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2" r:id="rId2"/>
    <p:sldId id="2643" r:id="rId3"/>
    <p:sldId id="2644" r:id="rId4"/>
    <p:sldId id="2647" r:id="rId5"/>
    <p:sldId id="2649" r:id="rId6"/>
    <p:sldId id="2653" r:id="rId7"/>
    <p:sldId id="2651" r:id="rId8"/>
    <p:sldId id="2656" r:id="rId9"/>
    <p:sldId id="2650"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8" autoAdjust="0"/>
    <p:restoredTop sz="77237" autoAdjust="0"/>
  </p:normalViewPr>
  <p:slideViewPr>
    <p:cSldViewPr snapToGrid="0">
      <p:cViewPr varScale="1">
        <p:scale>
          <a:sx n="61" d="100"/>
          <a:sy n="61" d="100"/>
        </p:scale>
        <p:origin x="124"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grey, Tessa" userId="76bbaaa5-65e9-438c-a633-87c6bdb8be91" providerId="ADAL" clId="{738FF772-BDB1-451F-9FF9-ABC3E135E89D}"/>
    <pc:docChg chg="undo custSel addSld delSld modSld sldOrd">
      <pc:chgData name="Ingrey, Tessa" userId="76bbaaa5-65e9-438c-a633-87c6bdb8be91" providerId="ADAL" clId="{738FF772-BDB1-451F-9FF9-ABC3E135E89D}" dt="2021-01-27T22:04:37.263" v="1169" actId="20577"/>
      <pc:docMkLst>
        <pc:docMk/>
      </pc:docMkLst>
      <pc:sldChg chg="modSp mod">
        <pc:chgData name="Ingrey, Tessa" userId="76bbaaa5-65e9-438c-a633-87c6bdb8be91" providerId="ADAL" clId="{738FF772-BDB1-451F-9FF9-ABC3E135E89D}" dt="2021-01-25T21:30:11.467" v="760" actId="1036"/>
        <pc:sldMkLst>
          <pc:docMk/>
          <pc:sldMk cId="4284245350" sldId="272"/>
        </pc:sldMkLst>
        <pc:spChg chg="mod">
          <ac:chgData name="Ingrey, Tessa" userId="76bbaaa5-65e9-438c-a633-87c6bdb8be91" providerId="ADAL" clId="{738FF772-BDB1-451F-9FF9-ABC3E135E89D}" dt="2021-01-25T21:29:59.968" v="759" actId="948"/>
          <ac:spMkLst>
            <pc:docMk/>
            <pc:sldMk cId="4284245350" sldId="272"/>
            <ac:spMk id="3" creationId="{00000000-0000-0000-0000-000000000000}"/>
          </ac:spMkLst>
        </pc:spChg>
        <pc:picChg chg="mod">
          <ac:chgData name="Ingrey, Tessa" userId="76bbaaa5-65e9-438c-a633-87c6bdb8be91" providerId="ADAL" clId="{738FF772-BDB1-451F-9FF9-ABC3E135E89D}" dt="2021-01-25T21:30:11.467" v="760" actId="1036"/>
          <ac:picMkLst>
            <pc:docMk/>
            <pc:sldMk cId="4284245350" sldId="272"/>
            <ac:picMk id="1026" creationId="{00000000-0000-0000-0000-000000000000}"/>
          </ac:picMkLst>
        </pc:picChg>
      </pc:sldChg>
      <pc:sldChg chg="modSp mod modNotesTx">
        <pc:chgData name="Ingrey, Tessa" userId="76bbaaa5-65e9-438c-a633-87c6bdb8be91" providerId="ADAL" clId="{738FF772-BDB1-451F-9FF9-ABC3E135E89D}" dt="2021-01-27T21:50:57.775" v="804" actId="20577"/>
        <pc:sldMkLst>
          <pc:docMk/>
          <pc:sldMk cId="1683183876" sldId="2647"/>
        </pc:sldMkLst>
        <pc:spChg chg="mod">
          <ac:chgData name="Ingrey, Tessa" userId="76bbaaa5-65e9-438c-a633-87c6bdb8be91" providerId="ADAL" clId="{738FF772-BDB1-451F-9FF9-ABC3E135E89D}" dt="2021-01-25T21:27:19.335" v="717" actId="2711"/>
          <ac:spMkLst>
            <pc:docMk/>
            <pc:sldMk cId="1683183876" sldId="2647"/>
            <ac:spMk id="5" creationId="{4B0FFB2E-C0CB-464F-8745-537BB8F1816F}"/>
          </ac:spMkLst>
        </pc:spChg>
      </pc:sldChg>
      <pc:sldChg chg="del">
        <pc:chgData name="Ingrey, Tessa" userId="76bbaaa5-65e9-438c-a633-87c6bdb8be91" providerId="ADAL" clId="{738FF772-BDB1-451F-9FF9-ABC3E135E89D}" dt="2021-01-25T21:07:47.378" v="229" actId="47"/>
        <pc:sldMkLst>
          <pc:docMk/>
          <pc:sldMk cId="1022996525" sldId="2648"/>
        </pc:sldMkLst>
      </pc:sldChg>
      <pc:sldChg chg="modSp mod ord modNotesTx">
        <pc:chgData name="Ingrey, Tessa" userId="76bbaaa5-65e9-438c-a633-87c6bdb8be91" providerId="ADAL" clId="{738FF772-BDB1-451F-9FF9-ABC3E135E89D}" dt="2021-01-27T21:51:54.385" v="829"/>
        <pc:sldMkLst>
          <pc:docMk/>
          <pc:sldMk cId="2703991705" sldId="2649"/>
        </pc:sldMkLst>
        <pc:spChg chg="mod">
          <ac:chgData name="Ingrey, Tessa" userId="76bbaaa5-65e9-438c-a633-87c6bdb8be91" providerId="ADAL" clId="{738FF772-BDB1-451F-9FF9-ABC3E135E89D}" dt="2021-01-25T21:27:49.876" v="734" actId="20577"/>
          <ac:spMkLst>
            <pc:docMk/>
            <pc:sldMk cId="2703991705" sldId="2649"/>
            <ac:spMk id="6" creationId="{000E0FC6-C737-4C4E-8826-5DEF89B4A61A}"/>
          </ac:spMkLst>
        </pc:spChg>
      </pc:sldChg>
      <pc:sldChg chg="addSp modSp mod modNotesTx">
        <pc:chgData name="Ingrey, Tessa" userId="76bbaaa5-65e9-438c-a633-87c6bdb8be91" providerId="ADAL" clId="{738FF772-BDB1-451F-9FF9-ABC3E135E89D}" dt="2021-01-27T22:04:37.263" v="1169" actId="20577"/>
        <pc:sldMkLst>
          <pc:docMk/>
          <pc:sldMk cId="1575648264" sldId="2650"/>
        </pc:sldMkLst>
        <pc:spChg chg="add mod">
          <ac:chgData name="Ingrey, Tessa" userId="76bbaaa5-65e9-438c-a633-87c6bdb8be91" providerId="ADAL" clId="{738FF772-BDB1-451F-9FF9-ABC3E135E89D}" dt="2021-01-25T21:12:40.258" v="260" actId="14100"/>
          <ac:spMkLst>
            <pc:docMk/>
            <pc:sldMk cId="1575648264" sldId="2650"/>
            <ac:spMk id="5" creationId="{690C48D5-A76E-4534-8E0E-78A7E4466C35}"/>
          </ac:spMkLst>
        </pc:spChg>
        <pc:spChg chg="add mod">
          <ac:chgData name="Ingrey, Tessa" userId="76bbaaa5-65e9-438c-a633-87c6bdb8be91" providerId="ADAL" clId="{738FF772-BDB1-451F-9FF9-ABC3E135E89D}" dt="2021-01-25T21:12:55.528" v="261"/>
          <ac:spMkLst>
            <pc:docMk/>
            <pc:sldMk cId="1575648264" sldId="2650"/>
            <ac:spMk id="6" creationId="{4E09FB90-B8CC-4C84-B23E-D5659C2995A0}"/>
          </ac:spMkLst>
        </pc:spChg>
        <pc:picChg chg="add">
          <ac:chgData name="Ingrey, Tessa" userId="76bbaaa5-65e9-438c-a633-87c6bdb8be91" providerId="ADAL" clId="{738FF772-BDB1-451F-9FF9-ABC3E135E89D}" dt="2021-01-25T21:09:29.780" v="230" actId="22"/>
          <ac:picMkLst>
            <pc:docMk/>
            <pc:sldMk cId="1575648264" sldId="2650"/>
            <ac:picMk id="3" creationId="{4F0CF8A4-DE68-483E-BC71-9ECA28F5060A}"/>
          </ac:picMkLst>
        </pc:picChg>
      </pc:sldChg>
      <pc:sldChg chg="addSp modSp mod modNotesTx">
        <pc:chgData name="Ingrey, Tessa" userId="76bbaaa5-65e9-438c-a633-87c6bdb8be91" providerId="ADAL" clId="{738FF772-BDB1-451F-9FF9-ABC3E135E89D}" dt="2021-01-27T21:59:01.796" v="1106" actId="20577"/>
        <pc:sldMkLst>
          <pc:docMk/>
          <pc:sldMk cId="1593657503" sldId="2651"/>
        </pc:sldMkLst>
        <pc:spChg chg="add mod">
          <ac:chgData name="Ingrey, Tessa" userId="76bbaaa5-65e9-438c-a633-87c6bdb8be91" providerId="ADAL" clId="{738FF772-BDB1-451F-9FF9-ABC3E135E89D}" dt="2021-01-25T21:28:15.327" v="737" actId="2711"/>
          <ac:spMkLst>
            <pc:docMk/>
            <pc:sldMk cId="1593657503" sldId="2651"/>
            <ac:spMk id="3" creationId="{ECB46850-3153-456C-BA5E-D8BEB70C6E13}"/>
          </ac:spMkLst>
        </pc:spChg>
      </pc:sldChg>
      <pc:sldChg chg="del">
        <pc:chgData name="Ingrey, Tessa" userId="76bbaaa5-65e9-438c-a633-87c6bdb8be91" providerId="ADAL" clId="{738FF772-BDB1-451F-9FF9-ABC3E135E89D}" dt="2021-01-25T21:20:23.962" v="514" actId="2696"/>
        <pc:sldMkLst>
          <pc:docMk/>
          <pc:sldMk cId="2161755771" sldId="2651"/>
        </pc:sldMkLst>
      </pc:sldChg>
      <pc:sldChg chg="del">
        <pc:chgData name="Ingrey, Tessa" userId="76bbaaa5-65e9-438c-a633-87c6bdb8be91" providerId="ADAL" clId="{738FF772-BDB1-451F-9FF9-ABC3E135E89D}" dt="2021-01-25T21:30:18.762" v="761" actId="47"/>
        <pc:sldMkLst>
          <pc:docMk/>
          <pc:sldMk cId="442951819" sldId="2652"/>
        </pc:sldMkLst>
      </pc:sldChg>
      <pc:sldChg chg="addSp delSp modSp add mod modNotesTx">
        <pc:chgData name="Ingrey, Tessa" userId="76bbaaa5-65e9-438c-a633-87c6bdb8be91" providerId="ADAL" clId="{738FF772-BDB1-451F-9FF9-ABC3E135E89D}" dt="2021-01-27T21:55:40.802" v="940" actId="20577"/>
        <pc:sldMkLst>
          <pc:docMk/>
          <pc:sldMk cId="704107306" sldId="2653"/>
        </pc:sldMkLst>
        <pc:spChg chg="add del mod">
          <ac:chgData name="Ingrey, Tessa" userId="76bbaaa5-65e9-438c-a633-87c6bdb8be91" providerId="ADAL" clId="{738FF772-BDB1-451F-9FF9-ABC3E135E89D}" dt="2021-01-27T21:55:03.902" v="930" actId="21"/>
          <ac:spMkLst>
            <pc:docMk/>
            <pc:sldMk cId="704107306" sldId="2653"/>
            <ac:spMk id="2" creationId="{590E3F80-3D23-4391-960D-48615E53A360}"/>
          </ac:spMkLst>
        </pc:spChg>
        <pc:spChg chg="mod">
          <ac:chgData name="Ingrey, Tessa" userId="76bbaaa5-65e9-438c-a633-87c6bdb8be91" providerId="ADAL" clId="{738FF772-BDB1-451F-9FF9-ABC3E135E89D}" dt="2021-01-25T21:28:03.075" v="736" actId="2711"/>
          <ac:spMkLst>
            <pc:docMk/>
            <pc:sldMk cId="704107306" sldId="2653"/>
            <ac:spMk id="5" creationId="{4B0FFB2E-C0CB-464F-8745-537BB8F1816F}"/>
          </ac:spMkLst>
        </pc:spChg>
        <pc:spChg chg="add del mod">
          <ac:chgData name="Ingrey, Tessa" userId="76bbaaa5-65e9-438c-a633-87c6bdb8be91" providerId="ADAL" clId="{738FF772-BDB1-451F-9FF9-ABC3E135E89D}" dt="2021-01-27T21:55:15.613" v="932" actId="21"/>
          <ac:spMkLst>
            <pc:docMk/>
            <pc:sldMk cId="704107306" sldId="2653"/>
            <ac:spMk id="6" creationId="{55F7DEF1-927C-40F7-804A-49F38AABCA5E}"/>
          </ac:spMkLst>
        </pc:spChg>
        <pc:spChg chg="add mod">
          <ac:chgData name="Ingrey, Tessa" userId="76bbaaa5-65e9-438c-a633-87c6bdb8be91" providerId="ADAL" clId="{738FF772-BDB1-451F-9FF9-ABC3E135E89D}" dt="2021-01-27T21:55:19.570" v="933"/>
          <ac:spMkLst>
            <pc:docMk/>
            <pc:sldMk cId="704107306" sldId="2653"/>
            <ac:spMk id="7" creationId="{8A4B568C-6159-4167-B8C6-B552AE9A4464}"/>
          </ac:spMkLst>
        </pc:spChg>
      </pc:sldChg>
      <pc:sldChg chg="delSp modSp new del mod">
        <pc:chgData name="Ingrey, Tessa" userId="76bbaaa5-65e9-438c-a633-87c6bdb8be91" providerId="ADAL" clId="{738FF772-BDB1-451F-9FF9-ABC3E135E89D}" dt="2021-01-25T21:20:10.948" v="512" actId="47"/>
        <pc:sldMkLst>
          <pc:docMk/>
          <pc:sldMk cId="3840339394" sldId="2654"/>
        </pc:sldMkLst>
        <pc:spChg chg="del">
          <ac:chgData name="Ingrey, Tessa" userId="76bbaaa5-65e9-438c-a633-87c6bdb8be91" providerId="ADAL" clId="{738FF772-BDB1-451F-9FF9-ABC3E135E89D}" dt="2021-01-25T21:13:45.806" v="263" actId="478"/>
          <ac:spMkLst>
            <pc:docMk/>
            <pc:sldMk cId="3840339394" sldId="2654"/>
            <ac:spMk id="2" creationId="{3D7D14B3-A149-4139-9C08-56593769DA39}"/>
          </ac:spMkLst>
        </pc:spChg>
        <pc:spChg chg="mod">
          <ac:chgData name="Ingrey, Tessa" userId="76bbaaa5-65e9-438c-a633-87c6bdb8be91" providerId="ADAL" clId="{738FF772-BDB1-451F-9FF9-ABC3E135E89D}" dt="2021-01-25T21:19:54.879" v="505" actId="21"/>
          <ac:spMkLst>
            <pc:docMk/>
            <pc:sldMk cId="3840339394" sldId="2654"/>
            <ac:spMk id="3" creationId="{BBA8AE9D-2594-4C27-9F93-2AE99CBFF1EF}"/>
          </ac:spMkLst>
        </pc:spChg>
      </pc:sldChg>
      <pc:sldChg chg="new del">
        <pc:chgData name="Ingrey, Tessa" userId="76bbaaa5-65e9-438c-a633-87c6bdb8be91" providerId="ADAL" clId="{738FF772-BDB1-451F-9FF9-ABC3E135E89D}" dt="2021-01-25T21:20:13.385" v="513" actId="47"/>
        <pc:sldMkLst>
          <pc:docMk/>
          <pc:sldMk cId="3639588687" sldId="2655"/>
        </pc:sldMkLst>
      </pc:sldChg>
      <pc:sldChg chg="addSp delSp modSp add mod ord modNotesTx">
        <pc:chgData name="Ingrey, Tessa" userId="76bbaaa5-65e9-438c-a633-87c6bdb8be91" providerId="ADAL" clId="{738FF772-BDB1-451F-9FF9-ABC3E135E89D}" dt="2021-01-27T22:00:15.153" v="1144" actId="20577"/>
        <pc:sldMkLst>
          <pc:docMk/>
          <pc:sldMk cId="2677894995" sldId="2656"/>
        </pc:sldMkLst>
        <pc:spChg chg="add del">
          <ac:chgData name="Ingrey, Tessa" userId="76bbaaa5-65e9-438c-a633-87c6bdb8be91" providerId="ADAL" clId="{738FF772-BDB1-451F-9FF9-ABC3E135E89D}" dt="2021-01-25T21:20:00.835" v="507" actId="22"/>
          <ac:spMkLst>
            <pc:docMk/>
            <pc:sldMk cId="2677894995" sldId="2656"/>
            <ac:spMk id="5" creationId="{C4CB115D-346D-4E26-B1DE-D120BAA4709F}"/>
          </ac:spMkLst>
        </pc:spChg>
        <pc:spChg chg="add mod">
          <ac:chgData name="Ingrey, Tessa" userId="76bbaaa5-65e9-438c-a633-87c6bdb8be91" providerId="ADAL" clId="{738FF772-BDB1-451F-9FF9-ABC3E135E89D}" dt="2021-01-25T21:20:09.512" v="511" actId="1076"/>
          <ac:spMkLst>
            <pc:docMk/>
            <pc:sldMk cId="2677894995" sldId="2656"/>
            <ac:spMk id="6" creationId="{A84B5060-3205-4679-A125-D1DDBC54387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27/01/2021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GB" dirty="0"/>
              <a:t>5 x5x5=125</a:t>
            </a:r>
          </a:p>
          <a:p>
            <a:pPr marL="228600" indent="-228600">
              <a:buAutoNum type="alphaLcPeriod"/>
            </a:pPr>
            <a:r>
              <a:rPr lang="en-GB" dirty="0"/>
              <a:t>4x4x4x4=256</a:t>
            </a:r>
          </a:p>
          <a:p>
            <a:pPr marL="228600" indent="-228600">
              <a:buAutoNum type="alphaLcPeriod"/>
            </a:pPr>
            <a:r>
              <a:rPr lang="en-GB" dirty="0"/>
              <a:t>8x8=64</a:t>
            </a:r>
          </a:p>
          <a:p>
            <a:pPr marL="228600" indent="-228600">
              <a:buAutoNum type="alphaLcPeriod"/>
            </a:pPr>
            <a:r>
              <a:rPr lang="en-GB" dirty="0"/>
              <a:t>6x6x6=216</a:t>
            </a:r>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549691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9, 16, 25, 27</a:t>
            </a:r>
          </a:p>
          <a:p>
            <a:r>
              <a:rPr lang="en-GB" sz="1200" dirty="0">
                <a:solidFill>
                  <a:prstClr val="black"/>
                </a:solidFill>
                <a:latin typeface="+mj-lt"/>
              </a:rPr>
              <a:t>3</a:t>
            </a:r>
            <a:r>
              <a:rPr lang="en-GB" sz="1200" baseline="30000" dirty="0">
                <a:solidFill>
                  <a:prstClr val="black"/>
                </a:solidFill>
                <a:latin typeface="+mj-lt"/>
              </a:rPr>
              <a:t>2, </a:t>
            </a:r>
            <a:r>
              <a:rPr lang="en-GB" sz="1200" dirty="0">
                <a:solidFill>
                  <a:prstClr val="black"/>
                </a:solidFill>
                <a:latin typeface="+mj-lt"/>
              </a:rPr>
              <a:t>2</a:t>
            </a:r>
            <a:r>
              <a:rPr lang="en-GB" sz="1200" baseline="30000" dirty="0">
                <a:solidFill>
                  <a:prstClr val="black"/>
                </a:solidFill>
                <a:latin typeface="+mj-lt"/>
              </a:rPr>
              <a:t>4, </a:t>
            </a:r>
            <a:r>
              <a:rPr lang="en-GB" sz="1200" dirty="0">
                <a:solidFill>
                  <a:prstClr val="black"/>
                </a:solidFill>
                <a:latin typeface="+mj-lt"/>
              </a:rPr>
              <a:t>5</a:t>
            </a:r>
            <a:r>
              <a:rPr lang="en-GB" sz="1200" baseline="30000" dirty="0">
                <a:solidFill>
                  <a:prstClr val="black"/>
                </a:solidFill>
                <a:latin typeface="+mj-lt"/>
              </a:rPr>
              <a:t>2, </a:t>
            </a:r>
            <a:r>
              <a:rPr lang="en-GB" sz="1200" dirty="0">
                <a:solidFill>
                  <a:prstClr val="black"/>
                </a:solidFill>
                <a:latin typeface="+mj-lt"/>
              </a:rPr>
              <a:t>3</a:t>
            </a:r>
            <a:r>
              <a:rPr lang="en-GB" sz="1200" baseline="30000" dirty="0">
                <a:solidFill>
                  <a:prstClr val="black"/>
                </a:solidFill>
                <a:latin typeface="+mj-lt"/>
              </a:rPr>
              <a:t>3</a:t>
            </a:r>
            <a:endParaRPr lang="en-GB" dirty="0"/>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315348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1</a:t>
            </a:r>
          </a:p>
          <a:p>
            <a:pPr marL="228600" indent="-228600">
              <a:buAutoNum type="alphaLcPeriod"/>
            </a:pPr>
            <a:r>
              <a:rPr lang="en-GB" dirty="0"/>
              <a:t>6x6x6x6x6x6x6=279,936</a:t>
            </a:r>
          </a:p>
          <a:p>
            <a:pPr marL="228600" indent="-228600">
              <a:buAutoNum type="alphaLcPeriod"/>
            </a:pPr>
            <a:r>
              <a:rPr lang="en-GB" dirty="0"/>
              <a:t>4x4x4x4x4=1024</a:t>
            </a:r>
          </a:p>
          <a:p>
            <a:pPr marL="228600" indent="-228600">
              <a:buAutoNum type="alphaLcPeriod"/>
            </a:pPr>
            <a:r>
              <a:rPr lang="en-GB" dirty="0"/>
              <a:t>2x2x2x2x2x2x2x2=256</a:t>
            </a:r>
          </a:p>
          <a:p>
            <a:pPr marL="228600" indent="-228600">
              <a:buAutoNum type="alphaLcPeriod"/>
            </a:pPr>
            <a:r>
              <a:rPr lang="en-GB" dirty="0"/>
              <a:t>9x9x9x9x9x9=531,441</a:t>
            </a:r>
          </a:p>
          <a:p>
            <a:pPr marL="228600" indent="-228600">
              <a:buAutoNum type="alphaLcPeriod"/>
            </a:pPr>
            <a:endParaRPr lang="en-GB" dirty="0"/>
          </a:p>
          <a:p>
            <a:pPr marL="0" indent="0">
              <a:buNone/>
            </a:pPr>
            <a:r>
              <a:rPr lang="en-GB" dirty="0"/>
              <a:t>2. 8 </a:t>
            </a:r>
            <a:r>
              <a:rPr lang="en-GB" dirty="0" err="1"/>
              <a:t>x</a:t>
            </a:r>
            <a:r>
              <a:rPr lang="en-GB" baseline="30000" dirty="0" err="1"/>
              <a:t>n</a:t>
            </a:r>
            <a:r>
              <a:rPr lang="en-GB" baseline="30000" dirty="0"/>
              <a:t> </a:t>
            </a:r>
            <a:r>
              <a:rPr lang="en-GB" baseline="0" dirty="0"/>
              <a:t>=</a:t>
            </a: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2381635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1a. 6x6x6x6x6 = 6</a:t>
            </a:r>
            <a:r>
              <a:rPr lang="en-GB" baseline="30000" dirty="0"/>
              <a:t>5</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b. (2x2x2x2x2x2x2x2)x(2x2x2) = 2</a:t>
            </a:r>
            <a:r>
              <a:rPr lang="en-GB" baseline="30000" dirty="0"/>
              <a:t>11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c. </a:t>
            </a:r>
            <a:r>
              <a:rPr lang="en-GB" u="sng" baseline="0" dirty="0"/>
              <a:t>(4x4x4x4x4) </a:t>
            </a:r>
            <a:r>
              <a:rPr lang="en-GB" u="none" baseline="0" dirty="0"/>
              <a:t>= 4</a:t>
            </a:r>
            <a:r>
              <a:rPr lang="en-GB" u="none" baseline="30000" dirty="0"/>
              <a:t>3</a:t>
            </a:r>
            <a:endParaRPr lang="en-GB" baseline="30000" dirty="0"/>
          </a:p>
          <a:p>
            <a:r>
              <a:rPr lang="en-GB" baseline="0" dirty="0"/>
              <a:t>         (4x4)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d. </a:t>
            </a:r>
            <a:r>
              <a:rPr lang="en-GB" u="sng" baseline="0" dirty="0"/>
              <a:t>9x9x9x9x9x9</a:t>
            </a:r>
            <a:r>
              <a:rPr lang="en-GB" u="none" baseline="0" dirty="0"/>
              <a:t> = 9</a:t>
            </a:r>
            <a:r>
              <a:rPr lang="en-GB" u="none" baseline="30000" dirty="0"/>
              <a:t>1</a:t>
            </a:r>
            <a:endParaRPr lang="en-GB" baseline="30000" dirty="0"/>
          </a:p>
          <a:p>
            <a:r>
              <a:rPr lang="en-GB" u="none" baseline="0" dirty="0"/>
              <a:t>     9x9x9x9x9</a:t>
            </a:r>
          </a:p>
          <a:p>
            <a:endParaRPr lang="en-GB" u="non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u="none" baseline="0" dirty="0"/>
              <a:t>2. 8</a:t>
            </a:r>
            <a:r>
              <a:rPr lang="en-GB" u="none" baseline="30000" dirty="0"/>
              <a:t>17</a:t>
            </a:r>
            <a:endParaRPr lang="en-GB" baseline="30000" dirty="0"/>
          </a:p>
          <a:p>
            <a:endParaRPr lang="en-GB" u="none" baseline="0" dirty="0"/>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3239220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81</a:t>
            </a:r>
            <a:r>
              <a:rPr lang="en-GB" baseline="30000" dirty="0"/>
              <a:t>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9</a:t>
            </a:r>
            <a:r>
              <a:rPr lang="en-GB" baseline="30000" dirty="0"/>
              <a:t>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3</a:t>
            </a:r>
            <a:r>
              <a:rPr lang="en-GB" baseline="30000" dirty="0"/>
              <a:t>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30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30000" dirty="0"/>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8</a:t>
            </a:fld>
            <a:endParaRPr lang="en-GB"/>
          </a:p>
        </p:txBody>
      </p:sp>
    </p:spTree>
    <p:extLst>
      <p:ext uri="{BB962C8B-B14F-4D97-AF65-F5344CB8AC3E}">
        <p14:creationId xmlns:p14="http://schemas.microsoft.com/office/powerpoint/2010/main" val="1406271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64</a:t>
            </a:r>
            <a:r>
              <a:rPr lang="en-GB" baseline="30000" dirty="0"/>
              <a:t>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8</a:t>
            </a:r>
            <a:r>
              <a:rPr lang="en-GB" baseline="30000" dirty="0"/>
              <a:t>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4</a:t>
            </a:r>
            <a:r>
              <a:rPr lang="en-GB" baseline="30000" dirty="0"/>
              <a:t>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t>2</a:t>
            </a:r>
            <a:r>
              <a:rPr lang="en-GB" baseline="30000"/>
              <a:t>6</a:t>
            </a:r>
            <a:endParaRPr lang="en-GB" baseline="30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30000" dirty="0"/>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9</a:t>
            </a:fld>
            <a:endParaRPr lang="en-GB"/>
          </a:p>
        </p:txBody>
      </p:sp>
    </p:spTree>
    <p:extLst>
      <p:ext uri="{BB962C8B-B14F-4D97-AF65-F5344CB8AC3E}">
        <p14:creationId xmlns:p14="http://schemas.microsoft.com/office/powerpoint/2010/main" val="1582887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9.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82177"/>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8</a:t>
            </a:r>
          </a:p>
        </p:txBody>
      </p:sp>
      <p:sp>
        <p:nvSpPr>
          <p:cNvPr id="3" name="Subtitle 2"/>
          <p:cNvSpPr>
            <a:spLocks noGrp="1"/>
          </p:cNvSpPr>
          <p:nvPr>
            <p:ph type="subTitle" idx="1"/>
          </p:nvPr>
        </p:nvSpPr>
        <p:spPr>
          <a:xfrm>
            <a:off x="1883718" y="2720693"/>
            <a:ext cx="7776864" cy="622920"/>
          </a:xfrm>
        </p:spPr>
        <p:txBody>
          <a:bodyPr>
            <a:normAutofit fontScale="25000" lnSpcReduction="20000"/>
          </a:bodyPr>
          <a:lstStyle/>
          <a:p>
            <a:pPr algn="l"/>
            <a:r>
              <a:rPr lang="en-GB" sz="7600" b="1" dirty="0">
                <a:solidFill>
                  <a:schemeClr val="tx1"/>
                </a:solidFill>
              </a:rPr>
              <a:t>Accuracy, powers and roots (unit 8.7) </a:t>
            </a:r>
          </a:p>
          <a:p>
            <a:pPr algn="l"/>
            <a:endParaRPr lang="en-GB" sz="7600" dirty="0">
              <a:solidFill>
                <a:schemeClr val="tx1"/>
              </a:solidFill>
            </a:endParaRPr>
          </a:p>
          <a:p>
            <a:pPr marL="1143000" indent="-1143000" algn="l">
              <a:buFont typeface="Arial" panose="020B0604020202020204" pitchFamily="34" charset="0"/>
              <a:buChar char="•"/>
            </a:pPr>
            <a:r>
              <a:rPr lang="en-GB" sz="7600" dirty="0">
                <a:solidFill>
                  <a:schemeClr val="tx1"/>
                </a:solidFill>
              </a:rPr>
              <a:t>Round numbers and measures to an appropriate degree of accuracy (decimal places and significant figures) </a:t>
            </a:r>
          </a:p>
          <a:p>
            <a:pPr marL="1143000" indent="-1143000" algn="l">
              <a:buFont typeface="Arial" panose="020B0604020202020204" pitchFamily="34" charset="0"/>
              <a:buChar char="•"/>
            </a:pPr>
            <a:r>
              <a:rPr lang="en-GB" sz="7600" dirty="0">
                <a:solidFill>
                  <a:schemeClr val="tx1"/>
                </a:solidFill>
              </a:rPr>
              <a:t>Use conventional notation for powers and roots </a:t>
            </a:r>
          </a:p>
          <a:p>
            <a:pPr marL="1143000" indent="-1143000" algn="l">
              <a:buFont typeface="Arial" panose="020B0604020202020204" pitchFamily="34" charset="0"/>
              <a:buChar char="•"/>
            </a:pPr>
            <a:r>
              <a:rPr lang="en-GB" sz="7600" dirty="0">
                <a:solidFill>
                  <a:schemeClr val="tx1"/>
                </a:solidFill>
              </a:rPr>
              <a:t>Introduce simple fractional powers, linking to roots and the laws of indices</a:t>
            </a:r>
            <a:endParaRPr lang="en-GB" sz="7600" i="1"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a:t>Teachers </a:t>
            </a:r>
            <a:r>
              <a:rPr lang="en-GB" sz="1600" dirty="0"/>
              <a:t>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85818" y="27521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4" name="Table 3">
            <a:extLst>
              <a:ext uri="{FF2B5EF4-FFF2-40B4-BE49-F238E27FC236}">
                <a16:creationId xmlns:a16="http://schemas.microsoft.com/office/drawing/2014/main" id="{D8E8323C-C806-423C-9B91-D409CDD276ED}"/>
              </a:ext>
            </a:extLst>
          </p:cNvPr>
          <p:cNvGraphicFramePr>
            <a:graphicFrameLocks noGrp="1"/>
          </p:cNvGraphicFramePr>
          <p:nvPr>
            <p:extLst>
              <p:ext uri="{D42A27DB-BD31-4B8C-83A1-F6EECF244321}">
                <p14:modId xmlns:p14="http://schemas.microsoft.com/office/powerpoint/2010/main" val="4059003154"/>
              </p:ext>
            </p:extLst>
          </p:nvPr>
        </p:nvGraphicFramePr>
        <p:xfrm>
          <a:off x="2209893" y="711628"/>
          <a:ext cx="7165204" cy="5367435"/>
        </p:xfrm>
        <a:graphic>
          <a:graphicData uri="http://schemas.openxmlformats.org/drawingml/2006/table">
            <a:tbl>
              <a:tblPr firstRow="1" firstCol="1" bandRow="1">
                <a:tableStyleId>{5C22544A-7EE6-4342-B048-85BDC9FD1C3A}</a:tableStyleId>
              </a:tblPr>
              <a:tblGrid>
                <a:gridCol w="693487">
                  <a:extLst>
                    <a:ext uri="{9D8B030D-6E8A-4147-A177-3AD203B41FA5}">
                      <a16:colId xmlns:a16="http://schemas.microsoft.com/office/drawing/2014/main" val="3537107209"/>
                    </a:ext>
                  </a:extLst>
                </a:gridCol>
                <a:gridCol w="1604212">
                  <a:extLst>
                    <a:ext uri="{9D8B030D-6E8A-4147-A177-3AD203B41FA5}">
                      <a16:colId xmlns:a16="http://schemas.microsoft.com/office/drawing/2014/main" val="2308527142"/>
                    </a:ext>
                  </a:extLst>
                </a:gridCol>
                <a:gridCol w="4867505">
                  <a:extLst>
                    <a:ext uri="{9D8B030D-6E8A-4147-A177-3AD203B41FA5}">
                      <a16:colId xmlns:a16="http://schemas.microsoft.com/office/drawing/2014/main" val="58298509"/>
                    </a:ext>
                  </a:extLst>
                </a:gridCol>
              </a:tblGrid>
              <a:tr h="289819">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8 :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6933579"/>
                  </a:ext>
                </a:extLst>
              </a:tr>
              <a:tr h="422818">
                <a:tc>
                  <a:txBody>
                    <a:bodyPr/>
                    <a:lstStyle/>
                    <a:p>
                      <a:pPr algn="ctr">
                        <a:lnSpc>
                          <a:spcPct val="115000"/>
                        </a:lnSpc>
                        <a:spcAft>
                          <a:spcPts val="1000"/>
                        </a:spcAft>
                      </a:pPr>
                      <a:r>
                        <a:rPr lang="en-GB" sz="1600" dirty="0">
                          <a:effectLst/>
                        </a:rPr>
                        <a:t>Week</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b="1" dirty="0">
                          <a:solidFill>
                            <a:schemeClr val="bg1"/>
                          </a:solidFill>
                          <a:effectLst/>
                        </a:rPr>
                        <a:t>HIAS Unit </a:t>
                      </a:r>
                      <a:r>
                        <a:rPr lang="en-GB" sz="2000" b="1" dirty="0">
                          <a:solidFill>
                            <a:schemeClr val="bg1"/>
                          </a:solidFill>
                          <a:effectLst/>
                        </a:rPr>
                        <a:t> </a:t>
                      </a:r>
                      <a:endParaRPr lang="en-GB"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2000" b="1" dirty="0">
                          <a:solidFill>
                            <a:schemeClr val="bg1"/>
                          </a:solidFill>
                          <a:effectLst/>
                        </a:rPr>
                        <a:t>Topic </a:t>
                      </a:r>
                      <a:endParaRPr lang="en-GB"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522243573"/>
                  </a:ext>
                </a:extLst>
              </a:tr>
              <a:tr h="549705">
                <a:tc>
                  <a:txBody>
                    <a:bodyPr/>
                    <a:lstStyle/>
                    <a:p>
                      <a:pPr algn="ctr">
                        <a:lnSpc>
                          <a:spcPct val="115000"/>
                        </a:lnSpc>
                        <a:spcAft>
                          <a:spcPts val="10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Unit 8.6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a:effectLst/>
                        </a:rPr>
                        <a:t>Geometry: Formulae for perimeters and areas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0296429"/>
                  </a:ext>
                </a:extLst>
              </a:tr>
              <a:tr h="362456">
                <a:tc>
                  <a:txBody>
                    <a:bodyPr/>
                    <a:lstStyle/>
                    <a:p>
                      <a:pPr algn="ctr">
                        <a:lnSpc>
                          <a:spcPct val="115000"/>
                        </a:lnSpc>
                        <a:spcAft>
                          <a:spcPts val="10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Unit 8.7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Accuracy, powers, and roots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4397431"/>
                  </a:ext>
                </a:extLst>
              </a:tr>
              <a:tr h="362456">
                <a:tc>
                  <a:txBody>
                    <a:bodyPr/>
                    <a:lstStyle/>
                    <a:p>
                      <a:pPr algn="ctr">
                        <a:lnSpc>
                          <a:spcPct val="115000"/>
                        </a:lnSpc>
                        <a:spcAft>
                          <a:spcPts val="10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a:effectLst/>
                        </a:rPr>
                        <a:t>Unit 8.8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Compound measures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9500993"/>
                  </a:ext>
                </a:extLst>
              </a:tr>
              <a:tr h="362456">
                <a:tc>
                  <a:txBody>
                    <a:bodyPr/>
                    <a:lstStyle/>
                    <a:p>
                      <a:pPr algn="ctr">
                        <a:lnSpc>
                          <a:spcPct val="115000"/>
                        </a:lnSpc>
                        <a:spcAft>
                          <a:spcPts val="1000"/>
                        </a:spcAft>
                      </a:pPr>
                      <a:r>
                        <a:rPr lang="en-GB" sz="1800" dirty="0">
                          <a:effectLst/>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600">
                          <a:effectLst/>
                        </a:rPr>
                        <a:t>Unit 8.9</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Statistics: Graphs and charts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0280606"/>
                  </a:ext>
                </a:extLst>
              </a:tr>
              <a:tr h="362456">
                <a:tc>
                  <a:txBody>
                    <a:bodyPr/>
                    <a:lstStyle/>
                    <a:p>
                      <a:pPr algn="ctr">
                        <a:lnSpc>
                          <a:spcPct val="115000"/>
                        </a:lnSpc>
                        <a:spcAft>
                          <a:spcPts val="1000"/>
                        </a:spcAft>
                      </a:pPr>
                      <a:r>
                        <a:rPr lang="en-GB" sz="1800" dirty="0">
                          <a:effectLst/>
                        </a:rPr>
                        <a:t>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600" dirty="0">
                          <a:effectLst/>
                        </a:rPr>
                        <a:t>Statistics: averages for numerical data</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6433354"/>
                  </a:ext>
                </a:extLst>
              </a:tr>
              <a:tr h="240120">
                <a:tc>
                  <a:txBody>
                    <a:bodyPr/>
                    <a:lstStyle/>
                    <a:p>
                      <a:pPr algn="ctr">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400" dirty="0">
                          <a:effectLst/>
                        </a:rPr>
                        <a:t>Half term</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4860918"/>
                  </a:ext>
                </a:extLst>
              </a:tr>
              <a:tr h="428701">
                <a:tc rowSpan="2">
                  <a:txBody>
                    <a:bodyPr/>
                    <a:lstStyle/>
                    <a:p>
                      <a:pPr algn="ctr">
                        <a:lnSpc>
                          <a:spcPct val="115000"/>
                        </a:lnSpc>
                        <a:spcAft>
                          <a:spcPts val="10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a:lnSpc>
                          <a:spcPct val="115000"/>
                        </a:lnSpc>
                        <a:spcAft>
                          <a:spcPts val="1000"/>
                        </a:spcAft>
                      </a:pPr>
                      <a:r>
                        <a:rPr lang="en-GB" sz="1600" dirty="0">
                          <a:effectLst/>
                        </a:rPr>
                        <a:t>Unit 8.10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Number: Standard form (representing numbers)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4322623"/>
                  </a:ext>
                </a:extLst>
              </a:tr>
              <a:tr h="167299">
                <a:tc vMerge="1">
                  <a:txBody>
                    <a:bodyPr/>
                    <a:lstStyle/>
                    <a:p>
                      <a:pPr algn="ctr">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rowSpan="2">
                  <a:txBody>
                    <a:bodyPr/>
                    <a:lstStyle/>
                    <a:p>
                      <a:pPr algn="l">
                        <a:lnSpc>
                          <a:spcPct val="115000"/>
                        </a:lnSpc>
                        <a:spcAft>
                          <a:spcPts val="1000"/>
                        </a:spcAft>
                      </a:pPr>
                      <a:r>
                        <a:rPr lang="en-GB" sz="1600" dirty="0">
                          <a:effectLst/>
                        </a:rPr>
                        <a:t>Number: Standard form (simple calculations)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4382580"/>
                  </a:ext>
                </a:extLst>
              </a:tr>
              <a:tr h="267706">
                <a:tc rowSpan="2">
                  <a:txBody>
                    <a:bodyPr/>
                    <a:lstStyle/>
                    <a:p>
                      <a:pPr algn="ctr">
                        <a:lnSpc>
                          <a:spcPct val="115000"/>
                        </a:lnSpc>
                        <a:spcAft>
                          <a:spcPts val="1000"/>
                        </a:spcAft>
                      </a:pPr>
                      <a:r>
                        <a:rPr lang="en-GB" sz="1800" dirty="0">
                          <a:effectLst/>
                        </a:rPr>
                        <a:t>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pPr algn="l">
                        <a:lnSpc>
                          <a:spcPct val="115000"/>
                        </a:lnSpc>
                        <a:spcAft>
                          <a:spcPts val="1000"/>
                        </a:spcAft>
                      </a:pPr>
                      <a:r>
                        <a:rPr lang="en-GB" sz="1600" dirty="0">
                          <a:effectLst/>
                        </a:rPr>
                        <a:t>Number: Standard form (simple calculations)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3169467"/>
                  </a:ext>
                </a:extLst>
              </a:tr>
              <a:tr h="281999">
                <a:tc vMerge="1">
                  <a:txBody>
                    <a:bodyPr/>
                    <a:lstStyle/>
                    <a:p>
                      <a:pPr algn="ctr">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rowSpan="2">
                  <a:txBody>
                    <a:bodyPr/>
                    <a:lstStyle/>
                    <a:p>
                      <a:pPr algn="l">
                        <a:lnSpc>
                          <a:spcPct val="115000"/>
                        </a:lnSpc>
                        <a:spcAft>
                          <a:spcPts val="1000"/>
                        </a:spcAft>
                      </a:pPr>
                      <a:r>
                        <a:rPr lang="en-GB" sz="1600" dirty="0">
                          <a:effectLst/>
                        </a:rPr>
                        <a:t>Number: Prime factorisations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974810"/>
                  </a:ext>
                </a:extLst>
              </a:tr>
              <a:tr h="0">
                <a:tc>
                  <a:txBody>
                    <a:bodyPr/>
                    <a:lstStyle/>
                    <a:p>
                      <a:pPr algn="ctr">
                        <a:lnSpc>
                          <a:spcPct val="115000"/>
                        </a:lnSpc>
                        <a:spcAft>
                          <a:spcPts val="1000"/>
                        </a:spcAft>
                      </a:pPr>
                      <a:r>
                        <a:rPr lang="en-GB" sz="1800" dirty="0">
                          <a:effectLst/>
                        </a:rPr>
                        <a:t>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pPr algn="l">
                        <a:lnSpc>
                          <a:spcPct val="115000"/>
                        </a:lnSpc>
                        <a:spcAft>
                          <a:spcPts val="1000"/>
                        </a:spcAft>
                      </a:pPr>
                      <a:r>
                        <a:rPr lang="en-GB" sz="1600" dirty="0">
                          <a:effectLst/>
                        </a:rPr>
                        <a:t>Number: Prime factorisations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2930361"/>
                  </a:ext>
                </a:extLst>
              </a:tr>
              <a:tr h="362456">
                <a:tc>
                  <a:txBody>
                    <a:bodyPr/>
                    <a:lstStyle/>
                    <a:p>
                      <a:pPr algn="ctr">
                        <a:lnSpc>
                          <a:spcPct val="115000"/>
                        </a:lnSpc>
                        <a:spcAft>
                          <a:spcPts val="1000"/>
                        </a:spcAft>
                      </a:pPr>
                      <a:r>
                        <a:rPr lang="en-GB" sz="1800" dirty="0">
                          <a:effectLst/>
                        </a:rPr>
                        <a:t>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600">
                          <a:effectLst/>
                        </a:rPr>
                        <a:t>Unit 8.11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Graphs: Linear and quadratic</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1560867"/>
                  </a:ext>
                </a:extLst>
              </a:tr>
              <a:tr h="549705">
                <a:tc>
                  <a:txBody>
                    <a:bodyPr/>
                    <a:lstStyle/>
                    <a:p>
                      <a:pPr algn="ctr">
                        <a:lnSpc>
                          <a:spcPct val="115000"/>
                        </a:lnSpc>
                        <a:spcAft>
                          <a:spcPts val="1000"/>
                        </a:spcAft>
                      </a:pPr>
                      <a:r>
                        <a:rPr lang="en-GB" sz="1800" dirty="0">
                          <a:effectLst/>
                        </a:rPr>
                        <a:t>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600" dirty="0">
                          <a:effectLst/>
                        </a:rPr>
                        <a:t>Graphs: Simultaneous equations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841416"/>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TextBox 4">
            <a:extLst>
              <a:ext uri="{FF2B5EF4-FFF2-40B4-BE49-F238E27FC236}">
                <a16:creationId xmlns:a16="http://schemas.microsoft.com/office/drawing/2014/main" id="{4B0FFB2E-C0CB-464F-8745-537BB8F1816F}"/>
              </a:ext>
            </a:extLst>
          </p:cNvPr>
          <p:cNvSpPr txBox="1"/>
          <p:nvPr/>
        </p:nvSpPr>
        <p:spPr>
          <a:xfrm>
            <a:off x="1043872" y="1634591"/>
            <a:ext cx="10329619" cy="2954655"/>
          </a:xfrm>
          <a:prstGeom prst="rect">
            <a:avLst/>
          </a:prstGeom>
          <a:noFill/>
        </p:spPr>
        <p:txBody>
          <a:bodyPr wrap="square" rtlCol="0">
            <a:spAutoFit/>
          </a:bodyPr>
          <a:lstStyle/>
          <a:p>
            <a:r>
              <a:rPr lang="en-GB" sz="2800" dirty="0">
                <a:latin typeface="+mj-lt"/>
              </a:rPr>
              <a:t>Show how you would evaluate each of the following and find the value.</a:t>
            </a:r>
          </a:p>
          <a:p>
            <a:r>
              <a:rPr lang="en-GB" sz="2800" dirty="0">
                <a:latin typeface="+mj-lt"/>
              </a:rPr>
              <a:t>For example:</a:t>
            </a:r>
          </a:p>
          <a:p>
            <a:r>
              <a:rPr kumimoji="0" lang="en-GB" sz="2800" b="0" i="0" u="none" strike="noStrike" kern="1200" cap="none" spc="0" normalizeH="0" baseline="0" noProof="0" dirty="0">
                <a:ln>
                  <a:noFill/>
                </a:ln>
                <a:solidFill>
                  <a:prstClr val="black"/>
                </a:solidFill>
                <a:effectLst/>
                <a:uLnTx/>
                <a:uFillTx/>
                <a:latin typeface="+mj-lt"/>
                <a:ea typeface="+mn-ea"/>
                <a:cs typeface="+mn-cs"/>
              </a:rPr>
              <a:t>3</a:t>
            </a:r>
            <a:r>
              <a:rPr kumimoji="0" lang="en-GB" sz="2800" b="0" i="0" u="none" strike="noStrike" kern="1200" cap="none" spc="0" normalizeH="0" baseline="30000" noProof="0" dirty="0">
                <a:ln>
                  <a:noFill/>
                </a:ln>
                <a:solidFill>
                  <a:prstClr val="black"/>
                </a:solidFill>
                <a:effectLst/>
                <a:uLnTx/>
                <a:uFillTx/>
                <a:latin typeface="+mj-lt"/>
                <a:ea typeface="+mn-ea"/>
                <a:cs typeface="+mn-cs"/>
              </a:rPr>
              <a:t>2 </a:t>
            </a:r>
            <a:r>
              <a:rPr kumimoji="0" lang="en-GB" sz="2800" b="0" i="0" u="none" strike="noStrike" kern="1200" cap="none" spc="0" normalizeH="0" noProof="0" dirty="0">
                <a:ln>
                  <a:noFill/>
                </a:ln>
                <a:solidFill>
                  <a:prstClr val="black"/>
                </a:solidFill>
                <a:effectLst/>
                <a:uLnTx/>
                <a:uFillTx/>
                <a:latin typeface="+mj-lt"/>
                <a:ea typeface="+mn-ea"/>
                <a:cs typeface="+mn-cs"/>
              </a:rPr>
              <a:t>= 3 x 3 = 9</a:t>
            </a:r>
          </a:p>
          <a:p>
            <a:endParaRPr lang="en-GB" sz="2800" dirty="0">
              <a:solidFill>
                <a:prstClr val="black"/>
              </a:solidFill>
              <a:latin typeface="+mj-lt"/>
            </a:endParaRPr>
          </a:p>
          <a:p>
            <a:r>
              <a:rPr lang="en-GB" sz="2800" dirty="0">
                <a:solidFill>
                  <a:prstClr val="black"/>
                </a:solidFill>
                <a:latin typeface="+mj-lt"/>
              </a:rPr>
              <a:t>	a. 5</a:t>
            </a:r>
            <a:r>
              <a:rPr lang="en-GB" sz="2800" baseline="30000" dirty="0">
                <a:solidFill>
                  <a:prstClr val="black"/>
                </a:solidFill>
                <a:latin typeface="+mj-lt"/>
              </a:rPr>
              <a:t>3		</a:t>
            </a:r>
            <a:r>
              <a:rPr lang="en-GB" sz="2800" dirty="0">
                <a:solidFill>
                  <a:prstClr val="black"/>
                </a:solidFill>
                <a:latin typeface="+mj-lt"/>
              </a:rPr>
              <a:t>b. 4</a:t>
            </a:r>
            <a:r>
              <a:rPr lang="en-GB" sz="2800" baseline="30000" dirty="0">
                <a:solidFill>
                  <a:prstClr val="black"/>
                </a:solidFill>
                <a:latin typeface="+mj-lt"/>
              </a:rPr>
              <a:t>4		</a:t>
            </a:r>
            <a:r>
              <a:rPr lang="en-GB" sz="2800" dirty="0">
                <a:solidFill>
                  <a:prstClr val="black"/>
                </a:solidFill>
                <a:latin typeface="+mj-lt"/>
              </a:rPr>
              <a:t>c. 8</a:t>
            </a:r>
            <a:r>
              <a:rPr kumimoji="0" lang="en-GB" sz="2800" b="0" i="0" u="none" strike="noStrike" kern="1200" cap="none" spc="0" normalizeH="0" baseline="30000" noProof="0" dirty="0">
                <a:ln>
                  <a:noFill/>
                </a:ln>
                <a:solidFill>
                  <a:prstClr val="black"/>
                </a:solidFill>
                <a:effectLst/>
                <a:uLnTx/>
                <a:uFillTx/>
                <a:latin typeface="+mj-lt"/>
                <a:ea typeface="+mn-ea"/>
                <a:cs typeface="+mn-cs"/>
              </a:rPr>
              <a:t>2		</a:t>
            </a:r>
            <a:r>
              <a:rPr kumimoji="0" lang="en-GB" sz="2800" b="0" i="0" u="none" strike="noStrike" kern="1200" cap="none" spc="0" normalizeH="0" noProof="0" dirty="0">
                <a:ln>
                  <a:noFill/>
                </a:ln>
                <a:solidFill>
                  <a:prstClr val="black"/>
                </a:solidFill>
                <a:effectLst/>
                <a:uLnTx/>
                <a:uFillTx/>
                <a:latin typeface="+mj-lt"/>
                <a:ea typeface="+mn-ea"/>
                <a:cs typeface="+mn-cs"/>
              </a:rPr>
              <a:t>d. </a:t>
            </a:r>
            <a:r>
              <a:rPr lang="en-GB" sz="2800" dirty="0">
                <a:solidFill>
                  <a:prstClr val="black"/>
                </a:solidFill>
                <a:latin typeface="+mj-lt"/>
              </a:rPr>
              <a:t>6</a:t>
            </a:r>
            <a:r>
              <a:rPr lang="en-GB" sz="2800" baseline="30000" dirty="0">
                <a:solidFill>
                  <a:prstClr val="black"/>
                </a:solidFill>
                <a:latin typeface="+mj-lt"/>
              </a:rPr>
              <a:t>3</a:t>
            </a:r>
            <a:endParaRPr lang="en-GB" sz="2800" dirty="0">
              <a:latin typeface="+mj-lt"/>
            </a:endParaRPr>
          </a:p>
          <a:p>
            <a:endParaRPr lang="en-GB" dirty="0"/>
          </a:p>
        </p:txBody>
      </p:sp>
    </p:spTree>
    <p:extLst>
      <p:ext uri="{BB962C8B-B14F-4D97-AF65-F5344CB8AC3E}">
        <p14:creationId xmlns:p14="http://schemas.microsoft.com/office/powerpoint/2010/main" val="1683183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TextBox 5">
            <a:extLst>
              <a:ext uri="{FF2B5EF4-FFF2-40B4-BE49-F238E27FC236}">
                <a16:creationId xmlns:a16="http://schemas.microsoft.com/office/drawing/2014/main" id="{000E0FC6-C737-4C4E-8826-5DEF89B4A61A}"/>
              </a:ext>
            </a:extLst>
          </p:cNvPr>
          <p:cNvSpPr txBox="1"/>
          <p:nvPr/>
        </p:nvSpPr>
        <p:spPr>
          <a:xfrm>
            <a:off x="1530849" y="1304818"/>
            <a:ext cx="8187686" cy="3570208"/>
          </a:xfrm>
          <a:prstGeom prst="rect">
            <a:avLst/>
          </a:prstGeom>
          <a:noFill/>
        </p:spPr>
        <p:txBody>
          <a:bodyPr wrap="square" rtlCol="0">
            <a:spAutoFit/>
          </a:bodyPr>
          <a:lstStyle/>
          <a:p>
            <a:pPr defTabSz="457200"/>
            <a:r>
              <a:rPr lang="en-GB" sz="2800" dirty="0">
                <a:solidFill>
                  <a:prstClr val="black"/>
                </a:solidFill>
                <a:latin typeface="+mj-lt"/>
              </a:rPr>
              <a:t>Put these values in order of size with the </a:t>
            </a:r>
            <a:r>
              <a:rPr lang="en-GB" sz="2800" b="1" dirty="0">
                <a:solidFill>
                  <a:prstClr val="black"/>
                </a:solidFill>
                <a:latin typeface="+mj-lt"/>
              </a:rPr>
              <a:t>smallest first</a:t>
            </a:r>
          </a:p>
          <a:p>
            <a:pPr defTabSz="457200"/>
            <a:endParaRPr lang="en-GB" sz="2800" b="1" dirty="0">
              <a:solidFill>
                <a:prstClr val="black"/>
              </a:solidFill>
              <a:latin typeface="+mj-lt"/>
            </a:endParaRPr>
          </a:p>
          <a:p>
            <a:pPr defTabSz="457200"/>
            <a:r>
              <a:rPr lang="en-GB" sz="2800" dirty="0">
                <a:solidFill>
                  <a:prstClr val="black"/>
                </a:solidFill>
                <a:latin typeface="+mj-lt"/>
              </a:rPr>
              <a:t>           			5</a:t>
            </a:r>
            <a:r>
              <a:rPr lang="en-GB" sz="2800" baseline="30000" dirty="0">
                <a:solidFill>
                  <a:prstClr val="black"/>
                </a:solidFill>
                <a:latin typeface="+mj-lt"/>
              </a:rPr>
              <a:t>2		</a:t>
            </a:r>
            <a:r>
              <a:rPr lang="en-GB" sz="2800" dirty="0">
                <a:solidFill>
                  <a:prstClr val="black"/>
                </a:solidFill>
                <a:latin typeface="+mj-lt"/>
              </a:rPr>
              <a:t>	 3</a:t>
            </a:r>
            <a:r>
              <a:rPr lang="en-GB" sz="2800" baseline="30000" dirty="0">
                <a:solidFill>
                  <a:prstClr val="black"/>
                </a:solidFill>
                <a:latin typeface="+mj-lt"/>
              </a:rPr>
              <a:t>2</a:t>
            </a:r>
            <a:r>
              <a:rPr lang="en-GB" sz="2800" dirty="0">
                <a:solidFill>
                  <a:prstClr val="black"/>
                </a:solidFill>
                <a:latin typeface="+mj-lt"/>
              </a:rPr>
              <a:t>			3</a:t>
            </a:r>
            <a:r>
              <a:rPr lang="en-GB" sz="2800" baseline="30000" dirty="0">
                <a:solidFill>
                  <a:prstClr val="black"/>
                </a:solidFill>
                <a:latin typeface="+mj-lt"/>
              </a:rPr>
              <a:t>3</a:t>
            </a:r>
            <a:r>
              <a:rPr lang="en-GB" sz="2800" dirty="0">
                <a:solidFill>
                  <a:prstClr val="black"/>
                </a:solidFill>
                <a:latin typeface="+mj-lt"/>
              </a:rPr>
              <a:t>	    		  2</a:t>
            </a:r>
            <a:r>
              <a:rPr lang="en-GB" sz="2800" baseline="30000" dirty="0">
                <a:solidFill>
                  <a:prstClr val="black"/>
                </a:solidFill>
                <a:latin typeface="+mj-lt"/>
              </a:rPr>
              <a:t>4</a:t>
            </a:r>
          </a:p>
          <a:p>
            <a:pPr algn="ctr" defTabSz="457200"/>
            <a:endParaRPr lang="en-GB" sz="2800" dirty="0">
              <a:solidFill>
                <a:prstClr val="black"/>
              </a:solidFill>
              <a:latin typeface="+mj-lt"/>
            </a:endParaRPr>
          </a:p>
          <a:p>
            <a:pPr defTabSz="457200"/>
            <a:r>
              <a:rPr lang="en-GB" sz="2800" dirty="0">
                <a:solidFill>
                  <a:prstClr val="black"/>
                </a:solidFill>
                <a:latin typeface="+mj-lt"/>
              </a:rPr>
              <a:t>					………	 ………	  ………	 	………</a:t>
            </a:r>
          </a:p>
          <a:p>
            <a:pPr defTabSz="457200"/>
            <a:r>
              <a:rPr lang="en-GB" sz="2800" dirty="0">
                <a:solidFill>
                  <a:prstClr val="black"/>
                </a:solidFill>
                <a:latin typeface="+mj-lt"/>
              </a:rPr>
              <a:t>		      	  smallest					            largest</a:t>
            </a:r>
          </a:p>
          <a:p>
            <a:pPr defTabSz="457200"/>
            <a:endParaRPr lang="en-GB" sz="1200" dirty="0">
              <a:solidFill>
                <a:prstClr val="black"/>
              </a:solidFill>
              <a:latin typeface="Calibri" panose="020F0502020204030204"/>
            </a:endParaRPr>
          </a:p>
          <a:p>
            <a:pPr defTabSz="457200"/>
            <a:endParaRPr lang="en-GB" dirty="0">
              <a:solidFill>
                <a:prstClr val="black"/>
              </a:solidFill>
              <a:latin typeface="Calibri" panose="020F0502020204030204"/>
            </a:endParaRPr>
          </a:p>
        </p:txBody>
      </p:sp>
      <p:sp>
        <p:nvSpPr>
          <p:cNvPr id="7" name="TextBox 6">
            <a:extLst>
              <a:ext uri="{FF2B5EF4-FFF2-40B4-BE49-F238E27FC236}">
                <a16:creationId xmlns:a16="http://schemas.microsoft.com/office/drawing/2014/main" id="{B73358C2-34B6-4FC3-9DE7-565F49E62239}"/>
              </a:ext>
            </a:extLst>
          </p:cNvPr>
          <p:cNvSpPr txBox="1"/>
          <p:nvPr/>
        </p:nvSpPr>
        <p:spPr>
          <a:xfrm>
            <a:off x="8682754" y="6505996"/>
            <a:ext cx="2476163" cy="276999"/>
          </a:xfrm>
          <a:prstGeom prst="rect">
            <a:avLst/>
          </a:prstGeom>
          <a:noFill/>
        </p:spPr>
        <p:txBody>
          <a:bodyPr wrap="square" rtlCol="0">
            <a:spAutoFit/>
          </a:bodyPr>
          <a:lstStyle/>
          <a:p>
            <a:r>
              <a:rPr lang="en-GB" sz="1200" dirty="0" err="1"/>
              <a:t>Testbase</a:t>
            </a:r>
            <a:r>
              <a:rPr lang="en-GB" sz="1200" dirty="0"/>
              <a:t> question</a:t>
            </a:r>
          </a:p>
        </p:txBody>
      </p:sp>
    </p:spTree>
    <p:extLst>
      <p:ext uri="{BB962C8B-B14F-4D97-AF65-F5344CB8AC3E}">
        <p14:creationId xmlns:p14="http://schemas.microsoft.com/office/powerpoint/2010/main" val="2703991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TextBox 4">
            <a:extLst>
              <a:ext uri="{FF2B5EF4-FFF2-40B4-BE49-F238E27FC236}">
                <a16:creationId xmlns:a16="http://schemas.microsoft.com/office/drawing/2014/main" id="{4B0FFB2E-C0CB-464F-8745-537BB8F1816F}"/>
              </a:ext>
            </a:extLst>
          </p:cNvPr>
          <p:cNvSpPr txBox="1"/>
          <p:nvPr/>
        </p:nvSpPr>
        <p:spPr>
          <a:xfrm>
            <a:off x="1043873" y="1634591"/>
            <a:ext cx="10066492" cy="3529171"/>
          </a:xfrm>
          <a:prstGeom prst="rect">
            <a:avLst/>
          </a:prstGeom>
          <a:noFill/>
        </p:spPr>
        <p:txBody>
          <a:bodyPr wrap="square" rtlCol="0">
            <a:spAutoFit/>
          </a:bodyPr>
          <a:lstStyle/>
          <a:p>
            <a:pPr marL="342900" indent="-342900">
              <a:buFont typeface="+mj-lt"/>
              <a:buAutoNum type="arabicPeriod"/>
            </a:pPr>
            <a:r>
              <a:rPr lang="en-GB" sz="2800" dirty="0">
                <a:latin typeface="+mj-lt"/>
              </a:rPr>
              <a:t>Show how you would evaluate each of the following and find the value.</a:t>
            </a:r>
          </a:p>
          <a:p>
            <a:endParaRPr lang="en-GB" sz="2800" dirty="0">
              <a:solidFill>
                <a:prstClr val="black"/>
              </a:solidFill>
              <a:latin typeface="+mj-lt"/>
            </a:endParaRPr>
          </a:p>
          <a:p>
            <a:r>
              <a:rPr lang="en-GB" sz="2800" dirty="0">
                <a:solidFill>
                  <a:prstClr val="black"/>
                </a:solidFill>
                <a:latin typeface="+mj-lt"/>
              </a:rPr>
              <a:t>	a. 6</a:t>
            </a:r>
            <a:r>
              <a:rPr lang="en-GB" sz="2800" baseline="30000" dirty="0">
                <a:solidFill>
                  <a:prstClr val="black"/>
                </a:solidFill>
                <a:latin typeface="+mj-lt"/>
              </a:rPr>
              <a:t>7		</a:t>
            </a:r>
            <a:r>
              <a:rPr lang="en-GB" sz="2800" dirty="0">
                <a:solidFill>
                  <a:prstClr val="black"/>
                </a:solidFill>
                <a:latin typeface="+mj-lt"/>
              </a:rPr>
              <a:t>b. 4</a:t>
            </a:r>
            <a:r>
              <a:rPr lang="en-GB" sz="2800" baseline="30000" dirty="0">
                <a:solidFill>
                  <a:prstClr val="black"/>
                </a:solidFill>
                <a:latin typeface="+mj-lt"/>
              </a:rPr>
              <a:t>5		</a:t>
            </a:r>
            <a:r>
              <a:rPr lang="en-GB" sz="2800" dirty="0">
                <a:solidFill>
                  <a:prstClr val="black"/>
                </a:solidFill>
                <a:latin typeface="+mj-lt"/>
              </a:rPr>
              <a:t>c. 2</a:t>
            </a:r>
            <a:r>
              <a:rPr lang="en-GB" sz="2800" baseline="30000" dirty="0">
                <a:solidFill>
                  <a:prstClr val="black"/>
                </a:solidFill>
                <a:latin typeface="+mj-lt"/>
              </a:rPr>
              <a:t>8</a:t>
            </a:r>
            <a:r>
              <a:rPr kumimoji="0" lang="en-GB" sz="2800" b="0" i="0" u="none" strike="noStrike" kern="1200" cap="none" spc="0" normalizeH="0" baseline="30000" noProof="0" dirty="0">
                <a:ln>
                  <a:noFill/>
                </a:ln>
                <a:solidFill>
                  <a:prstClr val="black"/>
                </a:solidFill>
                <a:effectLst/>
                <a:uLnTx/>
                <a:uFillTx/>
                <a:latin typeface="+mj-lt"/>
                <a:ea typeface="+mn-ea"/>
                <a:cs typeface="+mn-cs"/>
              </a:rPr>
              <a:t>		</a:t>
            </a:r>
            <a:r>
              <a:rPr kumimoji="0" lang="en-GB" sz="2800" b="0" i="0" u="none" strike="noStrike" kern="1200" cap="none" spc="0" normalizeH="0" noProof="0" dirty="0">
                <a:ln>
                  <a:noFill/>
                </a:ln>
                <a:solidFill>
                  <a:prstClr val="black"/>
                </a:solidFill>
                <a:effectLst/>
                <a:uLnTx/>
                <a:uFillTx/>
                <a:latin typeface="+mj-lt"/>
                <a:ea typeface="+mn-ea"/>
                <a:cs typeface="+mn-cs"/>
              </a:rPr>
              <a:t>d. 9</a:t>
            </a:r>
            <a:r>
              <a:rPr lang="en-GB" sz="2800" baseline="30000" dirty="0">
                <a:solidFill>
                  <a:prstClr val="black"/>
                </a:solidFill>
                <a:latin typeface="+mj-lt"/>
              </a:rPr>
              <a:t>6</a:t>
            </a:r>
          </a:p>
          <a:p>
            <a:endParaRPr lang="en-GB" sz="2800" baseline="30000" dirty="0">
              <a:solidFill>
                <a:prstClr val="black"/>
              </a:solidFill>
              <a:latin typeface="+mj-lt"/>
            </a:endParaRPr>
          </a:p>
          <a:p>
            <a:endParaRPr lang="en-GB" sz="2800" baseline="30000" dirty="0">
              <a:solidFill>
                <a:prstClr val="black"/>
              </a:solidFill>
              <a:latin typeface="+mj-lt"/>
            </a:endParaRPr>
          </a:p>
          <a:p>
            <a:pPr marL="342900" indent="-342900">
              <a:buFont typeface="+mj-lt"/>
              <a:buAutoNum type="arabicPeriod" startAt="2"/>
            </a:pPr>
            <a:r>
              <a:rPr lang="en-GB" sz="2800" dirty="0">
                <a:latin typeface="+mj-lt"/>
              </a:rPr>
              <a:t>For </a:t>
            </a:r>
            <a:r>
              <a:rPr lang="en-GB" sz="2800" dirty="0">
                <a:solidFill>
                  <a:prstClr val="black"/>
                </a:solidFill>
                <a:latin typeface="+mj-lt"/>
              </a:rPr>
              <a:t>8</a:t>
            </a:r>
            <a:r>
              <a:rPr lang="en-GB" sz="2800" baseline="30000" dirty="0">
                <a:solidFill>
                  <a:prstClr val="black"/>
                </a:solidFill>
                <a:latin typeface="+mj-lt"/>
              </a:rPr>
              <a:t>6</a:t>
            </a:r>
            <a:r>
              <a:rPr lang="en-GB" sz="2800" dirty="0">
                <a:solidFill>
                  <a:prstClr val="black"/>
                </a:solidFill>
                <a:latin typeface="+mj-lt"/>
              </a:rPr>
              <a:t>, record the keys, in order, that you would use to evaluate this expression on a calculator.</a:t>
            </a:r>
            <a:endParaRPr lang="en-GB" sz="2800" dirty="0">
              <a:latin typeface="+mj-lt"/>
            </a:endParaRPr>
          </a:p>
          <a:p>
            <a:endParaRPr lang="en-GB" dirty="0"/>
          </a:p>
        </p:txBody>
      </p:sp>
      <p:sp>
        <p:nvSpPr>
          <p:cNvPr id="7" name="Rectangle 6">
            <a:extLst>
              <a:ext uri="{FF2B5EF4-FFF2-40B4-BE49-F238E27FC236}">
                <a16:creationId xmlns:a16="http://schemas.microsoft.com/office/drawing/2014/main" id="{8A4B568C-6159-4167-B8C6-B552AE9A4464}"/>
              </a:ext>
            </a:extLst>
          </p:cNvPr>
          <p:cNvSpPr/>
          <p:nvPr/>
        </p:nvSpPr>
        <p:spPr>
          <a:xfrm>
            <a:off x="5549462" y="5360276"/>
            <a:ext cx="546538" cy="5255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x</a:t>
            </a:r>
            <a:r>
              <a:rPr lang="en-GB" baseline="30000" dirty="0" err="1"/>
              <a:t>n</a:t>
            </a:r>
            <a:endParaRPr lang="en-GB" dirty="0"/>
          </a:p>
        </p:txBody>
      </p:sp>
    </p:spTree>
    <p:extLst>
      <p:ext uri="{BB962C8B-B14F-4D97-AF65-F5344CB8AC3E}">
        <p14:creationId xmlns:p14="http://schemas.microsoft.com/office/powerpoint/2010/main" val="704107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ECB46850-3153-456C-BA5E-D8BEB70C6E13}"/>
              </a:ext>
            </a:extLst>
          </p:cNvPr>
          <p:cNvSpPr txBox="1"/>
          <p:nvPr/>
        </p:nvSpPr>
        <p:spPr>
          <a:xfrm>
            <a:off x="1043873" y="1634591"/>
            <a:ext cx="10066492" cy="2821285"/>
          </a:xfrm>
          <a:prstGeom prst="rect">
            <a:avLst/>
          </a:prstGeom>
          <a:noFill/>
        </p:spPr>
        <p:txBody>
          <a:bodyPr wrap="square" rtlCol="0">
            <a:spAutoFit/>
          </a:bodyPr>
          <a:lstStyle/>
          <a:p>
            <a:pPr marL="342900" indent="-342900">
              <a:buFont typeface="+mj-lt"/>
              <a:buAutoNum type="arabicPeriod"/>
            </a:pPr>
            <a:r>
              <a:rPr lang="en-GB" sz="2800" dirty="0">
                <a:latin typeface="+mj-lt"/>
              </a:rPr>
              <a:t>Show how you would evaluate each of the following and put your answer in index form</a:t>
            </a:r>
          </a:p>
          <a:p>
            <a:endParaRPr lang="en-GB" sz="2800" dirty="0">
              <a:solidFill>
                <a:prstClr val="black"/>
              </a:solidFill>
              <a:latin typeface="+mj-lt"/>
            </a:endParaRPr>
          </a:p>
          <a:p>
            <a:r>
              <a:rPr lang="en-GB" sz="2800" dirty="0">
                <a:solidFill>
                  <a:prstClr val="black"/>
                </a:solidFill>
                <a:latin typeface="+mj-lt"/>
              </a:rPr>
              <a:t>	a. 6</a:t>
            </a:r>
            <a:r>
              <a:rPr lang="en-GB" sz="2800" baseline="30000" dirty="0">
                <a:solidFill>
                  <a:prstClr val="black"/>
                </a:solidFill>
                <a:latin typeface="+mj-lt"/>
              </a:rPr>
              <a:t>3 </a:t>
            </a:r>
            <a:r>
              <a:rPr lang="en-GB" sz="2800" dirty="0">
                <a:solidFill>
                  <a:prstClr val="black"/>
                </a:solidFill>
                <a:latin typeface="+mj-lt"/>
              </a:rPr>
              <a:t>x</a:t>
            </a:r>
            <a:r>
              <a:rPr lang="en-GB" sz="2800" baseline="30000" dirty="0">
                <a:solidFill>
                  <a:prstClr val="black"/>
                </a:solidFill>
                <a:latin typeface="+mj-lt"/>
              </a:rPr>
              <a:t> </a:t>
            </a:r>
            <a:r>
              <a:rPr lang="en-GB" sz="2800" dirty="0">
                <a:solidFill>
                  <a:prstClr val="black"/>
                </a:solidFill>
                <a:latin typeface="+mj-lt"/>
              </a:rPr>
              <a:t>6</a:t>
            </a:r>
            <a:r>
              <a:rPr lang="en-GB" sz="2800" baseline="30000" dirty="0">
                <a:solidFill>
                  <a:prstClr val="black"/>
                </a:solidFill>
                <a:latin typeface="+mj-lt"/>
              </a:rPr>
              <a:t>2	</a:t>
            </a:r>
            <a:r>
              <a:rPr lang="en-GB" sz="2800" dirty="0">
                <a:solidFill>
                  <a:prstClr val="black"/>
                </a:solidFill>
                <a:latin typeface="+mj-lt"/>
              </a:rPr>
              <a:t>b. 2</a:t>
            </a:r>
            <a:r>
              <a:rPr lang="en-GB" sz="2800" baseline="30000" dirty="0">
                <a:solidFill>
                  <a:prstClr val="black"/>
                </a:solidFill>
                <a:latin typeface="+mj-lt"/>
              </a:rPr>
              <a:t>8 </a:t>
            </a:r>
            <a:r>
              <a:rPr lang="en-GB" sz="2800" dirty="0">
                <a:solidFill>
                  <a:prstClr val="black"/>
                </a:solidFill>
                <a:latin typeface="+mj-lt"/>
              </a:rPr>
              <a:t>x 2</a:t>
            </a:r>
            <a:r>
              <a:rPr lang="en-GB" sz="2800" baseline="30000" dirty="0">
                <a:solidFill>
                  <a:prstClr val="black"/>
                </a:solidFill>
                <a:latin typeface="+mj-lt"/>
              </a:rPr>
              <a:t>3 </a:t>
            </a:r>
            <a:r>
              <a:rPr kumimoji="0" lang="en-GB" sz="2800" b="0" i="0" u="none" strike="noStrike" kern="1200" cap="none" spc="0" normalizeH="0" baseline="30000" noProof="0" dirty="0">
                <a:ln>
                  <a:noFill/>
                </a:ln>
                <a:solidFill>
                  <a:prstClr val="black"/>
                </a:solidFill>
                <a:effectLst/>
                <a:uLnTx/>
                <a:uFillTx/>
                <a:latin typeface="+mj-lt"/>
                <a:ea typeface="+mn-ea"/>
                <a:cs typeface="+mn-cs"/>
              </a:rPr>
              <a:t>	</a:t>
            </a:r>
            <a:r>
              <a:rPr lang="en-GB" sz="2800" baseline="30000" dirty="0">
                <a:solidFill>
                  <a:prstClr val="black"/>
                </a:solidFill>
                <a:latin typeface="+mj-lt"/>
              </a:rPr>
              <a:t> </a:t>
            </a:r>
            <a:r>
              <a:rPr lang="en-GB" sz="2800" dirty="0">
                <a:solidFill>
                  <a:prstClr val="black"/>
                </a:solidFill>
                <a:latin typeface="+mj-lt"/>
              </a:rPr>
              <a:t>c. 4</a:t>
            </a:r>
            <a:r>
              <a:rPr lang="en-GB" sz="2800" baseline="30000" dirty="0">
                <a:solidFill>
                  <a:prstClr val="black"/>
                </a:solidFill>
                <a:latin typeface="+mj-lt"/>
              </a:rPr>
              <a:t>5</a:t>
            </a:r>
            <a:r>
              <a:rPr lang="en-GB" sz="2800" dirty="0">
                <a:solidFill>
                  <a:prstClr val="black"/>
                </a:solidFill>
                <a:latin typeface="+mj-lt"/>
              </a:rPr>
              <a:t> ÷  4</a:t>
            </a:r>
            <a:r>
              <a:rPr lang="en-GB" sz="2800" baseline="30000" dirty="0">
                <a:solidFill>
                  <a:prstClr val="black"/>
                </a:solidFill>
                <a:latin typeface="+mj-lt"/>
              </a:rPr>
              <a:t>2 </a:t>
            </a:r>
            <a:r>
              <a:rPr kumimoji="0" lang="en-GB" sz="2800" b="0" i="0" u="none" strike="noStrike" kern="1200" cap="none" spc="0" normalizeH="0" baseline="30000" noProof="0" dirty="0">
                <a:ln>
                  <a:noFill/>
                </a:ln>
                <a:solidFill>
                  <a:prstClr val="black"/>
                </a:solidFill>
                <a:effectLst/>
                <a:uLnTx/>
                <a:uFillTx/>
                <a:latin typeface="+mj-lt"/>
                <a:ea typeface="+mn-ea"/>
                <a:cs typeface="+mn-cs"/>
              </a:rPr>
              <a:t>	</a:t>
            </a:r>
            <a:r>
              <a:rPr kumimoji="0" lang="en-GB" sz="2800" b="0" i="0" u="none" strike="noStrike" kern="1200" cap="none" spc="0" normalizeH="0" noProof="0" dirty="0">
                <a:ln>
                  <a:noFill/>
                </a:ln>
                <a:solidFill>
                  <a:prstClr val="black"/>
                </a:solidFill>
                <a:effectLst/>
                <a:uLnTx/>
                <a:uFillTx/>
                <a:latin typeface="+mj-lt"/>
                <a:ea typeface="+mn-ea"/>
                <a:cs typeface="+mn-cs"/>
              </a:rPr>
              <a:t>d. 9</a:t>
            </a:r>
            <a:r>
              <a:rPr lang="en-GB" sz="2800" baseline="30000" dirty="0">
                <a:solidFill>
                  <a:prstClr val="black"/>
                </a:solidFill>
                <a:latin typeface="+mj-lt"/>
              </a:rPr>
              <a:t>6 </a:t>
            </a:r>
            <a:r>
              <a:rPr lang="en-GB" sz="2800" dirty="0">
                <a:solidFill>
                  <a:prstClr val="black"/>
                </a:solidFill>
                <a:latin typeface="+mj-lt"/>
              </a:rPr>
              <a:t>÷  9</a:t>
            </a:r>
            <a:r>
              <a:rPr lang="en-GB" sz="2800" baseline="30000" dirty="0">
                <a:solidFill>
                  <a:prstClr val="black"/>
                </a:solidFill>
                <a:latin typeface="+mj-lt"/>
              </a:rPr>
              <a:t>5 </a:t>
            </a:r>
          </a:p>
          <a:p>
            <a:endParaRPr lang="en-GB" sz="2800" baseline="30000" dirty="0">
              <a:solidFill>
                <a:prstClr val="black"/>
              </a:solidFill>
              <a:latin typeface="+mj-lt"/>
            </a:endParaRPr>
          </a:p>
          <a:p>
            <a:endParaRPr lang="en-GB" sz="2800" baseline="30000" dirty="0">
              <a:solidFill>
                <a:prstClr val="black"/>
              </a:solidFill>
              <a:latin typeface="+mj-lt"/>
            </a:endParaRPr>
          </a:p>
          <a:p>
            <a:pPr marL="342900" indent="-342900">
              <a:buFont typeface="+mj-lt"/>
              <a:buAutoNum type="arabicPeriod" startAt="2"/>
            </a:pPr>
            <a:r>
              <a:rPr lang="en-GB" sz="2800" dirty="0">
                <a:solidFill>
                  <a:prstClr val="black"/>
                </a:solidFill>
                <a:latin typeface="+mj-lt"/>
              </a:rPr>
              <a:t>Simplify 8</a:t>
            </a:r>
            <a:r>
              <a:rPr lang="en-GB" sz="2800" baseline="30000" dirty="0">
                <a:solidFill>
                  <a:prstClr val="black"/>
                </a:solidFill>
                <a:latin typeface="+mj-lt"/>
              </a:rPr>
              <a:t>6 </a:t>
            </a:r>
            <a:r>
              <a:rPr lang="en-GB" sz="2800" dirty="0">
                <a:solidFill>
                  <a:prstClr val="black"/>
                </a:solidFill>
                <a:latin typeface="+mj-lt"/>
              </a:rPr>
              <a:t>x 8</a:t>
            </a:r>
            <a:r>
              <a:rPr lang="en-GB" sz="2800" baseline="30000" dirty="0">
                <a:solidFill>
                  <a:prstClr val="black"/>
                </a:solidFill>
                <a:latin typeface="+mj-lt"/>
              </a:rPr>
              <a:t>3 </a:t>
            </a:r>
            <a:r>
              <a:rPr lang="en-GB" sz="2800" dirty="0">
                <a:solidFill>
                  <a:prstClr val="black"/>
                </a:solidFill>
                <a:latin typeface="+mj-lt"/>
              </a:rPr>
              <a:t>x</a:t>
            </a:r>
            <a:r>
              <a:rPr lang="en-GB" sz="2800" baseline="30000" dirty="0">
                <a:solidFill>
                  <a:prstClr val="black"/>
                </a:solidFill>
                <a:latin typeface="+mj-lt"/>
              </a:rPr>
              <a:t> </a:t>
            </a:r>
            <a:r>
              <a:rPr lang="en-GB" sz="2800" dirty="0">
                <a:solidFill>
                  <a:prstClr val="black"/>
                </a:solidFill>
                <a:latin typeface="+mj-lt"/>
              </a:rPr>
              <a:t>8</a:t>
            </a:r>
            <a:r>
              <a:rPr lang="en-GB" sz="2800" baseline="30000" dirty="0">
                <a:solidFill>
                  <a:prstClr val="black"/>
                </a:solidFill>
                <a:latin typeface="+mj-lt"/>
              </a:rPr>
              <a:t>7 </a:t>
            </a:r>
            <a:r>
              <a:rPr lang="en-GB" sz="2800" dirty="0">
                <a:solidFill>
                  <a:prstClr val="black"/>
                </a:solidFill>
                <a:latin typeface="+mj-lt"/>
              </a:rPr>
              <a:t>x 8</a:t>
            </a:r>
            <a:r>
              <a:rPr lang="en-GB" sz="2800" baseline="30000" dirty="0">
                <a:solidFill>
                  <a:prstClr val="black"/>
                </a:solidFill>
                <a:latin typeface="+mj-lt"/>
              </a:rPr>
              <a:t>1 </a:t>
            </a:r>
            <a:r>
              <a:rPr lang="en-GB" sz="2800" dirty="0">
                <a:solidFill>
                  <a:prstClr val="black"/>
                </a:solidFill>
                <a:latin typeface="+mj-lt"/>
              </a:rPr>
              <a:t> </a:t>
            </a:r>
          </a:p>
        </p:txBody>
      </p:sp>
    </p:spTree>
    <p:extLst>
      <p:ext uri="{BB962C8B-B14F-4D97-AF65-F5344CB8AC3E}">
        <p14:creationId xmlns:p14="http://schemas.microsoft.com/office/powerpoint/2010/main" val="1593657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TextBox 5">
            <a:extLst>
              <a:ext uri="{FF2B5EF4-FFF2-40B4-BE49-F238E27FC236}">
                <a16:creationId xmlns:a16="http://schemas.microsoft.com/office/drawing/2014/main" id="{A84B5060-3205-4679-A125-D1DDBC54387B}"/>
              </a:ext>
            </a:extLst>
          </p:cNvPr>
          <p:cNvSpPr txBox="1"/>
          <p:nvPr/>
        </p:nvSpPr>
        <p:spPr>
          <a:xfrm>
            <a:off x="770562" y="1146365"/>
            <a:ext cx="11085815" cy="2074414"/>
          </a:xfrm>
          <a:prstGeom prst="rect">
            <a:avLst/>
          </a:prstGeom>
          <a:noFill/>
        </p:spPr>
        <p:txBody>
          <a:bodyPr wrap="square">
            <a:spAutoFit/>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16 can be expressed as:</a:t>
            </a: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4</a:t>
            </a:r>
            <a:r>
              <a:rPr kumimoji="0" lang="en-GB" sz="28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2 </a:t>
            </a: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 2</a:t>
            </a:r>
            <a:r>
              <a:rPr kumimoji="0" lang="en-GB" sz="28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4 </a:t>
            </a: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 16</a:t>
            </a:r>
            <a:r>
              <a:rPr kumimoji="0" lang="en-GB" sz="28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1</a:t>
            </a: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Express 81 in as many different ways as you can using index form.</a:t>
            </a:r>
          </a:p>
        </p:txBody>
      </p:sp>
    </p:spTree>
    <p:extLst>
      <p:ext uri="{BB962C8B-B14F-4D97-AF65-F5344CB8AC3E}">
        <p14:creationId xmlns:p14="http://schemas.microsoft.com/office/powerpoint/2010/main" val="2677894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4F0CF8A4-DE68-483E-BC71-9ECA28F5060A}"/>
              </a:ext>
            </a:extLst>
          </p:cNvPr>
          <p:cNvPicPr>
            <a:picLocks noChangeAspect="1"/>
          </p:cNvPicPr>
          <p:nvPr/>
        </p:nvPicPr>
        <p:blipFill>
          <a:blip r:embed="rId3"/>
          <a:stretch>
            <a:fillRect/>
          </a:stretch>
        </p:blipFill>
        <p:spPr>
          <a:xfrm>
            <a:off x="1547812" y="638175"/>
            <a:ext cx="9096375" cy="5581650"/>
          </a:xfrm>
          <a:prstGeom prst="rect">
            <a:avLst/>
          </a:prstGeom>
        </p:spPr>
      </p:pic>
      <p:sp>
        <p:nvSpPr>
          <p:cNvPr id="5" name="TextBox 4">
            <a:extLst>
              <a:ext uri="{FF2B5EF4-FFF2-40B4-BE49-F238E27FC236}">
                <a16:creationId xmlns:a16="http://schemas.microsoft.com/office/drawing/2014/main" id="{690C48D5-A76E-4534-8E0E-78A7E4466C35}"/>
              </a:ext>
            </a:extLst>
          </p:cNvPr>
          <p:cNvSpPr txBox="1"/>
          <p:nvPr/>
        </p:nvSpPr>
        <p:spPr>
          <a:xfrm>
            <a:off x="5498765" y="1488390"/>
            <a:ext cx="1405469" cy="461665"/>
          </a:xfrm>
          <a:prstGeom prst="rect">
            <a:avLst/>
          </a:prstGeom>
          <a:solidFill>
            <a:schemeClr val="bg1"/>
          </a:solidFill>
        </p:spPr>
        <p:txBody>
          <a:bodyPr wrap="square" rtlCol="0">
            <a:spAutoFit/>
          </a:bodyPr>
          <a:lstStyle/>
          <a:p>
            <a:r>
              <a:rPr lang="en-GB" sz="2400" dirty="0" err="1">
                <a:latin typeface="Comic Sans MS" panose="030F0702030302020204" pitchFamily="66" charset="0"/>
                <a:cs typeface="Cavolini" panose="020B0502040204020203" pitchFamily="66" charset="0"/>
              </a:rPr>
              <a:t>x</a:t>
            </a:r>
            <a:r>
              <a:rPr lang="en-GB" sz="2400" baseline="30000" dirty="0" err="1">
                <a:latin typeface="Comic Sans MS" panose="030F0702030302020204" pitchFamily="66" charset="0"/>
                <a:cs typeface="Cavolini" panose="020B0502040204020203" pitchFamily="66" charset="0"/>
              </a:rPr>
              <a:t>y</a:t>
            </a:r>
            <a:r>
              <a:rPr lang="en-GB" sz="2400" dirty="0">
                <a:latin typeface="Comic Sans MS" panose="030F0702030302020204" pitchFamily="66" charset="0"/>
                <a:cs typeface="Cavolini" panose="020B0502040204020203" pitchFamily="66" charset="0"/>
              </a:rPr>
              <a:t> = 64</a:t>
            </a:r>
            <a:r>
              <a:rPr lang="en-GB" sz="2400" dirty="0">
                <a:latin typeface="Comic Sans MS" panose="030F0702030302020204" pitchFamily="66" charset="0"/>
              </a:rPr>
              <a:t> </a:t>
            </a:r>
          </a:p>
        </p:txBody>
      </p:sp>
      <p:sp>
        <p:nvSpPr>
          <p:cNvPr id="6" name="TextBox 5">
            <a:extLst>
              <a:ext uri="{FF2B5EF4-FFF2-40B4-BE49-F238E27FC236}">
                <a16:creationId xmlns:a16="http://schemas.microsoft.com/office/drawing/2014/main" id="{4E09FB90-B8CC-4C84-B23E-D5659C2995A0}"/>
              </a:ext>
            </a:extLst>
          </p:cNvPr>
          <p:cNvSpPr txBox="1"/>
          <p:nvPr/>
        </p:nvSpPr>
        <p:spPr>
          <a:xfrm>
            <a:off x="8682754" y="6505996"/>
            <a:ext cx="2476163" cy="276999"/>
          </a:xfrm>
          <a:prstGeom prst="rect">
            <a:avLst/>
          </a:prstGeom>
          <a:noFill/>
        </p:spPr>
        <p:txBody>
          <a:bodyPr wrap="square" rtlCol="0">
            <a:spAutoFit/>
          </a:bodyPr>
          <a:lstStyle/>
          <a:p>
            <a:r>
              <a:rPr lang="en-GB" sz="1200" dirty="0" err="1"/>
              <a:t>Testbase</a:t>
            </a:r>
            <a:r>
              <a:rPr lang="en-GB" sz="1200" dirty="0"/>
              <a:t> question</a:t>
            </a:r>
          </a:p>
        </p:txBody>
      </p:sp>
    </p:spTree>
    <p:extLst>
      <p:ext uri="{BB962C8B-B14F-4D97-AF65-F5344CB8AC3E}">
        <p14:creationId xmlns:p14="http://schemas.microsoft.com/office/powerpoint/2010/main" val="1575648264"/>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585</TotalTime>
  <Words>837</Words>
  <Application>Microsoft Office PowerPoint</Application>
  <PresentationFormat>Widescreen</PresentationFormat>
  <Paragraphs>147</Paragraphs>
  <Slides>10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Comic Sans MS</vt:lpstr>
      <vt:lpstr>3_HIAS PowerPoint template</vt:lpstr>
      <vt:lpstr>Year 8</vt:lpstr>
      <vt:lpstr>HIAS Blended Learning Resource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Ingrey, Tessa</cp:lastModifiedBy>
  <cp:revision>23</cp:revision>
  <dcterms:created xsi:type="dcterms:W3CDTF">2021-01-05T11:02:27Z</dcterms:created>
  <dcterms:modified xsi:type="dcterms:W3CDTF">2021-01-27T22:04:44Z</dcterms:modified>
</cp:coreProperties>
</file>