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2" r:id="rId2"/>
    <p:sldId id="2643" r:id="rId3"/>
    <p:sldId id="2644" r:id="rId4"/>
    <p:sldId id="2698" r:id="rId5"/>
    <p:sldId id="2706" r:id="rId6"/>
    <p:sldId id="2707" r:id="rId7"/>
    <p:sldId id="2704" r:id="rId8"/>
    <p:sldId id="2705" r:id="rId9"/>
    <p:sldId id="2695" r:id="rId10"/>
    <p:sldId id="2699" r:id="rId11"/>
    <p:sldId id="2700"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 Lees" initials="JL" lastIdx="1" clrIdx="0">
    <p:extLst>
      <p:ext uri="{19B8F6BF-5375-455C-9EA6-DF929625EA0E}">
        <p15:presenceInfo xmlns:p15="http://schemas.microsoft.com/office/powerpoint/2012/main" userId="371bb4e01dcc9ed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8" autoAdjust="0"/>
    <p:restoredTop sz="85930" autoAdjust="0"/>
  </p:normalViewPr>
  <p:slideViewPr>
    <p:cSldViewPr snapToGrid="0">
      <p:cViewPr varScale="1">
        <p:scale>
          <a:sx n="74" d="100"/>
          <a:sy n="74" d="100"/>
        </p:scale>
        <p:origin x="989" y="43"/>
      </p:cViewPr>
      <p:guideLst/>
    </p:cSldViewPr>
  </p:slideViewPr>
  <p:notesTextViewPr>
    <p:cViewPr>
      <p:scale>
        <a:sx n="1" d="1"/>
        <a:sy n="1" d="1"/>
      </p:scale>
      <p:origin x="0" y="0"/>
    </p:cViewPr>
  </p:notesTextViewPr>
  <p:sorterViewPr>
    <p:cViewPr>
      <p:scale>
        <a:sx n="100" d="100"/>
        <a:sy n="100" d="100"/>
      </p:scale>
      <p:origin x="0" y="-7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21/01/2021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x = 4 and y = 2</a:t>
            </a:r>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4</a:t>
            </a:fld>
            <a:endParaRPr lang="en-GB"/>
          </a:p>
        </p:txBody>
      </p:sp>
    </p:spTree>
    <p:extLst>
      <p:ext uri="{BB962C8B-B14F-4D97-AF65-F5344CB8AC3E}">
        <p14:creationId xmlns:p14="http://schemas.microsoft.com/office/powerpoint/2010/main" val="4120349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x = -4 ; x = 5; y = 1 and y = -3</a:t>
            </a:r>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5</a:t>
            </a:fld>
            <a:endParaRPr lang="en-GB"/>
          </a:p>
        </p:txBody>
      </p:sp>
    </p:spTree>
    <p:extLst>
      <p:ext uri="{BB962C8B-B14F-4D97-AF65-F5344CB8AC3E}">
        <p14:creationId xmlns:p14="http://schemas.microsoft.com/office/powerpoint/2010/main" val="3544242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x = 1; x = 3; y = 4 and y = -5</a:t>
            </a:r>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6</a:t>
            </a:fld>
            <a:endParaRPr lang="en-GB"/>
          </a:p>
        </p:txBody>
      </p:sp>
    </p:spTree>
    <p:extLst>
      <p:ext uri="{BB962C8B-B14F-4D97-AF65-F5344CB8AC3E}">
        <p14:creationId xmlns:p14="http://schemas.microsoft.com/office/powerpoint/2010/main" val="2338710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Yes, since 25 x 3 = 75</a:t>
            </a:r>
          </a:p>
          <a:p>
            <a:r>
              <a:rPr lang="en-GB" dirty="0"/>
              <a:t>Every y-coordinate is three times the x-coordinate</a:t>
            </a:r>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7</a:t>
            </a:fld>
            <a:endParaRPr lang="en-GB"/>
          </a:p>
        </p:txBody>
      </p:sp>
    </p:spTree>
    <p:extLst>
      <p:ext uri="{BB962C8B-B14F-4D97-AF65-F5344CB8AC3E}">
        <p14:creationId xmlns:p14="http://schemas.microsoft.com/office/powerpoint/2010/main" val="2802873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(0,0); (1, 2); (-3, -6)</a:t>
            </a:r>
          </a:p>
          <a:p>
            <a:r>
              <a:rPr lang="en-GB" dirty="0"/>
              <a:t>(-5,10) is not on the line since the y-coordinate is not twice the x-coordinate (it is </a:t>
            </a:r>
            <a:r>
              <a:rPr lang="en-GB" b="1" dirty="0"/>
              <a:t>-2</a:t>
            </a:r>
            <a:r>
              <a:rPr lang="en-GB" dirty="0"/>
              <a:t> times the x-coordinate)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(-5 ,-10) is on the line since the y-coordinate is twice the x-coordinate</a:t>
            </a:r>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8</a:t>
            </a:fld>
            <a:endParaRPr lang="en-GB"/>
          </a:p>
        </p:txBody>
      </p:sp>
    </p:spTree>
    <p:extLst>
      <p:ext uri="{BB962C8B-B14F-4D97-AF65-F5344CB8AC3E}">
        <p14:creationId xmlns:p14="http://schemas.microsoft.com/office/powerpoint/2010/main" val="856611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(50 , 146)</a:t>
            </a:r>
          </a:p>
          <a:p>
            <a:r>
              <a:rPr lang="en-GB" dirty="0"/>
              <a:t>(18, 50)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(-10 , -34) is on the line since the y-coordinate is three times the x-coordinate subtract 4</a:t>
            </a:r>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9</a:t>
            </a:fld>
            <a:endParaRPr lang="en-GB"/>
          </a:p>
        </p:txBody>
      </p:sp>
    </p:spTree>
    <p:extLst>
      <p:ext uri="{BB962C8B-B14F-4D97-AF65-F5344CB8AC3E}">
        <p14:creationId xmlns:p14="http://schemas.microsoft.com/office/powerpoint/2010/main" val="39913188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Line E is x = 10</a:t>
            </a:r>
          </a:p>
          <a:p>
            <a:r>
              <a:rPr lang="en-GB" dirty="0"/>
              <a:t>Line A is y = 10</a:t>
            </a:r>
          </a:p>
          <a:p>
            <a:r>
              <a:rPr lang="en-GB" dirty="0"/>
              <a:t>Line C is y = x</a:t>
            </a:r>
          </a:p>
          <a:p>
            <a:r>
              <a:rPr lang="en-GB" dirty="0"/>
              <a:t>Line D is y = 3/2 x - 5</a:t>
            </a:r>
          </a:p>
        </p:txBody>
      </p:sp>
      <p:sp>
        <p:nvSpPr>
          <p:cNvPr id="4" name="Slide Number Placeholder 3"/>
          <p:cNvSpPr>
            <a:spLocks noGrp="1"/>
          </p:cNvSpPr>
          <p:nvPr>
            <p:ph type="sldNum" sz="quarter" idx="5"/>
          </p:nvPr>
        </p:nvSpPr>
        <p:spPr/>
        <p:txBody>
          <a:bodyPr/>
          <a:lstStyle/>
          <a:p>
            <a:fld id="{2F929179-DAC7-4087-8034-1DBDA8E953E7}" type="slidenum">
              <a:rPr lang="en-GB" smtClean="0"/>
              <a:t>10</a:t>
            </a:fld>
            <a:endParaRPr lang="en-GB"/>
          </a:p>
        </p:txBody>
      </p:sp>
    </p:spTree>
    <p:extLst>
      <p:ext uri="{BB962C8B-B14F-4D97-AF65-F5344CB8AC3E}">
        <p14:creationId xmlns:p14="http://schemas.microsoft.com/office/powerpoint/2010/main" val="610371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Line through AB has equation x = 8</a:t>
            </a:r>
          </a:p>
          <a:p>
            <a:r>
              <a:rPr lang="en-GB" dirty="0"/>
              <a:t>Line through FE has equation y = x + 7</a:t>
            </a:r>
          </a:p>
          <a:p>
            <a:r>
              <a:rPr lang="en-GB" dirty="0"/>
              <a:t>Line through BC has equation y = x - 1</a:t>
            </a:r>
          </a:p>
        </p:txBody>
      </p:sp>
      <p:sp>
        <p:nvSpPr>
          <p:cNvPr id="4" name="Slide Number Placeholder 3"/>
          <p:cNvSpPr>
            <a:spLocks noGrp="1"/>
          </p:cNvSpPr>
          <p:nvPr>
            <p:ph type="sldNum" sz="quarter" idx="5"/>
          </p:nvPr>
        </p:nvSpPr>
        <p:spPr/>
        <p:txBody>
          <a:bodyPr/>
          <a:lstStyle/>
          <a:p>
            <a:fld id="{2F929179-DAC7-4087-8034-1DBDA8E953E7}" type="slidenum">
              <a:rPr lang="en-GB" smtClean="0"/>
              <a:t>11</a:t>
            </a:fld>
            <a:endParaRPr lang="en-GB"/>
          </a:p>
        </p:txBody>
      </p:sp>
    </p:spTree>
    <p:extLst>
      <p:ext uri="{BB962C8B-B14F-4D97-AF65-F5344CB8AC3E}">
        <p14:creationId xmlns:p14="http://schemas.microsoft.com/office/powerpoint/2010/main" val="3093048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enny.Burn@hants.gov.uk" TargetMode="External"/><Relationship Id="rId7" Type="http://schemas.openxmlformats.org/officeDocument/2006/relationships/image" Target="../media/image13.png"/><Relationship Id="rId2" Type="http://schemas.openxmlformats.org/officeDocument/2006/relationships/hyperlink" Target="mailto:Jo.Lees@hants.gov.uk"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mailto:hias.enquiries@hants.gov.uk" TargetMode="External"/><Relationship Id="rId4" Type="http://schemas.openxmlformats.org/officeDocument/2006/relationships/hyperlink" Target="mailto:Tessa.Ingrey@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51121"/>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426832" y="1586517"/>
            <a:ext cx="7772400" cy="1470025"/>
          </a:xfrm>
        </p:spPr>
        <p:txBody>
          <a:bodyPr>
            <a:normAutofit/>
          </a:bodyPr>
          <a:lstStyle/>
          <a:p>
            <a:pPr algn="l"/>
            <a:r>
              <a:rPr lang="en-GB" b="1" dirty="0"/>
              <a:t>Year 7</a:t>
            </a:r>
          </a:p>
        </p:txBody>
      </p:sp>
      <p:sp>
        <p:nvSpPr>
          <p:cNvPr id="3" name="Subtitle 2"/>
          <p:cNvSpPr>
            <a:spLocks noGrp="1"/>
          </p:cNvSpPr>
          <p:nvPr>
            <p:ph type="subTitle" idx="1"/>
          </p:nvPr>
        </p:nvSpPr>
        <p:spPr>
          <a:xfrm>
            <a:off x="1426832" y="2745082"/>
            <a:ext cx="8255260" cy="622920"/>
          </a:xfrm>
        </p:spPr>
        <p:txBody>
          <a:bodyPr>
            <a:normAutofit/>
          </a:bodyPr>
          <a:lstStyle/>
          <a:p>
            <a:pPr algn="l">
              <a:lnSpc>
                <a:spcPct val="107000"/>
              </a:lnSpc>
              <a:spcAft>
                <a:spcPts val="800"/>
              </a:spcAft>
            </a:pPr>
            <a:r>
              <a:rPr lang="en-GB" b="1">
                <a:solidFill>
                  <a:schemeClr val="tx1"/>
                </a:solidFill>
                <a:latin typeface="+mj-lt"/>
                <a:ea typeface="Calibri" panose="020F0502020204030204" pitchFamily="34" charset="0"/>
                <a:cs typeface="Times New Roman" panose="02020603050405020304" pitchFamily="18" charset="0"/>
              </a:rPr>
              <a:t>Linear Functions </a:t>
            </a:r>
            <a:r>
              <a:rPr lang="en-GB" b="1">
                <a:solidFill>
                  <a:schemeClr val="tx1"/>
                </a:solidFill>
                <a:effectLst/>
                <a:latin typeface="+mj-lt"/>
                <a:ea typeface="Calibri" panose="020F0502020204030204" pitchFamily="34" charset="0"/>
                <a:cs typeface="Times New Roman" panose="02020603050405020304" pitchFamily="18" charset="0"/>
              </a:rPr>
              <a:t>(</a:t>
            </a:r>
            <a:r>
              <a:rPr lang="en-GB" b="1" dirty="0">
                <a:solidFill>
                  <a:schemeClr val="tx1"/>
                </a:solidFill>
                <a:effectLst/>
                <a:latin typeface="+mj-lt"/>
                <a:ea typeface="Calibri" panose="020F0502020204030204" pitchFamily="34" charset="0"/>
                <a:cs typeface="Times New Roman" panose="02020603050405020304" pitchFamily="18" charset="0"/>
              </a:rPr>
              <a:t>unit 7.10)</a:t>
            </a:r>
            <a:endParaRPr lang="en-GB" dirty="0">
              <a:solidFill>
                <a:schemeClr val="tx1"/>
              </a:solidFill>
              <a:effectLst/>
              <a:latin typeface="+mj-lt"/>
              <a:ea typeface="Calibri" panose="020F0502020204030204" pitchFamily="34" charset="0"/>
              <a:cs typeface="Times New Roman" panose="02020603050405020304" pitchFamily="18" charset="0"/>
            </a:endParaRPr>
          </a:p>
        </p:txBody>
      </p:sp>
      <p:sp>
        <p:nvSpPr>
          <p:cNvPr id="4" name="Subtitle 2"/>
          <p:cNvSpPr txBox="1">
            <a:spLocks/>
          </p:cNvSpPr>
          <p:nvPr/>
        </p:nvSpPr>
        <p:spPr>
          <a:xfrm>
            <a:off x="1426832" y="5311840"/>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0" name="TextBox 9">
            <a:extLst>
              <a:ext uri="{FF2B5EF4-FFF2-40B4-BE49-F238E27FC236}">
                <a16:creationId xmlns:a16="http://schemas.microsoft.com/office/drawing/2014/main" id="{1269FF80-78CC-4C7E-BD1E-FCD104CC42A6}"/>
              </a:ext>
            </a:extLst>
          </p:cNvPr>
          <p:cNvSpPr txBox="1"/>
          <p:nvPr/>
        </p:nvSpPr>
        <p:spPr>
          <a:xfrm>
            <a:off x="1426832" y="3368002"/>
            <a:ext cx="10163596" cy="738664"/>
          </a:xfrm>
          <a:prstGeom prst="rect">
            <a:avLst/>
          </a:prstGeom>
          <a:noFill/>
        </p:spPr>
        <p:txBody>
          <a:bodyPr wrap="square">
            <a:spAutoFit/>
          </a:bodyPr>
          <a:lstStyle/>
          <a:p>
            <a:r>
              <a:rPr lang="en-US" sz="1400" dirty="0"/>
              <a:t>This unit is about coordinates in all four quadrants and linear functions</a:t>
            </a:r>
          </a:p>
          <a:p>
            <a:endParaRPr lang="en-US" sz="1400" dirty="0"/>
          </a:p>
          <a:p>
            <a:r>
              <a:rPr lang="en-US" sz="1400" dirty="0"/>
              <a:t>This set of problems is about the equation of a straight line</a:t>
            </a:r>
            <a:endParaRPr lang="en-GB" sz="1400" dirty="0"/>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BB207FE7-C49F-479A-83D9-310CABA2238B}"/>
              </a:ext>
            </a:extLst>
          </p:cNvPr>
          <p:cNvPicPr>
            <a:picLocks noChangeAspect="1"/>
          </p:cNvPicPr>
          <p:nvPr/>
        </p:nvPicPr>
        <p:blipFill rotWithShape="1">
          <a:blip r:embed="rId3"/>
          <a:srcRect l="15814" t="78636" r="35340"/>
          <a:stretch/>
        </p:blipFill>
        <p:spPr>
          <a:xfrm>
            <a:off x="6317672" y="2244437"/>
            <a:ext cx="4154596" cy="2244436"/>
          </a:xfrm>
          <a:prstGeom prst="rect">
            <a:avLst/>
          </a:prstGeom>
        </p:spPr>
      </p:pic>
      <p:sp>
        <p:nvSpPr>
          <p:cNvPr id="5" name="TextBox 4">
            <a:extLst>
              <a:ext uri="{FF2B5EF4-FFF2-40B4-BE49-F238E27FC236}">
                <a16:creationId xmlns:a16="http://schemas.microsoft.com/office/drawing/2014/main" id="{9418F42A-333C-4DFC-8912-09C150BF7623}"/>
              </a:ext>
            </a:extLst>
          </p:cNvPr>
          <p:cNvSpPr txBox="1"/>
          <p:nvPr/>
        </p:nvSpPr>
        <p:spPr>
          <a:xfrm>
            <a:off x="8280028" y="6390408"/>
            <a:ext cx="1985159" cy="307777"/>
          </a:xfrm>
          <a:prstGeom prst="rect">
            <a:avLst/>
          </a:prstGeom>
          <a:noFill/>
        </p:spPr>
        <p:txBody>
          <a:bodyPr wrap="none" rtlCol="0">
            <a:spAutoFit/>
          </a:bodyPr>
          <a:lstStyle/>
          <a:p>
            <a:r>
              <a:rPr lang="en-GB" sz="1400" dirty="0"/>
              <a:t>Taken from ‘Test Base’</a:t>
            </a:r>
          </a:p>
        </p:txBody>
      </p:sp>
      <p:pic>
        <p:nvPicPr>
          <p:cNvPr id="6" name="Picture 5">
            <a:extLst>
              <a:ext uri="{FF2B5EF4-FFF2-40B4-BE49-F238E27FC236}">
                <a16:creationId xmlns:a16="http://schemas.microsoft.com/office/drawing/2014/main" id="{652B4953-7D76-4AF0-8F0C-8181C3B59403}"/>
              </a:ext>
            </a:extLst>
          </p:cNvPr>
          <p:cNvPicPr>
            <a:picLocks noChangeAspect="1"/>
          </p:cNvPicPr>
          <p:nvPr/>
        </p:nvPicPr>
        <p:blipFill rotWithShape="1">
          <a:blip r:embed="rId3"/>
          <a:srcRect b="30252"/>
          <a:stretch/>
        </p:blipFill>
        <p:spPr>
          <a:xfrm>
            <a:off x="635601" y="942109"/>
            <a:ext cx="5552162" cy="4783282"/>
          </a:xfrm>
          <a:prstGeom prst="rect">
            <a:avLst/>
          </a:prstGeom>
        </p:spPr>
      </p:pic>
      <p:sp>
        <p:nvSpPr>
          <p:cNvPr id="2" name="TextBox 1">
            <a:extLst>
              <a:ext uri="{FF2B5EF4-FFF2-40B4-BE49-F238E27FC236}">
                <a16:creationId xmlns:a16="http://schemas.microsoft.com/office/drawing/2014/main" id="{99613FB9-AEEC-48FF-8537-463F2A3ECD44}"/>
              </a:ext>
            </a:extLst>
          </p:cNvPr>
          <p:cNvSpPr txBox="1"/>
          <p:nvPr/>
        </p:nvSpPr>
        <p:spPr>
          <a:xfrm>
            <a:off x="6774873" y="1600200"/>
            <a:ext cx="2693366" cy="307777"/>
          </a:xfrm>
          <a:prstGeom prst="rect">
            <a:avLst/>
          </a:prstGeom>
          <a:noFill/>
        </p:spPr>
        <p:txBody>
          <a:bodyPr wrap="none" rtlCol="0">
            <a:spAutoFit/>
          </a:bodyPr>
          <a:lstStyle/>
          <a:p>
            <a:r>
              <a:rPr lang="en-GB" sz="1400" dirty="0"/>
              <a:t>Which line has which equation?</a:t>
            </a:r>
          </a:p>
        </p:txBody>
      </p:sp>
    </p:spTree>
    <p:extLst>
      <p:ext uri="{BB962C8B-B14F-4D97-AF65-F5344CB8AC3E}">
        <p14:creationId xmlns:p14="http://schemas.microsoft.com/office/powerpoint/2010/main" val="3275175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5" name="Picture 4">
            <a:extLst>
              <a:ext uri="{FF2B5EF4-FFF2-40B4-BE49-F238E27FC236}">
                <a16:creationId xmlns:a16="http://schemas.microsoft.com/office/drawing/2014/main" id="{262BB0DE-1BF7-468F-B76E-2C583E153FC5}"/>
              </a:ext>
            </a:extLst>
          </p:cNvPr>
          <p:cNvPicPr>
            <a:picLocks noChangeAspect="1"/>
          </p:cNvPicPr>
          <p:nvPr/>
        </p:nvPicPr>
        <p:blipFill rotWithShape="1">
          <a:blip r:embed="rId3"/>
          <a:srcRect l="15385" t="48788" r="35694" b="7425"/>
          <a:stretch/>
        </p:blipFill>
        <p:spPr>
          <a:xfrm>
            <a:off x="5612057" y="1525937"/>
            <a:ext cx="4612597" cy="4089081"/>
          </a:xfrm>
          <a:prstGeom prst="rect">
            <a:avLst/>
          </a:prstGeom>
        </p:spPr>
      </p:pic>
      <p:pic>
        <p:nvPicPr>
          <p:cNvPr id="6" name="Picture 5">
            <a:extLst>
              <a:ext uri="{FF2B5EF4-FFF2-40B4-BE49-F238E27FC236}">
                <a16:creationId xmlns:a16="http://schemas.microsoft.com/office/drawing/2014/main" id="{5BC8EC42-42DF-40B2-AAF4-01A6077D6D01}"/>
              </a:ext>
            </a:extLst>
          </p:cNvPr>
          <p:cNvPicPr>
            <a:picLocks noChangeAspect="1"/>
          </p:cNvPicPr>
          <p:nvPr/>
        </p:nvPicPr>
        <p:blipFill rotWithShape="1">
          <a:blip r:embed="rId3"/>
          <a:srcRect l="8532" t="1532" r="45548" b="50404"/>
          <a:stretch/>
        </p:blipFill>
        <p:spPr>
          <a:xfrm>
            <a:off x="655593" y="1005599"/>
            <a:ext cx="4446343" cy="4609419"/>
          </a:xfrm>
          <a:prstGeom prst="rect">
            <a:avLst/>
          </a:prstGeom>
        </p:spPr>
      </p:pic>
      <p:sp>
        <p:nvSpPr>
          <p:cNvPr id="7" name="TextBox 6">
            <a:extLst>
              <a:ext uri="{FF2B5EF4-FFF2-40B4-BE49-F238E27FC236}">
                <a16:creationId xmlns:a16="http://schemas.microsoft.com/office/drawing/2014/main" id="{A28BFA94-700A-41D1-BB8B-716270E7E2D6}"/>
              </a:ext>
            </a:extLst>
          </p:cNvPr>
          <p:cNvSpPr txBox="1"/>
          <p:nvPr/>
        </p:nvSpPr>
        <p:spPr>
          <a:xfrm>
            <a:off x="8155337" y="6390408"/>
            <a:ext cx="1985159" cy="307777"/>
          </a:xfrm>
          <a:prstGeom prst="rect">
            <a:avLst/>
          </a:prstGeom>
          <a:noFill/>
        </p:spPr>
        <p:txBody>
          <a:bodyPr wrap="none" rtlCol="0">
            <a:spAutoFit/>
          </a:bodyPr>
          <a:lstStyle/>
          <a:p>
            <a:r>
              <a:rPr lang="en-GB" sz="1400" dirty="0"/>
              <a:t>Taken from ‘Test Base’</a:t>
            </a:r>
          </a:p>
        </p:txBody>
      </p:sp>
    </p:spTree>
    <p:extLst>
      <p:ext uri="{BB962C8B-B14F-4D97-AF65-F5344CB8AC3E}">
        <p14:creationId xmlns:p14="http://schemas.microsoft.com/office/powerpoint/2010/main" val="370246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402672" y="1600201"/>
            <a:ext cx="10049522"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please contact any member of the secondary maths team:</a:t>
            </a:r>
          </a:p>
          <a:p>
            <a:pPr marL="0" indent="0">
              <a:buNone/>
            </a:pPr>
            <a:r>
              <a:rPr lang="en-GB" sz="1800" dirty="0"/>
              <a:t>	Jo Lees: </a:t>
            </a:r>
            <a:r>
              <a:rPr lang="en-GB" sz="1800" dirty="0">
                <a:hlinkClick r:id="rId2"/>
              </a:rPr>
              <a:t>Jo.Lees@hants.gov.uk</a:t>
            </a:r>
            <a:endParaRPr lang="en-GB" sz="1800" dirty="0"/>
          </a:p>
          <a:p>
            <a:pPr marL="0" indent="0">
              <a:buNone/>
            </a:pPr>
            <a:r>
              <a:rPr lang="en-GB" sz="1800" dirty="0"/>
              <a:t>	Jenny Burn: </a:t>
            </a:r>
            <a:r>
              <a:rPr lang="en-GB" sz="1800" dirty="0">
                <a:hlinkClick r:id="rId3"/>
              </a:rPr>
              <a:t>Jenny.Burn@hants.gov.uk</a:t>
            </a:r>
            <a:endParaRPr lang="en-GB" sz="1800" dirty="0"/>
          </a:p>
          <a:p>
            <a:pPr marL="0" indent="0">
              <a:buNone/>
            </a:pPr>
            <a:r>
              <a:rPr lang="en-GB" sz="1800" dirty="0"/>
              <a:t>	Tessa Ingrey: </a:t>
            </a:r>
            <a:r>
              <a:rPr lang="en-GB" sz="1800" dirty="0">
                <a:hlinkClick r:id="rId4"/>
              </a:rPr>
              <a:t>Tessa.Ingrey@hants.gov.uk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5"/>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485312" y="30299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a:xfrm>
            <a:off x="210104" y="1254125"/>
            <a:ext cx="11499542" cy="4349750"/>
          </a:xfrm>
        </p:spPr>
        <p:txBody>
          <a:bodyPr/>
          <a:lstStyle/>
          <a:p>
            <a:pPr marL="0" indent="0">
              <a:buNone/>
            </a:pPr>
            <a:r>
              <a:rPr lang="en-GB" sz="1600" dirty="0"/>
              <a:t>These slides are intended to support teachers and students with a blended approach to learning, either in-class or online. The tasks are intended to form part of a learning journey and could be the basis of either one lesson or a short sequence of connected lessons. </a:t>
            </a:r>
          </a:p>
          <a:p>
            <a:pPr marL="0" indent="0">
              <a:buNone/>
            </a:pPr>
            <a:endParaRPr lang="en-GB" sz="1600" dirty="0"/>
          </a:p>
          <a:p>
            <a:pPr marL="0" indent="0">
              <a:buNone/>
            </a:pPr>
            <a:r>
              <a:rPr lang="en-GB" sz="1600" dirty="0"/>
              <a:t>Teachers should delete, change and add slides to suit the needs of their students. Extra slides with personalised prompts and appropriate examples based on previous teaching may be suitable. When changing the slide-deck, teachers should consider:</a:t>
            </a:r>
          </a:p>
          <a:p>
            <a:pPr lvl="1"/>
            <a:r>
              <a:rPr lang="en-GB" sz="1600" dirty="0"/>
              <a:t>Their expectations for the use of representations such as bar models, number lines, arrays and geometric diagrams.</a:t>
            </a:r>
          </a:p>
          <a:p>
            <a:pPr lvl="1"/>
            <a:r>
              <a:rPr lang="en-GB" sz="1600" dirty="0"/>
              <a:t>Which strategies and methods students should use and record when solving problems or identifying solutions. This could include a range of informal jottings and diagrams, the use of tables to record solutions systematically and formal or informal calculation methods.</a:t>
            </a:r>
          </a:p>
          <a:p>
            <a:pPr marL="0" indent="0">
              <a:buNone/>
            </a:pPr>
            <a:endParaRPr lang="en-GB" sz="1600" dirty="0"/>
          </a:p>
          <a:p>
            <a:pPr marL="0" indent="0">
              <a:buNone/>
            </a:pPr>
            <a:r>
              <a:rPr lang="en-GB" sz="1600" dirty="0"/>
              <a:t>Teachers may also wish to record a ‘voice over’ to talk students through the slides. </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1444101" y="304368"/>
            <a:ext cx="6883153" cy="603682"/>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85818" y="27521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aphicFrame>
        <p:nvGraphicFramePr>
          <p:cNvPr id="5" name="Table 4">
            <a:extLst>
              <a:ext uri="{FF2B5EF4-FFF2-40B4-BE49-F238E27FC236}">
                <a16:creationId xmlns:a16="http://schemas.microsoft.com/office/drawing/2014/main" id="{D109A9EC-0AD8-4826-883C-83C328FD0EB4}"/>
              </a:ext>
            </a:extLst>
          </p:cNvPr>
          <p:cNvGraphicFramePr>
            <a:graphicFrameLocks noGrp="1"/>
          </p:cNvGraphicFramePr>
          <p:nvPr>
            <p:extLst>
              <p:ext uri="{D42A27DB-BD31-4B8C-83A1-F6EECF244321}">
                <p14:modId xmlns:p14="http://schemas.microsoft.com/office/powerpoint/2010/main" val="1098968996"/>
              </p:ext>
            </p:extLst>
          </p:nvPr>
        </p:nvGraphicFramePr>
        <p:xfrm>
          <a:off x="1931447" y="1189607"/>
          <a:ext cx="7771846" cy="4236772"/>
        </p:xfrm>
        <a:graphic>
          <a:graphicData uri="http://schemas.openxmlformats.org/drawingml/2006/table">
            <a:tbl>
              <a:tblPr firstRow="1" firstCol="1" bandRow="1">
                <a:tableStyleId>{5C22544A-7EE6-4342-B048-85BDC9FD1C3A}</a:tableStyleId>
              </a:tblPr>
              <a:tblGrid>
                <a:gridCol w="801797">
                  <a:extLst>
                    <a:ext uri="{9D8B030D-6E8A-4147-A177-3AD203B41FA5}">
                      <a16:colId xmlns:a16="http://schemas.microsoft.com/office/drawing/2014/main" val="2410536692"/>
                    </a:ext>
                  </a:extLst>
                </a:gridCol>
                <a:gridCol w="1877138">
                  <a:extLst>
                    <a:ext uri="{9D8B030D-6E8A-4147-A177-3AD203B41FA5}">
                      <a16:colId xmlns:a16="http://schemas.microsoft.com/office/drawing/2014/main" val="1685210313"/>
                    </a:ext>
                  </a:extLst>
                </a:gridCol>
                <a:gridCol w="5092911">
                  <a:extLst>
                    <a:ext uri="{9D8B030D-6E8A-4147-A177-3AD203B41FA5}">
                      <a16:colId xmlns:a16="http://schemas.microsoft.com/office/drawing/2014/main" val="1962136452"/>
                    </a:ext>
                  </a:extLst>
                </a:gridCol>
              </a:tblGrid>
              <a:tr h="443884">
                <a:tc gridSpan="3">
                  <a:txBody>
                    <a:bodyPr/>
                    <a:lstStyle/>
                    <a:p>
                      <a:pPr algn="ctr">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YEAR 7: SPRING TERM OVERVIEW</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1934147"/>
                  </a:ext>
                </a:extLst>
              </a:tr>
              <a:tr h="366050">
                <a:tc>
                  <a:txBody>
                    <a:bodyPr/>
                    <a:lstStyle/>
                    <a:p>
                      <a:pPr algn="ctr">
                        <a:lnSpc>
                          <a:spcPct val="115000"/>
                        </a:lnSpc>
                        <a:spcAft>
                          <a:spcPts val="1000"/>
                        </a:spcAft>
                      </a:pPr>
                      <a:r>
                        <a:rPr lang="en-GB" sz="1400" dirty="0">
                          <a:effectLst/>
                        </a:rPr>
                        <a:t>Week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400" b="1" dirty="0">
                          <a:solidFill>
                            <a:schemeClr val="bg1"/>
                          </a:solidFill>
                          <a:effectLst/>
                        </a:rPr>
                        <a:t>HIAS Unit </a:t>
                      </a:r>
                      <a:endPar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a:lnSpc>
                          <a:spcPct val="115000"/>
                        </a:lnSpc>
                        <a:spcAft>
                          <a:spcPts val="1000"/>
                        </a:spcAft>
                      </a:pPr>
                      <a:r>
                        <a:rPr lang="en-GB" sz="1800" b="1" dirty="0">
                          <a:solidFill>
                            <a:schemeClr val="bg1"/>
                          </a:solidFill>
                          <a:effectLst/>
                        </a:rPr>
                        <a:t>Topic </a:t>
                      </a:r>
                      <a:endPar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865948055"/>
                  </a:ext>
                </a:extLst>
              </a:tr>
              <a:tr h="475358">
                <a:tc>
                  <a:txBody>
                    <a:bodyPr/>
                    <a:lstStyle/>
                    <a:p>
                      <a:pPr algn="ctr">
                        <a:lnSpc>
                          <a:spcPct val="115000"/>
                        </a:lnSpc>
                        <a:spcAft>
                          <a:spcPts val="1000"/>
                        </a:spcAft>
                      </a:pPr>
                      <a:r>
                        <a:rPr lang="en-GB" sz="1800" dirty="0">
                          <a:effectLst/>
                        </a:rPr>
                        <a: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7.6</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Four operations: Fractions (vulgar and decimal)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2996115"/>
                  </a:ext>
                </a:extLst>
              </a:tr>
              <a:tr h="229793">
                <a:tc>
                  <a:txBody>
                    <a:bodyPr/>
                    <a:lstStyle/>
                    <a:p>
                      <a:pPr algn="ctr">
                        <a:lnSpc>
                          <a:spcPct val="115000"/>
                        </a:lnSpc>
                        <a:spcAft>
                          <a:spcPts val="1000"/>
                        </a:spcAft>
                      </a:pPr>
                      <a:r>
                        <a:rPr lang="en-GB" sz="1800" dirty="0">
                          <a:effectLst/>
                        </a:rPr>
                        <a:t>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7.7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Probability: 0-1 scale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9199725"/>
                  </a:ext>
                </a:extLst>
              </a:tr>
              <a:tr h="229793">
                <a:tc>
                  <a:txBody>
                    <a:bodyPr/>
                    <a:lstStyle/>
                    <a:p>
                      <a:pPr algn="ctr">
                        <a:lnSpc>
                          <a:spcPct val="115000"/>
                        </a:lnSpc>
                        <a:spcAft>
                          <a:spcPts val="1000"/>
                        </a:spcAft>
                      </a:pPr>
                      <a:r>
                        <a:rPr lang="en-GB" sz="1800" dirty="0">
                          <a:effectLst/>
                        </a:rPr>
                        <a:t>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lnSpc>
                          <a:spcPct val="115000"/>
                        </a:lnSpc>
                        <a:spcAft>
                          <a:spcPts val="1000"/>
                        </a:spcAft>
                      </a:pPr>
                      <a:r>
                        <a:rPr lang="en-GB" sz="1800" dirty="0">
                          <a:effectLst/>
                        </a:rPr>
                        <a:t>Unit 7.8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Geometry: Polygons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2240663"/>
                  </a:ext>
                </a:extLst>
              </a:tr>
              <a:tr h="229793">
                <a:tc>
                  <a:txBody>
                    <a:bodyPr/>
                    <a:lstStyle/>
                    <a:p>
                      <a:pPr algn="ctr">
                        <a:lnSpc>
                          <a:spcPct val="115000"/>
                        </a:lnSpc>
                        <a:spcAft>
                          <a:spcPts val="1000"/>
                        </a:spcAft>
                      </a:pPr>
                      <a:r>
                        <a:rPr lang="en-GB" sz="1800" dirty="0">
                          <a:effectLst/>
                        </a:rPr>
                        <a:t>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Geometry: Area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7468"/>
                  </a:ext>
                </a:extLst>
              </a:tr>
              <a:tr h="229793">
                <a:tc>
                  <a:txBody>
                    <a:bodyPr/>
                    <a:lstStyle/>
                    <a:p>
                      <a:pPr algn="ctr">
                        <a:lnSpc>
                          <a:spcPct val="115000"/>
                        </a:lnSpc>
                        <a:spcAft>
                          <a:spcPts val="1000"/>
                        </a:spcAft>
                      </a:pPr>
                      <a:r>
                        <a:rPr lang="en-GB" sz="1800" dirty="0">
                          <a:effectLst/>
                        </a:rPr>
                        <a:t>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a:effectLst/>
                        </a:rPr>
                        <a:t>Geometry: Volume and 3-D shape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212944"/>
                  </a:ext>
                </a:extLst>
              </a:tr>
              <a:tr h="229793">
                <a:tc>
                  <a:txBody>
                    <a:bodyPr/>
                    <a:lstStyle/>
                    <a:p>
                      <a:pPr algn="ctr">
                        <a:lnSpc>
                          <a:spcPct val="115000"/>
                        </a:lnSpc>
                        <a:spcAft>
                          <a:spcPts val="10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Half term</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7062515"/>
                  </a:ext>
                </a:extLst>
              </a:tr>
              <a:tr h="229793">
                <a:tc>
                  <a:txBody>
                    <a:bodyPr/>
                    <a:lstStyle/>
                    <a:p>
                      <a:pPr algn="ctr">
                        <a:lnSpc>
                          <a:spcPct val="115000"/>
                        </a:lnSpc>
                        <a:spcAft>
                          <a:spcPts val="1000"/>
                        </a:spcAft>
                      </a:pPr>
                      <a:r>
                        <a:rPr lang="en-GB" sz="1800" dirty="0">
                          <a:effectLst/>
                        </a:rPr>
                        <a:t>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lnSpc>
                          <a:spcPct val="115000"/>
                        </a:lnSpc>
                        <a:spcAft>
                          <a:spcPts val="1000"/>
                        </a:spcAft>
                      </a:pPr>
                      <a:r>
                        <a:rPr lang="en-GB" sz="1800">
                          <a:effectLst/>
                        </a:rPr>
                        <a:t>Unit 7.9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Percentages (of amounts)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7080763"/>
                  </a:ext>
                </a:extLst>
              </a:tr>
              <a:tr h="229793">
                <a:tc>
                  <a:txBody>
                    <a:bodyPr/>
                    <a:lstStyle/>
                    <a:p>
                      <a:pPr algn="ctr">
                        <a:lnSpc>
                          <a:spcPct val="115000"/>
                        </a:lnSpc>
                        <a:spcAft>
                          <a:spcPts val="1000"/>
                        </a:spcAft>
                      </a:pPr>
                      <a:r>
                        <a:rPr lang="en-GB" sz="1800" dirty="0">
                          <a:effectLst/>
                        </a:rPr>
                        <a:t>7</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a:effectLst/>
                        </a:rPr>
                        <a:t>Percentages (FDP equivalence)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6576122"/>
                  </a:ext>
                </a:extLst>
              </a:tr>
              <a:tr h="229793">
                <a:tc>
                  <a:txBody>
                    <a:bodyPr/>
                    <a:lstStyle/>
                    <a:p>
                      <a:pPr algn="ctr">
                        <a:lnSpc>
                          <a:spcPct val="115000"/>
                        </a:lnSpc>
                        <a:spcAft>
                          <a:spcPts val="1000"/>
                        </a:spcAft>
                      </a:pPr>
                      <a:r>
                        <a:rPr lang="en-GB" sz="1800" dirty="0">
                          <a:effectLst/>
                        </a:rPr>
                        <a:t>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a:effectLst/>
                        </a:rPr>
                        <a:t>Ratio and proportion: Notation and part: whole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8721546"/>
                  </a:ext>
                </a:extLst>
              </a:tr>
              <a:tr h="229793">
                <a:tc>
                  <a:txBody>
                    <a:bodyPr/>
                    <a:lstStyle/>
                    <a:p>
                      <a:pPr algn="ctr">
                        <a:lnSpc>
                          <a:spcPct val="115000"/>
                        </a:lnSpc>
                        <a:spcAft>
                          <a:spcPts val="1000"/>
                        </a:spcAft>
                      </a:pPr>
                      <a:r>
                        <a:rPr lang="en-GB" sz="1800" dirty="0">
                          <a:effectLst/>
                        </a:rPr>
                        <a:t>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800">
                          <a:effectLst/>
                        </a:rPr>
                        <a:t>Unit 7.10</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Coordinates (four quadrants)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8391754"/>
                  </a:ext>
                </a:extLst>
              </a:tr>
              <a:tr h="229793">
                <a:tc>
                  <a:txBody>
                    <a:bodyPr/>
                    <a:lstStyle/>
                    <a:p>
                      <a:pPr algn="ctr">
                        <a:lnSpc>
                          <a:spcPct val="115000"/>
                        </a:lnSpc>
                        <a:spcAft>
                          <a:spcPts val="1000"/>
                        </a:spcAft>
                      </a:pPr>
                      <a:r>
                        <a:rPr lang="en-GB" sz="1800" dirty="0">
                          <a:effectLst/>
                        </a:rPr>
                        <a:t>10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Coordinates (linear functions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8706884"/>
                  </a:ext>
                </a:extLst>
              </a:tr>
            </a:tbl>
          </a:graphicData>
        </a:graphic>
      </p:graphicFrame>
    </p:spTree>
    <p:extLst>
      <p:ext uri="{BB962C8B-B14F-4D97-AF65-F5344CB8AC3E}">
        <p14:creationId xmlns:p14="http://schemas.microsoft.com/office/powerpoint/2010/main" val="2644395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6" name="Picture 5">
            <a:extLst>
              <a:ext uri="{FF2B5EF4-FFF2-40B4-BE49-F238E27FC236}">
                <a16:creationId xmlns:a16="http://schemas.microsoft.com/office/drawing/2014/main" id="{10D55DE9-74F2-45B1-A507-C19E440B6364}"/>
              </a:ext>
            </a:extLst>
          </p:cNvPr>
          <p:cNvPicPr>
            <a:picLocks noChangeAspect="1"/>
          </p:cNvPicPr>
          <p:nvPr/>
        </p:nvPicPr>
        <p:blipFill rotWithShape="1">
          <a:blip r:embed="rId3"/>
          <a:srcRect t="1392"/>
          <a:stretch/>
        </p:blipFill>
        <p:spPr>
          <a:xfrm>
            <a:off x="3347166" y="608610"/>
            <a:ext cx="6049513" cy="5902036"/>
          </a:xfrm>
          <a:prstGeom prst="rect">
            <a:avLst/>
          </a:prstGeom>
        </p:spPr>
      </p:pic>
      <p:cxnSp>
        <p:nvCxnSpPr>
          <p:cNvPr id="3" name="Straight Connector 2">
            <a:extLst>
              <a:ext uri="{FF2B5EF4-FFF2-40B4-BE49-F238E27FC236}">
                <a16:creationId xmlns:a16="http://schemas.microsoft.com/office/drawing/2014/main" id="{F65FDA58-BD59-4951-B4FF-6D722214BC83}"/>
              </a:ext>
            </a:extLst>
          </p:cNvPr>
          <p:cNvCxnSpPr/>
          <p:nvPr/>
        </p:nvCxnSpPr>
        <p:spPr>
          <a:xfrm>
            <a:off x="3522518" y="2379518"/>
            <a:ext cx="5715000" cy="0"/>
          </a:xfrm>
          <a:prstGeom prst="line">
            <a:avLst/>
          </a:prstGeom>
          <a:ln w="38100"/>
        </p:spPr>
        <p:style>
          <a:lnRef idx="1">
            <a:schemeClr val="accent3"/>
          </a:lnRef>
          <a:fillRef idx="0">
            <a:schemeClr val="accent3"/>
          </a:fillRef>
          <a:effectRef idx="0">
            <a:schemeClr val="accent3"/>
          </a:effectRef>
          <a:fontRef idx="minor">
            <a:schemeClr val="tx1"/>
          </a:fontRef>
        </p:style>
      </p:cxnSp>
      <p:sp>
        <p:nvSpPr>
          <p:cNvPr id="5" name="TextBox 4">
            <a:extLst>
              <a:ext uri="{FF2B5EF4-FFF2-40B4-BE49-F238E27FC236}">
                <a16:creationId xmlns:a16="http://schemas.microsoft.com/office/drawing/2014/main" id="{89B4D1E6-3066-419B-8C1A-38017778ABDC}"/>
              </a:ext>
            </a:extLst>
          </p:cNvPr>
          <p:cNvSpPr txBox="1"/>
          <p:nvPr/>
        </p:nvSpPr>
        <p:spPr>
          <a:xfrm>
            <a:off x="9194363" y="2194852"/>
            <a:ext cx="755335" cy="369332"/>
          </a:xfrm>
          <a:prstGeom prst="rect">
            <a:avLst/>
          </a:prstGeom>
          <a:noFill/>
        </p:spPr>
        <p:txBody>
          <a:bodyPr wrap="none" rtlCol="0">
            <a:spAutoFit/>
          </a:bodyPr>
          <a:lstStyle/>
          <a:p>
            <a:r>
              <a:rPr lang="en-GB" i="1" dirty="0"/>
              <a:t>y</a:t>
            </a:r>
            <a:r>
              <a:rPr lang="en-GB" dirty="0"/>
              <a:t> = 3 </a:t>
            </a:r>
          </a:p>
        </p:txBody>
      </p:sp>
      <p:cxnSp>
        <p:nvCxnSpPr>
          <p:cNvPr id="7" name="Straight Connector 6">
            <a:extLst>
              <a:ext uri="{FF2B5EF4-FFF2-40B4-BE49-F238E27FC236}">
                <a16:creationId xmlns:a16="http://schemas.microsoft.com/office/drawing/2014/main" id="{022E5CB2-A5F0-40DC-B280-F88589EF0982}"/>
              </a:ext>
            </a:extLst>
          </p:cNvPr>
          <p:cNvCxnSpPr/>
          <p:nvPr/>
        </p:nvCxnSpPr>
        <p:spPr>
          <a:xfrm>
            <a:off x="3479363" y="4547754"/>
            <a:ext cx="5715000" cy="0"/>
          </a:xfrm>
          <a:prstGeom prst="line">
            <a:avLst/>
          </a:prstGeom>
          <a:ln w="38100"/>
        </p:spPr>
        <p:style>
          <a:lnRef idx="1">
            <a:schemeClr val="accent3"/>
          </a:lnRef>
          <a:fillRef idx="0">
            <a:schemeClr val="accent3"/>
          </a:fillRef>
          <a:effectRef idx="0">
            <a:schemeClr val="accent3"/>
          </a:effectRef>
          <a:fontRef idx="minor">
            <a:schemeClr val="tx1"/>
          </a:fontRef>
        </p:style>
      </p:cxnSp>
      <p:sp>
        <p:nvSpPr>
          <p:cNvPr id="8" name="TextBox 7">
            <a:extLst>
              <a:ext uri="{FF2B5EF4-FFF2-40B4-BE49-F238E27FC236}">
                <a16:creationId xmlns:a16="http://schemas.microsoft.com/office/drawing/2014/main" id="{17ACDC2C-B4D5-4C77-BC28-6C20422DE422}"/>
              </a:ext>
            </a:extLst>
          </p:cNvPr>
          <p:cNvSpPr txBox="1"/>
          <p:nvPr/>
        </p:nvSpPr>
        <p:spPr>
          <a:xfrm>
            <a:off x="5504584" y="313864"/>
            <a:ext cx="832279" cy="369332"/>
          </a:xfrm>
          <a:prstGeom prst="rect">
            <a:avLst/>
          </a:prstGeom>
          <a:noFill/>
        </p:spPr>
        <p:txBody>
          <a:bodyPr wrap="none" rtlCol="0">
            <a:spAutoFit/>
          </a:bodyPr>
          <a:lstStyle/>
          <a:p>
            <a:r>
              <a:rPr lang="en-GB" i="1" dirty="0"/>
              <a:t>x</a:t>
            </a:r>
            <a:r>
              <a:rPr lang="en-GB" dirty="0"/>
              <a:t> = -1 </a:t>
            </a:r>
          </a:p>
        </p:txBody>
      </p:sp>
      <p:cxnSp>
        <p:nvCxnSpPr>
          <p:cNvPr id="9" name="Straight Connector 8">
            <a:extLst>
              <a:ext uri="{FF2B5EF4-FFF2-40B4-BE49-F238E27FC236}">
                <a16:creationId xmlns:a16="http://schemas.microsoft.com/office/drawing/2014/main" id="{E5B8F7D3-EE84-4B91-AE17-7E7153BC73C9}"/>
              </a:ext>
            </a:extLst>
          </p:cNvPr>
          <p:cNvCxnSpPr>
            <a:cxnSpLocks/>
          </p:cNvCxnSpPr>
          <p:nvPr/>
        </p:nvCxnSpPr>
        <p:spPr>
          <a:xfrm>
            <a:off x="5912428" y="608610"/>
            <a:ext cx="0" cy="5902036"/>
          </a:xfrm>
          <a:prstGeom prst="line">
            <a:avLst/>
          </a:prstGeom>
          <a:ln w="38100"/>
        </p:spPr>
        <p:style>
          <a:lnRef idx="1">
            <a:schemeClr val="accent3"/>
          </a:lnRef>
          <a:fillRef idx="0">
            <a:schemeClr val="accent3"/>
          </a:fillRef>
          <a:effectRef idx="0">
            <a:schemeClr val="accent3"/>
          </a:effectRef>
          <a:fontRef idx="minor">
            <a:schemeClr val="tx1"/>
          </a:fontRef>
        </p:style>
      </p:cxnSp>
      <p:sp>
        <p:nvSpPr>
          <p:cNvPr id="13" name="TextBox 12">
            <a:extLst>
              <a:ext uri="{FF2B5EF4-FFF2-40B4-BE49-F238E27FC236}">
                <a16:creationId xmlns:a16="http://schemas.microsoft.com/office/drawing/2014/main" id="{4C836D2D-6FAE-4474-B7F9-E7ECE9718960}"/>
              </a:ext>
            </a:extLst>
          </p:cNvPr>
          <p:cNvSpPr txBox="1"/>
          <p:nvPr/>
        </p:nvSpPr>
        <p:spPr>
          <a:xfrm>
            <a:off x="9257049" y="4352749"/>
            <a:ext cx="1140056" cy="369332"/>
          </a:xfrm>
          <a:prstGeom prst="rect">
            <a:avLst/>
          </a:prstGeom>
          <a:noFill/>
        </p:spPr>
        <p:txBody>
          <a:bodyPr wrap="none" rtlCol="0">
            <a:spAutoFit/>
          </a:bodyPr>
          <a:lstStyle/>
          <a:p>
            <a:r>
              <a:rPr lang="en-GB" i="1" dirty="0"/>
              <a:t>y</a:t>
            </a:r>
            <a:r>
              <a:rPr lang="en-GB" dirty="0"/>
              <a:t> = ____ </a:t>
            </a:r>
          </a:p>
        </p:txBody>
      </p:sp>
      <p:cxnSp>
        <p:nvCxnSpPr>
          <p:cNvPr id="14" name="Straight Connector 13">
            <a:extLst>
              <a:ext uri="{FF2B5EF4-FFF2-40B4-BE49-F238E27FC236}">
                <a16:creationId xmlns:a16="http://schemas.microsoft.com/office/drawing/2014/main" id="{302D6120-740D-47C3-A40F-ED7065A769D1}"/>
              </a:ext>
            </a:extLst>
          </p:cNvPr>
          <p:cNvCxnSpPr>
            <a:cxnSpLocks/>
          </p:cNvCxnSpPr>
          <p:nvPr/>
        </p:nvCxnSpPr>
        <p:spPr>
          <a:xfrm>
            <a:off x="8059883" y="683196"/>
            <a:ext cx="0" cy="5902036"/>
          </a:xfrm>
          <a:prstGeom prst="line">
            <a:avLst/>
          </a:prstGeom>
          <a:ln w="38100"/>
        </p:spPr>
        <p:style>
          <a:lnRef idx="1">
            <a:schemeClr val="accent3"/>
          </a:lnRef>
          <a:fillRef idx="0">
            <a:schemeClr val="accent3"/>
          </a:fillRef>
          <a:effectRef idx="0">
            <a:schemeClr val="accent3"/>
          </a:effectRef>
          <a:fontRef idx="minor">
            <a:schemeClr val="tx1"/>
          </a:fontRef>
        </p:style>
      </p:cxnSp>
      <p:sp>
        <p:nvSpPr>
          <p:cNvPr id="15" name="TextBox 14">
            <a:extLst>
              <a:ext uri="{FF2B5EF4-FFF2-40B4-BE49-F238E27FC236}">
                <a16:creationId xmlns:a16="http://schemas.microsoft.com/office/drawing/2014/main" id="{0E87A2D7-F975-4C9C-9C46-1C9B494938A1}"/>
              </a:ext>
            </a:extLst>
          </p:cNvPr>
          <p:cNvSpPr txBox="1"/>
          <p:nvPr/>
        </p:nvSpPr>
        <p:spPr>
          <a:xfrm>
            <a:off x="7673723" y="347354"/>
            <a:ext cx="1140056" cy="369332"/>
          </a:xfrm>
          <a:prstGeom prst="rect">
            <a:avLst/>
          </a:prstGeom>
          <a:noFill/>
        </p:spPr>
        <p:txBody>
          <a:bodyPr wrap="none" rtlCol="0">
            <a:spAutoFit/>
          </a:bodyPr>
          <a:lstStyle/>
          <a:p>
            <a:r>
              <a:rPr lang="en-GB" i="1" dirty="0"/>
              <a:t>x</a:t>
            </a:r>
            <a:r>
              <a:rPr lang="en-GB" dirty="0"/>
              <a:t> = ____ </a:t>
            </a:r>
          </a:p>
        </p:txBody>
      </p:sp>
      <p:sp>
        <p:nvSpPr>
          <p:cNvPr id="17" name="TextBox 16">
            <a:extLst>
              <a:ext uri="{FF2B5EF4-FFF2-40B4-BE49-F238E27FC236}">
                <a16:creationId xmlns:a16="http://schemas.microsoft.com/office/drawing/2014/main" id="{83C777F6-13AF-466F-AF43-5F173B41022D}"/>
              </a:ext>
            </a:extLst>
          </p:cNvPr>
          <p:cNvSpPr txBox="1"/>
          <p:nvPr/>
        </p:nvSpPr>
        <p:spPr>
          <a:xfrm>
            <a:off x="212460" y="1668975"/>
            <a:ext cx="3316934" cy="1815882"/>
          </a:xfrm>
          <a:prstGeom prst="rect">
            <a:avLst/>
          </a:prstGeom>
          <a:noFill/>
        </p:spPr>
        <p:txBody>
          <a:bodyPr wrap="none" rtlCol="0">
            <a:spAutoFit/>
          </a:bodyPr>
          <a:lstStyle/>
          <a:p>
            <a:r>
              <a:rPr lang="en-GB" sz="1400" dirty="0"/>
              <a:t>The four green lines enclose a square</a:t>
            </a:r>
          </a:p>
          <a:p>
            <a:endParaRPr lang="en-GB" sz="1400" dirty="0"/>
          </a:p>
          <a:p>
            <a:r>
              <a:rPr lang="en-GB" sz="1400" dirty="0"/>
              <a:t>The equations of two of the lines are:</a:t>
            </a:r>
          </a:p>
          <a:p>
            <a:pPr marL="285750" indent="-285750">
              <a:buFont typeface="Arial" panose="020B0604020202020204" pitchFamily="34" charset="0"/>
              <a:buChar char="•"/>
            </a:pPr>
            <a:r>
              <a:rPr lang="en-GB" sz="1400" dirty="0"/>
              <a:t>x = -1</a:t>
            </a:r>
          </a:p>
          <a:p>
            <a:pPr marL="285750" indent="-285750">
              <a:buFont typeface="Arial" panose="020B0604020202020204" pitchFamily="34" charset="0"/>
              <a:buChar char="•"/>
            </a:pPr>
            <a:r>
              <a:rPr lang="en-GB" sz="1400" dirty="0"/>
              <a:t>y = 3</a:t>
            </a:r>
          </a:p>
          <a:p>
            <a:pPr marL="285750" indent="-285750">
              <a:buFont typeface="Arial" panose="020B0604020202020204" pitchFamily="34" charset="0"/>
              <a:buChar char="•"/>
            </a:pPr>
            <a:endParaRPr lang="en-GB" sz="1400" dirty="0"/>
          </a:p>
          <a:p>
            <a:r>
              <a:rPr lang="en-GB" sz="1400" dirty="0"/>
              <a:t>What are the equations of the other two</a:t>
            </a:r>
          </a:p>
          <a:p>
            <a:r>
              <a:rPr lang="en-GB" sz="1400" dirty="0"/>
              <a:t>green lines ?</a:t>
            </a:r>
          </a:p>
        </p:txBody>
      </p:sp>
    </p:spTree>
    <p:extLst>
      <p:ext uri="{BB962C8B-B14F-4D97-AF65-F5344CB8AC3E}">
        <p14:creationId xmlns:p14="http://schemas.microsoft.com/office/powerpoint/2010/main" val="695938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6" name="Picture 5">
            <a:extLst>
              <a:ext uri="{FF2B5EF4-FFF2-40B4-BE49-F238E27FC236}">
                <a16:creationId xmlns:a16="http://schemas.microsoft.com/office/drawing/2014/main" id="{10D55DE9-74F2-45B1-A507-C19E440B6364}"/>
              </a:ext>
            </a:extLst>
          </p:cNvPr>
          <p:cNvPicPr>
            <a:picLocks noChangeAspect="1"/>
          </p:cNvPicPr>
          <p:nvPr/>
        </p:nvPicPr>
        <p:blipFill rotWithShape="1">
          <a:blip r:embed="rId3"/>
          <a:srcRect t="1392"/>
          <a:stretch/>
        </p:blipFill>
        <p:spPr>
          <a:xfrm>
            <a:off x="3347166" y="608610"/>
            <a:ext cx="6049513" cy="5902036"/>
          </a:xfrm>
          <a:prstGeom prst="rect">
            <a:avLst/>
          </a:prstGeom>
        </p:spPr>
      </p:pic>
      <p:cxnSp>
        <p:nvCxnSpPr>
          <p:cNvPr id="3" name="Straight Connector 2">
            <a:extLst>
              <a:ext uri="{FF2B5EF4-FFF2-40B4-BE49-F238E27FC236}">
                <a16:creationId xmlns:a16="http://schemas.microsoft.com/office/drawing/2014/main" id="{F65FDA58-BD59-4951-B4FF-6D722214BC83}"/>
              </a:ext>
            </a:extLst>
          </p:cNvPr>
          <p:cNvCxnSpPr/>
          <p:nvPr/>
        </p:nvCxnSpPr>
        <p:spPr>
          <a:xfrm>
            <a:off x="3479363" y="3210791"/>
            <a:ext cx="5715000" cy="0"/>
          </a:xfrm>
          <a:prstGeom prst="line">
            <a:avLst/>
          </a:prstGeom>
          <a:ln w="38100"/>
        </p:spPr>
        <p:style>
          <a:lnRef idx="1">
            <a:schemeClr val="accent3"/>
          </a:lnRef>
          <a:fillRef idx="0">
            <a:schemeClr val="accent3"/>
          </a:fillRef>
          <a:effectRef idx="0">
            <a:schemeClr val="accent3"/>
          </a:effectRef>
          <a:fontRef idx="minor">
            <a:schemeClr val="tx1"/>
          </a:fontRef>
        </p:style>
      </p:cxnSp>
      <p:sp>
        <p:nvSpPr>
          <p:cNvPr id="5" name="TextBox 4">
            <a:extLst>
              <a:ext uri="{FF2B5EF4-FFF2-40B4-BE49-F238E27FC236}">
                <a16:creationId xmlns:a16="http://schemas.microsoft.com/office/drawing/2014/main" id="{89B4D1E6-3066-419B-8C1A-38017778ABDC}"/>
              </a:ext>
            </a:extLst>
          </p:cNvPr>
          <p:cNvSpPr txBox="1"/>
          <p:nvPr/>
        </p:nvSpPr>
        <p:spPr>
          <a:xfrm>
            <a:off x="9277903" y="3013214"/>
            <a:ext cx="1140056" cy="369332"/>
          </a:xfrm>
          <a:prstGeom prst="rect">
            <a:avLst/>
          </a:prstGeom>
          <a:noFill/>
        </p:spPr>
        <p:txBody>
          <a:bodyPr wrap="none" rtlCol="0">
            <a:spAutoFit/>
          </a:bodyPr>
          <a:lstStyle/>
          <a:p>
            <a:r>
              <a:rPr lang="en-GB" i="1" dirty="0"/>
              <a:t>y</a:t>
            </a:r>
            <a:r>
              <a:rPr lang="en-GB" dirty="0"/>
              <a:t> = ____ </a:t>
            </a:r>
          </a:p>
        </p:txBody>
      </p:sp>
      <p:cxnSp>
        <p:nvCxnSpPr>
          <p:cNvPr id="7" name="Straight Connector 6">
            <a:extLst>
              <a:ext uri="{FF2B5EF4-FFF2-40B4-BE49-F238E27FC236}">
                <a16:creationId xmlns:a16="http://schemas.microsoft.com/office/drawing/2014/main" id="{022E5CB2-A5F0-40DC-B280-F88589EF0982}"/>
              </a:ext>
            </a:extLst>
          </p:cNvPr>
          <p:cNvCxnSpPr/>
          <p:nvPr/>
        </p:nvCxnSpPr>
        <p:spPr>
          <a:xfrm>
            <a:off x="3479363" y="4984172"/>
            <a:ext cx="5715000" cy="0"/>
          </a:xfrm>
          <a:prstGeom prst="line">
            <a:avLst/>
          </a:prstGeom>
          <a:ln w="38100"/>
        </p:spPr>
        <p:style>
          <a:lnRef idx="1">
            <a:schemeClr val="accent3"/>
          </a:lnRef>
          <a:fillRef idx="0">
            <a:schemeClr val="accent3"/>
          </a:fillRef>
          <a:effectRef idx="0">
            <a:schemeClr val="accent3"/>
          </a:effectRef>
          <a:fontRef idx="minor">
            <a:schemeClr val="tx1"/>
          </a:fontRef>
        </p:style>
      </p:cxnSp>
      <p:sp>
        <p:nvSpPr>
          <p:cNvPr id="8" name="TextBox 7">
            <a:extLst>
              <a:ext uri="{FF2B5EF4-FFF2-40B4-BE49-F238E27FC236}">
                <a16:creationId xmlns:a16="http://schemas.microsoft.com/office/drawing/2014/main" id="{17ACDC2C-B4D5-4C77-BC28-6C20422DE422}"/>
              </a:ext>
            </a:extLst>
          </p:cNvPr>
          <p:cNvSpPr txBox="1"/>
          <p:nvPr/>
        </p:nvSpPr>
        <p:spPr>
          <a:xfrm>
            <a:off x="4498629" y="369906"/>
            <a:ext cx="1011815" cy="369332"/>
          </a:xfrm>
          <a:prstGeom prst="rect">
            <a:avLst/>
          </a:prstGeom>
          <a:noFill/>
        </p:spPr>
        <p:txBody>
          <a:bodyPr wrap="none" rtlCol="0">
            <a:spAutoFit/>
          </a:bodyPr>
          <a:lstStyle/>
          <a:p>
            <a:r>
              <a:rPr lang="en-GB" i="1" dirty="0"/>
              <a:t>x</a:t>
            </a:r>
            <a:r>
              <a:rPr lang="en-GB" dirty="0"/>
              <a:t> = ___ </a:t>
            </a:r>
          </a:p>
        </p:txBody>
      </p:sp>
      <p:cxnSp>
        <p:nvCxnSpPr>
          <p:cNvPr id="9" name="Straight Connector 8">
            <a:extLst>
              <a:ext uri="{FF2B5EF4-FFF2-40B4-BE49-F238E27FC236}">
                <a16:creationId xmlns:a16="http://schemas.microsoft.com/office/drawing/2014/main" id="{E5B8F7D3-EE84-4B91-AE17-7E7153BC73C9}"/>
              </a:ext>
            </a:extLst>
          </p:cNvPr>
          <p:cNvCxnSpPr>
            <a:cxnSpLocks/>
          </p:cNvCxnSpPr>
          <p:nvPr/>
        </p:nvCxnSpPr>
        <p:spPr>
          <a:xfrm>
            <a:off x="4623955" y="716686"/>
            <a:ext cx="0" cy="5902036"/>
          </a:xfrm>
          <a:prstGeom prst="line">
            <a:avLst/>
          </a:prstGeom>
          <a:ln w="38100"/>
        </p:spPr>
        <p:style>
          <a:lnRef idx="1">
            <a:schemeClr val="accent3"/>
          </a:lnRef>
          <a:fillRef idx="0">
            <a:schemeClr val="accent3"/>
          </a:fillRef>
          <a:effectRef idx="0">
            <a:schemeClr val="accent3"/>
          </a:effectRef>
          <a:fontRef idx="minor">
            <a:schemeClr val="tx1"/>
          </a:fontRef>
        </p:style>
      </p:cxnSp>
      <p:sp>
        <p:nvSpPr>
          <p:cNvPr id="13" name="TextBox 12">
            <a:extLst>
              <a:ext uri="{FF2B5EF4-FFF2-40B4-BE49-F238E27FC236}">
                <a16:creationId xmlns:a16="http://schemas.microsoft.com/office/drawing/2014/main" id="{4C836D2D-6FAE-4474-B7F9-E7ECE9718960}"/>
              </a:ext>
            </a:extLst>
          </p:cNvPr>
          <p:cNvSpPr txBox="1"/>
          <p:nvPr/>
        </p:nvSpPr>
        <p:spPr>
          <a:xfrm>
            <a:off x="9198899" y="4761930"/>
            <a:ext cx="1140056" cy="369332"/>
          </a:xfrm>
          <a:prstGeom prst="rect">
            <a:avLst/>
          </a:prstGeom>
          <a:noFill/>
        </p:spPr>
        <p:txBody>
          <a:bodyPr wrap="none" rtlCol="0">
            <a:spAutoFit/>
          </a:bodyPr>
          <a:lstStyle/>
          <a:p>
            <a:r>
              <a:rPr lang="en-GB" i="1" dirty="0"/>
              <a:t>y</a:t>
            </a:r>
            <a:r>
              <a:rPr lang="en-GB" dirty="0"/>
              <a:t> = ____ </a:t>
            </a:r>
          </a:p>
        </p:txBody>
      </p:sp>
      <p:cxnSp>
        <p:nvCxnSpPr>
          <p:cNvPr id="14" name="Straight Connector 13">
            <a:extLst>
              <a:ext uri="{FF2B5EF4-FFF2-40B4-BE49-F238E27FC236}">
                <a16:creationId xmlns:a16="http://schemas.microsoft.com/office/drawing/2014/main" id="{302D6120-740D-47C3-A40F-ED7065A769D1}"/>
              </a:ext>
            </a:extLst>
          </p:cNvPr>
          <p:cNvCxnSpPr>
            <a:cxnSpLocks/>
          </p:cNvCxnSpPr>
          <p:nvPr/>
        </p:nvCxnSpPr>
        <p:spPr>
          <a:xfrm>
            <a:off x="8485911" y="608610"/>
            <a:ext cx="0" cy="5902036"/>
          </a:xfrm>
          <a:prstGeom prst="line">
            <a:avLst/>
          </a:prstGeom>
          <a:ln w="38100"/>
        </p:spPr>
        <p:style>
          <a:lnRef idx="1">
            <a:schemeClr val="accent3"/>
          </a:lnRef>
          <a:fillRef idx="0">
            <a:schemeClr val="accent3"/>
          </a:fillRef>
          <a:effectRef idx="0">
            <a:schemeClr val="accent3"/>
          </a:effectRef>
          <a:fontRef idx="minor">
            <a:schemeClr val="tx1"/>
          </a:fontRef>
        </p:style>
      </p:cxnSp>
      <p:sp>
        <p:nvSpPr>
          <p:cNvPr id="15" name="TextBox 14">
            <a:extLst>
              <a:ext uri="{FF2B5EF4-FFF2-40B4-BE49-F238E27FC236}">
                <a16:creationId xmlns:a16="http://schemas.microsoft.com/office/drawing/2014/main" id="{0E87A2D7-F975-4C9C-9C46-1C9B494938A1}"/>
              </a:ext>
            </a:extLst>
          </p:cNvPr>
          <p:cNvSpPr txBox="1"/>
          <p:nvPr/>
        </p:nvSpPr>
        <p:spPr>
          <a:xfrm>
            <a:off x="8038183" y="304592"/>
            <a:ext cx="1140056" cy="369332"/>
          </a:xfrm>
          <a:prstGeom prst="rect">
            <a:avLst/>
          </a:prstGeom>
          <a:noFill/>
        </p:spPr>
        <p:txBody>
          <a:bodyPr wrap="none" rtlCol="0">
            <a:spAutoFit/>
          </a:bodyPr>
          <a:lstStyle/>
          <a:p>
            <a:r>
              <a:rPr lang="en-GB" i="1" dirty="0"/>
              <a:t>x</a:t>
            </a:r>
            <a:r>
              <a:rPr lang="en-GB" dirty="0"/>
              <a:t> = ____ </a:t>
            </a:r>
          </a:p>
        </p:txBody>
      </p:sp>
      <p:sp>
        <p:nvSpPr>
          <p:cNvPr id="17" name="TextBox 16">
            <a:extLst>
              <a:ext uri="{FF2B5EF4-FFF2-40B4-BE49-F238E27FC236}">
                <a16:creationId xmlns:a16="http://schemas.microsoft.com/office/drawing/2014/main" id="{83C777F6-13AF-466F-AF43-5F173B41022D}"/>
              </a:ext>
            </a:extLst>
          </p:cNvPr>
          <p:cNvSpPr txBox="1"/>
          <p:nvPr/>
        </p:nvSpPr>
        <p:spPr>
          <a:xfrm>
            <a:off x="212460" y="1668975"/>
            <a:ext cx="3376245" cy="954107"/>
          </a:xfrm>
          <a:prstGeom prst="rect">
            <a:avLst/>
          </a:prstGeom>
          <a:noFill/>
        </p:spPr>
        <p:txBody>
          <a:bodyPr wrap="none" rtlCol="0">
            <a:spAutoFit/>
          </a:bodyPr>
          <a:lstStyle/>
          <a:p>
            <a:r>
              <a:rPr lang="en-GB" sz="1400" dirty="0"/>
              <a:t>The four green lines enclose a rectangle</a:t>
            </a:r>
          </a:p>
          <a:p>
            <a:endParaRPr lang="en-GB" sz="1400" dirty="0"/>
          </a:p>
          <a:p>
            <a:r>
              <a:rPr lang="en-GB" sz="1400" dirty="0"/>
              <a:t>What are the equations of the four</a:t>
            </a:r>
          </a:p>
          <a:p>
            <a:r>
              <a:rPr lang="en-GB" sz="1400" dirty="0"/>
              <a:t>green lines ?</a:t>
            </a:r>
          </a:p>
        </p:txBody>
      </p:sp>
    </p:spTree>
    <p:extLst>
      <p:ext uri="{BB962C8B-B14F-4D97-AF65-F5344CB8AC3E}">
        <p14:creationId xmlns:p14="http://schemas.microsoft.com/office/powerpoint/2010/main" val="1367371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6" name="Picture 5">
            <a:extLst>
              <a:ext uri="{FF2B5EF4-FFF2-40B4-BE49-F238E27FC236}">
                <a16:creationId xmlns:a16="http://schemas.microsoft.com/office/drawing/2014/main" id="{10D55DE9-74F2-45B1-A507-C19E440B6364}"/>
              </a:ext>
            </a:extLst>
          </p:cNvPr>
          <p:cNvPicPr>
            <a:picLocks noChangeAspect="1"/>
          </p:cNvPicPr>
          <p:nvPr/>
        </p:nvPicPr>
        <p:blipFill rotWithShape="1">
          <a:blip r:embed="rId3"/>
          <a:srcRect t="1392"/>
          <a:stretch/>
        </p:blipFill>
        <p:spPr>
          <a:xfrm>
            <a:off x="3347166" y="608610"/>
            <a:ext cx="6049513" cy="5902036"/>
          </a:xfrm>
          <a:prstGeom prst="rect">
            <a:avLst/>
          </a:prstGeom>
        </p:spPr>
      </p:pic>
      <p:cxnSp>
        <p:nvCxnSpPr>
          <p:cNvPr id="3" name="Straight Connector 2">
            <a:extLst>
              <a:ext uri="{FF2B5EF4-FFF2-40B4-BE49-F238E27FC236}">
                <a16:creationId xmlns:a16="http://schemas.microsoft.com/office/drawing/2014/main" id="{F65FDA58-BD59-4951-B4FF-6D722214BC83}"/>
              </a:ext>
            </a:extLst>
          </p:cNvPr>
          <p:cNvCxnSpPr/>
          <p:nvPr/>
        </p:nvCxnSpPr>
        <p:spPr>
          <a:xfrm>
            <a:off x="3588705" y="1943100"/>
            <a:ext cx="5715000" cy="0"/>
          </a:xfrm>
          <a:prstGeom prst="line">
            <a:avLst/>
          </a:prstGeom>
          <a:ln w="38100"/>
        </p:spPr>
        <p:style>
          <a:lnRef idx="1">
            <a:schemeClr val="accent3"/>
          </a:lnRef>
          <a:fillRef idx="0">
            <a:schemeClr val="accent3"/>
          </a:fillRef>
          <a:effectRef idx="0">
            <a:schemeClr val="accent3"/>
          </a:effectRef>
          <a:fontRef idx="minor">
            <a:schemeClr val="tx1"/>
          </a:fontRef>
        </p:style>
      </p:cxnSp>
      <p:cxnSp>
        <p:nvCxnSpPr>
          <p:cNvPr id="7" name="Straight Connector 6">
            <a:extLst>
              <a:ext uri="{FF2B5EF4-FFF2-40B4-BE49-F238E27FC236}">
                <a16:creationId xmlns:a16="http://schemas.microsoft.com/office/drawing/2014/main" id="{022E5CB2-A5F0-40DC-B280-F88589EF0982}"/>
              </a:ext>
            </a:extLst>
          </p:cNvPr>
          <p:cNvCxnSpPr/>
          <p:nvPr/>
        </p:nvCxnSpPr>
        <p:spPr>
          <a:xfrm>
            <a:off x="3489754" y="5825836"/>
            <a:ext cx="5715000" cy="0"/>
          </a:xfrm>
          <a:prstGeom prst="line">
            <a:avLst/>
          </a:prstGeom>
          <a:ln w="38100"/>
        </p:spPr>
        <p:style>
          <a:lnRef idx="1">
            <a:schemeClr val="accent3"/>
          </a:lnRef>
          <a:fillRef idx="0">
            <a:schemeClr val="accent3"/>
          </a:fillRef>
          <a:effectRef idx="0">
            <a:schemeClr val="accent3"/>
          </a:effectRef>
          <a:fontRef idx="minor">
            <a:schemeClr val="tx1"/>
          </a:fontRef>
        </p:style>
      </p:cxnSp>
      <p:cxnSp>
        <p:nvCxnSpPr>
          <p:cNvPr id="9" name="Straight Connector 8">
            <a:extLst>
              <a:ext uri="{FF2B5EF4-FFF2-40B4-BE49-F238E27FC236}">
                <a16:creationId xmlns:a16="http://schemas.microsoft.com/office/drawing/2014/main" id="{E5B8F7D3-EE84-4B91-AE17-7E7153BC73C9}"/>
              </a:ext>
            </a:extLst>
          </p:cNvPr>
          <p:cNvCxnSpPr>
            <a:cxnSpLocks/>
          </p:cNvCxnSpPr>
          <p:nvPr/>
        </p:nvCxnSpPr>
        <p:spPr>
          <a:xfrm>
            <a:off x="6785264" y="685514"/>
            <a:ext cx="0" cy="5902036"/>
          </a:xfrm>
          <a:prstGeom prst="line">
            <a:avLst/>
          </a:prstGeom>
          <a:ln w="38100"/>
        </p:spPr>
        <p:style>
          <a:lnRef idx="1">
            <a:schemeClr val="accent3"/>
          </a:lnRef>
          <a:fillRef idx="0">
            <a:schemeClr val="accent3"/>
          </a:fillRef>
          <a:effectRef idx="0">
            <a:schemeClr val="accent3"/>
          </a:effectRef>
          <a:fontRef idx="minor">
            <a:schemeClr val="tx1"/>
          </a:fontRef>
        </p:style>
      </p:cxnSp>
      <p:cxnSp>
        <p:nvCxnSpPr>
          <p:cNvPr id="14" name="Straight Connector 13">
            <a:extLst>
              <a:ext uri="{FF2B5EF4-FFF2-40B4-BE49-F238E27FC236}">
                <a16:creationId xmlns:a16="http://schemas.microsoft.com/office/drawing/2014/main" id="{302D6120-740D-47C3-A40F-ED7065A769D1}"/>
              </a:ext>
            </a:extLst>
          </p:cNvPr>
          <p:cNvCxnSpPr>
            <a:cxnSpLocks/>
          </p:cNvCxnSpPr>
          <p:nvPr/>
        </p:nvCxnSpPr>
        <p:spPr>
          <a:xfrm>
            <a:off x="7644247" y="685514"/>
            <a:ext cx="0" cy="5902036"/>
          </a:xfrm>
          <a:prstGeom prst="line">
            <a:avLst/>
          </a:prstGeom>
          <a:ln w="38100"/>
        </p:spPr>
        <p:style>
          <a:lnRef idx="1">
            <a:schemeClr val="accent3"/>
          </a:lnRef>
          <a:fillRef idx="0">
            <a:schemeClr val="accent3"/>
          </a:fillRef>
          <a:effectRef idx="0">
            <a:schemeClr val="accent3"/>
          </a:effectRef>
          <a:fontRef idx="minor">
            <a:schemeClr val="tx1"/>
          </a:fontRef>
        </p:style>
      </p:cxnSp>
      <p:sp>
        <p:nvSpPr>
          <p:cNvPr id="17" name="TextBox 16">
            <a:extLst>
              <a:ext uri="{FF2B5EF4-FFF2-40B4-BE49-F238E27FC236}">
                <a16:creationId xmlns:a16="http://schemas.microsoft.com/office/drawing/2014/main" id="{83C777F6-13AF-466F-AF43-5F173B41022D}"/>
              </a:ext>
            </a:extLst>
          </p:cNvPr>
          <p:cNvSpPr txBox="1"/>
          <p:nvPr/>
        </p:nvSpPr>
        <p:spPr>
          <a:xfrm>
            <a:off x="212460" y="1668975"/>
            <a:ext cx="3376245" cy="954107"/>
          </a:xfrm>
          <a:prstGeom prst="rect">
            <a:avLst/>
          </a:prstGeom>
          <a:noFill/>
        </p:spPr>
        <p:txBody>
          <a:bodyPr wrap="none" rtlCol="0">
            <a:spAutoFit/>
          </a:bodyPr>
          <a:lstStyle/>
          <a:p>
            <a:r>
              <a:rPr lang="en-GB" sz="1400" dirty="0"/>
              <a:t>The four green lines enclose a rectangle</a:t>
            </a:r>
          </a:p>
          <a:p>
            <a:endParaRPr lang="en-GB" sz="1400" dirty="0"/>
          </a:p>
          <a:p>
            <a:r>
              <a:rPr lang="en-GB" sz="1400" dirty="0"/>
              <a:t>What are the equations of the four</a:t>
            </a:r>
          </a:p>
          <a:p>
            <a:r>
              <a:rPr lang="en-GB" sz="1400" dirty="0"/>
              <a:t>green lines ?</a:t>
            </a:r>
          </a:p>
        </p:txBody>
      </p:sp>
    </p:spTree>
    <p:extLst>
      <p:ext uri="{BB962C8B-B14F-4D97-AF65-F5344CB8AC3E}">
        <p14:creationId xmlns:p14="http://schemas.microsoft.com/office/powerpoint/2010/main" val="326212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5" name="Picture 4">
            <a:extLst>
              <a:ext uri="{FF2B5EF4-FFF2-40B4-BE49-F238E27FC236}">
                <a16:creationId xmlns:a16="http://schemas.microsoft.com/office/drawing/2014/main" id="{2286CB0A-A6F9-44B5-9C66-4D4F1F9E67CB}"/>
              </a:ext>
            </a:extLst>
          </p:cNvPr>
          <p:cNvPicPr>
            <a:picLocks noChangeAspect="1"/>
          </p:cNvPicPr>
          <p:nvPr/>
        </p:nvPicPr>
        <p:blipFill rotWithShape="1">
          <a:blip r:embed="rId3"/>
          <a:srcRect r="14070" b="24242"/>
          <a:stretch/>
        </p:blipFill>
        <p:spPr>
          <a:xfrm>
            <a:off x="5288972" y="878774"/>
            <a:ext cx="4527473" cy="5696633"/>
          </a:xfrm>
          <a:prstGeom prst="rect">
            <a:avLst/>
          </a:prstGeom>
        </p:spPr>
      </p:pic>
      <p:sp>
        <p:nvSpPr>
          <p:cNvPr id="2" name="TextBox 1">
            <a:extLst>
              <a:ext uri="{FF2B5EF4-FFF2-40B4-BE49-F238E27FC236}">
                <a16:creationId xmlns:a16="http://schemas.microsoft.com/office/drawing/2014/main" id="{8844AD6B-2826-4359-AD25-6BD7F9059FD9}"/>
              </a:ext>
            </a:extLst>
          </p:cNvPr>
          <p:cNvSpPr txBox="1"/>
          <p:nvPr/>
        </p:nvSpPr>
        <p:spPr>
          <a:xfrm>
            <a:off x="1267691" y="1766454"/>
            <a:ext cx="4021281" cy="2462213"/>
          </a:xfrm>
          <a:prstGeom prst="rect">
            <a:avLst/>
          </a:prstGeom>
          <a:noFill/>
        </p:spPr>
        <p:txBody>
          <a:bodyPr wrap="square" rtlCol="0">
            <a:spAutoFit/>
          </a:bodyPr>
          <a:lstStyle/>
          <a:p>
            <a:r>
              <a:rPr lang="en-GB" sz="1400" dirty="0"/>
              <a:t>The equation of this line is y = 3x</a:t>
            </a:r>
          </a:p>
          <a:p>
            <a:endParaRPr lang="en-GB" sz="1400" dirty="0"/>
          </a:p>
          <a:p>
            <a:r>
              <a:rPr lang="en-GB" sz="1400" dirty="0"/>
              <a:t>Some points on this line are:</a:t>
            </a:r>
          </a:p>
          <a:p>
            <a:r>
              <a:rPr lang="en-GB" sz="1400" dirty="0"/>
              <a:t>(1 , 3)</a:t>
            </a:r>
          </a:p>
          <a:p>
            <a:r>
              <a:rPr lang="en-GB" sz="1400" dirty="0"/>
              <a:t>(4 ,12)</a:t>
            </a:r>
          </a:p>
          <a:p>
            <a:r>
              <a:rPr lang="en-GB" sz="1400" dirty="0"/>
              <a:t>(-2 ,-6)</a:t>
            </a:r>
          </a:p>
          <a:p>
            <a:endParaRPr lang="en-GB" sz="1400" dirty="0"/>
          </a:p>
          <a:p>
            <a:endParaRPr lang="en-GB" sz="1400" dirty="0"/>
          </a:p>
          <a:p>
            <a:r>
              <a:rPr lang="en-GB" sz="1400" dirty="0"/>
              <a:t>Does the point (25, 75) lie on the line y=3x?</a:t>
            </a:r>
          </a:p>
          <a:p>
            <a:endParaRPr lang="en-GB" sz="1400" dirty="0"/>
          </a:p>
          <a:p>
            <a:r>
              <a:rPr lang="en-GB" sz="1400" dirty="0"/>
              <a:t>Explain how you know</a:t>
            </a:r>
          </a:p>
        </p:txBody>
      </p:sp>
      <p:sp>
        <p:nvSpPr>
          <p:cNvPr id="3" name="TextBox 2">
            <a:extLst>
              <a:ext uri="{FF2B5EF4-FFF2-40B4-BE49-F238E27FC236}">
                <a16:creationId xmlns:a16="http://schemas.microsoft.com/office/drawing/2014/main" id="{8076A61A-874D-4F08-859A-AA3ADB638F4B}"/>
              </a:ext>
            </a:extLst>
          </p:cNvPr>
          <p:cNvSpPr txBox="1"/>
          <p:nvPr/>
        </p:nvSpPr>
        <p:spPr>
          <a:xfrm>
            <a:off x="3282001" y="6130636"/>
            <a:ext cx="2174954" cy="307777"/>
          </a:xfrm>
          <a:prstGeom prst="rect">
            <a:avLst/>
          </a:prstGeom>
          <a:noFill/>
        </p:spPr>
        <p:txBody>
          <a:bodyPr wrap="none" rtlCol="0">
            <a:spAutoFit/>
          </a:bodyPr>
          <a:lstStyle/>
          <a:p>
            <a:r>
              <a:rPr lang="en-GB" sz="1400" dirty="0"/>
              <a:t>Adapted from ‘Test Base’</a:t>
            </a:r>
          </a:p>
        </p:txBody>
      </p:sp>
    </p:spTree>
    <p:extLst>
      <p:ext uri="{BB962C8B-B14F-4D97-AF65-F5344CB8AC3E}">
        <p14:creationId xmlns:p14="http://schemas.microsoft.com/office/powerpoint/2010/main" val="657287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6" name="Picture 5">
            <a:extLst>
              <a:ext uri="{FF2B5EF4-FFF2-40B4-BE49-F238E27FC236}">
                <a16:creationId xmlns:a16="http://schemas.microsoft.com/office/drawing/2014/main" id="{10D55DE9-74F2-45B1-A507-C19E440B6364}"/>
              </a:ext>
            </a:extLst>
          </p:cNvPr>
          <p:cNvPicPr>
            <a:picLocks noChangeAspect="1"/>
          </p:cNvPicPr>
          <p:nvPr/>
        </p:nvPicPr>
        <p:blipFill rotWithShape="1">
          <a:blip r:embed="rId3"/>
          <a:srcRect t="1392"/>
          <a:stretch/>
        </p:blipFill>
        <p:spPr>
          <a:xfrm>
            <a:off x="3878273" y="608610"/>
            <a:ext cx="6049513" cy="5902036"/>
          </a:xfrm>
          <a:prstGeom prst="rect">
            <a:avLst/>
          </a:prstGeom>
        </p:spPr>
      </p:pic>
      <p:sp>
        <p:nvSpPr>
          <p:cNvPr id="5" name="TextBox 4">
            <a:extLst>
              <a:ext uri="{FF2B5EF4-FFF2-40B4-BE49-F238E27FC236}">
                <a16:creationId xmlns:a16="http://schemas.microsoft.com/office/drawing/2014/main" id="{76482A5C-1AB9-40EE-875F-66EFBED1C342}"/>
              </a:ext>
            </a:extLst>
          </p:cNvPr>
          <p:cNvSpPr txBox="1"/>
          <p:nvPr/>
        </p:nvSpPr>
        <p:spPr>
          <a:xfrm>
            <a:off x="436418" y="1506682"/>
            <a:ext cx="4021281" cy="2462213"/>
          </a:xfrm>
          <a:prstGeom prst="rect">
            <a:avLst/>
          </a:prstGeom>
          <a:noFill/>
        </p:spPr>
        <p:txBody>
          <a:bodyPr wrap="square" rtlCol="0">
            <a:spAutoFit/>
          </a:bodyPr>
          <a:lstStyle/>
          <a:p>
            <a:r>
              <a:rPr lang="en-GB" sz="1400" dirty="0"/>
              <a:t>The equation of this line is y = 2x</a:t>
            </a:r>
          </a:p>
          <a:p>
            <a:endParaRPr lang="en-GB" sz="1400" dirty="0"/>
          </a:p>
          <a:p>
            <a:r>
              <a:rPr lang="en-GB" sz="1400" dirty="0"/>
              <a:t>Write down three different points on this line.</a:t>
            </a:r>
          </a:p>
          <a:p>
            <a:endParaRPr lang="en-GB" sz="1400" dirty="0"/>
          </a:p>
          <a:p>
            <a:r>
              <a:rPr lang="en-GB" sz="1400" dirty="0"/>
              <a:t>Does the point (-5, 10) lie on the line y=2x?</a:t>
            </a:r>
          </a:p>
          <a:p>
            <a:endParaRPr lang="en-GB" sz="1400" dirty="0"/>
          </a:p>
          <a:p>
            <a:r>
              <a:rPr lang="en-GB" sz="1400" dirty="0"/>
              <a:t>Explain how you know</a:t>
            </a:r>
          </a:p>
          <a:p>
            <a:endParaRPr lang="en-GB" sz="1400" dirty="0"/>
          </a:p>
          <a:p>
            <a:r>
              <a:rPr lang="en-GB" sz="1400" dirty="0"/>
              <a:t>Does the point (-5 , -10) lie on the line y=2x?</a:t>
            </a:r>
          </a:p>
          <a:p>
            <a:endParaRPr lang="en-GB" sz="1400" dirty="0"/>
          </a:p>
          <a:p>
            <a:r>
              <a:rPr lang="en-GB" sz="1400" dirty="0"/>
              <a:t>Explain how you know</a:t>
            </a:r>
          </a:p>
        </p:txBody>
      </p:sp>
      <p:cxnSp>
        <p:nvCxnSpPr>
          <p:cNvPr id="3" name="Straight Connector 2">
            <a:extLst>
              <a:ext uri="{FF2B5EF4-FFF2-40B4-BE49-F238E27FC236}">
                <a16:creationId xmlns:a16="http://schemas.microsoft.com/office/drawing/2014/main" id="{718F5A35-E15E-4FF2-B42D-07C28151CBC2}"/>
              </a:ext>
            </a:extLst>
          </p:cNvPr>
          <p:cNvCxnSpPr/>
          <p:nvPr/>
        </p:nvCxnSpPr>
        <p:spPr>
          <a:xfrm flipV="1">
            <a:off x="5579918" y="1080655"/>
            <a:ext cx="2597727" cy="516873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597BC273-706A-4806-81C7-3DBF240B1BA6}"/>
              </a:ext>
            </a:extLst>
          </p:cNvPr>
          <p:cNvSpPr txBox="1"/>
          <p:nvPr/>
        </p:nvSpPr>
        <p:spPr>
          <a:xfrm>
            <a:off x="7842769" y="711323"/>
            <a:ext cx="806631" cy="369332"/>
          </a:xfrm>
          <a:prstGeom prst="rect">
            <a:avLst/>
          </a:prstGeom>
          <a:noFill/>
        </p:spPr>
        <p:txBody>
          <a:bodyPr wrap="none" rtlCol="0">
            <a:spAutoFit/>
          </a:bodyPr>
          <a:lstStyle/>
          <a:p>
            <a:r>
              <a:rPr lang="en-GB" dirty="0"/>
              <a:t>y = 2x</a:t>
            </a:r>
          </a:p>
        </p:txBody>
      </p:sp>
    </p:spTree>
    <p:extLst>
      <p:ext uri="{BB962C8B-B14F-4D97-AF65-F5344CB8AC3E}">
        <p14:creationId xmlns:p14="http://schemas.microsoft.com/office/powerpoint/2010/main" val="568895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6" name="Picture 5">
            <a:extLst>
              <a:ext uri="{FF2B5EF4-FFF2-40B4-BE49-F238E27FC236}">
                <a16:creationId xmlns:a16="http://schemas.microsoft.com/office/drawing/2014/main" id="{952F1298-62E1-4374-92E5-A9805172C3B5}"/>
              </a:ext>
            </a:extLst>
          </p:cNvPr>
          <p:cNvPicPr>
            <a:picLocks noChangeAspect="1"/>
          </p:cNvPicPr>
          <p:nvPr/>
        </p:nvPicPr>
        <p:blipFill rotWithShape="1">
          <a:blip r:embed="rId3"/>
          <a:srcRect l="11588" t="45303" r="42937" b="17373"/>
          <a:stretch/>
        </p:blipFill>
        <p:spPr>
          <a:xfrm>
            <a:off x="5870863" y="1465119"/>
            <a:ext cx="4457489" cy="3709554"/>
          </a:xfrm>
          <a:prstGeom prst="rect">
            <a:avLst/>
          </a:prstGeom>
        </p:spPr>
      </p:pic>
      <p:pic>
        <p:nvPicPr>
          <p:cNvPr id="5" name="Picture 4">
            <a:extLst>
              <a:ext uri="{FF2B5EF4-FFF2-40B4-BE49-F238E27FC236}">
                <a16:creationId xmlns:a16="http://schemas.microsoft.com/office/drawing/2014/main" id="{0DE30195-B46E-48B5-86C0-EC8541627438}"/>
              </a:ext>
            </a:extLst>
          </p:cNvPr>
          <p:cNvPicPr>
            <a:picLocks noChangeAspect="1"/>
          </p:cNvPicPr>
          <p:nvPr/>
        </p:nvPicPr>
        <p:blipFill rotWithShape="1">
          <a:blip r:embed="rId3"/>
          <a:srcRect l="6415" r="45499" b="52222"/>
          <a:stretch/>
        </p:blipFill>
        <p:spPr>
          <a:xfrm>
            <a:off x="734391" y="1149926"/>
            <a:ext cx="4248149" cy="4279819"/>
          </a:xfrm>
          <a:prstGeom prst="rect">
            <a:avLst/>
          </a:prstGeom>
        </p:spPr>
      </p:pic>
      <p:sp>
        <p:nvSpPr>
          <p:cNvPr id="7" name="TextBox 6">
            <a:extLst>
              <a:ext uri="{FF2B5EF4-FFF2-40B4-BE49-F238E27FC236}">
                <a16:creationId xmlns:a16="http://schemas.microsoft.com/office/drawing/2014/main" id="{B0C3FB02-47A3-46A6-B00D-FF3E5CE3EE93}"/>
              </a:ext>
            </a:extLst>
          </p:cNvPr>
          <p:cNvSpPr txBox="1"/>
          <p:nvPr/>
        </p:nvSpPr>
        <p:spPr>
          <a:xfrm>
            <a:off x="3282001" y="6130636"/>
            <a:ext cx="1985159" cy="307777"/>
          </a:xfrm>
          <a:prstGeom prst="rect">
            <a:avLst/>
          </a:prstGeom>
          <a:noFill/>
        </p:spPr>
        <p:txBody>
          <a:bodyPr wrap="none" rtlCol="0">
            <a:spAutoFit/>
          </a:bodyPr>
          <a:lstStyle/>
          <a:p>
            <a:r>
              <a:rPr lang="en-GB" sz="1400" dirty="0"/>
              <a:t>Taken from ‘Test Base’</a:t>
            </a:r>
          </a:p>
        </p:txBody>
      </p:sp>
    </p:spTree>
    <p:extLst>
      <p:ext uri="{BB962C8B-B14F-4D97-AF65-F5344CB8AC3E}">
        <p14:creationId xmlns:p14="http://schemas.microsoft.com/office/powerpoint/2010/main" val="3127736085"/>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809</TotalTime>
  <Words>951</Words>
  <Application>Microsoft Office PowerPoint</Application>
  <PresentationFormat>Widescreen</PresentationFormat>
  <Paragraphs>168</Paragraphs>
  <Slides>12</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3_HIAS PowerPoint template</vt:lpstr>
      <vt:lpstr>Year 7</vt:lpstr>
      <vt:lpstr>HIAS Blended Learning Resource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JO Lees</cp:lastModifiedBy>
  <cp:revision>85</cp:revision>
  <dcterms:created xsi:type="dcterms:W3CDTF">2021-01-05T11:02:27Z</dcterms:created>
  <dcterms:modified xsi:type="dcterms:W3CDTF">2021-01-21T19:26:57Z</dcterms:modified>
</cp:coreProperties>
</file>