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04" r:id="rId3"/>
    <p:sldId id="258" r:id="rId4"/>
    <p:sldId id="259" r:id="rId5"/>
    <p:sldId id="305" r:id="rId6"/>
    <p:sldId id="306" r:id="rId7"/>
    <p:sldId id="307" r:id="rId8"/>
    <p:sldId id="342" r:id="rId9"/>
    <p:sldId id="343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260" r:id="rId52"/>
    <p:sldId id="261" r:id="rId53"/>
    <p:sldId id="262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7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0020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775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00995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0080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4936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49079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49079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1274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7440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baseline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74405"/>
          </a:xfrm>
        </p:spPr>
        <p:txBody>
          <a:bodyPr/>
          <a:lstStyle>
            <a:lvl1pPr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1767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3614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53138"/>
            <a:ext cx="19113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92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5" y="188913"/>
            <a:ext cx="233997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53138"/>
            <a:ext cx="19113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84785"/>
            <a:ext cx="5111750" cy="4464496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84784"/>
            <a:ext cx="3008313" cy="446260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0624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5" y="188913"/>
            <a:ext cx="233997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53138"/>
            <a:ext cx="19113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752" y="4800600"/>
            <a:ext cx="5486400" cy="566738"/>
          </a:xfrm>
        </p:spPr>
        <p:txBody>
          <a:bodyPr anchor="b"/>
          <a:lstStyle>
            <a:lvl1pPr algn="l">
              <a:defRPr sz="2000" b="1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3752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3752" y="5367338"/>
            <a:ext cx="5486400" cy="509934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6328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1309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07" b="43192"/>
          <a:stretch>
            <a:fillRect/>
          </a:stretch>
        </p:blipFill>
        <p:spPr bwMode="auto">
          <a:xfrm>
            <a:off x="7435850" y="4652963"/>
            <a:ext cx="18891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53138"/>
            <a:ext cx="19113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260350"/>
            <a:ext cx="1981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2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government/uploads/system/uploads/attachment_data/file/723470/2018_KS2_scaled_score_conversion_tables.pdf" TargetMode="External"/><Relationship Id="rId2" Type="http://schemas.openxmlformats.org/officeDocument/2006/relationships/hyperlink" Target="https://www.gov.uk/guidance/scaled-scores-at-key-stage-2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ov.uk/government/publications/key-stage-2-tests-2018-mathematics-test-materials?utm_source=786f35bf-7d88-46b9-b9f9-e4f2f3fddc9d&amp;utm_medium=email&amp;utm_campaign=govuk-notifications&amp;utm_content=immediat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9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12" Type="http://schemas.openxmlformats.org/officeDocument/2006/relationships/image" Target="../media/image28.png"/><Relationship Id="rId2" Type="http://schemas.openxmlformats.org/officeDocument/2006/relationships/image" Target="../media/image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21.png"/><Relationship Id="rId5" Type="http://schemas.openxmlformats.org/officeDocument/2006/relationships/image" Target="../media/image12.png"/><Relationship Id="rId15" Type="http://schemas.openxmlformats.org/officeDocument/2006/relationships/image" Target="../media/image32.png"/><Relationship Id="rId10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19.png"/><Relationship Id="rId14" Type="http://schemas.openxmlformats.org/officeDocument/2006/relationships/image" Target="../media/image3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1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12" Type="http://schemas.openxmlformats.org/officeDocument/2006/relationships/image" Target="../media/image27.png"/><Relationship Id="rId17" Type="http://schemas.openxmlformats.org/officeDocument/2006/relationships/image" Target="../media/image40.png"/><Relationship Id="rId2" Type="http://schemas.openxmlformats.org/officeDocument/2006/relationships/image" Target="../media/image7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6.png"/><Relationship Id="rId5" Type="http://schemas.openxmlformats.org/officeDocument/2006/relationships/image" Target="../media/image10.png"/><Relationship Id="rId15" Type="http://schemas.openxmlformats.org/officeDocument/2006/relationships/image" Target="../media/image35.png"/><Relationship Id="rId10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22.png"/><Relationship Id="rId1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3.png"/><Relationship Id="rId7" Type="http://schemas.openxmlformats.org/officeDocument/2006/relationships/image" Target="../media/image3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 Key Stage 2 SATs</a:t>
            </a:r>
            <a:br>
              <a:rPr lang="en-GB" b="1" dirty="0">
                <a:solidFill>
                  <a:srgbClr val="0070C0"/>
                </a:solidFill>
              </a:rPr>
            </a:br>
            <a:r>
              <a:rPr lang="en-GB" b="1" dirty="0">
                <a:solidFill>
                  <a:srgbClr val="0070C0"/>
                </a:solidFill>
              </a:rPr>
              <a:t>Mathematics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GB" sz="2000" dirty="0"/>
              <a:t>Arithmetic</a:t>
            </a:r>
          </a:p>
          <a:p>
            <a:pPr algn="l"/>
            <a:r>
              <a:rPr lang="en-GB" sz="2000" dirty="0"/>
              <a:t>Reasoning Paper 1 </a:t>
            </a:r>
          </a:p>
          <a:p>
            <a:pPr algn="l"/>
            <a:r>
              <a:rPr lang="en-GB" sz="2000" dirty="0"/>
              <a:t>Reasoning Paper 2</a:t>
            </a:r>
          </a:p>
          <a:p>
            <a:pPr algn="l"/>
            <a:r>
              <a:rPr lang="en-GB" sz="2000" dirty="0"/>
              <a:t>End of Key Stage Teacher assessment 2018/19</a:t>
            </a:r>
          </a:p>
          <a:p>
            <a:pPr algn="l"/>
            <a:r>
              <a:rPr lang="en-GB" sz="2000" dirty="0"/>
              <a:t>Pre Key Stage 2 Teacher Assessment 2018/19</a:t>
            </a:r>
          </a:p>
        </p:txBody>
      </p:sp>
    </p:spTree>
    <p:extLst>
      <p:ext uri="{BB962C8B-B14F-4D97-AF65-F5344CB8AC3E}">
        <p14:creationId xmlns:p14="http://schemas.microsoft.com/office/powerpoint/2010/main" val="189917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KS2 Paper 2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247775"/>
            <a:ext cx="57531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893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KS2 Paper 2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39415"/>
            <a:ext cx="5286152" cy="487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800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0925" cy="706090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KS2 Paper 2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59721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924944"/>
            <a:ext cx="58674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72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0925" cy="634082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KS2 Paper 2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01255"/>
            <a:ext cx="5472608" cy="566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750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0925" cy="634082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KS2 Paper 2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57626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070" y="3284984"/>
            <a:ext cx="57531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776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0925" cy="668337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KS2 Paper 2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942975"/>
            <a:ext cx="597217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37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KS2 Paper 2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98218"/>
            <a:ext cx="5165948" cy="493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317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KS2 Paper 2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1485900"/>
            <a:ext cx="58959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610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KS2 Paper 2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1538288"/>
            <a:ext cx="593407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610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0925" cy="562074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KS2 Paper 2</a:t>
            </a: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2736"/>
            <a:ext cx="587692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610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7584" y="1484784"/>
            <a:ext cx="8229600" cy="4349750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/>
              <a:t>Key stage 2 SATs 2018 scaled scores information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Guidance for Key Stage 2 scaled scores</a:t>
            </a:r>
            <a:endParaRPr lang="en-GB" sz="1800" b="1" dirty="0">
              <a:hlinkClick r:id="rId2"/>
            </a:endParaRPr>
          </a:p>
          <a:p>
            <a:pPr marL="0" indent="0">
              <a:buNone/>
            </a:pPr>
            <a:r>
              <a:rPr lang="en-GB" sz="1600" dirty="0">
                <a:hlinkClick r:id="rId2"/>
              </a:rPr>
              <a:t>https://www.gov.uk/guidance/scaled-scores-at-key-stage-2</a:t>
            </a:r>
            <a:endParaRPr lang="en-GB" sz="1600" dirty="0"/>
          </a:p>
          <a:p>
            <a:endParaRPr lang="en-GB" sz="2000" dirty="0"/>
          </a:p>
          <a:p>
            <a:pPr marL="0" indent="0">
              <a:buNone/>
            </a:pPr>
            <a:r>
              <a:rPr lang="en-GB" sz="1600" dirty="0"/>
              <a:t>KS2 Scaled score conversion tables for RWM 2018</a:t>
            </a:r>
          </a:p>
          <a:p>
            <a:pPr marL="0" indent="0">
              <a:buNone/>
            </a:pPr>
            <a:r>
              <a:rPr lang="en-GB" sz="1600" dirty="0">
                <a:hlinkClick r:id="rId3"/>
              </a:rPr>
              <a:t>https://assets.publishing.service.gov.uk/government/uploads/system/uploads/attachment_data/file/723470/2018_KS2_scaled_score_conversion_tables.pdf</a:t>
            </a:r>
            <a:endParaRPr lang="en-GB" sz="1600" dirty="0"/>
          </a:p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r>
              <a:rPr lang="en-GB" sz="1800" b="1" dirty="0"/>
              <a:t>Key Stage 2 SATs papers</a:t>
            </a:r>
          </a:p>
          <a:p>
            <a:pPr marL="0" indent="0">
              <a:buNone/>
            </a:pPr>
            <a:r>
              <a:rPr lang="en-GB" sz="1600" dirty="0">
                <a:solidFill>
                  <a:prstClr val="black"/>
                </a:solidFill>
                <a:hlinkClick r:id="rId4"/>
              </a:rPr>
              <a:t>https://www.gov.uk/government/publications/key-stage-2-tests-2018-mathematics-test-materials?utm_source=786f35bf-7d88-46b9-b9f9-e4f2f3fddc9d&amp;utm_medium=email&amp;utm_campaign=govuk-notifications&amp;utm_content=immediate</a:t>
            </a:r>
            <a:endParaRPr lang="en-GB" sz="1600" dirty="0">
              <a:solidFill>
                <a:prstClr val="black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685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0925" cy="562074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KS2 Paper 2</a:t>
            </a:r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59245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56992"/>
            <a:ext cx="58959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610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0925" cy="773112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KS2 Paper 2</a:t>
            </a:r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268760"/>
            <a:ext cx="59817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610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KS2 Paper 2</a:t>
            </a:r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1671638"/>
            <a:ext cx="591502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610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0925" cy="562074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KS2 Paper 2</a:t>
            </a:r>
            <a:endParaRPr lang="en-GB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45480"/>
            <a:ext cx="5612284" cy="523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610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0925" cy="555059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KS2 Paper 2</a:t>
            </a:r>
            <a:endParaRPr lang="en-GB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29697"/>
            <a:ext cx="5381972" cy="571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315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KS2 Paper 2</a:t>
            </a:r>
            <a:endParaRPr lang="en-GB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1576388"/>
            <a:ext cx="595312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25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KS2 Paper 2</a:t>
            </a:r>
            <a:endParaRPr lang="en-GB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134" y="1412776"/>
            <a:ext cx="59055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2130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0925" cy="562074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KS2 Paper 2</a:t>
            </a:r>
            <a:endParaRPr lang="en-GB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41935"/>
            <a:ext cx="5184998" cy="554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213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KS2 Paper 2</a:t>
            </a:r>
            <a:endParaRPr lang="en-GB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724025"/>
            <a:ext cx="59817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2130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KS2 Paper 2</a:t>
            </a:r>
            <a:endParaRPr lang="en-GB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1695450"/>
            <a:ext cx="606742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797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KS2 Arithmetic Paper 1</a:t>
            </a:r>
            <a:br>
              <a:rPr lang="en-GB" b="1" dirty="0">
                <a:solidFill>
                  <a:srgbClr val="0070C0"/>
                </a:solidFill>
              </a:rPr>
            </a:br>
            <a:r>
              <a:rPr lang="en-GB" b="1" dirty="0">
                <a:solidFill>
                  <a:srgbClr val="0070C0"/>
                </a:solidFill>
              </a:rPr>
              <a:t>Q1-15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91" y="1386850"/>
            <a:ext cx="15716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1" y="2060848"/>
            <a:ext cx="14954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13" y="2852936"/>
            <a:ext cx="1152128" cy="50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2" y="3607806"/>
            <a:ext cx="1095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2" y="4149080"/>
            <a:ext cx="10572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51" y="4725144"/>
            <a:ext cx="13430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16" y="5229200"/>
            <a:ext cx="14859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678" y="1386850"/>
            <a:ext cx="9239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741" y="2135922"/>
            <a:ext cx="14954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67912"/>
            <a:ext cx="23622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428" y="3518875"/>
            <a:ext cx="11620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528" y="4168130"/>
            <a:ext cx="11239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678" y="4715358"/>
            <a:ext cx="1066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859" y="5291559"/>
            <a:ext cx="25622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165304"/>
            <a:ext cx="39624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9634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KS2 Paper 3</a:t>
            </a:r>
            <a:endParaRPr lang="en-GB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59436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4153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0925" cy="706090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KS2 Paper 3</a:t>
            </a:r>
            <a:endParaRPr lang="en-GB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2736"/>
            <a:ext cx="4752528" cy="564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9246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KS2 Paper 3</a:t>
            </a:r>
            <a:endParaRPr lang="en-GB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338263"/>
            <a:ext cx="58674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6198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0925" cy="778098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KS2 Paper 3</a:t>
            </a:r>
            <a:endParaRPr lang="en-GB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7047991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5760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KS2 Paper 3</a:t>
            </a:r>
            <a:endParaRPr lang="en-GB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1928813"/>
            <a:ext cx="59912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5760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0925" cy="562074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KS2 Paper 3</a:t>
            </a:r>
            <a:endParaRPr lang="en-GB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80728"/>
            <a:ext cx="5108228" cy="509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5760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0925" cy="634082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KS2 Paper 3</a:t>
            </a:r>
            <a:endParaRPr lang="en-GB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08720"/>
            <a:ext cx="5276056" cy="5385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5760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KS2 Paper 3</a:t>
            </a:r>
            <a:endParaRPr lang="en-GB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1409700"/>
            <a:ext cx="59340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5760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KS2 Paper 3</a:t>
            </a:r>
            <a:endParaRPr lang="en-GB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1340768"/>
            <a:ext cx="5972175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5760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0925" cy="418058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KS2 Paper 3</a:t>
            </a:r>
            <a:endParaRPr lang="en-GB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1133474"/>
            <a:ext cx="4698454" cy="549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576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KS2 Arithmetic Paper</a:t>
            </a:r>
            <a:br>
              <a:rPr lang="en-GB" b="1" dirty="0">
                <a:solidFill>
                  <a:srgbClr val="0070C0"/>
                </a:solidFill>
              </a:rPr>
            </a:br>
            <a:r>
              <a:rPr lang="en-GB" b="1" dirty="0">
                <a:solidFill>
                  <a:srgbClr val="0070C0"/>
                </a:solidFill>
              </a:rPr>
              <a:t>Q16- 36</a:t>
            </a:r>
          </a:p>
        </p:txBody>
      </p:sp>
      <p:pic>
        <p:nvPicPr>
          <p:cNvPr id="3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11334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55" y="2389899"/>
            <a:ext cx="9525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30" y="3123415"/>
            <a:ext cx="12858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67" y="3708257"/>
            <a:ext cx="1247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05" y="4351194"/>
            <a:ext cx="13716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" y="5328617"/>
            <a:ext cx="16859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18466"/>
            <a:ext cx="14573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945" y="2960625"/>
            <a:ext cx="11811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945" y="3652838"/>
            <a:ext cx="9810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995" y="4351194"/>
            <a:ext cx="9620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873" y="5327031"/>
            <a:ext cx="12573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729" y="5949280"/>
            <a:ext cx="112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11715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2593912"/>
            <a:ext cx="17335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096" y="3689207"/>
            <a:ext cx="15430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4251181"/>
            <a:ext cx="819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960318"/>
            <a:ext cx="13811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096" y="5692105"/>
            <a:ext cx="10953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714128"/>
            <a:ext cx="14192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548881"/>
            <a:ext cx="12287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890" y="3429000"/>
            <a:ext cx="15621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0784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0925" cy="562074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KS2 Paper 3</a:t>
            </a:r>
            <a:endParaRPr lang="en-GB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453" y="908720"/>
            <a:ext cx="5962650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1644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KS2 Paper 3</a:t>
            </a:r>
            <a:endParaRPr lang="en-GB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647825"/>
            <a:ext cx="584835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8284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0925" cy="706090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KS2 Paper 3</a:t>
            </a:r>
            <a:endParaRPr lang="en-GB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052736"/>
            <a:ext cx="59055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3647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0925" cy="706090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KS2 Paper 3</a:t>
            </a:r>
            <a:endParaRPr lang="en-GB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0728"/>
            <a:ext cx="5943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4398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0925" cy="562074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KS2 Paper 3</a:t>
            </a:r>
            <a:endParaRPr lang="en-GB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836712"/>
            <a:ext cx="4614689" cy="3184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439" y="4040933"/>
            <a:ext cx="5224661" cy="259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2874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KS2 Paper 3</a:t>
            </a:r>
            <a:endParaRPr lang="en-GB" dirty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1738313"/>
            <a:ext cx="595312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4394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0925" cy="887412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KS2 Paper 3</a:t>
            </a:r>
            <a:endParaRPr lang="en-GB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162050"/>
            <a:ext cx="588645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3957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0925" cy="490066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KS2 Paper 3</a:t>
            </a:r>
            <a:endParaRPr lang="en-GB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73584"/>
            <a:ext cx="5568851" cy="527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6733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KS2 Paper 3</a:t>
            </a:r>
            <a:endParaRPr lang="en-GB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1814513"/>
            <a:ext cx="599122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4541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KS2 Paper 3</a:t>
            </a:r>
            <a:endParaRPr lang="en-GB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604963"/>
            <a:ext cx="600075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845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b="1" dirty="0">
                <a:solidFill>
                  <a:srgbClr val="0070C0"/>
                </a:solidFill>
              </a:rPr>
              <a:t>2018:KS2 Arithmetic paper</a:t>
            </a:r>
            <a:br>
              <a:rPr lang="en-GB" b="1" dirty="0">
                <a:solidFill>
                  <a:srgbClr val="0070C0"/>
                </a:solidFill>
              </a:rPr>
            </a:br>
            <a:r>
              <a:rPr lang="en-GB" b="1" dirty="0">
                <a:solidFill>
                  <a:srgbClr val="0070C0"/>
                </a:solidFill>
              </a:rPr>
              <a:t>Addition and subtraction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44" y="1676280"/>
            <a:ext cx="15716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91" y="2483678"/>
            <a:ext cx="14954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16" y="3544590"/>
            <a:ext cx="14859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45640"/>
            <a:ext cx="9239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53756"/>
            <a:ext cx="14954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12999"/>
            <a:ext cx="23622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33663"/>
            <a:ext cx="25622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56085"/>
            <a:ext cx="39624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610" y="4108535"/>
            <a:ext cx="11334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16" y="4740940"/>
            <a:ext cx="9525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128" y="5444281"/>
            <a:ext cx="9810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905" y="6093296"/>
            <a:ext cx="9620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814" y="1848458"/>
            <a:ext cx="12573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539" y="2623714"/>
            <a:ext cx="11715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965" y="3608472"/>
            <a:ext cx="12287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0012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KS2 Paper 3</a:t>
            </a:r>
            <a:endParaRPr lang="en-GB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1614488"/>
            <a:ext cx="597217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369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400" b="1" dirty="0">
                <a:solidFill>
                  <a:srgbClr val="0070C0"/>
                </a:solidFill>
              </a:rPr>
              <a:t>2018/19 Teacher Assessment Frameworks: Pre- KS2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2630119" cy="381234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9"/>
          <a:stretch/>
        </p:blipFill>
        <p:spPr bwMode="auto">
          <a:xfrm>
            <a:off x="3491880" y="1394460"/>
            <a:ext cx="5191125" cy="214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63888" y="3697270"/>
            <a:ext cx="52565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rgbClr val="0070C0"/>
                </a:solidFill>
              </a:rPr>
              <a:t>‘The standards are not a formative assessment tool: they should not be used to track progress throughout the key stage or to guide individual programmes of study, classroom practice or methodology…’</a:t>
            </a:r>
          </a:p>
          <a:p>
            <a:endParaRPr lang="en-GB" sz="1400" i="1" dirty="0">
              <a:solidFill>
                <a:srgbClr val="0070C0"/>
              </a:solidFill>
            </a:endParaRPr>
          </a:p>
          <a:p>
            <a:r>
              <a:rPr lang="en-GB" sz="1400" i="1" dirty="0">
                <a:solidFill>
                  <a:srgbClr val="0070C0"/>
                </a:solidFill>
              </a:rPr>
              <a:t>‘Those reviewing school performance, including Ofsted inspectors, would not expect them to be used for anything other than summative assessment at the end of key stage 1.’</a:t>
            </a:r>
          </a:p>
        </p:txBody>
      </p:sp>
    </p:spTree>
    <p:extLst>
      <p:ext uri="{BB962C8B-B14F-4D97-AF65-F5344CB8AC3E}">
        <p14:creationId xmlns:p14="http://schemas.microsoft.com/office/powerpoint/2010/main" val="18017138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3610743" cy="562074"/>
          </a:xfrm>
        </p:spPr>
        <p:txBody>
          <a:bodyPr/>
          <a:lstStyle/>
          <a:p>
            <a:pPr algn="l"/>
            <a:r>
              <a:rPr lang="en-GB" b="1" dirty="0">
                <a:solidFill>
                  <a:srgbClr val="0070C0"/>
                </a:solidFill>
              </a:rPr>
              <a:t>Pre Key Stage 2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2" y="2510899"/>
            <a:ext cx="4360168" cy="352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7368" y="827688"/>
            <a:ext cx="4542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rgbClr val="0070C0"/>
                </a:solidFill>
              </a:rPr>
              <a:t>…teachers need to have evidence which demonstrates that the pupil meets all of the statements within that standard.’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1556792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rgbClr val="0070C0"/>
                </a:solidFill>
              </a:rPr>
              <a:t>‘Assess each individual pupil based on their own method of communication, and disregard statements which a pupil is physically unable to access.’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4664"/>
            <a:ext cx="4588199" cy="575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0962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4606503" cy="644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60032" y="2276871"/>
            <a:ext cx="3600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</a:rPr>
              <a:t>Pre Key Stage 2</a:t>
            </a:r>
          </a:p>
          <a:p>
            <a:r>
              <a:rPr lang="en-GB" sz="3200" b="1" dirty="0">
                <a:solidFill>
                  <a:srgbClr val="0070C0"/>
                </a:solidFill>
              </a:rPr>
              <a:t>Standard 5 and 6</a:t>
            </a:r>
          </a:p>
          <a:p>
            <a:endParaRPr lang="en-GB" sz="3200" b="1" dirty="0">
              <a:solidFill>
                <a:srgbClr val="0070C0"/>
              </a:solidFill>
            </a:endParaRPr>
          </a:p>
          <a:p>
            <a:r>
              <a:rPr lang="en-GB" b="1" dirty="0">
                <a:solidFill>
                  <a:srgbClr val="0070C0"/>
                </a:solidFill>
              </a:rPr>
              <a:t>Same wording as KS1 Teacher Assessment Frameworks 2018/19 </a:t>
            </a:r>
          </a:p>
        </p:txBody>
      </p:sp>
    </p:spTree>
    <p:extLst>
      <p:ext uri="{BB962C8B-B14F-4D97-AF65-F5344CB8AC3E}">
        <p14:creationId xmlns:p14="http://schemas.microsoft.com/office/powerpoint/2010/main" val="1869072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2018:KS2 Arithmetic paper</a:t>
            </a:r>
            <a:br>
              <a:rPr lang="en-GB" b="1" dirty="0">
                <a:solidFill>
                  <a:srgbClr val="0070C0"/>
                </a:solidFill>
              </a:rPr>
            </a:br>
            <a:r>
              <a:rPr lang="en-GB" b="1" dirty="0">
                <a:solidFill>
                  <a:srgbClr val="0070C0"/>
                </a:solidFill>
              </a:rPr>
              <a:t>Multiplication and Division</a:t>
            </a:r>
            <a:endParaRPr lang="en-GB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6524"/>
            <a:ext cx="1152128" cy="50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59704"/>
            <a:ext cx="1095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4" y="3496975"/>
            <a:ext cx="10572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75" y="4253268"/>
            <a:ext cx="13430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62" y="4948981"/>
            <a:ext cx="11620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14974"/>
            <a:ext cx="11239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902" y="2781847"/>
            <a:ext cx="1066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789" y="3517837"/>
            <a:ext cx="12858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540" y="4343755"/>
            <a:ext cx="13716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902" y="5593534"/>
            <a:ext cx="14573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066" y="1776524"/>
            <a:ext cx="11811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216" y="2812679"/>
            <a:ext cx="112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08" y="3743680"/>
            <a:ext cx="17335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016" y="4720381"/>
            <a:ext cx="819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016" y="5692104"/>
            <a:ext cx="10953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929625"/>
            <a:ext cx="15621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638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KS2 Arithmetic paper</a:t>
            </a:r>
            <a:br>
              <a:rPr lang="en-GB" b="1" dirty="0">
                <a:solidFill>
                  <a:srgbClr val="0070C0"/>
                </a:solidFill>
              </a:rPr>
            </a:br>
            <a:r>
              <a:rPr lang="en-GB" b="1" dirty="0">
                <a:solidFill>
                  <a:srgbClr val="0070C0"/>
                </a:solidFill>
              </a:rPr>
              <a:t>Fractions</a:t>
            </a:r>
            <a:endParaRPr lang="en-GB" dirty="0"/>
          </a:p>
        </p:txBody>
      </p:sp>
      <p:pic>
        <p:nvPicPr>
          <p:cNvPr id="3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55" y="2060848"/>
            <a:ext cx="9525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17" y="3276210"/>
            <a:ext cx="1247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55" y="4221088"/>
            <a:ext cx="9810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17" y="5049550"/>
            <a:ext cx="9620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623" y="1941678"/>
            <a:ext cx="11715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835" y="3047610"/>
            <a:ext cx="819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505" y="4122899"/>
            <a:ext cx="10953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563" y="5154325"/>
            <a:ext cx="12287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406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2068"/>
            <a:ext cx="3670300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24744"/>
            <a:ext cx="36703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4163258" cy="186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6992"/>
            <a:ext cx="4222031" cy="186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6131024" cy="497430"/>
          </a:xfrm>
        </p:spPr>
        <p:txBody>
          <a:bodyPr/>
          <a:lstStyle/>
          <a:p>
            <a:r>
              <a:rPr lang="en-GB" sz="2800" b="1" dirty="0">
                <a:solidFill>
                  <a:srgbClr val="0070C0"/>
                </a:solidFill>
              </a:rPr>
              <a:t>2018 KS2: Arithmetic paper (Y3/4) </a:t>
            </a:r>
          </a:p>
        </p:txBody>
      </p:sp>
    </p:spTree>
    <p:extLst>
      <p:ext uri="{BB962C8B-B14F-4D97-AF65-F5344CB8AC3E}">
        <p14:creationId xmlns:p14="http://schemas.microsoft.com/office/powerpoint/2010/main" val="4145532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78807"/>
            <a:ext cx="3651250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052736"/>
            <a:ext cx="4466630" cy="194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990" y="3336543"/>
            <a:ext cx="4310521" cy="198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6131024" cy="704169"/>
          </a:xfrm>
        </p:spPr>
        <p:txBody>
          <a:bodyPr/>
          <a:lstStyle/>
          <a:p>
            <a:r>
              <a:rPr lang="en-GB" sz="2800" b="1" dirty="0">
                <a:solidFill>
                  <a:srgbClr val="0070C0"/>
                </a:solidFill>
              </a:rPr>
              <a:t>2018 KS2: Arithmetic paper (Y3/4)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2656527"/>
      </p:ext>
    </p:extLst>
  </p:cSld>
  <p:clrMapOvr>
    <a:masterClrMapping/>
  </p:clrMapOvr>
</p:sld>
</file>

<file path=ppt/theme/theme1.xml><?xml version="1.0" encoding="utf-8"?>
<a:theme xmlns:a="http://schemas.openxmlformats.org/drawingml/2006/main" name="3_HIAS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445</Words>
  <Application>Microsoft Office PowerPoint</Application>
  <PresentationFormat>On-screen Show (4:3)</PresentationFormat>
  <Paragraphs>75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3_HIAS PowerPoint template</vt:lpstr>
      <vt:lpstr>2018 Key Stage 2 SATs Mathematics</vt:lpstr>
      <vt:lpstr>PowerPoint Presentation</vt:lpstr>
      <vt:lpstr>2018: KS2 Arithmetic Paper 1 Q1-15</vt:lpstr>
      <vt:lpstr>2018: KS2 Arithmetic Paper Q16- 36</vt:lpstr>
      <vt:lpstr> 2018:KS2 Arithmetic paper Addition and subtraction</vt:lpstr>
      <vt:lpstr>2018:KS2 Arithmetic paper Multiplication and Division</vt:lpstr>
      <vt:lpstr>2018: KS2 Arithmetic paper Fractions</vt:lpstr>
      <vt:lpstr>2018 KS2: Arithmetic paper (Y3/4) </vt:lpstr>
      <vt:lpstr>2018 KS2: Arithmetic paper (Y3/4) </vt:lpstr>
      <vt:lpstr>2018: KS2 Paper 2</vt:lpstr>
      <vt:lpstr>2018: KS2 Paper 2</vt:lpstr>
      <vt:lpstr>2018: KS2 Paper 2</vt:lpstr>
      <vt:lpstr>2018: KS2 Paper 2</vt:lpstr>
      <vt:lpstr>2018: KS2 Paper 2</vt:lpstr>
      <vt:lpstr>2018: KS2 Paper 2</vt:lpstr>
      <vt:lpstr>2018: KS2 Paper 2</vt:lpstr>
      <vt:lpstr>2018: KS2 Paper 2</vt:lpstr>
      <vt:lpstr>2018: KS2 Paper 2</vt:lpstr>
      <vt:lpstr>2018: KS2 Paper 2</vt:lpstr>
      <vt:lpstr>2018: KS2 Paper 2</vt:lpstr>
      <vt:lpstr>2018: KS2 Paper 2</vt:lpstr>
      <vt:lpstr>2018: KS2 Paper 2</vt:lpstr>
      <vt:lpstr>2018: KS2 Paper 2</vt:lpstr>
      <vt:lpstr>2018: KS2 Paper 2</vt:lpstr>
      <vt:lpstr>2018: KS2 Paper 2</vt:lpstr>
      <vt:lpstr>2018: KS2 Paper 2</vt:lpstr>
      <vt:lpstr>2018: KS2 Paper 2</vt:lpstr>
      <vt:lpstr>2018: KS2 Paper 2</vt:lpstr>
      <vt:lpstr>2018: KS2 Paper 2</vt:lpstr>
      <vt:lpstr>2018: KS2 Paper 3</vt:lpstr>
      <vt:lpstr>2018: KS2 Paper 3</vt:lpstr>
      <vt:lpstr>2018: KS2 Paper 3</vt:lpstr>
      <vt:lpstr>2018: KS2 Paper 3</vt:lpstr>
      <vt:lpstr>2018: KS2 Paper 3</vt:lpstr>
      <vt:lpstr>2018: KS2 Paper 3</vt:lpstr>
      <vt:lpstr>2018: KS2 Paper 3</vt:lpstr>
      <vt:lpstr>2018: KS2 Paper 3</vt:lpstr>
      <vt:lpstr>2018: KS2 Paper 3</vt:lpstr>
      <vt:lpstr>2018: KS2 Paper 3</vt:lpstr>
      <vt:lpstr>2018: KS2 Paper 3</vt:lpstr>
      <vt:lpstr>2018: KS2 Paper 3</vt:lpstr>
      <vt:lpstr>2018: KS2 Paper 3</vt:lpstr>
      <vt:lpstr>2018: KS2 Paper 3</vt:lpstr>
      <vt:lpstr>2018: KS2 Paper 3</vt:lpstr>
      <vt:lpstr>2018: KS2 Paper 3</vt:lpstr>
      <vt:lpstr>2018: KS2 Paper 3</vt:lpstr>
      <vt:lpstr>2018: KS2 Paper 3</vt:lpstr>
      <vt:lpstr>2018: KS2 Paper 3</vt:lpstr>
      <vt:lpstr>2018: KS2 Paper 3</vt:lpstr>
      <vt:lpstr>2018: KS2 Paper 3</vt:lpstr>
      <vt:lpstr>2018/19 Teacher Assessment Frameworks: Pre- KS2</vt:lpstr>
      <vt:lpstr>Pre Key Stage 2</vt:lpstr>
      <vt:lpstr>PowerPoint Presentation</vt:lpstr>
    </vt:vector>
  </TitlesOfParts>
  <Company>Hampshire County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Key Stage 2 SATs Mathematics</dc:title>
  <dc:creator>HUser</dc:creator>
  <cp:lastModifiedBy>cscfwrlr</cp:lastModifiedBy>
  <cp:revision>26</cp:revision>
  <dcterms:created xsi:type="dcterms:W3CDTF">2018-07-20T07:03:06Z</dcterms:created>
  <dcterms:modified xsi:type="dcterms:W3CDTF">2018-09-19T13:06:01Z</dcterms:modified>
</cp:coreProperties>
</file>