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392" r:id="rId2"/>
    <p:sldId id="353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93" r:id="rId37"/>
    <p:sldId id="394" r:id="rId38"/>
    <p:sldId id="395" r:id="rId39"/>
    <p:sldId id="396" r:id="rId40"/>
    <p:sldId id="387" r:id="rId41"/>
    <p:sldId id="388" r:id="rId42"/>
    <p:sldId id="389" r:id="rId43"/>
    <p:sldId id="390" r:id="rId44"/>
    <p:sldId id="391" r:id="rId45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4" y="-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7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6A362-A912-417D-A543-888C767CFFA3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81C3E-4259-4117-B90A-357BA8514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761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59C4A-0EAD-43F3-826A-9EE4BE1DBEBE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C9096-D686-4938-8E3C-1A6266A22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0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8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57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00995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80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797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87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05"/>
          </a:xfrm>
        </p:spPr>
        <p:txBody>
          <a:bodyPr/>
          <a:lstStyle>
            <a:lvl1pPr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36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66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53138"/>
            <a:ext cx="1911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57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188913"/>
            <a:ext cx="23399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53138"/>
            <a:ext cx="1911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84785"/>
            <a:ext cx="5111750" cy="4464496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84784"/>
            <a:ext cx="3008313" cy="446260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73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188913"/>
            <a:ext cx="23399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53138"/>
            <a:ext cx="1911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52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3752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752" y="5367338"/>
            <a:ext cx="5486400" cy="509934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62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130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07" b="43192"/>
          <a:stretch>
            <a:fillRect/>
          </a:stretch>
        </p:blipFill>
        <p:spPr bwMode="auto">
          <a:xfrm>
            <a:off x="7435850" y="4652963"/>
            <a:ext cx="18891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53138"/>
            <a:ext cx="1911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260350"/>
            <a:ext cx="1981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74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2018 Key Stage 1 SATs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Mathematics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sz="2000" dirty="0" smtClean="0"/>
              <a:t>Arithmetic</a:t>
            </a:r>
          </a:p>
          <a:p>
            <a:pPr algn="l"/>
            <a:r>
              <a:rPr lang="en-GB" sz="2000" dirty="0" smtClean="0"/>
              <a:t>Reasoning Paper</a:t>
            </a:r>
          </a:p>
          <a:p>
            <a:pPr algn="l"/>
            <a:r>
              <a:rPr lang="en-GB" sz="2000" dirty="0" smtClean="0"/>
              <a:t>End of Key Stage Teacher assessment 2018/19</a:t>
            </a:r>
          </a:p>
          <a:p>
            <a:pPr algn="l"/>
            <a:r>
              <a:rPr lang="en-GB" sz="2000" dirty="0" smtClean="0"/>
              <a:t>Pre Key Stage 1 Teacher Assessment 2018/19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861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49" y="1490663"/>
            <a:ext cx="6494190" cy="424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957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60674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559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6768752" cy="263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865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84" y="1484784"/>
            <a:ext cx="4870690" cy="516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215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47690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675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25" y="1795463"/>
            <a:ext cx="6792500" cy="372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987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81040"/>
            <a:ext cx="5736109" cy="462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713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4860728" cy="536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962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73137"/>
            <a:ext cx="5252244" cy="51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047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6281"/>
            <a:ext cx="5218336" cy="486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87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692696"/>
            <a:ext cx="4618855" cy="724942"/>
          </a:xfrm>
        </p:spPr>
        <p:txBody>
          <a:bodyPr/>
          <a:lstStyle/>
          <a:p>
            <a:pPr algn="l"/>
            <a:r>
              <a:rPr lang="en-GB" sz="2000" b="1" dirty="0" smtClean="0">
                <a:solidFill>
                  <a:srgbClr val="0070C0"/>
                </a:solidFill>
              </a:rPr>
              <a:t>2018: KS1 Scaled Score Information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1556792"/>
            <a:ext cx="806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</a:rPr>
              <a:t>https://www.gov.uk/guidance/scaled-scores-at-key-stage-1?utm_source=154e084c-6233-46b2-a21d-c827d36af8e4&amp;utm_medium=email&amp;utm_campaign=govuk-notifications&amp;utm_content=immediate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485" y="325905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https://assets.publishing.service.gov.uk/government/uploads/system/uploads/attachment_data/file/711209/STA187965e_2018_ks1_mathematics_Paper2_reasoning.pdf.pdf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2852936"/>
            <a:ext cx="2317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KS1 SATs Materials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535" y="4869197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https://www.gov.uk/government/publications/key-stage-2-tests-2018-mathematics-test-materials?utm_source=786f35bf-7d88-46b9-b9f9-e4f2f3fddc9d&amp;utm_medium=email&amp;utm_campaign=govuk-notifications&amp;utm_content=immediate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216" y="4499865"/>
            <a:ext cx="2317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KS2 SATs Materials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47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59534"/>
            <a:ext cx="4805908" cy="505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533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59245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941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0198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450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18448"/>
            <a:ext cx="4992216" cy="464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784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6048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06379"/>
            <a:ext cx="59436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331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2068"/>
            <a:ext cx="36703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36703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4163258" cy="186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4222031" cy="186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131024" cy="497430"/>
          </a:xfrm>
        </p:spPr>
        <p:txBody>
          <a:bodyPr/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2018 KS2: Arithmetic paper (Y3/4) </a:t>
            </a:r>
            <a:endParaRPr lang="en-GB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34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8807"/>
            <a:ext cx="365125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4466630" cy="1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90" y="3336543"/>
            <a:ext cx="4310521" cy="198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131024" cy="704169"/>
          </a:xfrm>
        </p:spPr>
        <p:txBody>
          <a:bodyPr/>
          <a:lstStyle/>
          <a:p>
            <a:r>
              <a:rPr lang="en-GB" sz="2800" b="1" dirty="0">
                <a:solidFill>
                  <a:srgbClr val="0070C0"/>
                </a:solidFill>
              </a:rPr>
              <a:t>2018 KS2: Arithmetic paper (Y3/4)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88140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1"/>
            <a:ext cx="5292080" cy="668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1196752"/>
            <a:ext cx="2091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Key Stage 2 SATs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mark scheme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2420888"/>
            <a:ext cx="251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Arithmetic: Y3x4; Y4x9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3068960"/>
            <a:ext cx="22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Paper 2: Y3x3; Y4x3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3789040"/>
            <a:ext cx="189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Paper 3: 4x Y3/4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2018 KS2: Paper 2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6886395" cy="514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437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 KS2: Paper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75101"/>
            <a:ext cx="5944443" cy="549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67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2018: KS1 Arithmetic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15"/>
          <a:stretch/>
        </p:blipFill>
        <p:spPr bwMode="auto">
          <a:xfrm>
            <a:off x="107504" y="1503834"/>
            <a:ext cx="175618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3" y="2276872"/>
            <a:ext cx="1752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" y="2926194"/>
            <a:ext cx="18954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" y="3583419"/>
            <a:ext cx="18288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5" y="4059733"/>
            <a:ext cx="18192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" y="4713266"/>
            <a:ext cx="18859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" y="5418754"/>
            <a:ext cx="17811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57747"/>
            <a:ext cx="2038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07069"/>
            <a:ext cx="1905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11" y="3019226"/>
            <a:ext cx="20097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48" y="3771326"/>
            <a:ext cx="1857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58" y="4527861"/>
            <a:ext cx="1809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68" y="5197616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43437"/>
            <a:ext cx="19240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14962"/>
            <a:ext cx="17621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54220"/>
            <a:ext cx="19335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0346"/>
            <a:ext cx="19145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49" y="4565961"/>
            <a:ext cx="1857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748" y="5111011"/>
            <a:ext cx="19335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72021"/>
            <a:ext cx="20288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298" y="2429272"/>
            <a:ext cx="20097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29372"/>
            <a:ext cx="19431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8" y="3997820"/>
            <a:ext cx="18764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773" y="4875127"/>
            <a:ext cx="19335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2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973" y="5540516"/>
            <a:ext cx="1943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230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 KS2: Paper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195513"/>
            <a:ext cx="79914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634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 KS2: Paper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2" y="980728"/>
            <a:ext cx="8146893" cy="473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491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 KS2: Paper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8613"/>
            <a:ext cx="7751463" cy="456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067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131024" cy="778098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 KS2: Paper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7800"/>
            <a:ext cx="6552728" cy="539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9908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Q8: mark scheme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28515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735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 KS2: Paper </a:t>
            </a:r>
            <a:r>
              <a:rPr lang="en-GB" b="1" dirty="0" smtClean="0">
                <a:solidFill>
                  <a:srgbClr val="0070C0"/>
                </a:solidFill>
              </a:rPr>
              <a:t>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347913"/>
            <a:ext cx="78200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339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2018 KS2: paper 2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Pupil conferencing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17" y="1556792"/>
            <a:ext cx="6338664" cy="435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4641" y="3247210"/>
            <a:ext cx="3482043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Mental/ written</a:t>
            </a:r>
          </a:p>
          <a:p>
            <a:r>
              <a:rPr lang="en-GB" sz="2800" dirty="0" smtClean="0"/>
              <a:t>Fact? Derived facts?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70234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2018: KS2 Paper 2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Pupil Conferencing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219325"/>
            <a:ext cx="79438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157192"/>
            <a:ext cx="4095993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Models and images</a:t>
            </a:r>
          </a:p>
          <a:p>
            <a:r>
              <a:rPr lang="en-GB" dirty="0" smtClean="0"/>
              <a:t>Conceptual/ procedural understanding</a:t>
            </a:r>
          </a:p>
          <a:p>
            <a:r>
              <a:rPr lang="en-GB" dirty="0" smtClean="0"/>
              <a:t>Domain links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0046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2018: KS2 Paper 2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Pupil Conferencing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90000"/>
            <a:ext cx="6290469" cy="502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671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0925" cy="949325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2018: KS2 paper 2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Pupil Conferencing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223963"/>
            <a:ext cx="80391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254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2018: KS1 Paper 2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59531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268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6131024" cy="418058"/>
          </a:xfrm>
        </p:spPr>
        <p:txBody>
          <a:bodyPr/>
          <a:lstStyle/>
          <a:p>
            <a:pPr algn="l"/>
            <a:r>
              <a:rPr lang="en-GB" sz="2000" b="1" dirty="0" smtClean="0">
                <a:solidFill>
                  <a:srgbClr val="0070C0"/>
                </a:solidFill>
              </a:rPr>
              <a:t>2018/19 Teacher Assessment Frameworks: KS1</a:t>
            </a:r>
            <a:endParaRPr lang="en-GB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752"/>
            <a:ext cx="2757133" cy="37003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4435450"/>
            <a:ext cx="237164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More detail shared at Key Stage 1 moderation sessions when the exemplification published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620688"/>
            <a:ext cx="5184576" cy="60324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</a:rPr>
              <a:t>Some changes made to the wording:</a:t>
            </a:r>
          </a:p>
          <a:p>
            <a:r>
              <a:rPr lang="en-GB" sz="1600" dirty="0">
                <a:solidFill>
                  <a:prstClr val="black"/>
                </a:solidFill>
              </a:rPr>
              <a:t> </a:t>
            </a:r>
            <a:r>
              <a:rPr lang="en-GB" sz="1600" b="1" dirty="0" smtClean="0">
                <a:solidFill>
                  <a:srgbClr val="0070C0"/>
                </a:solidFill>
              </a:rPr>
              <a:t>AT WTS: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PV the 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Addition and subtraction: </a:t>
            </a:r>
            <a:r>
              <a:rPr lang="en-GB" sz="1600" dirty="0">
                <a:solidFill>
                  <a:prstClr val="black"/>
                </a:solidFill>
              </a:rPr>
              <a:t>A more explicit need to reason – to show understanding – “</a:t>
            </a:r>
            <a:r>
              <a:rPr lang="en-GB" sz="1600" b="1" dirty="0">
                <a:solidFill>
                  <a:prstClr val="black"/>
                </a:solidFill>
              </a:rPr>
              <a:t>explaining </a:t>
            </a:r>
            <a:r>
              <a:rPr lang="en-GB" sz="1600" dirty="0">
                <a:solidFill>
                  <a:prstClr val="black"/>
                </a:solidFill>
              </a:rPr>
              <a:t>their method verbally, in pictures, or with apparatus</a:t>
            </a:r>
            <a:r>
              <a:rPr lang="en-GB" sz="1600" dirty="0" smtClean="0">
                <a:solidFill>
                  <a:prstClr val="black"/>
                </a:solidFill>
              </a:rPr>
              <a:t>”. Also better wording for number bonds focusing more on understanding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Geometry: higher expectation including reasoning about properties not just naming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Money/ coins included (new)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Doubles removed</a:t>
            </a:r>
          </a:p>
          <a:p>
            <a:r>
              <a:rPr lang="en-GB" sz="1600" b="1" dirty="0" smtClean="0">
                <a:solidFill>
                  <a:srgbClr val="0070C0"/>
                </a:solidFill>
              </a:rPr>
              <a:t>At EXS: Mostly the same but better wording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Improvements for reading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No mention of estimation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Improvements for addition and subtractio</a:t>
            </a:r>
            <a:r>
              <a:rPr lang="en-GB" sz="1600" dirty="0">
                <a:solidFill>
                  <a:prstClr val="black"/>
                </a:solidFill>
              </a:rPr>
              <a:t>n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GB" sz="1600" b="1" dirty="0" smtClean="0">
                <a:solidFill>
                  <a:srgbClr val="0070C0"/>
                </a:solidFill>
              </a:rPr>
              <a:t>At GDS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Mental calculation possibly now for EXS?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Same but much less wordy for multiplication and division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More focus on reasoning about addition and subtraction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No mention of comparing fractions of amounts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430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b="1" dirty="0">
                <a:solidFill>
                  <a:srgbClr val="0070C0"/>
                </a:solidFill>
              </a:rPr>
              <a:t>2018/19 Teacher Assessment Frameworks: </a:t>
            </a:r>
            <a:r>
              <a:rPr lang="en-GB" sz="2400" b="1" dirty="0" smtClean="0">
                <a:solidFill>
                  <a:srgbClr val="0070C0"/>
                </a:solidFill>
              </a:rPr>
              <a:t>Pre- KS1</a:t>
            </a:r>
            <a:endParaRPr lang="en-GB" sz="2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569697" cy="37003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086" y="1196752"/>
            <a:ext cx="5862129" cy="193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3250446"/>
            <a:ext cx="5472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‘Each subject framework has four standards containing ‘pupil can’ statements to support teacher judgements…’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9938" y="3933056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0070C0"/>
                </a:solidFill>
              </a:rPr>
              <a:t>‘The standards are not a formative assessment tool: they should not be used to track progress throughout the key stage or to guide individual programmes of study, classroom practice or methodology…’</a:t>
            </a:r>
          </a:p>
          <a:p>
            <a:endParaRPr lang="en-GB" sz="1400" i="1" dirty="0" smtClean="0">
              <a:solidFill>
                <a:srgbClr val="0070C0"/>
              </a:solidFill>
            </a:endParaRPr>
          </a:p>
          <a:p>
            <a:r>
              <a:rPr lang="en-GB" sz="1400" i="1" dirty="0" smtClean="0">
                <a:solidFill>
                  <a:srgbClr val="0070C0"/>
                </a:solidFill>
              </a:rPr>
              <a:t>‘Those reviewing school performance, including Ofsted inspectors, would not expect them to be used for anything other than summative assessment at the end of key stage 1.’</a:t>
            </a:r>
            <a:endParaRPr lang="en-GB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178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2" y="124570"/>
            <a:ext cx="4042791" cy="42411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Pre Key stage 1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" y="2204864"/>
            <a:ext cx="457894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5526"/>
            <a:ext cx="4493136" cy="560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072" y="620688"/>
            <a:ext cx="4542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0070C0"/>
                </a:solidFill>
              </a:rPr>
              <a:t>…teachers need to have evidence which demonstrates that the pupil meets all of the statements within that standard.’</a:t>
            </a:r>
            <a:endParaRPr lang="en-GB" sz="1400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757" y="1353960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0070C0"/>
                </a:solidFill>
              </a:rPr>
              <a:t>‘Assess each individual pupil based on their own method of communication, and disregard statements which a pupil is physically unable to access.’</a:t>
            </a:r>
            <a:endParaRPr lang="en-GB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69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b="1" dirty="0">
                <a:solidFill>
                  <a:srgbClr val="0070C0"/>
                </a:solidFill>
              </a:rPr>
              <a:t>2018/19 Teacher Assessment Frameworks: Pre- </a:t>
            </a:r>
            <a:r>
              <a:rPr lang="en-GB" sz="2400" b="1" dirty="0" smtClean="0">
                <a:solidFill>
                  <a:srgbClr val="0070C0"/>
                </a:solidFill>
              </a:rPr>
              <a:t>KS2</a:t>
            </a:r>
            <a:endParaRPr lang="en-GB" sz="2400" b="1" dirty="0">
              <a:solidFill>
                <a:srgbClr val="0070C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2630119" cy="381234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"/>
          <a:stretch/>
        </p:blipFill>
        <p:spPr bwMode="auto">
          <a:xfrm>
            <a:off x="3491880" y="1394460"/>
            <a:ext cx="5191125" cy="214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8" y="3697270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0070C0"/>
                </a:solidFill>
              </a:rPr>
              <a:t>‘The standards are not a formative assessment tool: they should not be used to track progress throughout the key stage or to guide individual programmes of study, classroom practice or methodology…’</a:t>
            </a:r>
          </a:p>
          <a:p>
            <a:endParaRPr lang="en-GB" sz="1400" i="1" dirty="0" smtClean="0">
              <a:solidFill>
                <a:srgbClr val="0070C0"/>
              </a:solidFill>
            </a:endParaRPr>
          </a:p>
          <a:p>
            <a:r>
              <a:rPr lang="en-GB" sz="1400" i="1" dirty="0" smtClean="0">
                <a:solidFill>
                  <a:srgbClr val="0070C0"/>
                </a:solidFill>
              </a:rPr>
              <a:t>‘Those reviewing school performance, including Ofsted inspectors, would not expect them to be used for anything other than summative assessment at the end of key stage 1.’</a:t>
            </a:r>
            <a:endParaRPr lang="en-GB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369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3610743" cy="562074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0070C0"/>
                </a:solidFill>
              </a:rPr>
              <a:t>Pre Key Stage 2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2" y="2510899"/>
            <a:ext cx="4360168" cy="352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368" y="827688"/>
            <a:ext cx="4542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0070C0"/>
                </a:solidFill>
              </a:rPr>
              <a:t>…teachers need to have evidence which demonstrates that the pupil meets all of the statements within that standard.’</a:t>
            </a:r>
            <a:endParaRPr lang="en-GB" sz="1400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556792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0070C0"/>
                </a:solidFill>
              </a:rPr>
              <a:t>‘Assess each individual pupil based on their own method of communication, and disregard statements which a pupil is physically unable to access.’</a:t>
            </a:r>
            <a:endParaRPr lang="en-GB" sz="1400" i="1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588199" cy="57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56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131024" cy="778098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96752"/>
            <a:ext cx="4752528" cy="106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4968552" cy="146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83234"/>
            <a:ext cx="6048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152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779" y="1412776"/>
            <a:ext cx="5237509" cy="485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94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61531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50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18462"/>
            <a:ext cx="4896396" cy="499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33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377111"/>
            <a:ext cx="5198715" cy="493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871112"/>
      </p:ext>
    </p:extLst>
  </p:cSld>
  <p:clrMapOvr>
    <a:masterClrMapping/>
  </p:clrMapOvr>
</p:sld>
</file>

<file path=ppt/theme/theme1.xml><?xml version="1.0" encoding="utf-8"?>
<a:theme xmlns:a="http://schemas.openxmlformats.org/drawingml/2006/main" name="3_HIA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</TotalTime>
  <Words>670</Words>
  <Application>Microsoft Office PowerPoint</Application>
  <PresentationFormat>On-screen Show (4:3)</PresentationFormat>
  <Paragraphs>89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3_HIAS PowerPoint template</vt:lpstr>
      <vt:lpstr>2018 Key Stage 1 SATs Mathematics</vt:lpstr>
      <vt:lpstr>2018: KS1 Scaled Score Information</vt:lpstr>
      <vt:lpstr>2018: KS1 Arithmetic</vt:lpstr>
      <vt:lpstr>2018: KS1 Paper 2</vt:lpstr>
      <vt:lpstr>2018: KS1 Paper 2</vt:lpstr>
      <vt:lpstr>2018: KS1 Paper 2</vt:lpstr>
      <vt:lpstr>2018: KS1 Paper 2</vt:lpstr>
      <vt:lpstr>2018: KS1 Paper 2</vt:lpstr>
      <vt:lpstr>2018: KS1 Paper 2</vt:lpstr>
      <vt:lpstr>2018: KS1 Paper 2</vt:lpstr>
      <vt:lpstr>2018: KS1 Paper 2</vt:lpstr>
      <vt:lpstr>2018: KS1 Paper 2</vt:lpstr>
      <vt:lpstr>PowerPoint Presentation</vt:lpstr>
      <vt:lpstr>2018: KS1 Paper 2</vt:lpstr>
      <vt:lpstr>2018: KS1 Paper 2</vt:lpstr>
      <vt:lpstr>2018: KS1 Paper 2</vt:lpstr>
      <vt:lpstr>2018: KS1 Paper 2</vt:lpstr>
      <vt:lpstr>2018: KS1 Paper 2</vt:lpstr>
      <vt:lpstr>2018: KS1 Paper 2</vt:lpstr>
      <vt:lpstr>2018: KS1 Paper 2</vt:lpstr>
      <vt:lpstr>2018: KS1 Paper 2</vt:lpstr>
      <vt:lpstr>2018: KS1 Paper 2</vt:lpstr>
      <vt:lpstr>2018: KS1 Paper 2</vt:lpstr>
      <vt:lpstr>2018: KS1 Paper 2</vt:lpstr>
      <vt:lpstr>2018 KS2: Arithmetic paper (Y3/4) </vt:lpstr>
      <vt:lpstr>2018 KS2: Arithmetic paper (Y3/4) </vt:lpstr>
      <vt:lpstr>PowerPoint Presentation</vt:lpstr>
      <vt:lpstr>2018 KS2: Paper 2</vt:lpstr>
      <vt:lpstr>2018 KS2: Paper 2</vt:lpstr>
      <vt:lpstr>2018 KS2: Paper 2</vt:lpstr>
      <vt:lpstr>2018 KS2: Paper 2</vt:lpstr>
      <vt:lpstr>2018 KS2: Paper 2</vt:lpstr>
      <vt:lpstr>2018 KS2: Paper 2</vt:lpstr>
      <vt:lpstr>Q8: mark scheme</vt:lpstr>
      <vt:lpstr>2018 KS2: Paper 3</vt:lpstr>
      <vt:lpstr>2018 KS2: paper 2 Pupil conferencing</vt:lpstr>
      <vt:lpstr>2018: KS2 Paper 2 Pupil Conferencing</vt:lpstr>
      <vt:lpstr>2018: KS2 Paper 2 Pupil Conferencing</vt:lpstr>
      <vt:lpstr>2018: KS2 paper 2 Pupil Conferencing</vt:lpstr>
      <vt:lpstr>2018/19 Teacher Assessment Frameworks: KS1</vt:lpstr>
      <vt:lpstr>2018/19 Teacher Assessment Frameworks: Pre- KS1</vt:lpstr>
      <vt:lpstr>Pre Key stage 1</vt:lpstr>
      <vt:lpstr>2018/19 Teacher Assessment Frameworks: Pre- KS2</vt:lpstr>
      <vt:lpstr>Pre Key Stage 2</vt:lpstr>
    </vt:vector>
  </TitlesOfParts>
  <Company>Hampshire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PPI/SL</dc:title>
  <dc:creator>ediahteh</dc:creator>
  <cp:lastModifiedBy>cscfwrlr</cp:lastModifiedBy>
  <cp:revision>103</cp:revision>
  <cp:lastPrinted>2018-06-06T06:19:14Z</cp:lastPrinted>
  <dcterms:created xsi:type="dcterms:W3CDTF">2018-03-25T16:51:07Z</dcterms:created>
  <dcterms:modified xsi:type="dcterms:W3CDTF">2018-09-19T13:03:55Z</dcterms:modified>
</cp:coreProperties>
</file>