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9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93" r:id="rId37"/>
    <p:sldId id="394" r:id="rId38"/>
    <p:sldId id="395" r:id="rId39"/>
    <p:sldId id="396" r:id="rId40"/>
    <p:sldId id="387" r:id="rId41"/>
    <p:sldId id="388" r:id="rId42"/>
    <p:sldId id="389" r:id="rId43"/>
    <p:sldId id="390" r:id="rId44"/>
    <p:sldId id="391" r:id="rId4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4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A362-A912-417D-A543-888C767CFFA3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1C3E-4259-4117-B90A-357BA8514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59C4A-0EAD-43F3-826A-9EE4BE1DBEBE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9096-D686-4938-8E3C-1A6266A22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5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97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7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3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6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73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88913"/>
            <a:ext cx="2339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7435850" y="4652963"/>
            <a:ext cx="1889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53138"/>
            <a:ext cx="1911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60350"/>
            <a:ext cx="198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Key Stage 1 SATs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Mathematics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000" dirty="0" smtClean="0"/>
              <a:t>Arithmetic</a:t>
            </a:r>
          </a:p>
          <a:p>
            <a:pPr algn="l"/>
            <a:r>
              <a:rPr lang="en-GB" sz="2000" dirty="0" smtClean="0"/>
              <a:t>Reasoning Paper</a:t>
            </a:r>
          </a:p>
          <a:p>
            <a:pPr algn="l"/>
            <a:r>
              <a:rPr lang="en-GB" sz="2000" dirty="0" smtClean="0"/>
              <a:t>End of Key Stage Teacher assessment 2018/19</a:t>
            </a:r>
          </a:p>
          <a:p>
            <a:pPr algn="l"/>
            <a:r>
              <a:rPr lang="en-GB" sz="2000" dirty="0" smtClean="0"/>
              <a:t>Pre Key Stage 1 Teacher Assessment 2018/19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61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9" y="1490663"/>
            <a:ext cx="6494190" cy="42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067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768752" cy="26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84" y="1484784"/>
            <a:ext cx="4870690" cy="51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1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7690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7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5" y="1795463"/>
            <a:ext cx="6792500" cy="3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8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1040"/>
            <a:ext cx="5736109" cy="46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1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860728" cy="53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6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73137"/>
            <a:ext cx="5252244" cy="51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4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6281"/>
            <a:ext cx="5218336" cy="48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7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692696"/>
            <a:ext cx="4618855" cy="724942"/>
          </a:xfrm>
        </p:spPr>
        <p:txBody>
          <a:bodyPr/>
          <a:lstStyle/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2018: KS1 Scaled Score Information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1556792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https://www.gov.uk/guidance/scaled-scores-at-key-stage-1?utm_source=154e084c-6233-46b2-a21d-c827d36af8e4&amp;utm_medium=email&amp;utm_campaign=govuk-notifications&amp;utm_content=immediate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85" y="325905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https://assets.publishing.service.gov.uk/government/uploads/system/uploads/attachment_data/file/711209/STA187965e_2018_ks1_mathematics_Paper2_reasoning.pdf.pdf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KS1 SATs Materials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35" y="4869197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https://www.gov.uk/government/publications/key-stage-2-tests-2018-mathematics-test-materials?utm_source=786f35bf-7d88-46b9-b9f9-e4f2f3fddc9d&amp;utm_medium=email&amp;utm_campaign=govuk-notifications&amp;utm_content=immediate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16" y="4499865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KS2 SATs Materials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9534"/>
            <a:ext cx="4805908" cy="50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3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924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4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198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50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8448"/>
            <a:ext cx="4992216" cy="46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8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04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6379"/>
            <a:ext cx="5943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3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068"/>
            <a:ext cx="36703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367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63258" cy="186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22031" cy="186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49743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2018 KS2: Arithmetic paper (Y3/4) 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807"/>
            <a:ext cx="3651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466630" cy="1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90" y="3336543"/>
            <a:ext cx="4310521" cy="19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04169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2018 KS2: Arithmetic paper (Y3/4)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8140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5292080" cy="66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1196752"/>
            <a:ext cx="209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Key Stage 2 SATs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mark scheme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20888"/>
            <a:ext cx="251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Arithmetic: Y3x4; Y4x9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06896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Paper 2: Y3x3; Y4x3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789040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Paper 3: 4x Y3/4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KS2: Paper 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86395" cy="51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3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101"/>
            <a:ext cx="5944443" cy="549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7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KS1 Arithmetic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5"/>
          <a:stretch/>
        </p:blipFill>
        <p:spPr bwMode="auto">
          <a:xfrm>
            <a:off x="107504" y="1503834"/>
            <a:ext cx="175618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3" y="2276872"/>
            <a:ext cx="1752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" y="2926194"/>
            <a:ext cx="1895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" y="3583419"/>
            <a:ext cx="1828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" y="4059733"/>
            <a:ext cx="1819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" y="4713266"/>
            <a:ext cx="1885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" y="5418754"/>
            <a:ext cx="1781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7747"/>
            <a:ext cx="2038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7069"/>
            <a:ext cx="190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11" y="3019226"/>
            <a:ext cx="2009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48" y="3771326"/>
            <a:ext cx="185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58" y="4527861"/>
            <a:ext cx="180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68" y="5197616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3437"/>
            <a:ext cx="1924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4962"/>
            <a:ext cx="1762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54220"/>
            <a:ext cx="1933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346"/>
            <a:ext cx="1914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49" y="4565961"/>
            <a:ext cx="185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48" y="5111011"/>
            <a:ext cx="1933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72021"/>
            <a:ext cx="2028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98" y="2429272"/>
            <a:ext cx="2009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29372"/>
            <a:ext cx="1943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8" y="3997820"/>
            <a:ext cx="1876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73" y="4875127"/>
            <a:ext cx="1933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3" y="5540516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30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95513"/>
            <a:ext cx="7991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2" y="980728"/>
            <a:ext cx="8146893" cy="47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91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8613"/>
            <a:ext cx="7751463" cy="45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67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800"/>
            <a:ext cx="6552728" cy="53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9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Q8: mark scheme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851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3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 KS2: Paper </a:t>
            </a:r>
            <a:r>
              <a:rPr lang="en-GB" b="1" dirty="0" smtClean="0">
                <a:solidFill>
                  <a:srgbClr val="0070C0"/>
                </a:solidFill>
              </a:rPr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7913"/>
            <a:ext cx="7820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39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 KS2: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7" y="1556792"/>
            <a:ext cx="6338664" cy="43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4641" y="3247210"/>
            <a:ext cx="348204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Mental/ written</a:t>
            </a:r>
          </a:p>
          <a:p>
            <a:r>
              <a:rPr lang="en-GB" sz="2800" dirty="0" smtClean="0"/>
              <a:t>Fact? Derived facts?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0234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19325"/>
            <a:ext cx="7943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409599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Models and images</a:t>
            </a:r>
          </a:p>
          <a:p>
            <a:r>
              <a:rPr lang="en-GB" dirty="0" smtClean="0"/>
              <a:t>Conceptual/ procedural understanding</a:t>
            </a:r>
          </a:p>
          <a:p>
            <a:r>
              <a:rPr lang="en-GB" dirty="0" smtClean="0"/>
              <a:t>Domain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04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0000"/>
            <a:ext cx="6290469" cy="50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7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949325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KS2 paper 2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Pupil Conferencing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3963"/>
            <a:ext cx="8039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5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2018: KS1 Paper 2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59531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8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131024" cy="418058"/>
          </a:xfrm>
        </p:spPr>
        <p:txBody>
          <a:bodyPr/>
          <a:lstStyle/>
          <a:p>
            <a:pPr algn="l"/>
            <a:r>
              <a:rPr lang="en-GB" sz="2000" b="1" dirty="0" smtClean="0">
                <a:solidFill>
                  <a:srgbClr val="0070C0"/>
                </a:solidFill>
              </a:rPr>
              <a:t>2018/19 Teacher Assessment Frameworks: KS1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757133" cy="370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435450"/>
            <a:ext cx="23716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More detail shared at Key Stage 1 moderation sessions when the exemplification published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184576" cy="6032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Some changes made to the wording:</a:t>
            </a:r>
          </a:p>
          <a:p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b="1" dirty="0" smtClean="0">
                <a:solidFill>
                  <a:srgbClr val="0070C0"/>
                </a:solidFill>
              </a:rPr>
              <a:t>AT WTS: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PV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Addition and subtraction: </a:t>
            </a:r>
            <a:r>
              <a:rPr lang="en-GB" sz="1600" dirty="0">
                <a:solidFill>
                  <a:prstClr val="black"/>
                </a:solidFill>
              </a:rPr>
              <a:t>A more explicit need to reason – to show understanding – “</a:t>
            </a:r>
            <a:r>
              <a:rPr lang="en-GB" sz="1600" b="1" dirty="0">
                <a:solidFill>
                  <a:prstClr val="black"/>
                </a:solidFill>
              </a:rPr>
              <a:t>explaining </a:t>
            </a:r>
            <a:r>
              <a:rPr lang="en-GB" sz="1600" dirty="0">
                <a:solidFill>
                  <a:prstClr val="black"/>
                </a:solidFill>
              </a:rPr>
              <a:t>their method verbally, in pictures, or with apparatus</a:t>
            </a:r>
            <a:r>
              <a:rPr lang="en-GB" sz="1600" dirty="0" smtClean="0">
                <a:solidFill>
                  <a:prstClr val="black"/>
                </a:solidFill>
              </a:rPr>
              <a:t>”. Also better wording for number bonds focusing more on understanding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Geometry: higher expectation including reasoning about properties not just naming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Money/ coins included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Doubles removed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At EXS: Mostly the same but better 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Improvements for reading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No mention of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Improvements for addition and subtractio</a:t>
            </a:r>
            <a:r>
              <a:rPr lang="en-GB" sz="1600" dirty="0">
                <a:solidFill>
                  <a:prstClr val="black"/>
                </a:solidFill>
              </a:rPr>
              <a:t>n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sz="1600" b="1" dirty="0" smtClean="0">
                <a:solidFill>
                  <a:srgbClr val="0070C0"/>
                </a:solidFill>
              </a:rPr>
              <a:t>At GDS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Mental calculation possibly now for EXS?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Same but much less wordy for multiplication and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More focus on reasoning about 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No mention of comparing fractions of amounts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3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2018/19 Teacher Assessment Frameworks: </a:t>
            </a:r>
            <a:r>
              <a:rPr lang="en-GB" sz="2400" b="1" dirty="0" smtClean="0">
                <a:solidFill>
                  <a:srgbClr val="0070C0"/>
                </a:solidFill>
              </a:rPr>
              <a:t>Pre- KS1</a:t>
            </a:r>
            <a:endParaRPr lang="en-GB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69697" cy="37003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86" y="1196752"/>
            <a:ext cx="5862129" cy="19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3250446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‘Each subject framework has four standards containing ‘pupil can’ statements to support teacher judgements…’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938" y="3933056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‘The standards are not a formative assessment tool: they should not be used to track progress throughout the key stage or to guide individual programmes of study, classroom practice or methodology…’</a:t>
            </a:r>
          </a:p>
          <a:p>
            <a:endParaRPr lang="en-GB" sz="1400" i="1" dirty="0" smtClean="0">
              <a:solidFill>
                <a:srgbClr val="0070C0"/>
              </a:solidFill>
            </a:endParaRPr>
          </a:p>
          <a:p>
            <a:r>
              <a:rPr lang="en-GB" sz="1400" i="1" dirty="0" smtClean="0">
                <a:solidFill>
                  <a:srgbClr val="0070C0"/>
                </a:solidFill>
              </a:rPr>
              <a:t>‘Those reviewing school performance, including Ofsted inspectors, would not expect them to be used for anything other than summative assessment at the end of key stage 1.’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7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2" y="124570"/>
            <a:ext cx="4042791" cy="42411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Pre Key stage 1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" y="2204864"/>
            <a:ext cx="45789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526"/>
            <a:ext cx="4493136" cy="56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072" y="620688"/>
            <a:ext cx="454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…teachers need to have evidence which demonstrates that the pupil meets all of the statements within that standard.’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57" y="135396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‘Assess each individual pupil based on their own method of communication, and disregard statements which a pupil is physically unable to access.’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2018/19 Teacher Assessment Frameworks: Pre- </a:t>
            </a:r>
            <a:r>
              <a:rPr lang="en-GB" sz="2400" b="1" dirty="0" smtClean="0">
                <a:solidFill>
                  <a:srgbClr val="0070C0"/>
                </a:solidFill>
              </a:rPr>
              <a:t>KS2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630119" cy="38123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3491880" y="1394460"/>
            <a:ext cx="5191125" cy="21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69727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‘The standards are not a formative assessment tool: they should not be used to track progress throughout the key stage or to guide individual programmes of study, classroom practice or methodology…’</a:t>
            </a:r>
          </a:p>
          <a:p>
            <a:endParaRPr lang="en-GB" sz="1400" i="1" dirty="0" smtClean="0">
              <a:solidFill>
                <a:srgbClr val="0070C0"/>
              </a:solidFill>
            </a:endParaRPr>
          </a:p>
          <a:p>
            <a:r>
              <a:rPr lang="en-GB" sz="1400" i="1" dirty="0" smtClean="0">
                <a:solidFill>
                  <a:srgbClr val="0070C0"/>
                </a:solidFill>
              </a:rPr>
              <a:t>‘Those reviewing school performance, including Ofsted inspectors, would not expect them to be used for anything other than summative assessment at the end of key stage 1.’</a:t>
            </a:r>
            <a:endParaRPr lang="en-GB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6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562074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</a:rPr>
              <a:t>Pre Key Stage 2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" y="2510899"/>
            <a:ext cx="4360168" cy="35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68" y="827688"/>
            <a:ext cx="4542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…teachers need to have evidence which demonstrates that the pupil meets all of the statements within that standard.’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70C0"/>
                </a:solidFill>
              </a:rPr>
              <a:t>‘Assess each individual pupil based on their own method of communication, and disregard statements which a pupil is physically unable to access.’</a:t>
            </a:r>
            <a:endParaRPr lang="en-GB" sz="1400" i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588199" cy="57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4752528" cy="10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4968552" cy="14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3234"/>
            <a:ext cx="6048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79" y="1412776"/>
            <a:ext cx="5237509" cy="48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4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1531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8462"/>
            <a:ext cx="4896396" cy="49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3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2018: KS1 Paper 2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77111"/>
            <a:ext cx="5198715" cy="493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71112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670</Words>
  <Application>Microsoft Office PowerPoint</Application>
  <PresentationFormat>On-screen Show (4:3)</PresentationFormat>
  <Paragraphs>89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3_HIAS PowerPoint template</vt:lpstr>
      <vt:lpstr>2018 Key Stage 1 SATs Mathematics</vt:lpstr>
      <vt:lpstr>2018: KS1 Scaled Score Information</vt:lpstr>
      <vt:lpstr>2018: KS1 Arithmetic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PowerPoint Presentation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2018: KS1 Paper 2</vt:lpstr>
      <vt:lpstr>2018 KS2: Arithmetic paper (Y3/4) </vt:lpstr>
      <vt:lpstr>2018 KS2: Arithmetic paper (Y3/4) </vt:lpstr>
      <vt:lpstr>PowerPoint Presentation</vt:lpstr>
      <vt:lpstr>2018 KS2: Paper 2</vt:lpstr>
      <vt:lpstr>2018 KS2: Paper 2</vt:lpstr>
      <vt:lpstr>2018 KS2: Paper 2</vt:lpstr>
      <vt:lpstr>2018 KS2: Paper 2</vt:lpstr>
      <vt:lpstr>2018 KS2: Paper 2</vt:lpstr>
      <vt:lpstr>2018 KS2: Paper 2</vt:lpstr>
      <vt:lpstr>Q8: mark scheme</vt:lpstr>
      <vt:lpstr>2018 KS2: Paper 3</vt:lpstr>
      <vt:lpstr>2018 KS2: paper 2 Pupil conferencing</vt:lpstr>
      <vt:lpstr>2018: KS2 Paper 2 Pupil Conferencing</vt:lpstr>
      <vt:lpstr>2018: KS2 Paper 2 Pupil Conferencing</vt:lpstr>
      <vt:lpstr>2018: KS2 paper 2 Pupil Conferencing</vt:lpstr>
      <vt:lpstr>2018/19 Teacher Assessment Frameworks: KS1</vt:lpstr>
      <vt:lpstr>2018/19 Teacher Assessment Frameworks: Pre- KS1</vt:lpstr>
      <vt:lpstr>Pre Key stage 1</vt:lpstr>
      <vt:lpstr>2018/19 Teacher Assessment Frameworks: Pre- KS2</vt:lpstr>
      <vt:lpstr>Pre Key Stage 2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PPI/SL</dc:title>
  <dc:creator>ediahteh</dc:creator>
  <cp:lastModifiedBy>cscfwrlr</cp:lastModifiedBy>
  <cp:revision>103</cp:revision>
  <cp:lastPrinted>2018-06-06T06:19:14Z</cp:lastPrinted>
  <dcterms:created xsi:type="dcterms:W3CDTF">2018-03-25T16:51:07Z</dcterms:created>
  <dcterms:modified xsi:type="dcterms:W3CDTF">2018-09-19T12:58:14Z</dcterms:modified>
</cp:coreProperties>
</file>