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12C1-4231-44F5-A7E5-DE693D47515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5E9-A4F9-4797-8285-12E152B89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58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12C1-4231-44F5-A7E5-DE693D47515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5E9-A4F9-4797-8285-12E152B89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81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12C1-4231-44F5-A7E5-DE693D47515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5E9-A4F9-4797-8285-12E152B89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3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12C1-4231-44F5-A7E5-DE693D47515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5E9-A4F9-4797-8285-12E152B89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4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12C1-4231-44F5-A7E5-DE693D47515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5E9-A4F9-4797-8285-12E152B89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24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12C1-4231-44F5-A7E5-DE693D47515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5E9-A4F9-4797-8285-12E152B89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6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12C1-4231-44F5-A7E5-DE693D47515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5E9-A4F9-4797-8285-12E152B89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02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12C1-4231-44F5-A7E5-DE693D47515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5E9-A4F9-4797-8285-12E152B89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57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12C1-4231-44F5-A7E5-DE693D47515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5E9-A4F9-4797-8285-12E152B89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71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12C1-4231-44F5-A7E5-DE693D47515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5E9-A4F9-4797-8285-12E152B89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29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12C1-4231-44F5-A7E5-DE693D47515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A5E9-A4F9-4797-8285-12E152B89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76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312C1-4231-44F5-A7E5-DE693D475152}" type="datetimeFigureOut">
              <a:rPr lang="en-GB" smtClean="0"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1A5E9-A4F9-4797-8285-12E152B89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37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Simultaneous Equations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LO: to be able to represent and solve simultaneous equations using the Bar Method.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6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16024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Using the bar method, solve</a:t>
            </a:r>
          </a:p>
          <a:p>
            <a:pPr marL="0" indent="0">
              <a:buNone/>
            </a:pPr>
            <a:r>
              <a:rPr lang="en-GB" dirty="0" smtClean="0"/>
              <a:t>2x + y = 7</a:t>
            </a:r>
          </a:p>
          <a:p>
            <a:pPr marL="0" indent="0">
              <a:buNone/>
            </a:pPr>
            <a:r>
              <a:rPr lang="en-GB" dirty="0"/>
              <a:t>5</a:t>
            </a:r>
            <a:r>
              <a:rPr lang="en-GB" dirty="0" smtClean="0"/>
              <a:t>x </a:t>
            </a:r>
            <a:r>
              <a:rPr lang="en-GB" dirty="0"/>
              <a:t>-</a:t>
            </a:r>
            <a:r>
              <a:rPr lang="en-GB" dirty="0" smtClean="0"/>
              <a:t> y = 14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27210" y="1052736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Substitute the value of x into one of the original bars to find y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9633" y="3475865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801721" y="3474136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610076" y="3475865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071751" y="3464844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13943" y="3464844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2958" y="3475865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02164" y="3471219"/>
            <a:ext cx="792088" cy="369332"/>
            <a:chOff x="3402164" y="3471219"/>
            <a:chExt cx="792088" cy="369332"/>
          </a:xfrm>
        </p:grpSpPr>
        <p:sp>
          <p:nvSpPr>
            <p:cNvPr id="14" name="Rectangle 13"/>
            <p:cNvSpPr/>
            <p:nvPr/>
          </p:nvSpPr>
          <p:spPr>
            <a:xfrm>
              <a:off x="3402164" y="3474136"/>
              <a:ext cx="79208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72194" y="3471219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556203" y="3835164"/>
            <a:ext cx="396044" cy="377959"/>
            <a:chOff x="4213989" y="3457946"/>
            <a:chExt cx="396044" cy="377959"/>
          </a:xfrm>
        </p:grpSpPr>
        <p:sp>
          <p:nvSpPr>
            <p:cNvPr id="10" name="Rectangle 9"/>
            <p:cNvSpPr/>
            <p:nvPr/>
          </p:nvSpPr>
          <p:spPr>
            <a:xfrm>
              <a:off x="4213989" y="3475865"/>
              <a:ext cx="396044" cy="3600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85997" y="345794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18162" y="2358207"/>
            <a:ext cx="2352121" cy="700602"/>
            <a:chOff x="1066771" y="3789040"/>
            <a:chExt cx="2352121" cy="70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066771" y="4113076"/>
              <a:ext cx="1965907" cy="360040"/>
              <a:chOff x="683568" y="3356992"/>
              <a:chExt cx="1965907" cy="36004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83568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75656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53431" y="3356992"/>
                <a:ext cx="396044" cy="3600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914836" y="378904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7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36801" y="410843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08642" y="412031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28889" y="4103784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573012" y="4201339"/>
            <a:ext cx="1333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 + 14 = 21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4986340" y="3464844"/>
            <a:ext cx="1965907" cy="385858"/>
            <a:chOff x="4779852" y="4288450"/>
            <a:chExt cx="1965907" cy="385858"/>
          </a:xfrm>
        </p:grpSpPr>
        <p:grpSp>
          <p:nvGrpSpPr>
            <p:cNvPr id="32" name="Group 31"/>
            <p:cNvGrpSpPr/>
            <p:nvPr/>
          </p:nvGrpSpPr>
          <p:grpSpPr>
            <a:xfrm>
              <a:off x="4779852" y="4297742"/>
              <a:ext cx="1965907" cy="360040"/>
              <a:chOff x="683568" y="3356992"/>
              <a:chExt cx="1965907" cy="36004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83568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475656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253431" y="3356992"/>
                <a:ext cx="396044" cy="3600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049882" y="429309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21723" y="430497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41970" y="428845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194252" y="3464844"/>
            <a:ext cx="792088" cy="369332"/>
            <a:chOff x="3402164" y="3471219"/>
            <a:chExt cx="792088" cy="369332"/>
          </a:xfrm>
        </p:grpSpPr>
        <p:sp>
          <p:nvSpPr>
            <p:cNvPr id="41" name="Rectangle 40"/>
            <p:cNvSpPr/>
            <p:nvPr/>
          </p:nvSpPr>
          <p:spPr>
            <a:xfrm>
              <a:off x="3402164" y="3474136"/>
              <a:ext cx="79208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72194" y="3471219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018162" y="5157192"/>
            <a:ext cx="3074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Combine the bars by adding to eliminate y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33755" y="2215932"/>
            <a:ext cx="1601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3          3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93809" y="2220578"/>
            <a:ext cx="390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71948" y="904364"/>
            <a:ext cx="1704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x = 3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90296" y="2210815"/>
            <a:ext cx="1601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3 + 3 = 6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7 – 6 = 1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So y = 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971948" y="1489139"/>
            <a:ext cx="1704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y</a:t>
            </a:r>
            <a:r>
              <a:rPr lang="en-GB" sz="3200" dirty="0" smtClean="0">
                <a:solidFill>
                  <a:srgbClr val="C00000"/>
                </a:solidFill>
              </a:rPr>
              <a:t> = 1</a:t>
            </a:r>
            <a:endParaRPr lang="en-GB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7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16024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Using the bar method, solve</a:t>
            </a:r>
          </a:p>
          <a:p>
            <a:pPr marL="0" indent="0">
              <a:buNone/>
            </a:pPr>
            <a:r>
              <a:rPr lang="en-GB" dirty="0" smtClean="0"/>
              <a:t>4x + y = 17</a:t>
            </a:r>
          </a:p>
          <a:p>
            <a:pPr marL="0" indent="0">
              <a:buNone/>
            </a:pPr>
            <a:r>
              <a:rPr lang="en-GB" dirty="0" smtClean="0"/>
              <a:t>2x + y = 11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1196752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Draw a bar for each equation</a:t>
            </a:r>
            <a:endParaRPr lang="en-GB" sz="2400" dirty="0">
              <a:solidFill>
                <a:srgbClr val="00B05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032491" y="2780928"/>
            <a:ext cx="3948871" cy="659093"/>
            <a:chOff x="1032491" y="2780928"/>
            <a:chExt cx="3948871" cy="659093"/>
          </a:xfrm>
        </p:grpSpPr>
        <p:sp>
          <p:nvSpPr>
            <p:cNvPr id="18" name="TextBox 17"/>
            <p:cNvSpPr txBox="1"/>
            <p:nvPr/>
          </p:nvSpPr>
          <p:spPr>
            <a:xfrm>
              <a:off x="4477306" y="278092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17</a:t>
              </a:r>
              <a:endParaRPr lang="en-GB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032491" y="3052770"/>
              <a:ext cx="3600400" cy="387251"/>
              <a:chOff x="1032491" y="3052770"/>
              <a:chExt cx="3600400" cy="387251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032491" y="3068960"/>
                <a:ext cx="3600400" cy="361769"/>
                <a:chOff x="683568" y="2491167"/>
                <a:chExt cx="3600400" cy="361769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683568" y="2492896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475656" y="2491167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3887924" y="2492896"/>
                  <a:ext cx="396044" cy="360040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284011" y="2492896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076099" y="2491167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2094609" y="3059668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336801" y="3059668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915816" y="3070689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695052" y="3066043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308855" y="3052770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y</a:t>
                </a:r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1078842" y="4095977"/>
            <a:ext cx="2352121" cy="700602"/>
            <a:chOff x="1066771" y="3789040"/>
            <a:chExt cx="2352121" cy="70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066771" y="4113076"/>
              <a:ext cx="1965907" cy="360040"/>
              <a:chOff x="683568" y="3356992"/>
              <a:chExt cx="1965907" cy="36004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83568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75656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53431" y="3356992"/>
                <a:ext cx="396044" cy="3600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914836" y="378904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36801" y="410843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08642" y="412031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28889" y="4103784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706650" y="3949056"/>
            <a:ext cx="39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Compare the bars to try and eliminate either x or y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4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16024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Using the bar method, solve</a:t>
            </a:r>
          </a:p>
          <a:p>
            <a:pPr marL="0" indent="0">
              <a:buNone/>
            </a:pPr>
            <a:r>
              <a:rPr lang="en-GB" dirty="0" smtClean="0"/>
              <a:t>4x + y = 17</a:t>
            </a:r>
          </a:p>
          <a:p>
            <a:pPr marL="0" indent="0">
              <a:buNone/>
            </a:pPr>
            <a:r>
              <a:rPr lang="en-GB" dirty="0" smtClean="0"/>
              <a:t>2x + y = 11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1196752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The second bar matches part of the first bar</a:t>
            </a:r>
            <a:endParaRPr lang="en-GB" sz="2400" dirty="0">
              <a:solidFill>
                <a:srgbClr val="00B05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032491" y="2780928"/>
            <a:ext cx="3948871" cy="659093"/>
            <a:chOff x="1032491" y="2780928"/>
            <a:chExt cx="3948871" cy="659093"/>
          </a:xfrm>
        </p:grpSpPr>
        <p:sp>
          <p:nvSpPr>
            <p:cNvPr id="18" name="TextBox 17"/>
            <p:cNvSpPr txBox="1"/>
            <p:nvPr/>
          </p:nvSpPr>
          <p:spPr>
            <a:xfrm>
              <a:off x="4477306" y="278092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17</a:t>
              </a:r>
              <a:endParaRPr lang="en-GB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032491" y="3052770"/>
              <a:ext cx="3600400" cy="387251"/>
              <a:chOff x="1032491" y="3052770"/>
              <a:chExt cx="3600400" cy="387251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032491" y="3068960"/>
                <a:ext cx="3600400" cy="361769"/>
                <a:chOff x="683568" y="2491167"/>
                <a:chExt cx="3600400" cy="361769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683568" y="2492896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475656" y="2491167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3887924" y="2492896"/>
                  <a:ext cx="396044" cy="360040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284011" y="2492896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076099" y="2491167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2094609" y="3059668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336801" y="3059668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915816" y="3070689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695052" y="3066043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308855" y="3052770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y</a:t>
                </a:r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1066771" y="4103784"/>
            <a:ext cx="2352121" cy="700602"/>
            <a:chOff x="1066771" y="3789040"/>
            <a:chExt cx="2352121" cy="70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066771" y="4113076"/>
              <a:ext cx="1965907" cy="360040"/>
              <a:chOff x="683568" y="3356992"/>
              <a:chExt cx="1965907" cy="36004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83568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75656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53431" y="3356992"/>
                <a:ext cx="396044" cy="3600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914836" y="378904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36801" y="410843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08642" y="412031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28889" y="4103784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914836" y="411632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075923" y="4410265"/>
            <a:ext cx="1965907" cy="385858"/>
            <a:chOff x="4779852" y="4288450"/>
            <a:chExt cx="1965907" cy="385858"/>
          </a:xfrm>
        </p:grpSpPr>
        <p:grpSp>
          <p:nvGrpSpPr>
            <p:cNvPr id="32" name="Group 31"/>
            <p:cNvGrpSpPr/>
            <p:nvPr/>
          </p:nvGrpSpPr>
          <p:grpSpPr>
            <a:xfrm>
              <a:off x="4779852" y="4297742"/>
              <a:ext cx="1965907" cy="360040"/>
              <a:chOff x="683568" y="3356992"/>
              <a:chExt cx="1965907" cy="36004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83568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475656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253431" y="3356992"/>
                <a:ext cx="396044" cy="3600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049882" y="429309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21723" y="430497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41970" y="428845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452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95003E-6 L 0.08645 -1.95003E-6 C 0.12534 -1.95003E-6 0.17326 -0.0377 0.17326 -0.06824 L 0.17326 -0.13648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-68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39E-6 L 0.08073 1.839E-6 C 0.11684 1.839E-6 0.16146 -0.01203 0.16146 -0.02151 L 0.16146 -0.04303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-2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16024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Using the bar method, solve</a:t>
            </a:r>
          </a:p>
          <a:p>
            <a:pPr marL="0" indent="0">
              <a:buNone/>
            </a:pPr>
            <a:r>
              <a:rPr lang="en-GB" dirty="0" smtClean="0"/>
              <a:t>4x + y = 17</a:t>
            </a:r>
          </a:p>
          <a:p>
            <a:pPr marL="0" indent="0">
              <a:buNone/>
            </a:pPr>
            <a:r>
              <a:rPr lang="en-GB" dirty="0" smtClean="0"/>
              <a:t>2x + y = 11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119675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Subtract it to find the value of x</a:t>
            </a:r>
            <a:endParaRPr lang="en-GB" sz="2400" dirty="0">
              <a:solidFill>
                <a:srgbClr val="00B05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032491" y="2780928"/>
            <a:ext cx="3948871" cy="659093"/>
            <a:chOff x="1032491" y="2780928"/>
            <a:chExt cx="3948871" cy="659093"/>
          </a:xfrm>
        </p:grpSpPr>
        <p:sp>
          <p:nvSpPr>
            <p:cNvPr id="18" name="TextBox 17"/>
            <p:cNvSpPr txBox="1"/>
            <p:nvPr/>
          </p:nvSpPr>
          <p:spPr>
            <a:xfrm>
              <a:off x="4477306" y="278092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17</a:t>
              </a:r>
              <a:endParaRPr lang="en-GB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032491" y="3052770"/>
              <a:ext cx="3600400" cy="387251"/>
              <a:chOff x="1032491" y="3052770"/>
              <a:chExt cx="3600400" cy="387251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032491" y="3068960"/>
                <a:ext cx="3600400" cy="361769"/>
                <a:chOff x="683568" y="2491167"/>
                <a:chExt cx="3600400" cy="361769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683568" y="2492896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475656" y="2491167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3887924" y="2492896"/>
                  <a:ext cx="396044" cy="360040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284011" y="2492896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076099" y="2491167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2094609" y="3059668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336801" y="3059668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915816" y="3070689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695052" y="3066043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308855" y="3052770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y</a:t>
                </a:r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2419018" y="4303066"/>
            <a:ext cx="44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1034632" y="3064681"/>
            <a:ext cx="1584176" cy="381348"/>
            <a:chOff x="2249742" y="5271828"/>
            <a:chExt cx="1584176" cy="381348"/>
          </a:xfrm>
        </p:grpSpPr>
        <p:sp>
          <p:nvSpPr>
            <p:cNvPr id="11" name="Rectangle 10"/>
            <p:cNvSpPr/>
            <p:nvPr/>
          </p:nvSpPr>
          <p:spPr>
            <a:xfrm>
              <a:off x="2249742" y="5293136"/>
              <a:ext cx="79208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1830" y="5293136"/>
              <a:ext cx="79208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78792" y="5276474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70880" y="5271828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404519" y="391554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636634" y="3573016"/>
            <a:ext cx="1965907" cy="385858"/>
            <a:chOff x="4779852" y="4288450"/>
            <a:chExt cx="1965907" cy="385858"/>
          </a:xfrm>
        </p:grpSpPr>
        <p:grpSp>
          <p:nvGrpSpPr>
            <p:cNvPr id="32" name="Group 31"/>
            <p:cNvGrpSpPr/>
            <p:nvPr/>
          </p:nvGrpSpPr>
          <p:grpSpPr>
            <a:xfrm>
              <a:off x="4779852" y="4297742"/>
              <a:ext cx="1965907" cy="360040"/>
              <a:chOff x="683568" y="3356992"/>
              <a:chExt cx="1965907" cy="36004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83568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475656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253431" y="3356992"/>
                <a:ext cx="396044" cy="3600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049882" y="429309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21723" y="430497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41970" y="428845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454183" y="5157192"/>
            <a:ext cx="170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 </a:t>
            </a:r>
            <a:r>
              <a:rPr lang="en-GB" sz="2400" dirty="0" smtClean="0">
                <a:solidFill>
                  <a:srgbClr val="00B050"/>
                </a:solidFill>
              </a:rPr>
              <a:t>     2x = 6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So    x = 3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75667" y="3117394"/>
            <a:ext cx="800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 17 –  11   = 6     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59905" y="3084552"/>
            <a:ext cx="1212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  4x + y -           (2x + y)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= 2x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82770" y="1052736"/>
            <a:ext cx="1704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x = 3</a:t>
            </a:r>
            <a:endParaRPr lang="en-GB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09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2211E-6 L -0.00243 0.222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1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0" grpId="0"/>
      <p:bldP spid="41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16024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Using the bar method, solve</a:t>
            </a:r>
          </a:p>
          <a:p>
            <a:pPr marL="0" indent="0">
              <a:buNone/>
            </a:pPr>
            <a:r>
              <a:rPr lang="en-GB" dirty="0" smtClean="0"/>
              <a:t>4x + y = 17</a:t>
            </a:r>
          </a:p>
          <a:p>
            <a:pPr marL="0" indent="0">
              <a:buNone/>
            </a:pPr>
            <a:r>
              <a:rPr lang="en-GB" dirty="0" smtClean="0"/>
              <a:t>2x + y = 11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119675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Substitute the value of x into one of the original bars to find y</a:t>
            </a:r>
            <a:endParaRPr lang="en-GB" sz="2400" dirty="0">
              <a:solidFill>
                <a:srgbClr val="00B05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032491" y="2780928"/>
            <a:ext cx="3948871" cy="659093"/>
            <a:chOff x="1032491" y="2780928"/>
            <a:chExt cx="3948871" cy="659093"/>
          </a:xfrm>
        </p:grpSpPr>
        <p:sp>
          <p:nvSpPr>
            <p:cNvPr id="18" name="TextBox 17"/>
            <p:cNvSpPr txBox="1"/>
            <p:nvPr/>
          </p:nvSpPr>
          <p:spPr>
            <a:xfrm>
              <a:off x="4477306" y="278092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17</a:t>
              </a:r>
              <a:endParaRPr lang="en-GB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032491" y="3052770"/>
              <a:ext cx="3600400" cy="387251"/>
              <a:chOff x="1032491" y="3052770"/>
              <a:chExt cx="3600400" cy="387251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032491" y="3068960"/>
                <a:ext cx="3600400" cy="361769"/>
                <a:chOff x="683568" y="2491167"/>
                <a:chExt cx="3600400" cy="361769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683568" y="2492896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475656" y="2491167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3887924" y="2492896"/>
                  <a:ext cx="396044" cy="360040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284011" y="2492896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076099" y="2491167"/>
                  <a:ext cx="792088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2094609" y="3059668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336801" y="3059668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915816" y="3070689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695052" y="3066043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308855" y="3052770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y</a:t>
                </a:r>
                <a:endParaRPr lang="en-GB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1078842" y="4095977"/>
            <a:ext cx="2352121" cy="700602"/>
            <a:chOff x="1066771" y="3789040"/>
            <a:chExt cx="2352121" cy="70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066771" y="4113076"/>
              <a:ext cx="1965907" cy="360040"/>
              <a:chOff x="683568" y="3356992"/>
              <a:chExt cx="1965907" cy="36004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83568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75656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53431" y="3356992"/>
                <a:ext cx="396044" cy="3600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914836" y="378904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36801" y="410843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08642" y="412031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28889" y="4103784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706650" y="3949056"/>
            <a:ext cx="2313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Subtract to find y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6801" y="4780053"/>
            <a:ext cx="1279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3"/>
            </a:pPr>
            <a:r>
              <a:rPr lang="en-GB" sz="2400" dirty="0" smtClean="0">
                <a:solidFill>
                  <a:srgbClr val="00B050"/>
                </a:solidFill>
              </a:rPr>
              <a:t>+   3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=  6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63281" y="4077263"/>
            <a:ext cx="399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859050" y="4549219"/>
            <a:ext cx="2313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y = 11 – 6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y = 5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44208" y="1052735"/>
            <a:ext cx="1704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x = 3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44207" y="1796915"/>
            <a:ext cx="1704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y</a:t>
            </a:r>
            <a:r>
              <a:rPr lang="en-GB" sz="3200" dirty="0" smtClean="0">
                <a:solidFill>
                  <a:srgbClr val="C00000"/>
                </a:solidFill>
              </a:rPr>
              <a:t> = 5</a:t>
            </a:r>
            <a:endParaRPr lang="en-GB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69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7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Now try these. Using the bar method, solve:</a:t>
            </a:r>
          </a:p>
          <a:p>
            <a:pPr marL="0" indent="0">
              <a:buNone/>
            </a:pPr>
            <a:r>
              <a:rPr lang="en-GB" dirty="0" smtClean="0"/>
              <a:t>1)  5x + 2y = 13</a:t>
            </a:r>
          </a:p>
          <a:p>
            <a:pPr marL="0" indent="0">
              <a:buNone/>
            </a:pPr>
            <a:r>
              <a:rPr lang="en-GB" dirty="0" smtClean="0"/>
              <a:t>        x + 2y = 9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arenR" startAt="2"/>
            </a:pPr>
            <a:r>
              <a:rPr lang="en-GB" dirty="0"/>
              <a:t>x</a:t>
            </a:r>
            <a:r>
              <a:rPr lang="en-GB" dirty="0" smtClean="0"/>
              <a:t> + 3y = 9</a:t>
            </a:r>
          </a:p>
          <a:p>
            <a:pPr marL="0" indent="0">
              <a:buNone/>
            </a:pPr>
            <a:r>
              <a:rPr lang="en-GB" dirty="0" smtClean="0"/>
              <a:t>      x + y  = 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Challenge:</a:t>
            </a:r>
            <a:endParaRPr lang="en-GB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3) 2x + 3y = 19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6x + 2y = 22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052736"/>
            <a:ext cx="2736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Answers</a:t>
            </a:r>
          </a:p>
          <a:p>
            <a:endParaRPr lang="en-GB" sz="2800" dirty="0">
              <a:solidFill>
                <a:srgbClr val="00B050"/>
              </a:solidFill>
            </a:endParaRPr>
          </a:p>
          <a:p>
            <a:pPr marL="457200" indent="-457200">
              <a:buAutoNum type="arabicParenR"/>
            </a:pPr>
            <a:r>
              <a:rPr lang="en-GB" sz="2800" dirty="0" smtClean="0">
                <a:solidFill>
                  <a:srgbClr val="00B050"/>
                </a:solidFill>
              </a:rPr>
              <a:t>x = 1</a:t>
            </a:r>
          </a:p>
          <a:p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smtClean="0">
                <a:solidFill>
                  <a:srgbClr val="00B050"/>
                </a:solidFill>
              </a:rPr>
              <a:t>      y </a:t>
            </a:r>
            <a:r>
              <a:rPr lang="en-GB" sz="2800" smtClean="0">
                <a:solidFill>
                  <a:srgbClr val="00B050"/>
                </a:solidFill>
              </a:rPr>
              <a:t>= 4</a:t>
            </a:r>
            <a:endParaRPr lang="en-GB" sz="2800" dirty="0" smtClean="0">
              <a:solidFill>
                <a:srgbClr val="00B050"/>
              </a:solidFill>
            </a:endParaRPr>
          </a:p>
          <a:p>
            <a:endParaRPr lang="en-GB" sz="2800" dirty="0">
              <a:solidFill>
                <a:srgbClr val="00B050"/>
              </a:solidFill>
            </a:endParaRPr>
          </a:p>
          <a:p>
            <a:pPr marL="457200" indent="-457200">
              <a:buAutoNum type="arabicParenR" startAt="2"/>
            </a:pPr>
            <a:r>
              <a:rPr lang="en-GB" sz="2800" dirty="0" smtClean="0">
                <a:solidFill>
                  <a:srgbClr val="00B050"/>
                </a:solidFill>
              </a:rPr>
              <a:t>x = 4.5</a:t>
            </a:r>
          </a:p>
          <a:p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smtClean="0">
                <a:solidFill>
                  <a:srgbClr val="00B050"/>
                </a:solidFill>
              </a:rPr>
              <a:t>      y = 1.5</a:t>
            </a:r>
          </a:p>
          <a:p>
            <a:endParaRPr lang="en-GB" sz="2800" dirty="0">
              <a:solidFill>
                <a:srgbClr val="00B050"/>
              </a:solidFill>
            </a:endParaRPr>
          </a:p>
          <a:p>
            <a:pPr marL="457200" indent="-457200">
              <a:buAutoNum type="arabicParenR" startAt="3"/>
            </a:pPr>
            <a:r>
              <a:rPr lang="en-GB" sz="2800" dirty="0" smtClean="0">
                <a:solidFill>
                  <a:srgbClr val="00B050"/>
                </a:solidFill>
              </a:rPr>
              <a:t>x = 2</a:t>
            </a:r>
          </a:p>
          <a:p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smtClean="0">
                <a:solidFill>
                  <a:srgbClr val="00B050"/>
                </a:solidFill>
              </a:rPr>
              <a:t>      y = 5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2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16024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Using the bar method, solve</a:t>
            </a:r>
          </a:p>
          <a:p>
            <a:pPr marL="0" indent="0">
              <a:buNone/>
            </a:pPr>
            <a:r>
              <a:rPr lang="en-GB" dirty="0" smtClean="0"/>
              <a:t>2x + y = 7</a:t>
            </a:r>
          </a:p>
          <a:p>
            <a:pPr marL="0" indent="0">
              <a:buNone/>
            </a:pPr>
            <a:r>
              <a:rPr lang="en-GB" dirty="0"/>
              <a:t>5</a:t>
            </a:r>
            <a:r>
              <a:rPr lang="en-GB" dirty="0" smtClean="0"/>
              <a:t>x </a:t>
            </a:r>
            <a:r>
              <a:rPr lang="en-GB" dirty="0"/>
              <a:t>-</a:t>
            </a:r>
            <a:r>
              <a:rPr lang="en-GB" dirty="0" smtClean="0"/>
              <a:t> y = 14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1196752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The y is subtracted from the second bar to get 14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38268" y="41490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09633" y="3475865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801721" y="3474136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610076" y="3475865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071751" y="3464844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13943" y="3464844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2958" y="3475865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02164" y="3471219"/>
            <a:ext cx="792088" cy="369332"/>
            <a:chOff x="3402164" y="3471219"/>
            <a:chExt cx="792088" cy="369332"/>
          </a:xfrm>
        </p:grpSpPr>
        <p:sp>
          <p:nvSpPr>
            <p:cNvPr id="14" name="Rectangle 13"/>
            <p:cNvSpPr/>
            <p:nvPr/>
          </p:nvSpPr>
          <p:spPr>
            <a:xfrm>
              <a:off x="3402164" y="3474136"/>
              <a:ext cx="79208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72194" y="3471219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90296" y="3835164"/>
            <a:ext cx="396044" cy="377959"/>
            <a:chOff x="4213989" y="3457946"/>
            <a:chExt cx="396044" cy="377959"/>
          </a:xfrm>
        </p:grpSpPr>
        <p:sp>
          <p:nvSpPr>
            <p:cNvPr id="10" name="Rectangle 9"/>
            <p:cNvSpPr/>
            <p:nvPr/>
          </p:nvSpPr>
          <p:spPr>
            <a:xfrm>
              <a:off x="4213989" y="3475865"/>
              <a:ext cx="396044" cy="3600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85997" y="345794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18162" y="2358207"/>
            <a:ext cx="2352121" cy="700602"/>
            <a:chOff x="1066771" y="3789040"/>
            <a:chExt cx="2352121" cy="70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066771" y="4113076"/>
              <a:ext cx="1965907" cy="360040"/>
              <a:chOff x="683568" y="3356992"/>
              <a:chExt cx="1965907" cy="36004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83568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75656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53431" y="3356992"/>
                <a:ext cx="396044" cy="3600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914836" y="378904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7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36801" y="410843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08642" y="412031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28889" y="4103784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194252" y="3464844"/>
            <a:ext cx="792088" cy="369332"/>
            <a:chOff x="3402164" y="3471219"/>
            <a:chExt cx="792088" cy="369332"/>
          </a:xfrm>
        </p:grpSpPr>
        <p:sp>
          <p:nvSpPr>
            <p:cNvPr id="41" name="Rectangle 40"/>
            <p:cNvSpPr/>
            <p:nvPr/>
          </p:nvSpPr>
          <p:spPr>
            <a:xfrm>
              <a:off x="3402164" y="3474136"/>
              <a:ext cx="79208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72194" y="3471219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989915" y="4797152"/>
            <a:ext cx="3074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Combine the bars by adding to eliminate y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16024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Using the bar method, solve</a:t>
            </a:r>
          </a:p>
          <a:p>
            <a:pPr marL="0" indent="0">
              <a:buNone/>
            </a:pPr>
            <a:r>
              <a:rPr lang="en-GB" dirty="0" smtClean="0"/>
              <a:t>2x + y = 7</a:t>
            </a:r>
          </a:p>
          <a:p>
            <a:pPr marL="0" indent="0">
              <a:buNone/>
            </a:pPr>
            <a:r>
              <a:rPr lang="en-GB" dirty="0"/>
              <a:t>5</a:t>
            </a:r>
            <a:r>
              <a:rPr lang="en-GB" dirty="0" smtClean="0"/>
              <a:t>x </a:t>
            </a:r>
            <a:r>
              <a:rPr lang="en-GB" dirty="0"/>
              <a:t>-</a:t>
            </a:r>
            <a:r>
              <a:rPr lang="en-GB" dirty="0" smtClean="0"/>
              <a:t> y = 14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1196752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The y is subtracted from the second bar to get 14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38268" y="41490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09633" y="3475865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801721" y="3474136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610076" y="3475865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071751" y="3464844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13943" y="3464844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2958" y="3475865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02164" y="3471219"/>
            <a:ext cx="792088" cy="369332"/>
            <a:chOff x="3402164" y="3471219"/>
            <a:chExt cx="792088" cy="369332"/>
          </a:xfrm>
        </p:grpSpPr>
        <p:sp>
          <p:nvSpPr>
            <p:cNvPr id="14" name="Rectangle 13"/>
            <p:cNvSpPr/>
            <p:nvPr/>
          </p:nvSpPr>
          <p:spPr>
            <a:xfrm>
              <a:off x="3402164" y="3474136"/>
              <a:ext cx="79208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72194" y="3471219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90296" y="3835164"/>
            <a:ext cx="396044" cy="377959"/>
            <a:chOff x="4213989" y="3457946"/>
            <a:chExt cx="396044" cy="377959"/>
          </a:xfrm>
        </p:grpSpPr>
        <p:sp>
          <p:nvSpPr>
            <p:cNvPr id="10" name="Rectangle 9"/>
            <p:cNvSpPr/>
            <p:nvPr/>
          </p:nvSpPr>
          <p:spPr>
            <a:xfrm>
              <a:off x="4213989" y="3475865"/>
              <a:ext cx="396044" cy="3600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85997" y="345794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18162" y="2358207"/>
            <a:ext cx="2352121" cy="700602"/>
            <a:chOff x="1066771" y="3789040"/>
            <a:chExt cx="2352121" cy="70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066771" y="4113076"/>
              <a:ext cx="1965907" cy="360040"/>
              <a:chOff x="683568" y="3356992"/>
              <a:chExt cx="1965907" cy="36004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83568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75656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53431" y="3356992"/>
                <a:ext cx="396044" cy="3600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914836" y="378904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36801" y="410843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08642" y="412031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28889" y="4103784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09633" y="2674966"/>
            <a:ext cx="1965907" cy="385858"/>
            <a:chOff x="4779852" y="4288450"/>
            <a:chExt cx="1965907" cy="385858"/>
          </a:xfrm>
        </p:grpSpPr>
        <p:grpSp>
          <p:nvGrpSpPr>
            <p:cNvPr id="32" name="Group 31"/>
            <p:cNvGrpSpPr/>
            <p:nvPr/>
          </p:nvGrpSpPr>
          <p:grpSpPr>
            <a:xfrm>
              <a:off x="4779852" y="4297742"/>
              <a:ext cx="1965907" cy="360040"/>
              <a:chOff x="683568" y="3356992"/>
              <a:chExt cx="1965907" cy="36004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83568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475656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253431" y="3356992"/>
                <a:ext cx="396044" cy="3600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049882" y="429309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21723" y="430497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41970" y="428845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194252" y="3464844"/>
            <a:ext cx="792088" cy="369332"/>
            <a:chOff x="3402164" y="3471219"/>
            <a:chExt cx="792088" cy="369332"/>
          </a:xfrm>
        </p:grpSpPr>
        <p:sp>
          <p:nvSpPr>
            <p:cNvPr id="41" name="Rectangle 40"/>
            <p:cNvSpPr/>
            <p:nvPr/>
          </p:nvSpPr>
          <p:spPr>
            <a:xfrm>
              <a:off x="3402164" y="3474136"/>
              <a:ext cx="79208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72194" y="3471219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018162" y="5157192"/>
            <a:ext cx="3074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Combine the bars by adding to eliminate y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0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55933E-6 L 0.21563 4.55933E-6 C 0.3125 4.55933E-6 0.43177 0.03099 0.43177 0.05644 L 0.43177 0.11334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80" y="5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16024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Using the bar method, solve</a:t>
            </a:r>
          </a:p>
          <a:p>
            <a:pPr marL="0" indent="0">
              <a:buNone/>
            </a:pPr>
            <a:r>
              <a:rPr lang="en-GB" dirty="0" smtClean="0"/>
              <a:t>2x + y = 7</a:t>
            </a:r>
          </a:p>
          <a:p>
            <a:pPr marL="0" indent="0">
              <a:buNone/>
            </a:pPr>
            <a:r>
              <a:rPr lang="en-GB" dirty="0"/>
              <a:t>5</a:t>
            </a:r>
            <a:r>
              <a:rPr lang="en-GB" dirty="0" smtClean="0"/>
              <a:t>x </a:t>
            </a:r>
            <a:r>
              <a:rPr lang="en-GB" dirty="0"/>
              <a:t>-</a:t>
            </a:r>
            <a:r>
              <a:rPr lang="en-GB" dirty="0" smtClean="0"/>
              <a:t> y = 14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1196752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The y is subtracted from the second bar to get 14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9633" y="3475865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801721" y="3474136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610076" y="3475865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071751" y="3464844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13943" y="3464844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2958" y="3475865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02164" y="3471219"/>
            <a:ext cx="792088" cy="369332"/>
            <a:chOff x="3402164" y="3471219"/>
            <a:chExt cx="792088" cy="369332"/>
          </a:xfrm>
        </p:grpSpPr>
        <p:sp>
          <p:nvSpPr>
            <p:cNvPr id="14" name="Rectangle 13"/>
            <p:cNvSpPr/>
            <p:nvPr/>
          </p:nvSpPr>
          <p:spPr>
            <a:xfrm>
              <a:off x="3402164" y="3474136"/>
              <a:ext cx="79208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72194" y="3471219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556203" y="3835164"/>
            <a:ext cx="396044" cy="377959"/>
            <a:chOff x="4213989" y="3457946"/>
            <a:chExt cx="396044" cy="377959"/>
          </a:xfrm>
        </p:grpSpPr>
        <p:sp>
          <p:nvSpPr>
            <p:cNvPr id="10" name="Rectangle 9"/>
            <p:cNvSpPr/>
            <p:nvPr/>
          </p:nvSpPr>
          <p:spPr>
            <a:xfrm>
              <a:off x="4213989" y="3475865"/>
              <a:ext cx="396044" cy="3600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85997" y="345794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18162" y="2358207"/>
            <a:ext cx="2352121" cy="700602"/>
            <a:chOff x="1066771" y="3789040"/>
            <a:chExt cx="2352121" cy="70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066771" y="4113076"/>
              <a:ext cx="1965907" cy="360040"/>
              <a:chOff x="683568" y="3356992"/>
              <a:chExt cx="1965907" cy="36004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83568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75656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53431" y="3356992"/>
                <a:ext cx="396044" cy="3600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914836" y="378904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7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36801" y="410843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08642" y="412031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28889" y="4103784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652476" y="4155363"/>
            <a:ext cx="1333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 + 14 = 21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4986340" y="3464844"/>
            <a:ext cx="1965907" cy="385858"/>
            <a:chOff x="4779852" y="4288450"/>
            <a:chExt cx="1965907" cy="385858"/>
          </a:xfrm>
        </p:grpSpPr>
        <p:grpSp>
          <p:nvGrpSpPr>
            <p:cNvPr id="32" name="Group 31"/>
            <p:cNvGrpSpPr/>
            <p:nvPr/>
          </p:nvGrpSpPr>
          <p:grpSpPr>
            <a:xfrm>
              <a:off x="4779852" y="4297742"/>
              <a:ext cx="1965907" cy="360040"/>
              <a:chOff x="683568" y="3356992"/>
              <a:chExt cx="1965907" cy="36004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83568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475656" y="3356992"/>
                <a:ext cx="792088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253431" y="3356992"/>
                <a:ext cx="396044" cy="3600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049882" y="429309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21723" y="430497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y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41970" y="428845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194252" y="3464844"/>
            <a:ext cx="792088" cy="369332"/>
            <a:chOff x="3402164" y="3471219"/>
            <a:chExt cx="792088" cy="369332"/>
          </a:xfrm>
        </p:grpSpPr>
        <p:sp>
          <p:nvSpPr>
            <p:cNvPr id="41" name="Rectangle 40"/>
            <p:cNvSpPr/>
            <p:nvPr/>
          </p:nvSpPr>
          <p:spPr>
            <a:xfrm>
              <a:off x="3402164" y="3474136"/>
              <a:ext cx="79208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72194" y="3471219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018162" y="5157192"/>
            <a:ext cx="3074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Combine the bars by adding to eliminate y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74573" y="3324366"/>
            <a:ext cx="1601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2x + 5x + y</a:t>
            </a:r>
          </a:p>
          <a:p>
            <a:r>
              <a:rPr lang="en-GB" sz="2400" dirty="0">
                <a:solidFill>
                  <a:srgbClr val="00B050"/>
                </a:solidFill>
              </a:rPr>
              <a:t> </a:t>
            </a:r>
            <a:r>
              <a:rPr lang="en-GB" sz="2400" dirty="0" smtClean="0">
                <a:solidFill>
                  <a:srgbClr val="00B050"/>
                </a:solidFill>
              </a:rPr>
              <a:t>             - y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= 7x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34057" y="4972525"/>
            <a:ext cx="1241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7x = 21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So </a:t>
            </a:r>
          </a:p>
          <a:p>
            <a:r>
              <a:rPr lang="en-GB" sz="2400" dirty="0">
                <a:solidFill>
                  <a:srgbClr val="00B050"/>
                </a:solidFill>
              </a:rPr>
              <a:t>x</a:t>
            </a:r>
            <a:r>
              <a:rPr lang="en-GB" sz="2400" dirty="0" smtClean="0">
                <a:solidFill>
                  <a:srgbClr val="00B050"/>
                </a:solidFill>
              </a:rPr>
              <a:t> = 3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71948" y="904364"/>
            <a:ext cx="1704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x = 3</a:t>
            </a:r>
            <a:endParaRPr lang="en-GB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68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548</Words>
  <Application>Microsoft Office PowerPoint</Application>
  <PresentationFormat>On-screen Show (4:3)</PresentationFormat>
  <Paragraphs>203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Simultaneous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Simultaneous Equations</dc:title>
  <dc:creator>Laura</dc:creator>
  <cp:lastModifiedBy>HUser</cp:lastModifiedBy>
  <cp:revision>20</cp:revision>
  <dcterms:created xsi:type="dcterms:W3CDTF">2016-01-10T13:42:45Z</dcterms:created>
  <dcterms:modified xsi:type="dcterms:W3CDTF">2016-06-15T18:14:32Z</dcterms:modified>
</cp:coreProperties>
</file>