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64" r:id="rId4"/>
    <p:sldId id="262" r:id="rId5"/>
    <p:sldId id="265" r:id="rId6"/>
    <p:sldId id="266" r:id="rId7"/>
    <p:sldId id="267" r:id="rId8"/>
    <p:sldId id="268" r:id="rId9"/>
    <p:sldId id="272" r:id="rId10"/>
    <p:sldId id="273" r:id="rId11"/>
    <p:sldId id="271" r:id="rId12"/>
    <p:sldId id="274" r:id="rId13"/>
    <p:sldId id="270" r:id="rId14"/>
    <p:sldId id="275" r:id="rId15"/>
    <p:sldId id="278" r:id="rId16"/>
    <p:sldId id="276" r:id="rId17"/>
    <p:sldId id="280" r:id="rId18"/>
    <p:sldId id="281" r:id="rId19"/>
    <p:sldId id="279" r:id="rId20"/>
    <p:sldId id="26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9933FF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AFA71-DB8C-4957-BBC7-257DC938723D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CE4D3-1787-4184-80D8-90A2643A11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136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93D5-2FA7-42F3-87C5-7F874C21AEDB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2EE1-12AA-4914-9880-FFA362D9D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493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93D5-2FA7-42F3-87C5-7F874C21AEDB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2EE1-12AA-4914-9880-FFA362D9D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45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93D5-2FA7-42F3-87C5-7F874C21AEDB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2EE1-12AA-4914-9880-FFA362D9D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94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  <a:lvl2pPr>
              <a:defRPr>
                <a:solidFill>
                  <a:srgbClr val="0000FF"/>
                </a:solidFill>
              </a:defRPr>
            </a:lvl2pPr>
            <a:lvl3pPr>
              <a:defRPr>
                <a:solidFill>
                  <a:srgbClr val="0000FF"/>
                </a:solidFill>
              </a:defRPr>
            </a:lvl3pPr>
            <a:lvl4pPr>
              <a:defRPr>
                <a:solidFill>
                  <a:srgbClr val="0000FF"/>
                </a:solidFill>
              </a:defRPr>
            </a:lvl4pPr>
            <a:lvl5pPr>
              <a:defRPr>
                <a:solidFill>
                  <a:srgbClr val="0000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93D5-2FA7-42F3-87C5-7F874C21AEDB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2EE1-12AA-4914-9880-FFA362D9D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533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93D5-2FA7-42F3-87C5-7F874C21AEDB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2EE1-12AA-4914-9880-FFA362D9D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702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93D5-2FA7-42F3-87C5-7F874C21AEDB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2EE1-12AA-4914-9880-FFA362D9D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15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93D5-2FA7-42F3-87C5-7F874C21AEDB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2EE1-12AA-4914-9880-FFA362D9D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58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93D5-2FA7-42F3-87C5-7F874C21AEDB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2EE1-12AA-4914-9880-FFA362D9D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86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93D5-2FA7-42F3-87C5-7F874C21AEDB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2EE1-12AA-4914-9880-FFA362D9D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07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93D5-2FA7-42F3-87C5-7F874C21AEDB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2EE1-12AA-4914-9880-FFA362D9D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70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B93D5-2FA7-42F3-87C5-7F874C21AEDB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C2EE1-12AA-4914-9880-FFA362D9D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13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B93D5-2FA7-42F3-87C5-7F874C21AEDB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C2EE1-12AA-4914-9880-FFA362D9D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11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610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Starter:</a:t>
            </a:r>
          </a:p>
          <a:p>
            <a:endParaRPr lang="en-GB" sz="3200" dirty="0">
              <a:solidFill>
                <a:srgbClr val="0000FF"/>
              </a:solidFill>
            </a:endParaRPr>
          </a:p>
          <a:p>
            <a:r>
              <a:rPr lang="en-GB" sz="3200" dirty="0" smtClean="0">
                <a:solidFill>
                  <a:srgbClr val="0000FF"/>
                </a:solidFill>
              </a:rPr>
              <a:t>Out of the strips supplied measure and cut three different coloured strips……</a:t>
            </a:r>
          </a:p>
          <a:p>
            <a:endParaRPr lang="en-GB" sz="3200" dirty="0">
              <a:solidFill>
                <a:srgbClr val="0000FF"/>
              </a:solidFill>
            </a:endParaRPr>
          </a:p>
          <a:p>
            <a:r>
              <a:rPr lang="en-GB" sz="3200" dirty="0" smtClean="0">
                <a:solidFill>
                  <a:srgbClr val="FFC000"/>
                </a:solidFill>
              </a:rPr>
              <a:t>One to a length of 3 cm</a:t>
            </a:r>
          </a:p>
          <a:p>
            <a:endParaRPr lang="en-GB" sz="3200" dirty="0">
              <a:solidFill>
                <a:srgbClr val="0000FF"/>
              </a:solidFill>
            </a:endParaRPr>
          </a:p>
          <a:p>
            <a:r>
              <a:rPr lang="en-GB" sz="3200" dirty="0" smtClean="0">
                <a:solidFill>
                  <a:srgbClr val="FF00FF"/>
                </a:solidFill>
              </a:rPr>
              <a:t>One to a length of 8cm</a:t>
            </a:r>
          </a:p>
          <a:p>
            <a:endParaRPr lang="en-GB" sz="3200" dirty="0">
              <a:solidFill>
                <a:srgbClr val="0000FF"/>
              </a:solidFill>
            </a:endParaRPr>
          </a:p>
          <a:p>
            <a:r>
              <a:rPr lang="en-GB" sz="3200" dirty="0" smtClean="0">
                <a:solidFill>
                  <a:srgbClr val="00B050"/>
                </a:solidFill>
              </a:rPr>
              <a:t>One to a length of 11cm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229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Using the Bar Method:</a:t>
            </a:r>
          </a:p>
          <a:p>
            <a:r>
              <a:rPr lang="en-GB" sz="3200" dirty="0" smtClean="0">
                <a:solidFill>
                  <a:srgbClr val="0000FF"/>
                </a:solidFill>
              </a:rPr>
              <a:t>Write as many equations as you can from each</a:t>
            </a:r>
            <a:endParaRPr lang="en-GB" sz="2800" dirty="0">
              <a:solidFill>
                <a:srgbClr val="0000FF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0" y="1371600"/>
            <a:ext cx="0" cy="51816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19800" y="1371600"/>
            <a:ext cx="0" cy="51816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196401" y="1555062"/>
            <a:ext cx="1575402" cy="43204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8" name="Rectangle 7"/>
          <p:cNvSpPr/>
          <p:nvPr/>
        </p:nvSpPr>
        <p:spPr>
          <a:xfrm>
            <a:off x="326182" y="1555062"/>
            <a:ext cx="882883" cy="43204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9" name="Rectangle 8"/>
          <p:cNvSpPr/>
          <p:nvPr/>
        </p:nvSpPr>
        <p:spPr>
          <a:xfrm>
            <a:off x="326181" y="1987110"/>
            <a:ext cx="2445621" cy="43204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10" name="TextBox 9"/>
          <p:cNvSpPr txBox="1"/>
          <p:nvPr/>
        </p:nvSpPr>
        <p:spPr>
          <a:xfrm>
            <a:off x="703682" y="1555062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x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5810" y="1555062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3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5620" y="1987110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y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23080" y="2006352"/>
            <a:ext cx="2068120" cy="43204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14" name="Rectangle 13"/>
          <p:cNvSpPr/>
          <p:nvPr/>
        </p:nvSpPr>
        <p:spPr>
          <a:xfrm>
            <a:off x="3345579" y="2006352"/>
            <a:ext cx="377500" cy="43204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15" name="Rectangle 14"/>
          <p:cNvSpPr/>
          <p:nvPr/>
        </p:nvSpPr>
        <p:spPr>
          <a:xfrm>
            <a:off x="3345577" y="1562603"/>
            <a:ext cx="2445621" cy="432048"/>
          </a:xfrm>
          <a:prstGeom prst="rect">
            <a:avLst/>
          </a:prstGeom>
          <a:solidFill>
            <a:srgbClr val="6DD9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16" name="TextBox 15"/>
          <p:cNvSpPr txBox="1"/>
          <p:nvPr/>
        </p:nvSpPr>
        <p:spPr>
          <a:xfrm>
            <a:off x="3292357" y="1979221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3a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65729" y="2006352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2b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71150" y="1566389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2d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1975574"/>
            <a:ext cx="488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10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249608" y="1975574"/>
            <a:ext cx="520612" cy="43204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21" name="Rectangle 20"/>
          <p:cNvSpPr/>
          <p:nvPr/>
        </p:nvSpPr>
        <p:spPr>
          <a:xfrm>
            <a:off x="6324598" y="1975574"/>
            <a:ext cx="698219" cy="43204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22" name="Rectangle 21"/>
          <p:cNvSpPr/>
          <p:nvPr/>
        </p:nvSpPr>
        <p:spPr>
          <a:xfrm>
            <a:off x="6315642" y="1551637"/>
            <a:ext cx="2445621" cy="43204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23" name="TextBox 22"/>
          <p:cNvSpPr txBox="1"/>
          <p:nvPr/>
        </p:nvSpPr>
        <p:spPr>
          <a:xfrm>
            <a:off x="6900662" y="2038290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2x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24600" y="1975574"/>
            <a:ext cx="1925008" cy="432048"/>
          </a:xfrm>
          <a:prstGeom prst="rect">
            <a:avLst/>
          </a:prstGeom>
          <a:solidFill>
            <a:srgbClr val="33CC3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25" name="TextBox 24"/>
          <p:cNvSpPr txBox="1"/>
          <p:nvPr/>
        </p:nvSpPr>
        <p:spPr>
          <a:xfrm>
            <a:off x="6935522" y="1991543"/>
            <a:ext cx="632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12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96343" y="1551637"/>
            <a:ext cx="4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2g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239740" y="1975574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2k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719921" y="1543526"/>
            <a:ext cx="1043993" cy="432048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29" name="TextBox 28"/>
          <p:cNvSpPr txBox="1"/>
          <p:nvPr/>
        </p:nvSpPr>
        <p:spPr>
          <a:xfrm>
            <a:off x="8021483" y="1498754"/>
            <a:ext cx="4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4h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047258" y="1543526"/>
            <a:ext cx="672663" cy="432048"/>
          </a:xfrm>
          <a:prstGeom prst="rect">
            <a:avLst/>
          </a:prstGeom>
          <a:solidFill>
            <a:srgbClr val="0099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31" name="TextBox 30"/>
          <p:cNvSpPr txBox="1"/>
          <p:nvPr/>
        </p:nvSpPr>
        <p:spPr>
          <a:xfrm>
            <a:off x="7232048" y="1551637"/>
            <a:ext cx="4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f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95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991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Using the Bar Method:</a:t>
            </a:r>
          </a:p>
          <a:p>
            <a:r>
              <a:rPr lang="en-GB" sz="2800" dirty="0" smtClean="0">
                <a:solidFill>
                  <a:srgbClr val="0000FF"/>
                </a:solidFill>
              </a:rPr>
              <a:t>Model these equations and write as many equations as you can from each (you can draw them or cut and stick)</a:t>
            </a:r>
            <a:endParaRPr lang="en-GB" sz="2400" dirty="0">
              <a:solidFill>
                <a:srgbClr val="0000FF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0" y="1828800"/>
            <a:ext cx="0" cy="48006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19800" y="1828800"/>
            <a:ext cx="0" cy="48006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" y="4114800"/>
            <a:ext cx="868680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9491" y="19151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x = y + 5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19151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12 = z + w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19151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2g + h = b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9491" y="4256809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d – 3 = k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94364" y="4256809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2j – 4 = p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8400" y="4256809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3h = 2q - v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6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399"/>
            <a:ext cx="8991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Using the Bar Method: Solutions</a:t>
            </a:r>
          </a:p>
          <a:p>
            <a:r>
              <a:rPr lang="en-GB" sz="2700" dirty="0" smtClean="0">
                <a:solidFill>
                  <a:srgbClr val="0000FF"/>
                </a:solidFill>
              </a:rPr>
              <a:t>Remember, your bars don’t need to be the same size as mine, as the quantities and proportions are unknown!</a:t>
            </a:r>
            <a:endParaRPr lang="en-GB" sz="2700" dirty="0">
              <a:solidFill>
                <a:srgbClr val="0000FF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0" y="1828800"/>
            <a:ext cx="0" cy="48006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19800" y="1828800"/>
            <a:ext cx="0" cy="48006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" y="4114800"/>
            <a:ext cx="868680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9491" y="19151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x = y + 5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19151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12 = z + w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19151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2g + h = b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9491" y="4256809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d – 3 = k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94364" y="4256809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2j – 4 = p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8400" y="4256809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3h = 2q - v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06638" y="2433783"/>
            <a:ext cx="1575402" cy="43204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18" name="Rectangle 17"/>
          <p:cNvSpPr/>
          <p:nvPr/>
        </p:nvSpPr>
        <p:spPr>
          <a:xfrm>
            <a:off x="436419" y="2433783"/>
            <a:ext cx="882883" cy="43204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19" name="Rectangle 18"/>
          <p:cNvSpPr/>
          <p:nvPr/>
        </p:nvSpPr>
        <p:spPr>
          <a:xfrm>
            <a:off x="436418" y="2865831"/>
            <a:ext cx="2445621" cy="43204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20" name="TextBox 19"/>
          <p:cNvSpPr txBox="1"/>
          <p:nvPr/>
        </p:nvSpPr>
        <p:spPr>
          <a:xfrm>
            <a:off x="813919" y="2433783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y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66047" y="2433783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5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5857" y="2865831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x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02892" y="2872896"/>
            <a:ext cx="2068120" cy="43204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24" name="Rectangle 23"/>
          <p:cNvSpPr/>
          <p:nvPr/>
        </p:nvSpPr>
        <p:spPr>
          <a:xfrm>
            <a:off x="3425391" y="2872896"/>
            <a:ext cx="377500" cy="43204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25" name="Rectangle 24"/>
          <p:cNvSpPr/>
          <p:nvPr/>
        </p:nvSpPr>
        <p:spPr>
          <a:xfrm>
            <a:off x="3425389" y="2429147"/>
            <a:ext cx="2445621" cy="432048"/>
          </a:xfrm>
          <a:prstGeom prst="rect">
            <a:avLst/>
          </a:prstGeom>
          <a:solidFill>
            <a:srgbClr val="6DD9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26" name="TextBox 25"/>
          <p:cNvSpPr txBox="1"/>
          <p:nvPr/>
        </p:nvSpPr>
        <p:spPr>
          <a:xfrm>
            <a:off x="3425391" y="2845765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z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5541" y="2872896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w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50962" y="2432933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12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543800" y="2872896"/>
            <a:ext cx="1224136" cy="43204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30" name="Rectangle 29"/>
          <p:cNvSpPr/>
          <p:nvPr/>
        </p:nvSpPr>
        <p:spPr>
          <a:xfrm>
            <a:off x="6322315" y="2872896"/>
            <a:ext cx="1548835" cy="43204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31" name="Rectangle 30"/>
          <p:cNvSpPr/>
          <p:nvPr/>
        </p:nvSpPr>
        <p:spPr>
          <a:xfrm>
            <a:off x="6322314" y="2429147"/>
            <a:ext cx="2445621" cy="432048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32" name="TextBox 31"/>
          <p:cNvSpPr txBox="1"/>
          <p:nvPr/>
        </p:nvSpPr>
        <p:spPr>
          <a:xfrm>
            <a:off x="6971713" y="2872896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2g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123842" y="2872896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h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95085" y="2432933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b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13920" y="5197288"/>
            <a:ext cx="2068120" cy="43204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36" name="Rectangle 35"/>
          <p:cNvSpPr/>
          <p:nvPr/>
        </p:nvSpPr>
        <p:spPr>
          <a:xfrm>
            <a:off x="436417" y="5201556"/>
            <a:ext cx="1009440" cy="427780"/>
          </a:xfrm>
          <a:prstGeom prst="rect">
            <a:avLst/>
          </a:prstGeom>
          <a:solidFill>
            <a:srgbClr val="00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37" name="Rectangle 36"/>
          <p:cNvSpPr/>
          <p:nvPr/>
        </p:nvSpPr>
        <p:spPr>
          <a:xfrm>
            <a:off x="436417" y="4769508"/>
            <a:ext cx="2445621" cy="432048"/>
          </a:xfrm>
          <a:prstGeom prst="rect">
            <a:avLst/>
          </a:prstGeom>
          <a:solidFill>
            <a:srgbClr val="9933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38" name="TextBox 37"/>
          <p:cNvSpPr txBox="1"/>
          <p:nvPr/>
        </p:nvSpPr>
        <p:spPr>
          <a:xfrm>
            <a:off x="659893" y="5186126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k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56569" y="5213257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3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61990" y="4773294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d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199461" y="4775412"/>
            <a:ext cx="1575402" cy="43204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43" name="Rectangle 42"/>
          <p:cNvSpPr/>
          <p:nvPr/>
        </p:nvSpPr>
        <p:spPr>
          <a:xfrm>
            <a:off x="6329242" y="4775412"/>
            <a:ext cx="882883" cy="432048"/>
          </a:xfrm>
          <a:prstGeom prst="rect">
            <a:avLst/>
          </a:prstGeom>
          <a:solidFill>
            <a:srgbClr val="9933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44" name="Rectangle 43"/>
          <p:cNvSpPr/>
          <p:nvPr/>
        </p:nvSpPr>
        <p:spPr>
          <a:xfrm>
            <a:off x="6329241" y="5207460"/>
            <a:ext cx="2445621" cy="43204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45" name="TextBox 44"/>
          <p:cNvSpPr txBox="1"/>
          <p:nvPr/>
        </p:nvSpPr>
        <p:spPr>
          <a:xfrm>
            <a:off x="6706742" y="4775412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v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858870" y="4775412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3h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338680" y="5207460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2q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425391" y="5213257"/>
            <a:ext cx="1548835" cy="43204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50" name="Rectangle 49"/>
          <p:cNvSpPr/>
          <p:nvPr/>
        </p:nvSpPr>
        <p:spPr>
          <a:xfrm>
            <a:off x="3425390" y="4783362"/>
            <a:ext cx="2445621" cy="43204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51" name="TextBox 50"/>
          <p:cNvSpPr txBox="1"/>
          <p:nvPr/>
        </p:nvSpPr>
        <p:spPr>
          <a:xfrm>
            <a:off x="3640750" y="5213257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4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398161" y="4787148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2j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98161" y="5213965"/>
            <a:ext cx="1472851" cy="432048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52" name="TextBox 51"/>
          <p:cNvSpPr txBox="1"/>
          <p:nvPr/>
        </p:nvSpPr>
        <p:spPr>
          <a:xfrm>
            <a:off x="4774334" y="5227111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p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2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76813" y="931804"/>
            <a:ext cx="5040560" cy="72845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776813" y="1839932"/>
            <a:ext cx="5040560" cy="72008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003683" y="1784473"/>
            <a:ext cx="14388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1"/>
                </a:solidFill>
              </a:rPr>
              <a:t>2w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3720" y="767989"/>
            <a:ext cx="646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1"/>
                </a:solidFill>
              </a:rPr>
              <a:t>p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45165" y="1839932"/>
            <a:ext cx="1872208" cy="720079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/>
          </a:p>
        </p:txBody>
      </p:sp>
      <p:sp>
        <p:nvSpPr>
          <p:cNvPr id="8" name="TextBox 7"/>
          <p:cNvSpPr txBox="1"/>
          <p:nvPr/>
        </p:nvSpPr>
        <p:spPr>
          <a:xfrm>
            <a:off x="5378487" y="1784472"/>
            <a:ext cx="1005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</a:rPr>
              <a:t> </a:t>
            </a:r>
            <a:r>
              <a:rPr lang="en-GB" sz="4800" dirty="0" smtClean="0">
                <a:solidFill>
                  <a:schemeClr val="bg1"/>
                </a:solidFill>
              </a:rPr>
              <a:t>2i</a:t>
            </a:r>
            <a:endParaRPr lang="en-GB" sz="4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493" y="2755428"/>
            <a:ext cx="8597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00FF"/>
                </a:solidFill>
              </a:rPr>
              <a:t>What are the four (or more) equations we can make from this model?</a:t>
            </a:r>
          </a:p>
          <a:p>
            <a:pPr algn="ctr"/>
            <a:endParaRPr lang="en-GB" sz="2800" dirty="0">
              <a:solidFill>
                <a:srgbClr val="0000FF"/>
              </a:solidFill>
            </a:endParaRPr>
          </a:p>
          <a:p>
            <a:r>
              <a:rPr lang="en-GB" sz="2800" dirty="0" smtClean="0">
                <a:solidFill>
                  <a:srgbClr val="0000FF"/>
                </a:solidFill>
              </a:rPr>
              <a:t>p = 2w + 2i					</a:t>
            </a:r>
          </a:p>
          <a:p>
            <a:r>
              <a:rPr lang="en-GB" sz="2800" dirty="0" smtClean="0">
                <a:solidFill>
                  <a:srgbClr val="0000FF"/>
                </a:solidFill>
              </a:rPr>
              <a:t>2w + 2i = p</a:t>
            </a:r>
          </a:p>
          <a:p>
            <a:r>
              <a:rPr lang="en-GB" sz="2800" dirty="0" smtClean="0">
                <a:solidFill>
                  <a:srgbClr val="0000FF"/>
                </a:solidFill>
              </a:rPr>
              <a:t>p – 2w = 2i</a:t>
            </a:r>
          </a:p>
          <a:p>
            <a:r>
              <a:rPr lang="en-GB" sz="2800" dirty="0" smtClean="0">
                <a:solidFill>
                  <a:srgbClr val="0000FF"/>
                </a:solidFill>
              </a:rPr>
              <a:t>p – 2i = 2w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665" y="1524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More complex equations: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11487" y="4048089"/>
            <a:ext cx="2691030" cy="1815882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00FF"/>
                </a:solidFill>
              </a:rPr>
              <a:t>What if I want to make w the subject of the formula?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81269" y="3955756"/>
            <a:ext cx="300351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00FF"/>
                </a:solidFill>
              </a:rPr>
              <a:t>p – 2i = </a:t>
            </a:r>
            <a:r>
              <a:rPr lang="en-GB" sz="2800" dirty="0" smtClean="0">
                <a:solidFill>
                  <a:srgbClr val="0000FF"/>
                </a:solidFill>
              </a:rPr>
              <a:t>2w</a:t>
            </a:r>
          </a:p>
          <a:p>
            <a:endParaRPr lang="en-GB" sz="600" dirty="0">
              <a:solidFill>
                <a:srgbClr val="0000FF"/>
              </a:solidFill>
            </a:endParaRPr>
          </a:p>
          <a:p>
            <a:endParaRPr lang="en-GB" sz="600" dirty="0" smtClean="0">
              <a:solidFill>
                <a:srgbClr val="FF0000"/>
              </a:solidFill>
            </a:endParaRPr>
          </a:p>
          <a:p>
            <a:r>
              <a:rPr lang="en-GB" sz="2800" dirty="0" smtClean="0">
                <a:solidFill>
                  <a:srgbClr val="FF0000"/>
                </a:solidFill>
              </a:rPr>
              <a:t>   ÷2      ÷2 </a:t>
            </a:r>
          </a:p>
          <a:p>
            <a:endParaRPr lang="en-GB" sz="600" dirty="0">
              <a:solidFill>
                <a:srgbClr val="FF0000"/>
              </a:solidFill>
            </a:endParaRPr>
          </a:p>
          <a:p>
            <a:r>
              <a:rPr lang="en-GB" sz="2800" u="sng" dirty="0" smtClean="0">
                <a:solidFill>
                  <a:srgbClr val="0000FF"/>
                </a:solidFill>
              </a:rPr>
              <a:t>p – 2i </a:t>
            </a:r>
            <a:r>
              <a:rPr lang="en-GB" sz="2800" dirty="0" smtClean="0">
                <a:solidFill>
                  <a:srgbClr val="0000FF"/>
                </a:solidFill>
              </a:rPr>
              <a:t>= w</a:t>
            </a:r>
          </a:p>
          <a:p>
            <a:r>
              <a:rPr lang="en-GB" sz="2800" dirty="0">
                <a:solidFill>
                  <a:srgbClr val="0000FF"/>
                </a:solidFill>
              </a:rPr>
              <a:t> </a:t>
            </a:r>
            <a:r>
              <a:rPr lang="en-GB" sz="2800" dirty="0" smtClean="0">
                <a:solidFill>
                  <a:srgbClr val="0000FF"/>
                </a:solidFill>
              </a:rPr>
              <a:t>  2</a:t>
            </a:r>
            <a:endParaRPr lang="en-GB" sz="2800" dirty="0">
              <a:solidFill>
                <a:srgbClr val="0000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945165" y="767989"/>
            <a:ext cx="0" cy="194305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994217" y="594848"/>
            <a:ext cx="1066800" cy="124508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994217" y="673491"/>
            <a:ext cx="1752600" cy="2037553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881269" y="1314928"/>
            <a:ext cx="1066800" cy="124508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11487" y="3783164"/>
            <a:ext cx="2691030" cy="2246769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We </a:t>
            </a:r>
            <a:r>
              <a:rPr lang="en-GB" sz="2800" dirty="0">
                <a:solidFill>
                  <a:srgbClr val="FF0000"/>
                </a:solidFill>
              </a:rPr>
              <a:t>want </a:t>
            </a:r>
            <a:r>
              <a:rPr lang="en-GB" sz="2800" b="1" dirty="0">
                <a:solidFill>
                  <a:srgbClr val="FF0000"/>
                </a:solidFill>
              </a:rPr>
              <a:t>w</a:t>
            </a:r>
            <a:r>
              <a:rPr lang="en-GB" sz="2800" dirty="0">
                <a:solidFill>
                  <a:srgbClr val="FF0000"/>
                </a:solidFill>
              </a:rPr>
              <a:t> on its own…..so we have to divide both sides by 2!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7045036" y="3810000"/>
            <a:ext cx="0" cy="25146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60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Using the Bar Method:</a:t>
            </a:r>
          </a:p>
          <a:p>
            <a:r>
              <a:rPr lang="en-GB" sz="3200" dirty="0" smtClean="0">
                <a:solidFill>
                  <a:srgbClr val="0000FF"/>
                </a:solidFill>
              </a:rPr>
              <a:t>Write as many equations as you can from each</a:t>
            </a:r>
            <a:endParaRPr lang="en-GB" sz="2800" dirty="0">
              <a:solidFill>
                <a:srgbClr val="0000FF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0" y="1371600"/>
            <a:ext cx="0" cy="51816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19800" y="1371600"/>
            <a:ext cx="0" cy="51816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" y="5334000"/>
            <a:ext cx="899160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200" y="5373892"/>
            <a:ext cx="1506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Extension: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11002" y="5373892"/>
            <a:ext cx="1506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Extension: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72513" y="5373892"/>
            <a:ext cx="1506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Extension: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81467" y="1371600"/>
            <a:ext cx="1224136" cy="43204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37" name="Rectangle 36"/>
          <p:cNvSpPr/>
          <p:nvPr/>
        </p:nvSpPr>
        <p:spPr>
          <a:xfrm>
            <a:off x="359982" y="1371600"/>
            <a:ext cx="476780" cy="43204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38" name="Rectangle 37"/>
          <p:cNvSpPr/>
          <p:nvPr/>
        </p:nvSpPr>
        <p:spPr>
          <a:xfrm>
            <a:off x="359981" y="1803648"/>
            <a:ext cx="2445621" cy="43204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39" name="TextBox 38"/>
          <p:cNvSpPr txBox="1"/>
          <p:nvPr/>
        </p:nvSpPr>
        <p:spPr>
          <a:xfrm>
            <a:off x="936045" y="1434316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2x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61619" y="1371600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y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36762" y="1371600"/>
            <a:ext cx="764817" cy="432048"/>
          </a:xfrm>
          <a:prstGeom prst="rect">
            <a:avLst/>
          </a:prstGeom>
          <a:solidFill>
            <a:srgbClr val="33CC3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42" name="TextBox 41"/>
          <p:cNvSpPr txBox="1"/>
          <p:nvPr/>
        </p:nvSpPr>
        <p:spPr>
          <a:xfrm>
            <a:off x="1025515" y="1371600"/>
            <a:ext cx="4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z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59983" y="1371600"/>
            <a:ext cx="4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3x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59417" y="1819617"/>
            <a:ext cx="4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6g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60992" y="1819617"/>
            <a:ext cx="488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10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260992" y="1387569"/>
            <a:ext cx="2436663" cy="440159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50" name="TextBox 49"/>
          <p:cNvSpPr txBox="1"/>
          <p:nvPr/>
        </p:nvSpPr>
        <p:spPr>
          <a:xfrm>
            <a:off x="3837054" y="1882333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2x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260992" y="1819617"/>
            <a:ext cx="1925008" cy="428685"/>
          </a:xfrm>
          <a:prstGeom prst="rect">
            <a:avLst/>
          </a:prstGeom>
          <a:solidFill>
            <a:srgbClr val="33CC3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52" name="TextBox 51"/>
          <p:cNvSpPr txBox="1"/>
          <p:nvPr/>
        </p:nvSpPr>
        <p:spPr>
          <a:xfrm>
            <a:off x="3871914" y="1835586"/>
            <a:ext cx="632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7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432735" y="1395680"/>
            <a:ext cx="4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ab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656313" y="1387569"/>
            <a:ext cx="1043993" cy="432048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56" name="TextBox 55"/>
          <p:cNvSpPr txBox="1"/>
          <p:nvPr/>
        </p:nvSpPr>
        <p:spPr>
          <a:xfrm>
            <a:off x="4908218" y="1378277"/>
            <a:ext cx="4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4h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983650" y="1387569"/>
            <a:ext cx="672663" cy="43204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58" name="TextBox 57"/>
          <p:cNvSpPr txBox="1"/>
          <p:nvPr/>
        </p:nvSpPr>
        <p:spPr>
          <a:xfrm>
            <a:off x="4168440" y="1395680"/>
            <a:ext cx="4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3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219065" y="1355631"/>
            <a:ext cx="1582850" cy="43204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60" name="Rectangle 59"/>
          <p:cNvSpPr/>
          <p:nvPr/>
        </p:nvSpPr>
        <p:spPr>
          <a:xfrm>
            <a:off x="6356295" y="1355631"/>
            <a:ext cx="882883" cy="43204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61" name="Rectangle 60"/>
          <p:cNvSpPr/>
          <p:nvPr/>
        </p:nvSpPr>
        <p:spPr>
          <a:xfrm>
            <a:off x="6356294" y="1787679"/>
            <a:ext cx="2445621" cy="43204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62" name="TextBox 61"/>
          <p:cNvSpPr txBox="1"/>
          <p:nvPr/>
        </p:nvSpPr>
        <p:spPr>
          <a:xfrm>
            <a:off x="6543012" y="1403012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2ut</a:t>
            </a:r>
            <a:endParaRPr lang="en-GB" sz="2000" b="1" baseline="30000" dirty="0">
              <a:solidFill>
                <a:schemeClr val="bg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71395" y="1371600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at</a:t>
            </a:r>
            <a:r>
              <a:rPr lang="en-GB" sz="2000" b="1" baseline="30000" dirty="0" smtClean="0">
                <a:solidFill>
                  <a:schemeClr val="bg1"/>
                </a:solidFill>
              </a:rPr>
              <a:t>2</a:t>
            </a:r>
            <a:endParaRPr lang="en-GB" sz="2000" b="1" baseline="30000" dirty="0">
              <a:solidFill>
                <a:schemeClr val="bg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376555" y="1815078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2s</a:t>
            </a:r>
            <a:endParaRPr lang="en-GB" sz="2000" b="1" baseline="300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75004" y="1815079"/>
            <a:ext cx="525301" cy="433224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54" name="TextBox 53"/>
          <p:cNvSpPr txBox="1"/>
          <p:nvPr/>
        </p:nvSpPr>
        <p:spPr>
          <a:xfrm>
            <a:off x="5073276" y="1824037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6w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65" name="Explosion 1 64"/>
          <p:cNvSpPr/>
          <p:nvPr/>
        </p:nvSpPr>
        <p:spPr>
          <a:xfrm>
            <a:off x="129208" y="5650147"/>
            <a:ext cx="2819400" cy="1055453"/>
          </a:xfrm>
          <a:prstGeom prst="irregularSeal1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Explosion 1 65"/>
          <p:cNvSpPr/>
          <p:nvPr/>
        </p:nvSpPr>
        <p:spPr>
          <a:xfrm>
            <a:off x="3200400" y="5650146"/>
            <a:ext cx="2819400" cy="1055453"/>
          </a:xfrm>
          <a:prstGeom prst="irregularSeal1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Explosion 1 66"/>
          <p:cNvSpPr/>
          <p:nvPr/>
        </p:nvSpPr>
        <p:spPr>
          <a:xfrm>
            <a:off x="6290227" y="5650147"/>
            <a:ext cx="2819400" cy="1055453"/>
          </a:xfrm>
          <a:prstGeom prst="irregularSeal1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307265" y="5774002"/>
            <a:ext cx="2588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00FF"/>
                </a:solidFill>
              </a:rPr>
              <a:t>Make </a:t>
            </a:r>
            <a:r>
              <a:rPr lang="en-GB" sz="2000" b="1" dirty="0" smtClean="0">
                <a:solidFill>
                  <a:srgbClr val="0000FF"/>
                </a:solidFill>
              </a:rPr>
              <a:t>x</a:t>
            </a:r>
            <a:r>
              <a:rPr lang="en-GB" sz="2000" dirty="0" smtClean="0">
                <a:solidFill>
                  <a:srgbClr val="0000FF"/>
                </a:solidFill>
              </a:rPr>
              <a:t> the subject of the equation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315786" y="5823929"/>
            <a:ext cx="2588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00FF"/>
                </a:solidFill>
              </a:rPr>
              <a:t>Make </a:t>
            </a:r>
            <a:r>
              <a:rPr lang="en-GB" sz="2000" b="1" dirty="0" smtClean="0">
                <a:solidFill>
                  <a:srgbClr val="0000FF"/>
                </a:solidFill>
              </a:rPr>
              <a:t>w</a:t>
            </a:r>
            <a:r>
              <a:rPr lang="en-GB" sz="2000" dirty="0" smtClean="0">
                <a:solidFill>
                  <a:srgbClr val="0000FF"/>
                </a:solidFill>
              </a:rPr>
              <a:t> the subject of the equation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84790" y="5774002"/>
            <a:ext cx="2588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00FF"/>
                </a:solidFill>
              </a:rPr>
              <a:t>Make </a:t>
            </a:r>
            <a:r>
              <a:rPr lang="en-GB" sz="2000" b="1" dirty="0" smtClean="0">
                <a:solidFill>
                  <a:srgbClr val="0000FF"/>
                </a:solidFill>
              </a:rPr>
              <a:t>u</a:t>
            </a:r>
            <a:r>
              <a:rPr lang="en-GB" sz="2000" dirty="0" smtClean="0">
                <a:solidFill>
                  <a:srgbClr val="0000FF"/>
                </a:solidFill>
              </a:rPr>
              <a:t> the subject of the equation</a:t>
            </a:r>
            <a:endParaRPr lang="en-GB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14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Bar Vs Balance:</a:t>
            </a:r>
          </a:p>
        </p:txBody>
      </p:sp>
      <p:sp>
        <p:nvSpPr>
          <p:cNvPr id="3" name="Rectangle 2"/>
          <p:cNvSpPr/>
          <p:nvPr/>
        </p:nvSpPr>
        <p:spPr>
          <a:xfrm>
            <a:off x="1687264" y="1956764"/>
            <a:ext cx="1582850" cy="432048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4" name="Rectangle 3"/>
          <p:cNvSpPr/>
          <p:nvPr/>
        </p:nvSpPr>
        <p:spPr>
          <a:xfrm>
            <a:off x="824494" y="1956764"/>
            <a:ext cx="882883" cy="43204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5" name="Rectangle 4"/>
          <p:cNvSpPr/>
          <p:nvPr/>
        </p:nvSpPr>
        <p:spPr>
          <a:xfrm>
            <a:off x="824493" y="2388812"/>
            <a:ext cx="2445621" cy="43204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6" name="TextBox 5"/>
          <p:cNvSpPr txBox="1"/>
          <p:nvPr/>
        </p:nvSpPr>
        <p:spPr>
          <a:xfrm>
            <a:off x="1011211" y="2004145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2ut</a:t>
            </a:r>
            <a:endParaRPr lang="en-GB" sz="2000" b="1" baseline="30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9594" y="1972733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at</a:t>
            </a:r>
            <a:r>
              <a:rPr lang="en-GB" sz="2000" b="1" baseline="30000" dirty="0" smtClean="0">
                <a:solidFill>
                  <a:schemeClr val="bg1"/>
                </a:solidFill>
              </a:rPr>
              <a:t>2</a:t>
            </a:r>
            <a:endParaRPr lang="en-GB" sz="2000" b="1" baseline="30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4754" y="2416211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2s</a:t>
            </a:r>
            <a:endParaRPr lang="en-GB" sz="2000" b="1" baseline="300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551218" y="1197342"/>
            <a:ext cx="0" cy="54102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xplosion 1 10"/>
          <p:cNvSpPr/>
          <p:nvPr/>
        </p:nvSpPr>
        <p:spPr>
          <a:xfrm>
            <a:off x="3397180" y="141889"/>
            <a:ext cx="2819400" cy="1055453"/>
          </a:xfrm>
          <a:prstGeom prst="irregularSeal1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391743" y="265744"/>
            <a:ext cx="2588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00FF"/>
                </a:solidFill>
              </a:rPr>
              <a:t>Make </a:t>
            </a:r>
            <a:r>
              <a:rPr lang="en-GB" sz="2000" b="1" dirty="0" smtClean="0">
                <a:solidFill>
                  <a:srgbClr val="0000FF"/>
                </a:solidFill>
              </a:rPr>
              <a:t>u</a:t>
            </a:r>
            <a:r>
              <a:rPr lang="en-GB" sz="2000" dirty="0" smtClean="0">
                <a:solidFill>
                  <a:srgbClr val="0000FF"/>
                </a:solidFill>
              </a:rPr>
              <a:t> the subject of the equation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603" y="408179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00FF"/>
                </a:solidFill>
              </a:rPr>
              <a:t>2s – at</a:t>
            </a:r>
            <a:r>
              <a:rPr lang="en-GB" sz="2800" baseline="30000" dirty="0" smtClean="0">
                <a:solidFill>
                  <a:srgbClr val="0000FF"/>
                </a:solidFill>
              </a:rPr>
              <a:t>2 </a:t>
            </a:r>
            <a:r>
              <a:rPr lang="en-GB" sz="2800" dirty="0" smtClean="0">
                <a:solidFill>
                  <a:srgbClr val="0000FF"/>
                </a:solidFill>
              </a:rPr>
              <a:t>= 2ut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603" y="1197342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00FF"/>
                </a:solidFill>
              </a:rPr>
              <a:t>2s = 2ut + at</a:t>
            </a:r>
            <a:r>
              <a:rPr lang="en-GB" sz="2800" baseline="30000" dirty="0" smtClean="0">
                <a:solidFill>
                  <a:srgbClr val="0000FF"/>
                </a:solidFill>
              </a:rPr>
              <a:t>2</a:t>
            </a:r>
            <a:endParaRPr lang="en-GB" sz="2800" baseline="300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4498" y="2958405"/>
            <a:ext cx="35272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When we draw a bar model we see….</a:t>
            </a:r>
            <a:endParaRPr lang="en-GB" sz="2800" baseline="30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05054" y="1224151"/>
            <a:ext cx="281940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00FF"/>
                </a:solidFill>
              </a:rPr>
              <a:t>2s = 2ut + at</a:t>
            </a:r>
            <a:r>
              <a:rPr lang="en-GB" sz="2800" baseline="30000" dirty="0" smtClean="0">
                <a:solidFill>
                  <a:srgbClr val="0000FF"/>
                </a:solidFill>
              </a:rPr>
              <a:t>2</a:t>
            </a:r>
          </a:p>
          <a:p>
            <a:pPr algn="ctr"/>
            <a:endParaRPr lang="en-GB" sz="2800" baseline="30000" dirty="0" smtClean="0">
              <a:solidFill>
                <a:srgbClr val="0000FF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719454" y="1076639"/>
            <a:ext cx="0" cy="466517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25836" y="1794358"/>
            <a:ext cx="3352800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-</a:t>
            </a:r>
            <a:r>
              <a:rPr lang="en-GB" sz="2800" dirty="0" smtClean="0">
                <a:solidFill>
                  <a:srgbClr val="FF0000"/>
                </a:solidFill>
              </a:rPr>
              <a:t>at</a:t>
            </a:r>
            <a:r>
              <a:rPr lang="en-GB" sz="2800" baseline="30000" dirty="0" smtClean="0">
                <a:solidFill>
                  <a:srgbClr val="FF0000"/>
                </a:solidFill>
              </a:rPr>
              <a:t>2       </a:t>
            </a:r>
            <a:r>
              <a:rPr lang="en-GB" sz="2800" dirty="0" smtClean="0">
                <a:solidFill>
                  <a:srgbClr val="FF0000"/>
                </a:solidFill>
              </a:rPr>
              <a:t>-</a:t>
            </a:r>
            <a:r>
              <a:rPr lang="en-GB" sz="2800" dirty="0">
                <a:solidFill>
                  <a:srgbClr val="FF0000"/>
                </a:solidFill>
              </a:rPr>
              <a:t>at</a:t>
            </a:r>
            <a:r>
              <a:rPr lang="en-GB" sz="2800" baseline="30000" dirty="0">
                <a:solidFill>
                  <a:srgbClr val="FF0000"/>
                </a:solidFill>
              </a:rPr>
              <a:t>2</a:t>
            </a:r>
          </a:p>
          <a:p>
            <a:endParaRPr lang="en-GB" sz="2800" baseline="300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73280" y="2554711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00FF"/>
                </a:solidFill>
              </a:rPr>
              <a:t>2s – at</a:t>
            </a:r>
            <a:r>
              <a:rPr lang="en-GB" sz="2800" baseline="30000" dirty="0" smtClean="0">
                <a:solidFill>
                  <a:srgbClr val="0000FF"/>
                </a:solidFill>
              </a:rPr>
              <a:t>2 </a:t>
            </a:r>
            <a:r>
              <a:rPr lang="en-GB" sz="2800" dirty="0" smtClean="0">
                <a:solidFill>
                  <a:srgbClr val="0000FF"/>
                </a:solidFill>
              </a:rPr>
              <a:t>= 2ut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23" name="Explosion 1 22"/>
          <p:cNvSpPr/>
          <p:nvPr/>
        </p:nvSpPr>
        <p:spPr>
          <a:xfrm rot="16200000">
            <a:off x="3268028" y="4117874"/>
            <a:ext cx="2414008" cy="2563061"/>
          </a:xfrm>
          <a:prstGeom prst="irregularSeal1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242803" y="4737684"/>
            <a:ext cx="23232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0000FF"/>
                </a:solidFill>
              </a:rPr>
              <a:t>Remember 2ut means 2 x u x t so to get u alone we divide by 2t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3257457"/>
            <a:ext cx="3352800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÷2t     ÷</a:t>
            </a:r>
            <a:r>
              <a:rPr lang="en-GB" sz="2800" dirty="0">
                <a:solidFill>
                  <a:srgbClr val="FF0000"/>
                </a:solidFill>
              </a:rPr>
              <a:t>2t</a:t>
            </a:r>
            <a:endParaRPr lang="en-GB" sz="2800" baseline="30000" dirty="0">
              <a:solidFill>
                <a:srgbClr val="FF0000"/>
              </a:solidFill>
            </a:endParaRPr>
          </a:p>
          <a:p>
            <a:r>
              <a:rPr lang="en-GB" sz="2800" dirty="0" smtClean="0">
                <a:solidFill>
                  <a:srgbClr val="FF0000"/>
                </a:solidFill>
              </a:rPr>
              <a:t>  </a:t>
            </a:r>
            <a:endParaRPr lang="en-GB" sz="2800" baseline="30000" dirty="0">
              <a:solidFill>
                <a:srgbClr val="FF0000"/>
              </a:solidFill>
            </a:endParaRPr>
          </a:p>
          <a:p>
            <a:endParaRPr lang="en-GB" sz="2800" baseline="30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72891" y="3989457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solidFill>
                  <a:srgbClr val="0000FF"/>
                </a:solidFill>
              </a:rPr>
              <a:t>2s – at</a:t>
            </a:r>
            <a:r>
              <a:rPr lang="en-GB" sz="2800" b="1" u="sng" baseline="30000" dirty="0" smtClean="0">
                <a:solidFill>
                  <a:srgbClr val="0000FF"/>
                </a:solidFill>
              </a:rPr>
              <a:t>2 </a:t>
            </a:r>
            <a:r>
              <a:rPr lang="en-GB" sz="2800" b="1" dirty="0" smtClean="0">
                <a:solidFill>
                  <a:srgbClr val="0000FF"/>
                </a:solidFill>
              </a:rPr>
              <a:t>= u</a:t>
            </a:r>
          </a:p>
          <a:p>
            <a:r>
              <a:rPr lang="en-GB" sz="2800" b="1" dirty="0" smtClean="0">
                <a:solidFill>
                  <a:srgbClr val="0000FF"/>
                </a:solidFill>
              </a:rPr>
              <a:t>     2t</a:t>
            </a:r>
            <a:endParaRPr lang="en-GB" sz="2800" b="1" dirty="0">
              <a:solidFill>
                <a:srgbClr val="0000FF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362200" y="3891994"/>
            <a:ext cx="0" cy="2627812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78174" y="4626035"/>
            <a:ext cx="3352800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÷2t     ÷</a:t>
            </a:r>
            <a:r>
              <a:rPr lang="en-GB" sz="2800" dirty="0">
                <a:solidFill>
                  <a:srgbClr val="FF0000"/>
                </a:solidFill>
              </a:rPr>
              <a:t>2t</a:t>
            </a:r>
            <a:endParaRPr lang="en-GB" sz="2800" baseline="30000" dirty="0">
              <a:solidFill>
                <a:srgbClr val="FF0000"/>
              </a:solidFill>
            </a:endParaRPr>
          </a:p>
          <a:p>
            <a:r>
              <a:rPr lang="en-GB" sz="2800" dirty="0" smtClean="0">
                <a:solidFill>
                  <a:srgbClr val="FF0000"/>
                </a:solidFill>
              </a:rPr>
              <a:t>  </a:t>
            </a:r>
            <a:endParaRPr lang="en-GB" sz="2800" baseline="30000" dirty="0">
              <a:solidFill>
                <a:srgbClr val="FF0000"/>
              </a:solidFill>
            </a:endParaRPr>
          </a:p>
          <a:p>
            <a:endParaRPr lang="en-GB" sz="2800" baseline="300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5054" y="5264755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solidFill>
                  <a:srgbClr val="0000FF"/>
                </a:solidFill>
              </a:rPr>
              <a:t>2s – at</a:t>
            </a:r>
            <a:r>
              <a:rPr lang="en-GB" sz="2800" b="1" u="sng" baseline="30000" dirty="0" smtClean="0">
                <a:solidFill>
                  <a:srgbClr val="0000FF"/>
                </a:solidFill>
              </a:rPr>
              <a:t>2 </a:t>
            </a:r>
            <a:r>
              <a:rPr lang="en-GB" sz="2800" b="1" dirty="0" smtClean="0">
                <a:solidFill>
                  <a:srgbClr val="0000FF"/>
                </a:solidFill>
              </a:rPr>
              <a:t>= u</a:t>
            </a:r>
          </a:p>
          <a:p>
            <a:r>
              <a:rPr lang="en-GB" sz="2800" b="1" dirty="0" smtClean="0">
                <a:solidFill>
                  <a:srgbClr val="0000FF"/>
                </a:solidFill>
              </a:rPr>
              <a:t>     2t</a:t>
            </a:r>
            <a:endParaRPr lang="en-GB" sz="2800" b="1" dirty="0">
              <a:solidFill>
                <a:srgbClr val="0000FF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687264" y="1720562"/>
            <a:ext cx="20113" cy="1357369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707377" y="1794358"/>
            <a:ext cx="460748" cy="604888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362200" y="1833256"/>
            <a:ext cx="938735" cy="1125149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770226" y="1826237"/>
            <a:ext cx="938735" cy="1125149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25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  <p:bldP spid="13" grpId="0"/>
      <p:bldP spid="16" grpId="0"/>
      <p:bldP spid="21" grpId="0"/>
      <p:bldP spid="22" grpId="0"/>
      <p:bldP spid="23" grpId="0" animBg="1"/>
      <p:bldP spid="24" grpId="0"/>
      <p:bldP spid="25" grpId="0"/>
      <p:bldP spid="26" grpId="0"/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Rearranging equations:</a:t>
            </a:r>
          </a:p>
          <a:p>
            <a:r>
              <a:rPr lang="en-GB" sz="3200" dirty="0" smtClean="0">
                <a:solidFill>
                  <a:srgbClr val="0000FF"/>
                </a:solidFill>
              </a:rPr>
              <a:t>Use the method that suits you….</a:t>
            </a:r>
            <a:endParaRPr lang="en-GB" sz="2400" dirty="0">
              <a:solidFill>
                <a:srgbClr val="0000FF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770908" y="1115289"/>
            <a:ext cx="0" cy="5524711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57898" y="1115288"/>
            <a:ext cx="0" cy="5524711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" y="3751329"/>
            <a:ext cx="868680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636" y="1137699"/>
            <a:ext cx="2715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3x = 2y + z + e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81298" y="1137699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4b + 2d = a + c + e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64826" y="1156853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 – 2pz = 3f + s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636" y="3894753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g = a + 3b - </a:t>
            </a:r>
            <a:r>
              <a:rPr lang="en-GB" sz="2800" dirty="0" err="1" smtClean="0">
                <a:solidFill>
                  <a:srgbClr val="FF0000"/>
                </a:solidFill>
              </a:rPr>
              <a:t>zfq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50127" y="3919209"/>
            <a:ext cx="3269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3a</a:t>
            </a:r>
            <a:r>
              <a:rPr lang="en-GB" sz="2800" baseline="30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 + 2b – 6 = </a:t>
            </a:r>
            <a:r>
              <a:rPr lang="en-GB" sz="2800" dirty="0" err="1" smtClean="0">
                <a:solidFill>
                  <a:srgbClr val="FF0000"/>
                </a:solidFill>
              </a:rPr>
              <a:t>tr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29744" y="3877645"/>
            <a:ext cx="3269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</a:t>
            </a:r>
            <a:r>
              <a:rPr lang="en-GB" sz="2800" baseline="30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 + 4b</a:t>
            </a:r>
            <a:r>
              <a:rPr lang="en-GB" sz="2800" baseline="30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 = 6ts - 5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22" name="Explosion 1 21"/>
          <p:cNvSpPr/>
          <p:nvPr/>
        </p:nvSpPr>
        <p:spPr>
          <a:xfrm>
            <a:off x="34636" y="2578342"/>
            <a:ext cx="2819400" cy="1055453"/>
          </a:xfrm>
          <a:prstGeom prst="irregularSeal1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12693" y="2702197"/>
            <a:ext cx="2588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</a:rPr>
              <a:t>Extension:</a:t>
            </a:r>
            <a:r>
              <a:rPr lang="en-GB" sz="2000" dirty="0" smtClean="0">
                <a:solidFill>
                  <a:srgbClr val="0000FF"/>
                </a:solidFill>
              </a:rPr>
              <a:t> Make </a:t>
            </a:r>
            <a:r>
              <a:rPr lang="en-GB" sz="2000" b="1" dirty="0" smtClean="0">
                <a:solidFill>
                  <a:srgbClr val="0000FF"/>
                </a:solidFill>
              </a:rPr>
              <a:t>y</a:t>
            </a:r>
            <a:r>
              <a:rPr lang="en-GB" sz="2000" dirty="0" smtClean="0">
                <a:solidFill>
                  <a:srgbClr val="0000FF"/>
                </a:solidFill>
              </a:rPr>
              <a:t> the subject of the equation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7" name="Explosion 1 6"/>
          <p:cNvSpPr/>
          <p:nvPr/>
        </p:nvSpPr>
        <p:spPr>
          <a:xfrm>
            <a:off x="212693" y="1680073"/>
            <a:ext cx="2454307" cy="898269"/>
          </a:xfrm>
          <a:prstGeom prst="irregularSeal1">
            <a:avLst/>
          </a:prstGeom>
          <a:solidFill>
            <a:srgbClr val="00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192671" y="1660919"/>
            <a:ext cx="2588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</a:rPr>
              <a:t>Main:</a:t>
            </a:r>
            <a:r>
              <a:rPr lang="en-GB" sz="2000" dirty="0" smtClean="0">
                <a:solidFill>
                  <a:srgbClr val="0000FF"/>
                </a:solidFill>
              </a:rPr>
              <a:t> Make </a:t>
            </a:r>
            <a:r>
              <a:rPr lang="en-GB" sz="2000" b="1" dirty="0" smtClean="0">
                <a:solidFill>
                  <a:srgbClr val="0000FF"/>
                </a:solidFill>
              </a:rPr>
              <a:t>z</a:t>
            </a:r>
            <a:r>
              <a:rPr lang="en-GB" sz="2000" dirty="0" smtClean="0">
                <a:solidFill>
                  <a:srgbClr val="0000FF"/>
                </a:solidFill>
              </a:rPr>
              <a:t> the subject of the equation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25" name="Explosion 1 24"/>
          <p:cNvSpPr/>
          <p:nvPr/>
        </p:nvSpPr>
        <p:spPr>
          <a:xfrm>
            <a:off x="2977963" y="2538798"/>
            <a:ext cx="2819400" cy="1055453"/>
          </a:xfrm>
          <a:prstGeom prst="irregularSeal1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3156020" y="2662653"/>
            <a:ext cx="2588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</a:rPr>
              <a:t>Extension:</a:t>
            </a:r>
            <a:r>
              <a:rPr lang="en-GB" sz="2000" dirty="0" smtClean="0">
                <a:solidFill>
                  <a:srgbClr val="0000FF"/>
                </a:solidFill>
              </a:rPr>
              <a:t> Make </a:t>
            </a:r>
            <a:r>
              <a:rPr lang="en-GB" sz="2000" b="1" dirty="0" smtClean="0">
                <a:solidFill>
                  <a:srgbClr val="0000FF"/>
                </a:solidFill>
              </a:rPr>
              <a:t>d</a:t>
            </a:r>
            <a:r>
              <a:rPr lang="en-GB" sz="2000" dirty="0" smtClean="0">
                <a:solidFill>
                  <a:srgbClr val="0000FF"/>
                </a:solidFill>
              </a:rPr>
              <a:t> the subject of the equation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27" name="Explosion 1 26"/>
          <p:cNvSpPr/>
          <p:nvPr/>
        </p:nvSpPr>
        <p:spPr>
          <a:xfrm>
            <a:off x="3156020" y="1640529"/>
            <a:ext cx="2454307" cy="898269"/>
          </a:xfrm>
          <a:prstGeom prst="irregularSeal1">
            <a:avLst/>
          </a:prstGeom>
          <a:solidFill>
            <a:srgbClr val="00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3135998" y="1621375"/>
            <a:ext cx="2588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</a:rPr>
              <a:t>Main:</a:t>
            </a:r>
            <a:r>
              <a:rPr lang="en-GB" sz="2000" dirty="0" smtClean="0">
                <a:solidFill>
                  <a:srgbClr val="0000FF"/>
                </a:solidFill>
              </a:rPr>
              <a:t> Make </a:t>
            </a:r>
            <a:r>
              <a:rPr lang="en-GB" sz="2000" b="1" dirty="0" smtClean="0">
                <a:solidFill>
                  <a:srgbClr val="0000FF"/>
                </a:solidFill>
              </a:rPr>
              <a:t>c</a:t>
            </a:r>
            <a:r>
              <a:rPr lang="en-GB" sz="2000" dirty="0" smtClean="0">
                <a:solidFill>
                  <a:srgbClr val="0000FF"/>
                </a:solidFill>
              </a:rPr>
              <a:t> the subject of the equation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29" name="Explosion 1 28"/>
          <p:cNvSpPr/>
          <p:nvPr/>
        </p:nvSpPr>
        <p:spPr>
          <a:xfrm>
            <a:off x="6182589" y="2578342"/>
            <a:ext cx="2819400" cy="1055453"/>
          </a:xfrm>
          <a:prstGeom prst="irregularSeal1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360646" y="2702197"/>
            <a:ext cx="2588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</a:rPr>
              <a:t>Extension:</a:t>
            </a:r>
            <a:r>
              <a:rPr lang="en-GB" sz="2000" dirty="0" smtClean="0">
                <a:solidFill>
                  <a:srgbClr val="0000FF"/>
                </a:solidFill>
              </a:rPr>
              <a:t> Make </a:t>
            </a:r>
            <a:r>
              <a:rPr lang="en-GB" sz="2000" b="1" dirty="0" smtClean="0">
                <a:solidFill>
                  <a:srgbClr val="0000FF"/>
                </a:solidFill>
              </a:rPr>
              <a:t>p</a:t>
            </a:r>
            <a:r>
              <a:rPr lang="en-GB" sz="2000" dirty="0" smtClean="0">
                <a:solidFill>
                  <a:srgbClr val="0000FF"/>
                </a:solidFill>
              </a:rPr>
              <a:t> the subject of the equation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31" name="Explosion 1 30"/>
          <p:cNvSpPr/>
          <p:nvPr/>
        </p:nvSpPr>
        <p:spPr>
          <a:xfrm>
            <a:off x="6360646" y="1680073"/>
            <a:ext cx="2454307" cy="898269"/>
          </a:xfrm>
          <a:prstGeom prst="irregularSeal1">
            <a:avLst/>
          </a:prstGeom>
          <a:solidFill>
            <a:srgbClr val="00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340624" y="1660919"/>
            <a:ext cx="2588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</a:rPr>
              <a:t>Main:</a:t>
            </a:r>
            <a:r>
              <a:rPr lang="en-GB" sz="2000" dirty="0" smtClean="0">
                <a:solidFill>
                  <a:srgbClr val="0000FF"/>
                </a:solidFill>
              </a:rPr>
              <a:t> Make </a:t>
            </a:r>
            <a:r>
              <a:rPr lang="en-GB" sz="2000" b="1" dirty="0" smtClean="0">
                <a:solidFill>
                  <a:srgbClr val="0000FF"/>
                </a:solidFill>
              </a:rPr>
              <a:t>f</a:t>
            </a:r>
            <a:r>
              <a:rPr lang="en-GB" sz="2000" dirty="0" smtClean="0">
                <a:solidFill>
                  <a:srgbClr val="0000FF"/>
                </a:solidFill>
              </a:rPr>
              <a:t> the subject of the equation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33" name="Explosion 1 32"/>
          <p:cNvSpPr/>
          <p:nvPr/>
        </p:nvSpPr>
        <p:spPr>
          <a:xfrm>
            <a:off x="9629" y="5359852"/>
            <a:ext cx="2819400" cy="1055453"/>
          </a:xfrm>
          <a:prstGeom prst="irregularSeal1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187686" y="5483707"/>
            <a:ext cx="2588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</a:rPr>
              <a:t>Extension:</a:t>
            </a:r>
            <a:r>
              <a:rPr lang="en-GB" sz="2000" dirty="0" smtClean="0">
                <a:solidFill>
                  <a:srgbClr val="0000FF"/>
                </a:solidFill>
              </a:rPr>
              <a:t> Make </a:t>
            </a:r>
            <a:r>
              <a:rPr lang="en-GB" sz="2000" b="1" dirty="0" smtClean="0">
                <a:solidFill>
                  <a:srgbClr val="0000FF"/>
                </a:solidFill>
              </a:rPr>
              <a:t>f</a:t>
            </a:r>
            <a:r>
              <a:rPr lang="en-GB" sz="2000" dirty="0" smtClean="0">
                <a:solidFill>
                  <a:srgbClr val="0000FF"/>
                </a:solidFill>
              </a:rPr>
              <a:t> the subject of the equation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35" name="Explosion 1 34"/>
          <p:cNvSpPr/>
          <p:nvPr/>
        </p:nvSpPr>
        <p:spPr>
          <a:xfrm>
            <a:off x="187686" y="4461583"/>
            <a:ext cx="2454307" cy="898269"/>
          </a:xfrm>
          <a:prstGeom prst="irregularSeal1">
            <a:avLst/>
          </a:prstGeom>
          <a:solidFill>
            <a:srgbClr val="00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167664" y="4442429"/>
            <a:ext cx="2588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</a:rPr>
              <a:t>Main:</a:t>
            </a:r>
            <a:r>
              <a:rPr lang="en-GB" sz="2000" dirty="0" smtClean="0">
                <a:solidFill>
                  <a:srgbClr val="0000FF"/>
                </a:solidFill>
              </a:rPr>
              <a:t> Make </a:t>
            </a:r>
            <a:r>
              <a:rPr lang="en-GB" sz="2000" b="1" dirty="0" smtClean="0">
                <a:solidFill>
                  <a:srgbClr val="0000FF"/>
                </a:solidFill>
              </a:rPr>
              <a:t>b </a:t>
            </a:r>
            <a:r>
              <a:rPr lang="en-GB" sz="2000" dirty="0" smtClean="0">
                <a:solidFill>
                  <a:srgbClr val="0000FF"/>
                </a:solidFill>
              </a:rPr>
              <a:t>the subject of the equation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37" name="Explosion 1 36"/>
          <p:cNvSpPr/>
          <p:nvPr/>
        </p:nvSpPr>
        <p:spPr>
          <a:xfrm>
            <a:off x="2949490" y="5359851"/>
            <a:ext cx="2819400" cy="1055453"/>
          </a:xfrm>
          <a:prstGeom prst="irregularSeal1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3127547" y="5483706"/>
            <a:ext cx="2588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</a:rPr>
              <a:t>Extension:</a:t>
            </a:r>
            <a:r>
              <a:rPr lang="en-GB" sz="2000" dirty="0" smtClean="0">
                <a:solidFill>
                  <a:srgbClr val="0000FF"/>
                </a:solidFill>
              </a:rPr>
              <a:t> Make </a:t>
            </a:r>
            <a:r>
              <a:rPr lang="en-GB" sz="2000" b="1" dirty="0" smtClean="0">
                <a:solidFill>
                  <a:srgbClr val="0000FF"/>
                </a:solidFill>
              </a:rPr>
              <a:t>a</a:t>
            </a:r>
            <a:r>
              <a:rPr lang="en-GB" sz="2000" dirty="0" smtClean="0">
                <a:solidFill>
                  <a:srgbClr val="0000FF"/>
                </a:solidFill>
              </a:rPr>
              <a:t> the subject of the equation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39" name="Explosion 1 38"/>
          <p:cNvSpPr/>
          <p:nvPr/>
        </p:nvSpPr>
        <p:spPr>
          <a:xfrm>
            <a:off x="3127547" y="4461582"/>
            <a:ext cx="2454307" cy="898269"/>
          </a:xfrm>
          <a:prstGeom prst="irregularSeal1">
            <a:avLst/>
          </a:prstGeom>
          <a:solidFill>
            <a:srgbClr val="00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3107525" y="4442428"/>
            <a:ext cx="2588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</a:rPr>
              <a:t>Main:</a:t>
            </a:r>
            <a:r>
              <a:rPr lang="en-GB" sz="2000" dirty="0" smtClean="0">
                <a:solidFill>
                  <a:srgbClr val="0000FF"/>
                </a:solidFill>
              </a:rPr>
              <a:t> Make </a:t>
            </a:r>
            <a:r>
              <a:rPr lang="en-GB" sz="2000" b="1" dirty="0" smtClean="0">
                <a:solidFill>
                  <a:srgbClr val="0000FF"/>
                </a:solidFill>
              </a:rPr>
              <a:t>b</a:t>
            </a:r>
            <a:r>
              <a:rPr lang="en-GB" sz="2000" dirty="0" smtClean="0">
                <a:solidFill>
                  <a:srgbClr val="0000FF"/>
                </a:solidFill>
              </a:rPr>
              <a:t> the subject of the equation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41" name="Explosion 1 40"/>
          <p:cNvSpPr/>
          <p:nvPr/>
        </p:nvSpPr>
        <p:spPr>
          <a:xfrm>
            <a:off x="6054432" y="5361249"/>
            <a:ext cx="2819400" cy="1055453"/>
          </a:xfrm>
          <a:prstGeom prst="irregularSeal1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232489" y="5485104"/>
            <a:ext cx="2588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</a:rPr>
              <a:t>Extension:</a:t>
            </a:r>
            <a:r>
              <a:rPr lang="en-GB" sz="2000" dirty="0" smtClean="0">
                <a:solidFill>
                  <a:srgbClr val="0000FF"/>
                </a:solidFill>
              </a:rPr>
              <a:t> Make </a:t>
            </a:r>
            <a:r>
              <a:rPr lang="en-GB" sz="2000" b="1" dirty="0" smtClean="0">
                <a:solidFill>
                  <a:srgbClr val="0000FF"/>
                </a:solidFill>
              </a:rPr>
              <a:t>b</a:t>
            </a:r>
            <a:r>
              <a:rPr lang="en-GB" sz="2000" dirty="0" smtClean="0">
                <a:solidFill>
                  <a:srgbClr val="0000FF"/>
                </a:solidFill>
              </a:rPr>
              <a:t> the subject of the equation</a:t>
            </a:r>
            <a:endParaRPr lang="en-GB" sz="2000" dirty="0">
              <a:solidFill>
                <a:srgbClr val="0000FF"/>
              </a:solidFill>
            </a:endParaRPr>
          </a:p>
        </p:txBody>
      </p:sp>
      <p:sp>
        <p:nvSpPr>
          <p:cNvPr id="43" name="Explosion 1 42"/>
          <p:cNvSpPr/>
          <p:nvPr/>
        </p:nvSpPr>
        <p:spPr>
          <a:xfrm>
            <a:off x="6232489" y="4462980"/>
            <a:ext cx="2454307" cy="898269"/>
          </a:xfrm>
          <a:prstGeom prst="irregularSeal1">
            <a:avLst/>
          </a:prstGeom>
          <a:solidFill>
            <a:srgbClr val="00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6212467" y="4443826"/>
            <a:ext cx="25886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00FF"/>
                </a:solidFill>
              </a:rPr>
              <a:t>Main:</a:t>
            </a:r>
            <a:r>
              <a:rPr lang="en-GB" sz="2000" dirty="0" smtClean="0">
                <a:solidFill>
                  <a:srgbClr val="0000FF"/>
                </a:solidFill>
              </a:rPr>
              <a:t> Make </a:t>
            </a:r>
            <a:r>
              <a:rPr lang="en-GB" sz="2000" b="1" dirty="0" smtClean="0">
                <a:solidFill>
                  <a:srgbClr val="0000FF"/>
                </a:solidFill>
              </a:rPr>
              <a:t>t</a:t>
            </a:r>
            <a:r>
              <a:rPr lang="en-GB" sz="2000" dirty="0" smtClean="0">
                <a:solidFill>
                  <a:srgbClr val="0000FF"/>
                </a:solidFill>
              </a:rPr>
              <a:t> the subject of the equation</a:t>
            </a:r>
            <a:endParaRPr lang="en-GB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53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Rearranging equations:</a:t>
            </a:r>
          </a:p>
          <a:p>
            <a:r>
              <a:rPr lang="en-GB" sz="3200" dirty="0" smtClean="0">
                <a:solidFill>
                  <a:srgbClr val="0000FF"/>
                </a:solidFill>
              </a:rPr>
              <a:t>Use the method that suits you….</a:t>
            </a:r>
            <a:endParaRPr lang="en-GB" sz="2400" dirty="0">
              <a:solidFill>
                <a:srgbClr val="0000FF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95600" y="1132397"/>
            <a:ext cx="0" cy="5524711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057898" y="1115288"/>
            <a:ext cx="0" cy="5524711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" y="3751329"/>
            <a:ext cx="868680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636" y="1137699"/>
            <a:ext cx="2715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3x = 2y + z + e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81298" y="1137699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4b + 2d = a + c + e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64826" y="1156853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 – 2pz = 3f + s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3894753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g = a + 3b - </a:t>
            </a:r>
            <a:r>
              <a:rPr lang="en-GB" sz="2800" dirty="0" err="1" smtClean="0">
                <a:solidFill>
                  <a:srgbClr val="FF0000"/>
                </a:solidFill>
              </a:rPr>
              <a:t>zfq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50127" y="3919209"/>
            <a:ext cx="3269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3a</a:t>
            </a:r>
            <a:r>
              <a:rPr lang="en-GB" sz="2800" baseline="30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 + 2b – 6 = </a:t>
            </a:r>
            <a:r>
              <a:rPr lang="en-GB" sz="2800" dirty="0" err="1" smtClean="0">
                <a:solidFill>
                  <a:srgbClr val="FF0000"/>
                </a:solidFill>
              </a:rPr>
              <a:t>tr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29744" y="3877645"/>
            <a:ext cx="3269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</a:t>
            </a:r>
            <a:r>
              <a:rPr lang="en-GB" sz="2800" baseline="30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 + 4b</a:t>
            </a:r>
            <a:r>
              <a:rPr lang="en-GB" sz="2800" baseline="30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 = 6ts - 5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7976" y="1756847"/>
            <a:ext cx="1224136" cy="43204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13" name="Rectangle 12"/>
          <p:cNvSpPr/>
          <p:nvPr/>
        </p:nvSpPr>
        <p:spPr>
          <a:xfrm>
            <a:off x="226491" y="1756847"/>
            <a:ext cx="476780" cy="43204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14" name="Rectangle 13"/>
          <p:cNvSpPr/>
          <p:nvPr/>
        </p:nvSpPr>
        <p:spPr>
          <a:xfrm>
            <a:off x="226490" y="2188895"/>
            <a:ext cx="2445621" cy="43204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15" name="TextBox 14"/>
          <p:cNvSpPr txBox="1"/>
          <p:nvPr/>
        </p:nvSpPr>
        <p:spPr>
          <a:xfrm>
            <a:off x="802554" y="1819563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2x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8128" y="1756847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e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03271" y="1756847"/>
            <a:ext cx="764817" cy="432048"/>
          </a:xfrm>
          <a:prstGeom prst="rect">
            <a:avLst/>
          </a:prstGeom>
          <a:solidFill>
            <a:srgbClr val="33CC3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23" name="TextBox 22"/>
          <p:cNvSpPr txBox="1"/>
          <p:nvPr/>
        </p:nvSpPr>
        <p:spPr>
          <a:xfrm>
            <a:off x="892024" y="1756847"/>
            <a:ext cx="4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z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6492" y="1756847"/>
            <a:ext cx="4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2y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25926" y="2204864"/>
            <a:ext cx="4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3x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73941" y="2198187"/>
            <a:ext cx="520612" cy="43204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28" name="Rectangle 27"/>
          <p:cNvSpPr/>
          <p:nvPr/>
        </p:nvSpPr>
        <p:spPr>
          <a:xfrm>
            <a:off x="3248931" y="2198187"/>
            <a:ext cx="698219" cy="43204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29" name="Rectangle 28"/>
          <p:cNvSpPr/>
          <p:nvPr/>
        </p:nvSpPr>
        <p:spPr>
          <a:xfrm>
            <a:off x="3248933" y="1766139"/>
            <a:ext cx="2436663" cy="440159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30" name="TextBox 29"/>
          <p:cNvSpPr txBox="1"/>
          <p:nvPr/>
        </p:nvSpPr>
        <p:spPr>
          <a:xfrm>
            <a:off x="3824995" y="2260903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2x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48933" y="2198187"/>
            <a:ext cx="1925008" cy="432048"/>
          </a:xfrm>
          <a:prstGeom prst="rect">
            <a:avLst/>
          </a:prstGeom>
          <a:solidFill>
            <a:srgbClr val="33CC3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32" name="TextBox 31"/>
          <p:cNvSpPr txBox="1"/>
          <p:nvPr/>
        </p:nvSpPr>
        <p:spPr>
          <a:xfrm>
            <a:off x="3859855" y="2214156"/>
            <a:ext cx="632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4b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20676" y="1774250"/>
            <a:ext cx="4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a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64073" y="2198187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2d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644254" y="1766139"/>
            <a:ext cx="1043993" cy="432048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36" name="TextBox 35"/>
          <p:cNvSpPr txBox="1"/>
          <p:nvPr/>
        </p:nvSpPr>
        <p:spPr>
          <a:xfrm>
            <a:off x="4896159" y="1756847"/>
            <a:ext cx="4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e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71591" y="1766139"/>
            <a:ext cx="672663" cy="432048"/>
          </a:xfrm>
          <a:prstGeom prst="rect">
            <a:avLst/>
          </a:prstGeom>
          <a:solidFill>
            <a:srgbClr val="0099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38" name="TextBox 37"/>
          <p:cNvSpPr txBox="1"/>
          <p:nvPr/>
        </p:nvSpPr>
        <p:spPr>
          <a:xfrm>
            <a:off x="4156381" y="1774250"/>
            <a:ext cx="4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c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177975" y="2209794"/>
            <a:ext cx="520612" cy="43204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40" name="Rectangle 39"/>
          <p:cNvSpPr/>
          <p:nvPr/>
        </p:nvSpPr>
        <p:spPr>
          <a:xfrm>
            <a:off x="6252965" y="2209794"/>
            <a:ext cx="698219" cy="43204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41" name="Rectangle 40"/>
          <p:cNvSpPr/>
          <p:nvPr/>
        </p:nvSpPr>
        <p:spPr>
          <a:xfrm>
            <a:off x="6252965" y="1769888"/>
            <a:ext cx="2445621" cy="43204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42" name="TextBox 41"/>
          <p:cNvSpPr txBox="1"/>
          <p:nvPr/>
        </p:nvSpPr>
        <p:spPr>
          <a:xfrm>
            <a:off x="6829029" y="2272510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2x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51185" y="2209794"/>
            <a:ext cx="1226790" cy="432048"/>
          </a:xfrm>
          <a:prstGeom prst="rect">
            <a:avLst/>
          </a:prstGeom>
          <a:solidFill>
            <a:srgbClr val="33CC3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44" name="TextBox 43"/>
          <p:cNvSpPr txBox="1"/>
          <p:nvPr/>
        </p:nvSpPr>
        <p:spPr>
          <a:xfrm>
            <a:off x="7274050" y="2240572"/>
            <a:ext cx="632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s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52967" y="2209794"/>
            <a:ext cx="698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2pz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152401" y="1785857"/>
            <a:ext cx="4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a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168107" y="2209794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3f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3735" y="4913533"/>
            <a:ext cx="488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10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098743" y="4913533"/>
            <a:ext cx="520612" cy="43204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50" name="Rectangle 49"/>
          <p:cNvSpPr/>
          <p:nvPr/>
        </p:nvSpPr>
        <p:spPr>
          <a:xfrm>
            <a:off x="173733" y="4913533"/>
            <a:ext cx="698219" cy="43204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51" name="Rectangle 50"/>
          <p:cNvSpPr/>
          <p:nvPr/>
        </p:nvSpPr>
        <p:spPr>
          <a:xfrm>
            <a:off x="164777" y="4489596"/>
            <a:ext cx="2445621" cy="43204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52" name="TextBox 51"/>
          <p:cNvSpPr txBox="1"/>
          <p:nvPr/>
        </p:nvSpPr>
        <p:spPr>
          <a:xfrm>
            <a:off x="749797" y="4976249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2x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73735" y="4913533"/>
            <a:ext cx="1925008" cy="432048"/>
          </a:xfrm>
          <a:prstGeom prst="rect">
            <a:avLst/>
          </a:prstGeom>
          <a:solidFill>
            <a:srgbClr val="33CC3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54" name="TextBox 53"/>
          <p:cNvSpPr txBox="1"/>
          <p:nvPr/>
        </p:nvSpPr>
        <p:spPr>
          <a:xfrm>
            <a:off x="784657" y="4929502"/>
            <a:ext cx="632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a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12450" y="4489596"/>
            <a:ext cx="48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g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88875" y="4913533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3b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569056" y="4489596"/>
            <a:ext cx="1043993" cy="432048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58" name="TextBox 57"/>
          <p:cNvSpPr txBox="1"/>
          <p:nvPr/>
        </p:nvSpPr>
        <p:spPr>
          <a:xfrm>
            <a:off x="1870618" y="4436713"/>
            <a:ext cx="677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bg1"/>
                </a:solidFill>
              </a:rPr>
              <a:t>zfq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85074" y="4944311"/>
            <a:ext cx="488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10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285072" y="4944311"/>
            <a:ext cx="698219" cy="43204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62" name="Rectangle 61"/>
          <p:cNvSpPr/>
          <p:nvPr/>
        </p:nvSpPr>
        <p:spPr>
          <a:xfrm>
            <a:off x="3276116" y="4520374"/>
            <a:ext cx="2445621" cy="43204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63" name="TextBox 62"/>
          <p:cNvSpPr txBox="1"/>
          <p:nvPr/>
        </p:nvSpPr>
        <p:spPr>
          <a:xfrm>
            <a:off x="3861136" y="5007027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2x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285074" y="4944311"/>
            <a:ext cx="1925008" cy="432048"/>
          </a:xfrm>
          <a:prstGeom prst="rect">
            <a:avLst/>
          </a:prstGeom>
          <a:solidFill>
            <a:srgbClr val="33CC3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66" name="TextBox 65"/>
          <p:cNvSpPr txBox="1"/>
          <p:nvPr/>
        </p:nvSpPr>
        <p:spPr>
          <a:xfrm>
            <a:off x="3723789" y="4520374"/>
            <a:ext cx="695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3a</a:t>
            </a:r>
            <a:r>
              <a:rPr lang="en-GB" sz="2000" b="1" baseline="30000" dirty="0" smtClean="0">
                <a:solidFill>
                  <a:schemeClr val="bg1"/>
                </a:solidFill>
              </a:rPr>
              <a:t>2</a:t>
            </a:r>
            <a:endParaRPr lang="en-GB" sz="2000" b="1" baseline="30000" dirty="0">
              <a:solidFill>
                <a:schemeClr val="bg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419599" y="4520374"/>
            <a:ext cx="1304790" cy="432048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69" name="TextBox 68"/>
          <p:cNvSpPr txBox="1"/>
          <p:nvPr/>
        </p:nvSpPr>
        <p:spPr>
          <a:xfrm>
            <a:off x="4774849" y="4521534"/>
            <a:ext cx="712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2b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335212" y="4952422"/>
            <a:ext cx="840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err="1" smtClean="0">
                <a:solidFill>
                  <a:schemeClr val="bg1"/>
                </a:solidFill>
              </a:rPr>
              <a:t>tr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284227" y="4944311"/>
            <a:ext cx="1446467" cy="43204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65" name="TextBox 64"/>
          <p:cNvSpPr txBox="1"/>
          <p:nvPr/>
        </p:nvSpPr>
        <p:spPr>
          <a:xfrm>
            <a:off x="4665733" y="4960280"/>
            <a:ext cx="632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6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590717" y="4481485"/>
            <a:ext cx="1224136" cy="43204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72" name="Rectangle 71"/>
          <p:cNvSpPr/>
          <p:nvPr/>
        </p:nvSpPr>
        <p:spPr>
          <a:xfrm>
            <a:off x="6369231" y="4913533"/>
            <a:ext cx="2445621" cy="432048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73" name="TextBox 72"/>
          <p:cNvSpPr txBox="1"/>
          <p:nvPr/>
        </p:nvSpPr>
        <p:spPr>
          <a:xfrm>
            <a:off x="6945295" y="4544201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2x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970869" y="4481485"/>
            <a:ext cx="6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5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846012" y="4481485"/>
            <a:ext cx="1060485" cy="432048"/>
          </a:xfrm>
          <a:prstGeom prst="rect">
            <a:avLst/>
          </a:prstGeom>
          <a:solidFill>
            <a:srgbClr val="33CC33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7090106" y="4481485"/>
            <a:ext cx="871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 </a:t>
            </a:r>
            <a:r>
              <a:rPr lang="en-GB" sz="2000" b="1" dirty="0" smtClean="0">
                <a:solidFill>
                  <a:schemeClr val="bg1"/>
                </a:solidFill>
              </a:rPr>
              <a:t>4b</a:t>
            </a:r>
            <a:r>
              <a:rPr lang="en-GB" sz="2000" b="1" baseline="30000" dirty="0" smtClean="0">
                <a:solidFill>
                  <a:schemeClr val="bg1"/>
                </a:solidFill>
              </a:rPr>
              <a:t>2</a:t>
            </a:r>
            <a:endParaRPr lang="en-GB" sz="2000" b="1" baseline="30000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268667" y="4929502"/>
            <a:ext cx="702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6ts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369231" y="4481485"/>
            <a:ext cx="665533" cy="43204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/>
          </a:p>
        </p:txBody>
      </p:sp>
      <p:sp>
        <p:nvSpPr>
          <p:cNvPr id="77" name="TextBox 76"/>
          <p:cNvSpPr txBox="1"/>
          <p:nvPr/>
        </p:nvSpPr>
        <p:spPr>
          <a:xfrm>
            <a:off x="6369233" y="4480071"/>
            <a:ext cx="665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a</a:t>
            </a:r>
            <a:r>
              <a:rPr lang="en-GB" sz="2000" b="1" baseline="30000" dirty="0" smtClean="0">
                <a:solidFill>
                  <a:schemeClr val="bg1"/>
                </a:solidFill>
              </a:rPr>
              <a:t>2</a:t>
            </a:r>
            <a:endParaRPr lang="en-GB" sz="2000" b="1" baseline="30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166" y="2819400"/>
            <a:ext cx="194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z = 3x - 2y - e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y = </a:t>
            </a:r>
            <a:r>
              <a:rPr lang="en-GB" u="sng" dirty="0" smtClean="0">
                <a:solidFill>
                  <a:srgbClr val="0000FF"/>
                </a:solidFill>
              </a:rPr>
              <a:t>3x – z – e</a:t>
            </a:r>
          </a:p>
          <a:p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          2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497623" y="2819400"/>
            <a:ext cx="21969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c = 4b + 2d – a - e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d = </a:t>
            </a:r>
            <a:r>
              <a:rPr lang="en-GB" u="sng" dirty="0" smtClean="0">
                <a:solidFill>
                  <a:srgbClr val="0000FF"/>
                </a:solidFill>
              </a:rPr>
              <a:t>a + c + e – 4b</a:t>
            </a:r>
          </a:p>
          <a:p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              2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410784" y="2614266"/>
            <a:ext cx="2196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f = </a:t>
            </a:r>
            <a:r>
              <a:rPr lang="en-GB" u="sng" dirty="0" smtClean="0">
                <a:solidFill>
                  <a:srgbClr val="0000FF"/>
                </a:solidFill>
              </a:rPr>
              <a:t>a – 2pz – s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            3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p = </a:t>
            </a:r>
            <a:r>
              <a:rPr lang="en-GB" u="sng" dirty="0" smtClean="0">
                <a:solidFill>
                  <a:srgbClr val="0000FF"/>
                </a:solidFill>
              </a:rPr>
              <a:t>a – s – 3f</a:t>
            </a:r>
          </a:p>
          <a:p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          2z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50835" y="5621419"/>
            <a:ext cx="2196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b = </a:t>
            </a:r>
            <a:r>
              <a:rPr lang="en-GB" u="sng" dirty="0" smtClean="0">
                <a:solidFill>
                  <a:srgbClr val="0000FF"/>
                </a:solidFill>
              </a:rPr>
              <a:t>g + </a:t>
            </a:r>
            <a:r>
              <a:rPr lang="en-GB" u="sng" dirty="0" err="1" smtClean="0">
                <a:solidFill>
                  <a:srgbClr val="0000FF"/>
                </a:solidFill>
              </a:rPr>
              <a:t>zq</a:t>
            </a:r>
            <a:r>
              <a:rPr lang="en-GB" u="sng" dirty="0" smtClean="0">
                <a:solidFill>
                  <a:srgbClr val="0000FF"/>
                </a:solidFill>
              </a:rPr>
              <a:t> – a</a:t>
            </a:r>
          </a:p>
          <a:p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          3 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f = </a:t>
            </a:r>
            <a:r>
              <a:rPr lang="en-GB" u="sng" dirty="0" smtClean="0">
                <a:solidFill>
                  <a:srgbClr val="0000FF"/>
                </a:solidFill>
              </a:rPr>
              <a:t>a + 3b –g</a:t>
            </a:r>
          </a:p>
          <a:p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         </a:t>
            </a:r>
            <a:r>
              <a:rPr lang="en-GB" dirty="0" err="1" smtClean="0">
                <a:solidFill>
                  <a:srgbClr val="0000FF"/>
                </a:solidFill>
              </a:rPr>
              <a:t>zq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335212" y="5621419"/>
            <a:ext cx="2196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b = </a:t>
            </a:r>
            <a:r>
              <a:rPr lang="en-GB" u="sng" dirty="0" err="1" smtClean="0">
                <a:solidFill>
                  <a:srgbClr val="0000FF"/>
                </a:solidFill>
              </a:rPr>
              <a:t>tr</a:t>
            </a:r>
            <a:r>
              <a:rPr lang="en-GB" u="sng" dirty="0">
                <a:solidFill>
                  <a:srgbClr val="0000FF"/>
                </a:solidFill>
              </a:rPr>
              <a:t> + 6 – 3a</a:t>
            </a:r>
            <a:r>
              <a:rPr lang="en-GB" u="sng" baseline="30000" dirty="0">
                <a:solidFill>
                  <a:srgbClr val="0000FF"/>
                </a:solidFill>
              </a:rPr>
              <a:t>2</a:t>
            </a:r>
            <a:r>
              <a:rPr lang="en-GB" u="sng" dirty="0">
                <a:solidFill>
                  <a:srgbClr val="0000FF"/>
                </a:solidFill>
              </a:rPr>
              <a:t> </a:t>
            </a:r>
            <a:endParaRPr lang="en-GB" u="sng" dirty="0" smtClean="0">
              <a:solidFill>
                <a:srgbClr val="0000FF"/>
              </a:solidFill>
            </a:endParaRPr>
          </a:p>
          <a:p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            2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a = √  </a:t>
            </a:r>
            <a:r>
              <a:rPr lang="en-GB" u="sng" dirty="0" err="1" smtClean="0">
                <a:solidFill>
                  <a:srgbClr val="0000FF"/>
                </a:solidFill>
              </a:rPr>
              <a:t>tr</a:t>
            </a:r>
            <a:r>
              <a:rPr lang="en-GB" u="sng" dirty="0" smtClean="0">
                <a:solidFill>
                  <a:srgbClr val="0000FF"/>
                </a:solidFill>
              </a:rPr>
              <a:t> + 6 - 2b</a:t>
            </a:r>
          </a:p>
          <a:p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               3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26040" y="6022605"/>
            <a:ext cx="1904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(        )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66115" y="5468607"/>
            <a:ext cx="2196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t = </a:t>
            </a:r>
            <a:r>
              <a:rPr lang="en-GB" u="sng" dirty="0" smtClean="0">
                <a:solidFill>
                  <a:srgbClr val="0000FF"/>
                </a:solidFill>
              </a:rPr>
              <a:t>a</a:t>
            </a:r>
            <a:r>
              <a:rPr lang="en-GB" u="sng" baseline="30000" dirty="0" smtClean="0">
                <a:solidFill>
                  <a:srgbClr val="0000FF"/>
                </a:solidFill>
              </a:rPr>
              <a:t>2</a:t>
            </a:r>
            <a:r>
              <a:rPr lang="en-GB" u="sng" dirty="0" smtClean="0">
                <a:solidFill>
                  <a:srgbClr val="0000FF"/>
                </a:solidFill>
              </a:rPr>
              <a:t> + 4b</a:t>
            </a:r>
            <a:r>
              <a:rPr lang="en-GB" u="sng" baseline="30000" dirty="0" smtClean="0">
                <a:solidFill>
                  <a:srgbClr val="0000FF"/>
                </a:solidFill>
              </a:rPr>
              <a:t>2</a:t>
            </a:r>
            <a:r>
              <a:rPr lang="en-GB" u="sng" dirty="0" smtClean="0">
                <a:solidFill>
                  <a:srgbClr val="0000FF"/>
                </a:solidFill>
              </a:rPr>
              <a:t> + 5</a:t>
            </a:r>
          </a:p>
          <a:p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           6s 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b = √  </a:t>
            </a:r>
            <a:r>
              <a:rPr lang="en-GB" u="sng" dirty="0" smtClean="0">
                <a:solidFill>
                  <a:srgbClr val="0000FF"/>
                </a:solidFill>
              </a:rPr>
              <a:t>6ts –a</a:t>
            </a:r>
            <a:r>
              <a:rPr lang="en-GB" u="sng" baseline="30000" dirty="0" smtClean="0">
                <a:solidFill>
                  <a:srgbClr val="0000FF"/>
                </a:solidFill>
              </a:rPr>
              <a:t>2</a:t>
            </a:r>
            <a:r>
              <a:rPr lang="en-GB" u="sng" dirty="0" smtClean="0">
                <a:solidFill>
                  <a:srgbClr val="0000FF"/>
                </a:solidFill>
              </a:rPr>
              <a:t> – 5</a:t>
            </a:r>
          </a:p>
          <a:p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              4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954170" y="5943600"/>
            <a:ext cx="1904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(        )</a:t>
            </a:r>
            <a:endParaRPr lang="en-GB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36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Plenary Check:</a:t>
            </a:r>
          </a:p>
          <a:p>
            <a:r>
              <a:rPr lang="en-GB" sz="3200" dirty="0" smtClean="0">
                <a:solidFill>
                  <a:srgbClr val="0000FF"/>
                </a:solidFill>
              </a:rPr>
              <a:t>So, what can you tell me about this?</a:t>
            </a:r>
            <a:endParaRPr lang="en-GB" sz="2400" dirty="0">
              <a:solidFill>
                <a:srgbClr val="0000FF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5386387" cy="1958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4495800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Extension: </a:t>
            </a:r>
            <a:r>
              <a:rPr lang="en-GB" sz="2800" dirty="0" smtClean="0">
                <a:solidFill>
                  <a:srgbClr val="0000FF"/>
                </a:solidFill>
              </a:rPr>
              <a:t>Think of other formulas we know that could be modelled and rearranged using this method?!</a:t>
            </a:r>
            <a:endParaRPr lang="en-GB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12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2" y="27709"/>
            <a:ext cx="434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It is my intention to add slides looking at rearranging where factorising is required, will be after Jan 22 though!</a:t>
            </a:r>
          </a:p>
          <a:p>
            <a:endParaRPr lang="en-GB" dirty="0">
              <a:solidFill>
                <a:srgbClr val="0000FF"/>
              </a:solidFill>
            </a:endParaRPr>
          </a:p>
          <a:p>
            <a:r>
              <a:rPr lang="en-GB" dirty="0" smtClean="0">
                <a:solidFill>
                  <a:srgbClr val="0000FF"/>
                </a:solidFill>
              </a:rPr>
              <a:t>Amy</a:t>
            </a:r>
            <a:endParaRPr lang="en-GB" dirty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/>
          <p:nvPr/>
        </p:nvPicPr>
        <p:blipFill rotWithShape="1">
          <a:blip r:embed="rId2" cstate="print"/>
          <a:srcRect l="45503" b="28230"/>
          <a:stretch/>
        </p:blipFill>
        <p:spPr>
          <a:xfrm>
            <a:off x="4294908" y="2465936"/>
            <a:ext cx="4696692" cy="436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6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5-Point Star 11"/>
          <p:cNvSpPr/>
          <p:nvPr/>
        </p:nvSpPr>
        <p:spPr>
          <a:xfrm rot="21021288">
            <a:off x="5278473" y="144642"/>
            <a:ext cx="3842396" cy="1900237"/>
          </a:xfrm>
          <a:prstGeom prst="star5">
            <a:avLst>
              <a:gd name="adj" fmla="val 23180"/>
              <a:gd name="hf" fmla="val 105146"/>
              <a:gd name="vf" fmla="val 11055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611188" y="65088"/>
            <a:ext cx="8064500" cy="1143000"/>
          </a:xfrm>
        </p:spPr>
        <p:txBody>
          <a:bodyPr/>
          <a:lstStyle/>
          <a:p>
            <a:pPr algn="l" eaLnBrk="1" hangingPunct="1"/>
            <a:r>
              <a:rPr lang="en-GB" altLang="en-US" sz="3600" b="1" u="sng" dirty="0" smtClean="0">
                <a:solidFill>
                  <a:srgbClr val="0000CC"/>
                </a:solidFill>
                <a:latin typeface="Comic Sans MS" pitchFamily="66" charset="0"/>
              </a:rPr>
              <a:t>Creating and Rearranging equations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638175" y="1233488"/>
            <a:ext cx="5702300" cy="2300286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n-GB" alt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Lesson Objectives:</a:t>
            </a:r>
          </a:p>
          <a:p>
            <a:pPr marL="0" indent="0" eaLnBrk="1" hangingPunct="1">
              <a:buFont typeface="Arial" charset="0"/>
              <a:buNone/>
            </a:pPr>
            <a:r>
              <a:rPr lang="en-GB" altLang="en-US" sz="2400" dirty="0" smtClean="0">
                <a:solidFill>
                  <a:srgbClr val="0000CC"/>
                </a:solidFill>
                <a:latin typeface="Comic Sans MS" pitchFamily="66" charset="0"/>
              </a:rPr>
              <a:t>To be able to use the Singapore bar method to model equations and then be able to use these models to rearrange simple and complex equations.</a:t>
            </a:r>
          </a:p>
        </p:txBody>
      </p:sp>
      <p:sp>
        <p:nvSpPr>
          <p:cNvPr id="2053" name="TextBox 3"/>
          <p:cNvSpPr txBox="1">
            <a:spLocks noChangeArrowheads="1"/>
          </p:cNvSpPr>
          <p:nvPr/>
        </p:nvSpPr>
        <p:spPr bwMode="auto">
          <a:xfrm>
            <a:off x="611188" y="5568950"/>
            <a:ext cx="5702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rgbClr val="0000CC"/>
                </a:solidFill>
                <a:latin typeface="Comic Sans MS" pitchFamily="66" charset="0"/>
              </a:rPr>
              <a:t>Learning dispositions needed?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11188" y="0"/>
            <a:ext cx="0" cy="6858000"/>
          </a:xfrm>
          <a:prstGeom prst="line">
            <a:avLst/>
          </a:prstGeom>
          <a:ln>
            <a:solidFill>
              <a:srgbClr val="0000CC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651380" y="3657600"/>
            <a:ext cx="56705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rgbClr val="0000CC"/>
                </a:solidFill>
                <a:latin typeface="Comic Sans MS" pitchFamily="66" charset="0"/>
              </a:rPr>
              <a:t>Skills for learning</a:t>
            </a:r>
            <a:r>
              <a:rPr lang="en-GB" altLang="en-US" sz="2400" b="1" dirty="0" smtClean="0">
                <a:solidFill>
                  <a:srgbClr val="0000CC"/>
                </a:solidFill>
                <a:latin typeface="Comic Sans MS" pitchFamily="66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solidFill>
                  <a:srgbClr val="0000CC"/>
                </a:solidFill>
                <a:latin typeface="Comic Sans MS" pitchFamily="66" charset="0"/>
              </a:rPr>
              <a:t>Modelling with the Singapore bar method.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solidFill>
                  <a:srgbClr val="0000CC"/>
                </a:solidFill>
                <a:latin typeface="Comic Sans MS" pitchFamily="66" charset="0"/>
              </a:rPr>
              <a:t>Visualising equations.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solidFill>
                  <a:srgbClr val="0000CC"/>
                </a:solidFill>
                <a:latin typeface="Comic Sans MS" pitchFamily="66" charset="0"/>
              </a:rPr>
              <a:t>Rearranging equations.</a:t>
            </a:r>
            <a:endParaRPr lang="en-GB" altLang="en-US" sz="24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grpSp>
        <p:nvGrpSpPr>
          <p:cNvPr id="2056" name="Group 10"/>
          <p:cNvGrpSpPr>
            <a:grpSpLocks/>
          </p:cNvGrpSpPr>
          <p:nvPr/>
        </p:nvGrpSpPr>
        <p:grpSpPr bwMode="auto">
          <a:xfrm>
            <a:off x="6313488" y="2287588"/>
            <a:ext cx="2765425" cy="3970318"/>
            <a:chOff x="6372199" y="2037098"/>
            <a:chExt cx="2617158" cy="3329701"/>
          </a:xfrm>
        </p:grpSpPr>
        <p:sp>
          <p:nvSpPr>
            <p:cNvPr id="10" name="Rectangle 9"/>
            <p:cNvSpPr/>
            <p:nvPr/>
          </p:nvSpPr>
          <p:spPr>
            <a:xfrm>
              <a:off x="6372199" y="2061062"/>
              <a:ext cx="2451895" cy="2947619"/>
            </a:xfrm>
            <a:prstGeom prst="rect">
              <a:avLst/>
            </a:prstGeom>
            <a:solidFill>
              <a:srgbClr val="0000CC"/>
            </a:solidFill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2062" name="TextBox 8"/>
            <p:cNvSpPr txBox="1">
              <a:spLocks noChangeArrowheads="1"/>
            </p:cNvSpPr>
            <p:nvPr/>
          </p:nvSpPr>
          <p:spPr bwMode="auto">
            <a:xfrm>
              <a:off x="6372199" y="2037098"/>
              <a:ext cx="2617158" cy="3329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b="1" u="sng" dirty="0">
                  <a:solidFill>
                    <a:schemeClr val="bg1"/>
                  </a:solidFill>
                  <a:latin typeface="Comic Sans MS" pitchFamily="66" charset="0"/>
                </a:rPr>
                <a:t>Key Words</a:t>
              </a:r>
              <a:r>
                <a:rPr lang="en-GB" altLang="en-US" sz="2800" b="1" u="sng" dirty="0" smtClean="0">
                  <a:solidFill>
                    <a:schemeClr val="bg1"/>
                  </a:solidFill>
                  <a:latin typeface="Comic Sans MS" pitchFamily="66" charset="0"/>
                </a:rPr>
                <a:t>: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800" b="1" u="sng" dirty="0">
                <a:solidFill>
                  <a:schemeClr val="bg1"/>
                </a:solidFill>
                <a:latin typeface="Comic Sans MS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 smtClean="0">
                  <a:solidFill>
                    <a:schemeClr val="bg1"/>
                  </a:solidFill>
                  <a:latin typeface="Comic Sans MS" pitchFamily="66" charset="0"/>
                </a:rPr>
                <a:t>Equal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 smtClean="0">
                  <a:solidFill>
                    <a:schemeClr val="bg1"/>
                  </a:solidFill>
                  <a:latin typeface="Comic Sans MS" pitchFamily="66" charset="0"/>
                </a:rPr>
                <a:t>Rearrange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 smtClean="0">
                  <a:solidFill>
                    <a:schemeClr val="bg1"/>
                  </a:solidFill>
                  <a:latin typeface="Comic Sans MS" pitchFamily="66" charset="0"/>
                </a:rPr>
                <a:t>Bar Method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 smtClean="0">
                  <a:solidFill>
                    <a:schemeClr val="bg1"/>
                  </a:solidFill>
                  <a:latin typeface="Comic Sans MS" pitchFamily="66" charset="0"/>
                </a:rPr>
                <a:t>Model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 smtClean="0">
                  <a:solidFill>
                    <a:schemeClr val="bg1"/>
                  </a:solidFill>
                  <a:latin typeface="Comic Sans MS" pitchFamily="66" charset="0"/>
                </a:rPr>
                <a:t>Visual</a:t>
              </a:r>
              <a:endParaRPr lang="en-GB" altLang="en-US" sz="2800" dirty="0">
                <a:solidFill>
                  <a:schemeClr val="bg1"/>
                </a:solidFill>
                <a:latin typeface="Comic Sans MS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800" b="1" u="sng" dirty="0">
                <a:solidFill>
                  <a:schemeClr val="bg1"/>
                </a:solidFill>
                <a:latin typeface="Comic Sans MS" pitchFamily="66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2800" b="1" u="sng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2057" name="TextBox 12"/>
          <p:cNvSpPr txBox="1">
            <a:spLocks noChangeArrowheads="1"/>
          </p:cNvSpPr>
          <p:nvPr/>
        </p:nvSpPr>
        <p:spPr bwMode="auto">
          <a:xfrm>
            <a:off x="6049963" y="931863"/>
            <a:ext cx="1536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>
                <a:solidFill>
                  <a:schemeClr val="bg1"/>
                </a:solidFill>
                <a:latin typeface="Comic Sans MS" pitchFamily="66" charset="0"/>
              </a:rPr>
              <a:t>Grade:</a:t>
            </a:r>
          </a:p>
        </p:txBody>
      </p:sp>
      <p:sp>
        <p:nvSpPr>
          <p:cNvPr id="2058" name="TextBox 4"/>
          <p:cNvSpPr txBox="1">
            <a:spLocks noChangeArrowheads="1"/>
          </p:cNvSpPr>
          <p:nvPr/>
        </p:nvSpPr>
        <p:spPr bwMode="auto">
          <a:xfrm>
            <a:off x="676275" y="6094413"/>
            <a:ext cx="4776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rgbClr val="FF0000"/>
                </a:solidFill>
                <a:latin typeface="Comic Sans MS" pitchFamily="66" charset="0"/>
              </a:rPr>
              <a:t>Rate your Smiley!</a:t>
            </a:r>
          </a:p>
        </p:txBody>
      </p:sp>
      <p:sp>
        <p:nvSpPr>
          <p:cNvPr id="20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pic>
        <p:nvPicPr>
          <p:cNvPr id="20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124575"/>
            <a:ext cx="425767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362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-171400"/>
            <a:ext cx="8424936" cy="1470025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What was your effort level today?</a:t>
            </a:r>
            <a:endParaRPr lang="en-GB" sz="36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333829"/>
              </p:ext>
            </p:extLst>
          </p:nvPr>
        </p:nvGraphicFramePr>
        <p:xfrm>
          <a:off x="395536" y="980728"/>
          <a:ext cx="8591280" cy="5828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144"/>
                <a:gridCol w="729513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14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 have put in maximum effort throughout the lesson – I have been involved in classroom discussions, worked with others and constantly challenged myself with my learning.</a:t>
                      </a:r>
                      <a:endParaRPr lang="en-GB" sz="1800" kern="14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endParaRPr lang="en-GB" sz="1800" kern="14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14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 have put in lots of effort and have challenged myself most of the time. At</a:t>
                      </a:r>
                      <a:r>
                        <a:rPr lang="en-GB" sz="1800" kern="14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times I have contributed to classroom discussions and worked with others.</a:t>
                      </a:r>
                      <a:endParaRPr lang="en-GB" sz="1800" kern="1400" dirty="0" smtClean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endParaRPr lang="en-GB" sz="1800" kern="14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50%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14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 was not consistent in my efforts</a:t>
                      </a:r>
                      <a:r>
                        <a:rPr lang="en-GB" sz="1800" kern="14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and at times I have taken the easy option rather than challenging myself.</a:t>
                      </a:r>
                      <a:endParaRPr lang="en-GB" sz="1800" kern="14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endParaRPr lang="en-GB" sz="1800" kern="14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25%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14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 have not made much effort at all and at no point have I challenged myself.</a:t>
                      </a:r>
                      <a:endParaRPr lang="en-GB" sz="1800" kern="14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endParaRPr lang="en-GB" sz="1800" kern="14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0%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8000"/>
                        </a:lnSpc>
                        <a:spcAft>
                          <a:spcPts val="0"/>
                        </a:spcAft>
                      </a:pPr>
                      <a:r>
                        <a:rPr lang="en-GB" sz="1800" kern="14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 have not put in any effort today.</a:t>
                      </a:r>
                      <a:endParaRPr lang="en-GB" sz="1800" kern="1400" dirty="0">
                        <a:solidFill>
                          <a:srgbClr val="0000FF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Explosion 2 7"/>
          <p:cNvSpPr/>
          <p:nvPr/>
        </p:nvSpPr>
        <p:spPr>
          <a:xfrm>
            <a:off x="6700308" y="5375150"/>
            <a:ext cx="2443692" cy="1393482"/>
          </a:xfrm>
          <a:prstGeom prst="irregularSeal2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588224" y="5653697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Be honest – did you give it your all?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674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" t="12687" r="31925" b="72510"/>
          <a:stretch/>
        </p:blipFill>
        <p:spPr bwMode="auto">
          <a:xfrm>
            <a:off x="117764" y="1208882"/>
            <a:ext cx="4378324" cy="55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" t="26938" r="31925" b="57708"/>
          <a:stretch/>
        </p:blipFill>
        <p:spPr bwMode="auto">
          <a:xfrm>
            <a:off x="4751821" y="1333425"/>
            <a:ext cx="4378324" cy="57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08921" y="1309105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=</a:t>
            </a:r>
            <a:endParaRPr lang="en-GB" sz="2800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" t="26938" r="31925" b="57708"/>
          <a:stretch/>
        </p:blipFill>
        <p:spPr bwMode="auto">
          <a:xfrm>
            <a:off x="117476" y="3574150"/>
            <a:ext cx="4378324" cy="57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02500" y="1870139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FF"/>
                </a:solidFill>
              </a:rPr>
              <a:t>So 3 + 8 = 11</a:t>
            </a:r>
            <a:endParaRPr lang="en-GB" sz="28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819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If we take the 11 bar, and chop off 8cm….</a:t>
            </a:r>
            <a:endParaRPr lang="en-GB" sz="2800" dirty="0">
              <a:solidFill>
                <a:srgbClr val="0000FF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98" t="12687" r="31925" b="72510"/>
          <a:stretch/>
        </p:blipFill>
        <p:spPr bwMode="auto">
          <a:xfrm>
            <a:off x="312303" y="4124831"/>
            <a:ext cx="3127376" cy="55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3211079" y="3437355"/>
            <a:ext cx="0" cy="16002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9279" y="3437355"/>
            <a:ext cx="1066800" cy="124508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72679" y="3457224"/>
            <a:ext cx="1066800" cy="124508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342591" y="3488322"/>
            <a:ext cx="1066800" cy="124508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991879" y="3494486"/>
            <a:ext cx="1066800" cy="124508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728" y="3556745"/>
            <a:ext cx="1247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419600" y="3523735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=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46061" y="5220863"/>
            <a:ext cx="290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FF"/>
                </a:solidFill>
              </a:rPr>
              <a:t>So 11 – 8 = 3</a:t>
            </a:r>
            <a:endParaRPr lang="en-GB" sz="2800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152400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We can probably all agree on this fact……..</a:t>
            </a:r>
          </a:p>
          <a:p>
            <a:r>
              <a:rPr lang="en-GB" sz="2800" dirty="0" smtClean="0">
                <a:solidFill>
                  <a:srgbClr val="0000FF"/>
                </a:solidFill>
              </a:rPr>
              <a:t>(if we measured accurately)</a:t>
            </a:r>
            <a:endParaRPr lang="en-GB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1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52" y="4245108"/>
            <a:ext cx="1247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" t="12687" r="31925" b="72510"/>
          <a:stretch/>
        </p:blipFill>
        <p:spPr bwMode="auto">
          <a:xfrm>
            <a:off x="117764" y="1208882"/>
            <a:ext cx="4378324" cy="55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" t="26938" r="31925" b="57708"/>
          <a:stretch/>
        </p:blipFill>
        <p:spPr bwMode="auto">
          <a:xfrm>
            <a:off x="4751821" y="1333425"/>
            <a:ext cx="4378324" cy="57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08921" y="1309105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=</a:t>
            </a:r>
            <a:endParaRPr lang="en-GB" sz="2800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" t="26938" r="31925" b="57708"/>
          <a:stretch/>
        </p:blipFill>
        <p:spPr bwMode="auto">
          <a:xfrm>
            <a:off x="117476" y="3574150"/>
            <a:ext cx="4378324" cy="57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02500" y="1870139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FF"/>
                </a:solidFill>
              </a:rPr>
              <a:t>So 3 + 8 = 11</a:t>
            </a:r>
            <a:endParaRPr lang="en-GB" sz="28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8194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If we take the 11 bar, and chop off 3cm….</a:t>
            </a:r>
            <a:endParaRPr lang="en-GB" sz="2800" dirty="0">
              <a:solidFill>
                <a:srgbClr val="0000FF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98" t="12687" r="31925" b="72510"/>
          <a:stretch/>
        </p:blipFill>
        <p:spPr bwMode="auto">
          <a:xfrm>
            <a:off x="4953000" y="3437355"/>
            <a:ext cx="3127376" cy="55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447800" y="3391968"/>
            <a:ext cx="0" cy="160020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9279" y="3437355"/>
            <a:ext cx="1066800" cy="124508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72679" y="3863345"/>
            <a:ext cx="675121" cy="83896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19600" y="3523735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=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46060" y="4959253"/>
            <a:ext cx="290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FF"/>
                </a:solidFill>
              </a:rPr>
              <a:t>So 11 – 3 = 8</a:t>
            </a:r>
            <a:endParaRPr lang="en-GB" sz="2800" b="1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" y="152400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We can probably all agree on this fact……..</a:t>
            </a:r>
          </a:p>
          <a:p>
            <a:r>
              <a:rPr lang="en-GB" sz="2800" dirty="0" smtClean="0">
                <a:solidFill>
                  <a:srgbClr val="0000FF"/>
                </a:solidFill>
              </a:rPr>
              <a:t>(if we measured accurately)</a:t>
            </a:r>
            <a:endParaRPr lang="en-GB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8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" t="12687" r="31925" b="72510"/>
          <a:stretch/>
        </p:blipFill>
        <p:spPr bwMode="auto">
          <a:xfrm>
            <a:off x="117764" y="1208882"/>
            <a:ext cx="4378324" cy="55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" t="26938" r="31925" b="57708"/>
          <a:stretch/>
        </p:blipFill>
        <p:spPr bwMode="auto">
          <a:xfrm>
            <a:off x="4751821" y="1333425"/>
            <a:ext cx="4378324" cy="57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52400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We can probably all agree on this fact……..</a:t>
            </a:r>
          </a:p>
          <a:p>
            <a:r>
              <a:rPr lang="en-GB" sz="2800" dirty="0" smtClean="0">
                <a:solidFill>
                  <a:srgbClr val="0000FF"/>
                </a:solidFill>
              </a:rPr>
              <a:t>(if we measured accurately)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8921" y="1309105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=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3345" y="213360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From these three slips of paper we can now create three equations….</a:t>
            </a:r>
          </a:p>
          <a:p>
            <a:endParaRPr lang="en-GB" sz="2800" dirty="0">
              <a:solidFill>
                <a:srgbClr val="0000FF"/>
              </a:solidFill>
            </a:endParaRPr>
          </a:p>
          <a:p>
            <a:r>
              <a:rPr lang="en-GB" sz="2800" dirty="0" smtClean="0">
                <a:solidFill>
                  <a:srgbClr val="0000FF"/>
                </a:solidFill>
              </a:rPr>
              <a:t>3 + 8 = 11  (and also 8 + 3 = 11)</a:t>
            </a:r>
          </a:p>
          <a:p>
            <a:endParaRPr lang="en-GB" sz="2800" dirty="0">
              <a:solidFill>
                <a:srgbClr val="0000FF"/>
              </a:solidFill>
            </a:endParaRPr>
          </a:p>
          <a:p>
            <a:r>
              <a:rPr lang="en-GB" sz="2800" dirty="0" smtClean="0">
                <a:solidFill>
                  <a:srgbClr val="0000FF"/>
                </a:solidFill>
              </a:rPr>
              <a:t>11 – 8 = 3</a:t>
            </a:r>
          </a:p>
          <a:p>
            <a:endParaRPr lang="en-GB" sz="2800" dirty="0">
              <a:solidFill>
                <a:srgbClr val="0000FF"/>
              </a:solidFill>
            </a:endParaRPr>
          </a:p>
          <a:p>
            <a:r>
              <a:rPr lang="en-GB" sz="2800" dirty="0" smtClean="0">
                <a:solidFill>
                  <a:srgbClr val="0000FF"/>
                </a:solidFill>
              </a:rPr>
              <a:t>11 – 3 = 8</a:t>
            </a:r>
            <a:endParaRPr lang="en-GB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" t="12687" r="31925" b="72510"/>
          <a:stretch/>
        </p:blipFill>
        <p:spPr bwMode="auto">
          <a:xfrm>
            <a:off x="117764" y="1208882"/>
            <a:ext cx="4378324" cy="557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" t="26938" r="31925" b="57708"/>
          <a:stretch/>
        </p:blipFill>
        <p:spPr bwMode="auto">
          <a:xfrm>
            <a:off x="4751821" y="1333425"/>
            <a:ext cx="4378324" cy="57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08921" y="1309105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=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3345" y="213360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If we line the bars up like this…..</a:t>
            </a:r>
          </a:p>
          <a:p>
            <a:endParaRPr lang="en-GB" sz="2800" dirty="0">
              <a:solidFill>
                <a:srgbClr val="0000FF"/>
              </a:solidFill>
            </a:endParaRPr>
          </a:p>
          <a:p>
            <a:endParaRPr lang="en-GB" sz="2800" dirty="0" smtClean="0">
              <a:solidFill>
                <a:srgbClr val="0000FF"/>
              </a:solidFill>
            </a:endParaRPr>
          </a:p>
          <a:p>
            <a:endParaRPr lang="en-GB" sz="2800" dirty="0">
              <a:solidFill>
                <a:srgbClr val="0000FF"/>
              </a:solidFill>
            </a:endParaRPr>
          </a:p>
          <a:p>
            <a:endParaRPr lang="en-GB" sz="2800" dirty="0" smtClean="0">
              <a:solidFill>
                <a:srgbClr val="0000FF"/>
              </a:solidFill>
            </a:endParaRPr>
          </a:p>
          <a:p>
            <a:r>
              <a:rPr lang="en-GB" sz="2800" dirty="0" smtClean="0">
                <a:solidFill>
                  <a:srgbClr val="0000FF"/>
                </a:solidFill>
              </a:rPr>
              <a:t>The three equations are easy to see!</a:t>
            </a:r>
          </a:p>
          <a:p>
            <a:endParaRPr lang="en-GB" sz="2800" dirty="0">
              <a:solidFill>
                <a:srgbClr val="0000FF"/>
              </a:solidFill>
            </a:endParaRPr>
          </a:p>
          <a:p>
            <a:r>
              <a:rPr lang="en-GB" sz="2800" dirty="0" err="1" smtClean="0">
                <a:solidFill>
                  <a:srgbClr val="0000FF"/>
                </a:solidFill>
              </a:rPr>
              <a:t>Eg</a:t>
            </a:r>
            <a:r>
              <a:rPr lang="en-GB" sz="2800" dirty="0" smtClean="0">
                <a:solidFill>
                  <a:srgbClr val="0000FF"/>
                </a:solidFill>
              </a:rPr>
              <a:t>. 11 – 3 = 8</a:t>
            </a:r>
            <a:endParaRPr lang="en-GB" sz="2800" dirty="0">
              <a:solidFill>
                <a:srgbClr val="0000FF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8" t="12687" r="31925" b="59936"/>
          <a:stretch/>
        </p:blipFill>
        <p:spPr bwMode="auto">
          <a:xfrm>
            <a:off x="1724309" y="2656820"/>
            <a:ext cx="6055023" cy="1426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3429000" y="2743200"/>
            <a:ext cx="0" cy="1339829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257709" y="2749119"/>
            <a:ext cx="1066800" cy="124508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791109" y="3332852"/>
            <a:ext cx="637891" cy="69965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724309" y="2710310"/>
            <a:ext cx="1066800" cy="124508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152400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We can probably all agree on this fact……..</a:t>
            </a:r>
          </a:p>
          <a:p>
            <a:r>
              <a:rPr lang="en-GB" sz="2800" dirty="0" smtClean="0">
                <a:solidFill>
                  <a:srgbClr val="0000FF"/>
                </a:solidFill>
              </a:rPr>
              <a:t>(if we measured accurately)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7000" y="5486400"/>
            <a:ext cx="1842655" cy="923330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Glue it into your books like this!</a:t>
            </a:r>
            <a:endParaRPr lang="en-GB" dirty="0">
              <a:solidFill>
                <a:srgbClr val="0000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7398327" y="4083029"/>
            <a:ext cx="381005" cy="125097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93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0696140">
            <a:off x="3818054" y="3080913"/>
            <a:ext cx="5040560" cy="72845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 rot="612403">
            <a:off x="993731" y="4745359"/>
            <a:ext cx="5040560" cy="72008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 rot="20696140">
            <a:off x="6769081" y="5336049"/>
            <a:ext cx="1872208" cy="736049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52400" y="1524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This method can be used for algebra too!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066800"/>
            <a:ext cx="807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00FF"/>
                </a:solidFill>
              </a:rPr>
              <a:t>Using another three strips, can you model this equation?</a:t>
            </a:r>
          </a:p>
          <a:p>
            <a:endParaRPr lang="en-GB" sz="2800" dirty="0">
              <a:solidFill>
                <a:srgbClr val="0000FF"/>
              </a:solidFill>
            </a:endParaRPr>
          </a:p>
          <a:p>
            <a:r>
              <a:rPr lang="en-GB" sz="4800" dirty="0" smtClean="0">
                <a:solidFill>
                  <a:srgbClr val="0000FF"/>
                </a:solidFill>
              </a:rPr>
              <a:t>a + b = c</a:t>
            </a:r>
            <a:endParaRPr lang="en-GB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60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5782" y="1267869"/>
            <a:ext cx="5040560" cy="728458"/>
          </a:xfrm>
          <a:prstGeom prst="rect">
            <a:avLst/>
          </a:prstGeom>
          <a:solidFill>
            <a:srgbClr val="FA7EE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905000" y="2106069"/>
            <a:ext cx="5040560" cy="72008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101061" y="1267869"/>
            <a:ext cx="1872208" cy="728458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52400" y="1524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This method can be used for algebra too!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1151475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bg1">
                    <a:lumMod val="95000"/>
                  </a:schemeClr>
                </a:solidFill>
              </a:rPr>
              <a:t>a</a:t>
            </a:r>
            <a:endParaRPr lang="en-GB" sz="4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3765" y="1212803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bg1">
                    <a:lumMod val="95000"/>
                  </a:schemeClr>
                </a:solidFill>
              </a:rPr>
              <a:t>b</a:t>
            </a:r>
            <a:endParaRPr lang="en-GB" sz="4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12662" y="1997736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chemeClr val="bg1">
                    <a:lumMod val="95000"/>
                  </a:schemeClr>
                </a:solidFill>
              </a:rPr>
              <a:t>c</a:t>
            </a:r>
            <a:endParaRPr lang="en-GB" sz="4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0480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0000FF"/>
                </a:solidFill>
              </a:rPr>
              <a:t>What are the four equations we can make from this model?</a:t>
            </a:r>
            <a:endParaRPr lang="en-GB" sz="28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73269" y="5562600"/>
            <a:ext cx="1842655" cy="923330"/>
          </a:xfrm>
          <a:prstGeom prst="rect">
            <a:avLst/>
          </a:prstGeom>
          <a:solidFill>
            <a:srgbClr val="FFFF00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0000FF"/>
                </a:solidFill>
              </a:rPr>
              <a:t>Glue it into your books like this!</a:t>
            </a:r>
            <a:endParaRPr lang="en-GB" dirty="0">
              <a:solidFill>
                <a:srgbClr val="0000FF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7239000" y="2590800"/>
            <a:ext cx="1036602" cy="281940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84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4" grpId="0"/>
      <p:bldP spid="10" grpId="0"/>
      <p:bldP spid="11" grpId="0"/>
      <p:bldP spid="5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17212"/>
            <a:ext cx="8458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FF0000"/>
                </a:solidFill>
              </a:rPr>
              <a:t>This is the Singapore Bar Method…</a:t>
            </a:r>
          </a:p>
          <a:p>
            <a:pPr algn="ctr"/>
            <a:endParaRPr lang="en-GB" sz="4000" b="1" dirty="0">
              <a:solidFill>
                <a:srgbClr val="FF0000"/>
              </a:solidFill>
            </a:endParaRPr>
          </a:p>
          <a:p>
            <a:pPr algn="ctr"/>
            <a:r>
              <a:rPr lang="en-GB" sz="4000" dirty="0" smtClean="0">
                <a:solidFill>
                  <a:srgbClr val="0000FF"/>
                </a:solidFill>
              </a:rPr>
              <a:t>….this is how students in Singapore have learnt lots of maths topics for over 20 years!</a:t>
            </a:r>
            <a:endParaRPr lang="en-GB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heme/theme1.xml><?xml version="1.0" encoding="utf-8"?>
<a:theme xmlns:a="http://schemas.openxmlformats.org/drawingml/2006/main" name="Template with eff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F0"/>
        </a:solidFill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rgbClr val="0000FF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with effort</Template>
  <TotalTime>257</TotalTime>
  <Words>1325</Words>
  <Application>Microsoft Office PowerPoint</Application>
  <PresentationFormat>On-screen Show (4:3)</PresentationFormat>
  <Paragraphs>289</Paragraphs>
  <Slides>20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Template with effort</vt:lpstr>
      <vt:lpstr>PowerPoint Presentation</vt:lpstr>
      <vt:lpstr>Creating and Rearranging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was your effort level today?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MacMini</dc:creator>
  <cp:lastModifiedBy>HUser</cp:lastModifiedBy>
  <cp:revision>36</cp:revision>
  <dcterms:created xsi:type="dcterms:W3CDTF">2016-01-16T10:59:34Z</dcterms:created>
  <dcterms:modified xsi:type="dcterms:W3CDTF">2016-06-29T16:29:12Z</dcterms:modified>
</cp:coreProperties>
</file>