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Lst>
  <p:notesMasterIdLst>
    <p:notesMasterId r:id="rId42"/>
  </p:notesMasterIdLst>
  <p:sldIdLst>
    <p:sldId id="256" r:id="rId6"/>
    <p:sldId id="2145707548" r:id="rId7"/>
    <p:sldId id="2145707550" r:id="rId8"/>
    <p:sldId id="3310" r:id="rId9"/>
    <p:sldId id="3497" r:id="rId10"/>
    <p:sldId id="3308" r:id="rId11"/>
    <p:sldId id="2145707535" r:id="rId12"/>
    <p:sldId id="2145707536" r:id="rId13"/>
    <p:sldId id="2145707551" r:id="rId14"/>
    <p:sldId id="2145707557" r:id="rId15"/>
    <p:sldId id="2145707559" r:id="rId16"/>
    <p:sldId id="2145707558" r:id="rId17"/>
    <p:sldId id="2145707561" r:id="rId18"/>
    <p:sldId id="2145707552" r:id="rId19"/>
    <p:sldId id="2145707555" r:id="rId20"/>
    <p:sldId id="2145707556" r:id="rId21"/>
    <p:sldId id="2145707560" r:id="rId22"/>
    <p:sldId id="2145707544" r:id="rId23"/>
    <p:sldId id="2145707553" r:id="rId24"/>
    <p:sldId id="2145707568" r:id="rId25"/>
    <p:sldId id="2145707569" r:id="rId26"/>
    <p:sldId id="2145707570" r:id="rId27"/>
    <p:sldId id="2145707571" r:id="rId28"/>
    <p:sldId id="2145707572" r:id="rId29"/>
    <p:sldId id="2145707573" r:id="rId30"/>
    <p:sldId id="2145707554" r:id="rId31"/>
    <p:sldId id="2145707562" r:id="rId32"/>
    <p:sldId id="2145707563" r:id="rId33"/>
    <p:sldId id="2145707564" r:id="rId34"/>
    <p:sldId id="2145707565" r:id="rId35"/>
    <p:sldId id="2145707566" r:id="rId36"/>
    <p:sldId id="2145707567" r:id="rId37"/>
    <p:sldId id="3114" r:id="rId38"/>
    <p:sldId id="3064" r:id="rId39"/>
    <p:sldId id="3576" r:id="rId40"/>
    <p:sldId id="257" r:id="rId41"/>
  </p:sldIdLst>
  <p:sldSz cx="24382413"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50" userDrawn="1">
          <p15:clr>
            <a:srgbClr val="A4A3A4"/>
          </p15:clr>
        </p15:guide>
        <p15:guide id="2" pos="853" userDrawn="1">
          <p15:clr>
            <a:srgbClr val="A4A3A4"/>
          </p15:clr>
        </p15:guide>
        <p15:guide id="3" pos="14483" userDrawn="1">
          <p15:clr>
            <a:srgbClr val="A4A3A4"/>
          </p15:clr>
        </p15:guide>
        <p15:guide id="4" orient="horz" pos="7767" userDrawn="1">
          <p15:clr>
            <a:srgbClr val="A4A3A4"/>
          </p15:clr>
        </p15:guide>
        <p15:guide id="5" pos="1556" userDrawn="1">
          <p15:clr>
            <a:srgbClr val="A4A3A4"/>
          </p15:clr>
        </p15:guide>
        <p15:guide id="6" pos="2032" userDrawn="1">
          <p15:clr>
            <a:srgbClr val="A4A3A4"/>
          </p15:clr>
        </p15:guide>
        <p15:guide id="7" pos="6727" userDrawn="1">
          <p15:clr>
            <a:srgbClr val="A4A3A4"/>
          </p15:clr>
        </p15:guide>
        <p15:guide id="8" pos="6296" userDrawn="1">
          <p15:clr>
            <a:srgbClr val="A4A3A4"/>
          </p15:clr>
        </p15:guide>
        <p15:guide id="9" pos="5548" userDrawn="1">
          <p15:clr>
            <a:srgbClr val="A4A3A4"/>
          </p15:clr>
        </p15:guide>
        <p15:guide id="10" pos="5117" userDrawn="1">
          <p15:clr>
            <a:srgbClr val="A4A3A4"/>
          </p15:clr>
        </p15:guide>
        <p15:guide id="11" pos="4346" userDrawn="1">
          <p15:clr>
            <a:srgbClr val="A4A3A4"/>
          </p15:clr>
        </p15:guide>
        <p15:guide id="12" pos="2758" userDrawn="1">
          <p15:clr>
            <a:srgbClr val="A4A3A4"/>
          </p15:clr>
        </p15:guide>
        <p15:guide id="13" pos="3212" userDrawn="1">
          <p15:clr>
            <a:srgbClr val="A4A3A4"/>
          </p15:clr>
        </p15:guide>
        <p15:guide id="14" pos="3915" userDrawn="1">
          <p15:clr>
            <a:srgbClr val="A4A3A4"/>
          </p15:clr>
        </p15:guide>
        <p15:guide id="15" pos="9789" userDrawn="1">
          <p15:clr>
            <a:srgbClr val="A4A3A4"/>
          </p15:clr>
        </p15:guide>
        <p15:guide id="16" pos="9063" userDrawn="1">
          <p15:clr>
            <a:srgbClr val="A4A3A4"/>
          </p15:clr>
        </p15:guide>
        <p15:guide id="17" pos="8632" userDrawn="1">
          <p15:clr>
            <a:srgbClr val="A4A3A4"/>
          </p15:clr>
        </p15:guide>
        <p15:guide id="18" pos="7453" userDrawn="1">
          <p15:clr>
            <a:srgbClr val="A4A3A4"/>
          </p15:clr>
        </p15:guide>
        <p15:guide id="19" pos="7884" userDrawn="1">
          <p15:clr>
            <a:srgbClr val="A4A3A4"/>
          </p15:clr>
        </p15:guide>
        <p15:guide id="20" pos="10242" userDrawn="1">
          <p15:clr>
            <a:srgbClr val="A4A3A4"/>
          </p15:clr>
        </p15:guide>
        <p15:guide id="21" pos="11399" userDrawn="1">
          <p15:clr>
            <a:srgbClr val="A4A3A4"/>
          </p15:clr>
        </p15:guide>
        <p15:guide id="22" pos="10968" userDrawn="1">
          <p15:clr>
            <a:srgbClr val="A4A3A4"/>
          </p15:clr>
        </p15:guide>
        <p15:guide id="23" pos="12125" userDrawn="1">
          <p15:clr>
            <a:srgbClr val="A4A3A4"/>
          </p15:clr>
        </p15:guide>
        <p15:guide id="24" pos="12556" userDrawn="1">
          <p15:clr>
            <a:srgbClr val="A4A3A4"/>
          </p15:clr>
        </p15:guide>
        <p15:guide id="25" pos="13327" userDrawn="1">
          <p15:clr>
            <a:srgbClr val="A4A3A4"/>
          </p15:clr>
        </p15:guide>
        <p15:guide id="26" pos="13758" userDrawn="1">
          <p15:clr>
            <a:srgbClr val="A4A3A4"/>
          </p15:clr>
        </p15:guide>
        <p15:guide id="27" orient="horz" pos="216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BEE5"/>
    <a:srgbClr val="66FFFF"/>
    <a:srgbClr val="CFFBB1"/>
    <a:srgbClr val="E40520"/>
    <a:srgbClr val="0831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D3074F-075F-4409-BFF0-D69B43A54790}" v="416" dt="2026-05-05T10:52:56.1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053" autoAdjust="0"/>
    <p:restoredTop sz="96197"/>
  </p:normalViewPr>
  <p:slideViewPr>
    <p:cSldViewPr snapToGrid="0" showGuides="1">
      <p:cViewPr varScale="1">
        <p:scale>
          <a:sx n="30" d="100"/>
          <a:sy n="30" d="100"/>
        </p:scale>
        <p:origin x="1168" y="24"/>
      </p:cViewPr>
      <p:guideLst>
        <p:guide orient="horz" pos="850"/>
        <p:guide pos="853"/>
        <p:guide pos="14483"/>
        <p:guide orient="horz" pos="7767"/>
        <p:guide pos="1556"/>
        <p:guide pos="2032"/>
        <p:guide pos="6727"/>
        <p:guide pos="6296"/>
        <p:guide pos="5548"/>
        <p:guide pos="5117"/>
        <p:guide pos="4346"/>
        <p:guide pos="2758"/>
        <p:guide pos="3212"/>
        <p:guide pos="3915"/>
        <p:guide pos="9789"/>
        <p:guide pos="9063"/>
        <p:guide pos="8632"/>
        <p:guide pos="7453"/>
        <p:guide pos="7884"/>
        <p:guide pos="10242"/>
        <p:guide pos="11399"/>
        <p:guide pos="10968"/>
        <p:guide pos="12125"/>
        <p:guide pos="12556"/>
        <p:guide pos="13327"/>
        <p:guide pos="13758"/>
        <p:guide orient="horz" pos="2165"/>
      </p:guideLst>
    </p:cSldViewPr>
  </p:slideViewPr>
  <p:notesTextViewPr>
    <p:cViewPr>
      <p:scale>
        <a:sx n="1" d="1"/>
        <a:sy n="1" d="1"/>
      </p:scale>
      <p:origin x="0" y="0"/>
    </p:cViewPr>
  </p:notesTextViewPr>
  <p:sorterViewPr>
    <p:cViewPr varScale="1">
      <p:scale>
        <a:sx n="100" d="100"/>
        <a:sy n="100" d="100"/>
      </p:scale>
      <p:origin x="0" y="-1133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F41D3B-0946-4026-8ECB-38B69224BBAF}" type="datetimeFigureOut">
              <a:rPr lang="en-GB" smtClean="0"/>
              <a:t>19/05/2026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F22705-CD63-4002-A508-1F98B8B1E1F3}" type="slidenum">
              <a:rPr lang="en-GB" smtClean="0"/>
              <a:t>‹#›</a:t>
            </a:fld>
            <a:endParaRPr lang="en-GB"/>
          </a:p>
        </p:txBody>
      </p:sp>
    </p:spTree>
    <p:extLst>
      <p:ext uri="{BB962C8B-B14F-4D97-AF65-F5344CB8AC3E}">
        <p14:creationId xmlns:p14="http://schemas.microsoft.com/office/powerpoint/2010/main" val="3067676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BDE8CF33-A7A0-4348-A145-F518591B18B9}" type="slidenum">
              <a:rPr lang="en-US" smtClean="0"/>
              <a:pPr>
                <a:defRPr/>
              </a:pPr>
              <a:t>4</a:t>
            </a:fld>
            <a:endParaRPr lang="en-US" dirty="0"/>
          </a:p>
        </p:txBody>
      </p:sp>
    </p:spTree>
    <p:extLst>
      <p:ext uri="{BB962C8B-B14F-4D97-AF65-F5344CB8AC3E}">
        <p14:creationId xmlns:p14="http://schemas.microsoft.com/office/powerpoint/2010/main" val="4182922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BDE8CF33-A7A0-4348-A145-F518591B18B9}" type="slidenum">
              <a:rPr lang="en-US" smtClean="0"/>
              <a:pPr>
                <a:defRPr/>
              </a:pPr>
              <a:t>6</a:t>
            </a:fld>
            <a:endParaRPr lang="en-US" dirty="0"/>
          </a:p>
        </p:txBody>
      </p:sp>
    </p:spTree>
    <p:extLst>
      <p:ext uri="{BB962C8B-B14F-4D97-AF65-F5344CB8AC3E}">
        <p14:creationId xmlns:p14="http://schemas.microsoft.com/office/powerpoint/2010/main" val="1902846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BDE8CF33-A7A0-4348-A145-F518591B18B9}" type="slidenum">
              <a:rPr lang="en-US" smtClean="0"/>
              <a:pPr>
                <a:defRPr/>
              </a:pPr>
              <a:t>34</a:t>
            </a:fld>
            <a:endParaRPr lang="en-US" dirty="0"/>
          </a:p>
        </p:txBody>
      </p:sp>
    </p:spTree>
    <p:extLst>
      <p:ext uri="{BB962C8B-B14F-4D97-AF65-F5344CB8AC3E}">
        <p14:creationId xmlns:p14="http://schemas.microsoft.com/office/powerpoint/2010/main" val="2781885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BDE8CF33-A7A0-4348-A145-F518591B18B9}" type="slidenum">
              <a:rPr lang="en-US" smtClean="0"/>
              <a:pPr>
                <a:defRPr/>
              </a:pPr>
              <a:t>35</a:t>
            </a:fld>
            <a:endParaRPr lang="en-US" dirty="0"/>
          </a:p>
        </p:txBody>
      </p:sp>
    </p:spTree>
    <p:extLst>
      <p:ext uri="{BB962C8B-B14F-4D97-AF65-F5344CB8AC3E}">
        <p14:creationId xmlns:p14="http://schemas.microsoft.com/office/powerpoint/2010/main" val="3547898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ne-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F09FFC12-0E90-0E0E-2E69-5FD8AC50C2B5}"/>
              </a:ext>
            </a:extLst>
          </p:cNvPr>
          <p:cNvSpPr>
            <a:spLocks noGrp="1"/>
          </p:cNvSpPr>
          <p:nvPr>
            <p:ph type="title"/>
          </p:nvPr>
        </p:nvSpPr>
        <p:spPr>
          <a:xfrm>
            <a:off x="1371601" y="730251"/>
            <a:ext cx="21334522" cy="2651126"/>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C22CA918-D1D5-D6AF-D615-E480B5418626}"/>
              </a:ext>
            </a:extLst>
          </p:cNvPr>
          <p:cNvSpPr>
            <a:spLocks noGrp="1"/>
          </p:cNvSpPr>
          <p:nvPr>
            <p:ph idx="13" hasCustomPrompt="1"/>
          </p:nvPr>
        </p:nvSpPr>
        <p:spPr>
          <a:xfrm>
            <a:off x="1371601" y="4431892"/>
            <a:ext cx="21334521" cy="7873093"/>
          </a:xfrm>
          <a:prstGeom prst="rect">
            <a:avLst/>
          </a:prstGeom>
        </p:spPr>
        <p:txBody>
          <a:bodyPr>
            <a:noAutofit/>
          </a:bodyPr>
          <a:lstStyle>
            <a:lvl1pPr marL="0" indent="0">
              <a:buNone/>
              <a:defRPr sz="3600">
                <a:solidFill>
                  <a:srgbClr val="08314C"/>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a:defRPr sz="2000"/>
            </a:lvl6pPr>
            <a:lvl7pPr>
              <a:defRPr sz="2000"/>
            </a:lvl7pPr>
            <a:lvl8pPr>
              <a:defRPr sz="2000"/>
            </a:lvl8pPr>
            <a:lvl9pPr>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a:t>
            </a:r>
          </a:p>
        </p:txBody>
      </p:sp>
    </p:spTree>
    <p:extLst>
      <p:ext uri="{BB962C8B-B14F-4D97-AF65-F5344CB8AC3E}">
        <p14:creationId xmlns:p14="http://schemas.microsoft.com/office/powerpoint/2010/main" val="4021111606"/>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767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94B2C531-0FE1-23AB-282E-8A00F4733ABC}"/>
              </a:ext>
            </a:extLst>
          </p:cNvPr>
          <p:cNvSpPr>
            <a:spLocks noGrp="1"/>
          </p:cNvSpPr>
          <p:nvPr>
            <p:ph type="title"/>
          </p:nvPr>
        </p:nvSpPr>
        <p:spPr>
          <a:xfrm>
            <a:off x="1371601" y="730251"/>
            <a:ext cx="21334522" cy="2651126"/>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8930ED8D-4BDE-196E-914C-62E1395EEA5E}"/>
              </a:ext>
            </a:extLst>
          </p:cNvPr>
          <p:cNvSpPr>
            <a:spLocks noGrp="1"/>
          </p:cNvSpPr>
          <p:nvPr>
            <p:ph idx="13" hasCustomPrompt="1"/>
          </p:nvPr>
        </p:nvSpPr>
        <p:spPr>
          <a:xfrm>
            <a:off x="1371601" y="4431892"/>
            <a:ext cx="21334521" cy="7873093"/>
          </a:xfrm>
          <a:prstGeom prst="rect">
            <a:avLst/>
          </a:prstGeom>
        </p:spPr>
        <p:txBody>
          <a:bodyPr numCol="2" spcCol="1944000">
            <a:noAutofit/>
          </a:bodyPr>
          <a:lstStyle>
            <a:lvl1pPr marL="0" indent="0">
              <a:buNone/>
              <a:defRPr sz="3600">
                <a:solidFill>
                  <a:srgbClr val="08314C"/>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a:defRPr sz="2000"/>
            </a:lvl6pPr>
            <a:lvl7pPr>
              <a:defRPr sz="2000"/>
            </a:lvl7pPr>
            <a:lvl8pPr>
              <a:defRPr sz="2000"/>
            </a:lvl8pPr>
            <a:lvl9pPr>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two columns of text. Body copy style in two columns of text. Body copy style in two columns of text. Body copy style in two columns of text. Body copy style in two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two columns of text. Body copy style in two columns of text. Body copy style in two columns of text. Body copy style in two columns of text. Body copy style in two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two columns of text. Body copy style in two columns of text. Body copy style in two columns of text. Body copy style in two columns of text. Body copy style in two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two columns of text. Body copy style in two columns of text. Body copy style in two columns of text. Body copy style in two columns of text. Body copy style in two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1446281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ree-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2197031A-F39D-DAB3-81EA-64DB980B0253}"/>
              </a:ext>
            </a:extLst>
          </p:cNvPr>
          <p:cNvSpPr>
            <a:spLocks noGrp="1"/>
          </p:cNvSpPr>
          <p:nvPr>
            <p:ph type="title"/>
          </p:nvPr>
        </p:nvSpPr>
        <p:spPr>
          <a:xfrm>
            <a:off x="1371601" y="730251"/>
            <a:ext cx="21334522" cy="2651126"/>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53B659A6-DCB3-F617-8D9C-E4B57AF63E56}"/>
              </a:ext>
            </a:extLst>
          </p:cNvPr>
          <p:cNvSpPr>
            <a:spLocks noGrp="1"/>
          </p:cNvSpPr>
          <p:nvPr>
            <p:ph idx="13" hasCustomPrompt="1"/>
          </p:nvPr>
        </p:nvSpPr>
        <p:spPr>
          <a:xfrm>
            <a:off x="1371601" y="4431892"/>
            <a:ext cx="21334521" cy="7873093"/>
          </a:xfrm>
          <a:prstGeom prst="rect">
            <a:avLst/>
          </a:prstGeom>
        </p:spPr>
        <p:txBody>
          <a:bodyPr wrap="square" numCol="3" spcCol="1944000">
            <a:noAutofit/>
          </a:bodyPr>
          <a:lstStyle>
            <a:lvl1pPr marL="0" indent="0">
              <a:buNone/>
              <a:defRPr sz="3600">
                <a:solidFill>
                  <a:srgbClr val="08314C"/>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a:defRPr sz="2000"/>
            </a:lvl6pPr>
            <a:lvl7pPr>
              <a:defRPr sz="2000"/>
            </a:lvl7pPr>
            <a:lvl8pPr>
              <a:defRPr sz="2000"/>
            </a:lvl8pPr>
            <a:lvl9pPr>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three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3287400552"/>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767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7856840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6CAEB82-BA05-B409-C41D-B7EBDC79F7A2}"/>
              </a:ext>
            </a:extLst>
          </p:cNvPr>
          <p:cNvPicPr>
            <a:picLocks noChangeAspect="1"/>
          </p:cNvPicPr>
          <p:nvPr userDrawn="1"/>
        </p:nvPicPr>
        <p:blipFill>
          <a:blip r:embed="rId6"/>
          <a:srcRect/>
          <a:stretch/>
        </p:blipFill>
        <p:spPr>
          <a:xfrm>
            <a:off x="3" y="446"/>
            <a:ext cx="24383205" cy="13715553"/>
          </a:xfrm>
          <a:prstGeom prst="rect">
            <a:avLst/>
          </a:prstGeom>
        </p:spPr>
      </p:pic>
    </p:spTree>
    <p:extLst>
      <p:ext uri="{BB962C8B-B14F-4D97-AF65-F5344CB8AC3E}">
        <p14:creationId xmlns:p14="http://schemas.microsoft.com/office/powerpoint/2010/main" val="15659703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Lst>
  <p:txStyles>
    <p:titleStyle>
      <a:lvl1pPr algn="l" defTabSz="1828709" rtl="0" eaLnBrk="1" latinLnBrk="0" hangingPunct="1">
        <a:lnSpc>
          <a:spcPct val="90000"/>
        </a:lnSpc>
        <a:spcBef>
          <a:spcPct val="0"/>
        </a:spcBef>
        <a:buNone/>
        <a:defRPr sz="8800" b="1" kern="1200">
          <a:solidFill>
            <a:srgbClr val="08314C"/>
          </a:solidFill>
          <a:latin typeface="Arial" panose="020B0604020202020204" pitchFamily="34" charset="0"/>
          <a:ea typeface="+mj-ea"/>
          <a:cs typeface="Arial" panose="020B0604020202020204" pitchFamily="34" charset="0"/>
        </a:defRPr>
      </a:lvl1pPr>
    </p:titleStyle>
    <p:body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rgbClr val="08314C"/>
          </a:solidFill>
          <a:latin typeface="Arial" panose="020B0604020202020204" pitchFamily="34" charset="0"/>
          <a:ea typeface="+mn-ea"/>
          <a:cs typeface="Arial" panose="020B0604020202020204" pitchFamily="34" charset="0"/>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rgbClr val="08314C"/>
          </a:solidFill>
          <a:latin typeface="Arial" panose="020B0604020202020204" pitchFamily="34" charset="0"/>
          <a:ea typeface="+mn-ea"/>
          <a:cs typeface="Arial" panose="020B0604020202020204" pitchFamily="34" charset="0"/>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rgbClr val="08314C"/>
          </a:solidFill>
          <a:latin typeface="Arial" panose="020B0604020202020204" pitchFamily="34" charset="0"/>
          <a:ea typeface="+mn-ea"/>
          <a:cs typeface="Arial" panose="020B0604020202020204" pitchFamily="34" charset="0"/>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rgbClr val="08314C"/>
          </a:solidFill>
          <a:latin typeface="Arial" panose="020B0604020202020204" pitchFamily="34" charset="0"/>
          <a:ea typeface="+mn-ea"/>
          <a:cs typeface="Arial" panose="020B0604020202020204" pitchFamily="34" charset="0"/>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rgbClr val="08314C"/>
          </a:solidFill>
          <a:latin typeface="Arial" panose="020B0604020202020204" pitchFamily="34" charset="0"/>
          <a:ea typeface="+mn-ea"/>
          <a:cs typeface="Arial" panose="020B0604020202020204" pitchFamily="34" charset="0"/>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userDrawn="1">
          <p15:clr>
            <a:srgbClr val="F26B43"/>
          </p15:clr>
        </p15:guide>
        <p15:guide id="2" pos="767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Jo.lees@hants.gov.uk"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schoolsweek.co.uk/23m-expansion-of-school-edtech-and-ai-pilot/" TargetMode="External"/><Relationship Id="rId1" Type="http://schemas.openxmlformats.org/officeDocument/2006/relationships/slideLayout" Target="../slideLayouts/slideLayout4.xml"/><Relationship Id="rId4" Type="http://schemas.openxmlformats.org/officeDocument/2006/relationships/hyperlink" Target="http://consult.education.gov.uk/digital-data-and-technology-team/e7de2b41/"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schoolsweek.co.uk/ai-used-in-schools-should-detect-signs-of-learner-distress/" TargetMode="External"/><Relationship Id="rId2" Type="http://schemas.openxmlformats.org/officeDocument/2006/relationships/hyperlink" Target="https://schoolsweek.co.uk/23m-expansion-of-school-edtech-and-ai-pilot/" TargetMode="Externa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hyperlink" Target="https://www.gov.uk/government/publications/generative-ai-product-safety-standards/generative-ai-product-safety-standards"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s://schoolsweek.co.uk/23m-expansion-of-school-edtech-and-ai-pilot/"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schoolsweek.co.uk/ministers-to-trial-ai-tutoring-in-englands-schools/"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thirdspacelearning.com/maths-tutoring/secondary/" TargetMode="External"/><Relationship Id="rId2" Type="http://schemas.openxmlformats.org/officeDocument/2006/relationships/hyperlink" Target="https://schoolsweek.co.uk/ministers-to-trial-ai-tutoring-in-englands-schools/"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hyperlink" Target="https://schoolsweek.co.uk/maths-pupils-make-slower-progress-in-mixed-ability-classes/"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educationendowmentfoundation.org.uk/" TargetMode="External"/><Relationship Id="rId2" Type="http://schemas.openxmlformats.org/officeDocument/2006/relationships/hyperlink" Target="https://schoolsweek.co.uk/dfe-maths-teacher-targets-dont-add-up-when-demand-is-growing/" TargetMode="Externa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mailto:jo.lees@hants.gov.uk"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forms.office.com/r/QE21XtDJ2r"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maths.hias.hants.gov.uk/" TargetMode="External"/><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5793BC-ACA0-3F26-32CA-1CF9550528D7}"/>
              </a:ext>
            </a:extLst>
          </p:cNvPr>
          <p:cNvSpPr txBox="1"/>
          <p:nvPr/>
        </p:nvSpPr>
        <p:spPr>
          <a:xfrm>
            <a:off x="1354138" y="4044191"/>
            <a:ext cx="21674138" cy="4524315"/>
          </a:xfrm>
          <a:prstGeom prst="rect">
            <a:avLst/>
          </a:prstGeom>
          <a:noFill/>
        </p:spPr>
        <p:txBody>
          <a:bodyPr wrap="square" rtlCol="0">
            <a:spAutoFit/>
          </a:bodyPr>
          <a:lstStyle/>
          <a:p>
            <a:pPr algn="ctr"/>
            <a:r>
              <a:rPr lang="en-GB" sz="9600" dirty="0">
                <a:solidFill>
                  <a:schemeClr val="bg1"/>
                </a:solidFill>
              </a:rPr>
              <a:t>Heads of Maths Network Meeting</a:t>
            </a:r>
          </a:p>
          <a:p>
            <a:pPr algn="ctr"/>
            <a:r>
              <a:rPr lang="en-GB" sz="9600" dirty="0">
                <a:solidFill>
                  <a:schemeClr val="bg1"/>
                </a:solidFill>
              </a:rPr>
              <a:t>19</a:t>
            </a:r>
            <a:r>
              <a:rPr lang="en-GB" sz="9600" baseline="30000" dirty="0">
                <a:solidFill>
                  <a:schemeClr val="bg1"/>
                </a:solidFill>
              </a:rPr>
              <a:t>th</a:t>
            </a:r>
            <a:r>
              <a:rPr lang="en-GB" sz="9600" dirty="0">
                <a:solidFill>
                  <a:schemeClr val="bg1"/>
                </a:solidFill>
              </a:rPr>
              <a:t> May 2026</a:t>
            </a:r>
          </a:p>
          <a:p>
            <a:pPr algn="ctr"/>
            <a:r>
              <a:rPr lang="en-GB" sz="9600" dirty="0">
                <a:solidFill>
                  <a:schemeClr val="bg1"/>
                </a:solidFill>
              </a:rPr>
              <a:t>Summer 1 meeting</a:t>
            </a:r>
          </a:p>
        </p:txBody>
      </p:sp>
      <p:sp>
        <p:nvSpPr>
          <p:cNvPr id="3" name="TextBox 2">
            <a:extLst>
              <a:ext uri="{FF2B5EF4-FFF2-40B4-BE49-F238E27FC236}">
                <a16:creationId xmlns:a16="http://schemas.microsoft.com/office/drawing/2014/main" id="{9DB7FAB8-F0D8-3C50-14A8-43067664EF02}"/>
              </a:ext>
            </a:extLst>
          </p:cNvPr>
          <p:cNvSpPr txBox="1"/>
          <p:nvPr/>
        </p:nvSpPr>
        <p:spPr>
          <a:xfrm>
            <a:off x="7829582" y="9128662"/>
            <a:ext cx="9959991" cy="2308324"/>
          </a:xfrm>
          <a:prstGeom prst="rect">
            <a:avLst/>
          </a:prstGeom>
          <a:noFill/>
        </p:spPr>
        <p:txBody>
          <a:bodyPr wrap="square" rtlCol="0">
            <a:spAutoFit/>
          </a:bodyPr>
          <a:lstStyle/>
          <a:p>
            <a:r>
              <a:rPr lang="en-US" sz="7200" dirty="0">
                <a:solidFill>
                  <a:srgbClr val="FFFF0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Jo.Lees@hants.gov.uk</a:t>
            </a:r>
            <a:endParaRPr lang="en-US" sz="7200" dirty="0">
              <a:solidFill>
                <a:srgbClr val="FFFF00"/>
              </a:solidFill>
              <a:latin typeface="Arial" panose="020B0604020202020204" pitchFamily="34" charset="0"/>
              <a:cs typeface="Arial" panose="020B0604020202020204" pitchFamily="34" charset="0"/>
            </a:endParaRPr>
          </a:p>
          <a:p>
            <a:endParaRPr lang="en-US" sz="7200"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35B514BC-25A5-D910-7C12-BEE0D8B52206}"/>
              </a:ext>
            </a:extLst>
          </p:cNvPr>
          <p:cNvSpPr txBox="1"/>
          <p:nvPr/>
        </p:nvSpPr>
        <p:spPr>
          <a:xfrm>
            <a:off x="2744789" y="12236655"/>
            <a:ext cx="20246974" cy="738664"/>
          </a:xfrm>
          <a:prstGeom prst="rect">
            <a:avLst/>
          </a:prstGeom>
          <a:noFill/>
        </p:spPr>
        <p:txBody>
          <a:bodyPr wrap="square" rtlCol="0">
            <a:spAutoFit/>
          </a:bodyPr>
          <a:lstStyle/>
          <a:p>
            <a:pPr algn="r"/>
            <a:r>
              <a:rPr lang="en-US" sz="4200" dirty="0">
                <a:solidFill>
                  <a:srgbClr val="08314C"/>
                </a:solidFill>
                <a:latin typeface="Arial" panose="020B0604020202020204" pitchFamily="34" charset="0"/>
                <a:cs typeface="Arial" panose="020B0604020202020204" pitchFamily="34" charset="0"/>
              </a:rPr>
              <a:t>HIAS Mathematics</a:t>
            </a:r>
          </a:p>
        </p:txBody>
      </p:sp>
      <p:sp>
        <p:nvSpPr>
          <p:cNvPr id="4" name="Rectangle 3">
            <a:extLst>
              <a:ext uri="{FF2B5EF4-FFF2-40B4-BE49-F238E27FC236}">
                <a16:creationId xmlns:a16="http://schemas.microsoft.com/office/drawing/2014/main" id="{AC05F183-5DA4-A779-6F99-ECFC5ECF58B6}"/>
              </a:ext>
            </a:extLst>
          </p:cNvPr>
          <p:cNvSpPr/>
          <p:nvPr/>
        </p:nvSpPr>
        <p:spPr>
          <a:xfrm>
            <a:off x="254013" y="1292061"/>
            <a:ext cx="6422914" cy="1846660"/>
          </a:xfrm>
          <a:prstGeom prst="rect">
            <a:avLst/>
          </a:prstGeom>
          <a:noFill/>
        </p:spPr>
        <p:txBody>
          <a:bodyPr spcFirstLastPara="1" wrap="none" lIns="182880" tIns="91440" rIns="182880" bIns="91440" numCol="1">
            <a:prstTxWarp prst="textArchUp">
              <a:avLst/>
            </a:prstTxWarp>
            <a:spAutoFit/>
          </a:bodyPr>
          <a:lstStyle/>
          <a:p>
            <a:pPr algn="ctr"/>
            <a:r>
              <a:rPr lang="en-US" sz="10800" b="1" dirty="0">
                <a:ln w="12700">
                  <a:solidFill>
                    <a:schemeClr val="accent3">
                      <a:lumMod val="50000"/>
                    </a:schemeClr>
                  </a:solidFill>
                  <a:prstDash val="solid"/>
                </a:ln>
                <a:solidFill>
                  <a:srgbClr val="FFFF00"/>
                </a:solidFill>
                <a:effectLst>
                  <a:innerShdw blurRad="177800">
                    <a:schemeClr val="accent3">
                      <a:lumMod val="50000"/>
                    </a:schemeClr>
                  </a:innerShdw>
                </a:effectLst>
              </a:rPr>
              <a:t>Welcome</a:t>
            </a:r>
          </a:p>
        </p:txBody>
      </p:sp>
      <p:pic>
        <p:nvPicPr>
          <p:cNvPr id="5" name="Graphic 4" descr="Smiling face with solid fill with solid fill">
            <a:extLst>
              <a:ext uri="{FF2B5EF4-FFF2-40B4-BE49-F238E27FC236}">
                <a16:creationId xmlns:a16="http://schemas.microsoft.com/office/drawing/2014/main" id="{86289B9A-45C9-4C40-5C8E-28787AA8DB0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03096" y="2215391"/>
            <a:ext cx="1828800" cy="1828800"/>
          </a:xfrm>
          <a:prstGeom prst="rect">
            <a:avLst/>
          </a:prstGeom>
        </p:spPr>
      </p:pic>
    </p:spTree>
    <p:extLst>
      <p:ext uri="{BB962C8B-B14F-4D97-AF65-F5344CB8AC3E}">
        <p14:creationId xmlns:p14="http://schemas.microsoft.com/office/powerpoint/2010/main" val="1108092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229206-9ABC-8E23-B616-3C0E555C86D9}"/>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90BA91D1-674B-1750-11B4-4E35F2C5DC3C}"/>
              </a:ext>
            </a:extLst>
          </p:cNvPr>
          <p:cNvSpPr txBox="1"/>
          <p:nvPr/>
        </p:nvSpPr>
        <p:spPr>
          <a:xfrm>
            <a:off x="389433" y="775438"/>
            <a:ext cx="4320413" cy="707886"/>
          </a:xfrm>
          <a:prstGeom prst="rect">
            <a:avLst/>
          </a:prstGeom>
          <a:solidFill>
            <a:schemeClr val="accent5">
              <a:lumMod val="40000"/>
              <a:lumOff val="60000"/>
            </a:schemeClr>
          </a:solidFill>
          <a:ln>
            <a:solidFill>
              <a:schemeClr val="tx1"/>
            </a:solidFill>
          </a:ln>
        </p:spPr>
        <p:txBody>
          <a:bodyPr wrap="none" rtlCol="0">
            <a:spAutoFit/>
          </a:bodyPr>
          <a:lstStyle/>
          <a:p>
            <a:r>
              <a:rPr lang="en-GB" sz="4000" dirty="0">
                <a:latin typeface="Arial" panose="020B0604020202020204" pitchFamily="34" charset="0"/>
                <a:cs typeface="Arial" panose="020B0604020202020204" pitchFamily="34" charset="0"/>
              </a:rPr>
              <a:t>AI: where are we?</a:t>
            </a:r>
          </a:p>
        </p:txBody>
      </p:sp>
      <p:sp>
        <p:nvSpPr>
          <p:cNvPr id="4" name="TextBox 3">
            <a:extLst>
              <a:ext uri="{FF2B5EF4-FFF2-40B4-BE49-F238E27FC236}">
                <a16:creationId xmlns:a16="http://schemas.microsoft.com/office/drawing/2014/main" id="{30FC985B-76BD-418E-CFDA-1E4F7211C002}"/>
              </a:ext>
            </a:extLst>
          </p:cNvPr>
          <p:cNvSpPr txBox="1"/>
          <p:nvPr/>
        </p:nvSpPr>
        <p:spPr>
          <a:xfrm>
            <a:off x="6247462" y="762180"/>
            <a:ext cx="15987091" cy="769441"/>
          </a:xfrm>
          <a:prstGeom prst="rect">
            <a:avLst/>
          </a:prstGeom>
          <a:noFill/>
        </p:spPr>
        <p:txBody>
          <a:bodyPr wrap="square">
            <a:spAutoFit/>
          </a:bodyPr>
          <a:lstStyle/>
          <a:p>
            <a:r>
              <a:rPr lang="en-US" sz="4400" dirty="0">
                <a:latin typeface="Arial" panose="020B0604020202020204" pitchFamily="34" charset="0"/>
                <a:cs typeface="Arial" panose="020B0604020202020204" pitchFamily="34" charset="0"/>
                <a:hlinkClick r:id="rId2"/>
              </a:rPr>
              <a:t>£23m expansion of school edtech and AI pilot announced</a:t>
            </a:r>
            <a:endParaRPr lang="en-GB" sz="4400" dirty="0">
              <a:latin typeface="Arial" panose="020B0604020202020204" pitchFamily="34" charset="0"/>
              <a:cs typeface="Arial" panose="020B0604020202020204" pitchFamily="34" charset="0"/>
            </a:endParaRPr>
          </a:p>
        </p:txBody>
      </p:sp>
      <p:pic>
        <p:nvPicPr>
          <p:cNvPr id="5" name="Picture 4" descr="A robot pointing at something&#10;&#10;AI-generated content may be incorrect.">
            <a:extLst>
              <a:ext uri="{FF2B5EF4-FFF2-40B4-BE49-F238E27FC236}">
                <a16:creationId xmlns:a16="http://schemas.microsoft.com/office/drawing/2014/main" id="{8383DCF3-6E24-44B7-A176-E1C417458D1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3251" y="2960652"/>
            <a:ext cx="4266595" cy="2240128"/>
          </a:xfrm>
          <a:prstGeom prst="rect">
            <a:avLst/>
          </a:prstGeom>
          <a:noFill/>
          <a:ln>
            <a:noFill/>
          </a:ln>
        </p:spPr>
      </p:pic>
      <p:sp>
        <p:nvSpPr>
          <p:cNvPr id="8" name="TextBox 7">
            <a:extLst>
              <a:ext uri="{FF2B5EF4-FFF2-40B4-BE49-F238E27FC236}">
                <a16:creationId xmlns:a16="http://schemas.microsoft.com/office/drawing/2014/main" id="{FC585A38-701B-CE06-73B3-40C8C01AC050}"/>
              </a:ext>
            </a:extLst>
          </p:cNvPr>
          <p:cNvSpPr txBox="1"/>
          <p:nvPr/>
        </p:nvSpPr>
        <p:spPr>
          <a:xfrm>
            <a:off x="278296" y="1760323"/>
            <a:ext cx="22394586" cy="646331"/>
          </a:xfrm>
          <a:prstGeom prst="rect">
            <a:avLst/>
          </a:prstGeom>
          <a:noFill/>
        </p:spPr>
        <p:txBody>
          <a:bodyPr wrap="square">
            <a:spAutoFit/>
          </a:bodyPr>
          <a:lstStyle/>
          <a:p>
            <a:r>
              <a:rPr lang="en-US" sz="3600" b="0" i="0" dirty="0">
                <a:solidFill>
                  <a:srgbClr val="000000"/>
                </a:solidFill>
                <a:effectLst/>
                <a:latin typeface="Arial" panose="020B0604020202020204" pitchFamily="34" charset="0"/>
                <a:cs typeface="Arial" panose="020B0604020202020204" pitchFamily="34" charset="0"/>
              </a:rPr>
              <a:t>Pilot to launch in September, and to involve primary, secondary and further education settings across England</a:t>
            </a:r>
            <a:endParaRPr lang="en-GB" sz="36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3333C6C1-559F-25A3-38E0-7474E2D440EB}"/>
              </a:ext>
            </a:extLst>
          </p:cNvPr>
          <p:cNvSpPr txBox="1"/>
          <p:nvPr/>
        </p:nvSpPr>
        <p:spPr>
          <a:xfrm>
            <a:off x="4763664" y="2960652"/>
            <a:ext cx="18954688" cy="3698448"/>
          </a:xfrm>
          <a:prstGeom prst="rect">
            <a:avLst/>
          </a:prstGeom>
          <a:solidFill>
            <a:schemeClr val="accent4">
              <a:lumMod val="40000"/>
              <a:lumOff val="60000"/>
            </a:schemeClr>
          </a:solidFill>
        </p:spPr>
        <p:txBody>
          <a:bodyPr wrap="square">
            <a:spAutoFit/>
          </a:bodyPr>
          <a:lstStyle/>
          <a:p>
            <a:pPr algn="l">
              <a:buNone/>
            </a:pPr>
            <a:r>
              <a:rPr lang="en-US" sz="3600" b="0" i="0" dirty="0">
                <a:solidFill>
                  <a:srgbClr val="000000"/>
                </a:solidFill>
                <a:effectLst/>
                <a:latin typeface="Arial" panose="020B0604020202020204" pitchFamily="34" charset="0"/>
                <a:cs typeface="Arial" panose="020B0604020202020204" pitchFamily="34" charset="0"/>
              </a:rPr>
              <a:t>The government is investing £23 million in a four-year pilot to trial artificial intelligence and edtech tools in schools, the education secretary has announced.</a:t>
            </a:r>
          </a:p>
          <a:p>
            <a:pPr algn="l">
              <a:spcBef>
                <a:spcPts val="1050"/>
              </a:spcBef>
              <a:buNone/>
            </a:pPr>
            <a:r>
              <a:rPr lang="en-US" sz="3600" b="0" i="0" dirty="0">
                <a:solidFill>
                  <a:srgbClr val="000000"/>
                </a:solidFill>
                <a:effectLst/>
                <a:latin typeface="Arial" panose="020B0604020202020204" pitchFamily="34" charset="0"/>
                <a:cs typeface="Arial" panose="020B0604020202020204" pitchFamily="34" charset="0"/>
              </a:rPr>
              <a:t>It is an expansion of a previous </a:t>
            </a:r>
            <a:r>
              <a:rPr lang="en-US" sz="3600" b="0" i="0" dirty="0">
                <a:solidFill>
                  <a:srgbClr val="EC6408"/>
                </a:solidFill>
                <a:effectLst/>
                <a:latin typeface="Arial" panose="020B0604020202020204" pitchFamily="34" charset="0"/>
                <a:cs typeface="Arial" panose="020B0604020202020204" pitchFamily="34" charset="0"/>
                <a:hlinkClick r:id="rId4"/>
              </a:rPr>
              <a:t>nine-month pilot </a:t>
            </a:r>
            <a:r>
              <a:rPr lang="en-US" sz="3600" b="0" i="0" dirty="0">
                <a:solidFill>
                  <a:srgbClr val="000000"/>
                </a:solidFill>
                <a:effectLst/>
                <a:latin typeface="Arial" panose="020B0604020202020204" pitchFamily="34" charset="0"/>
                <a:cs typeface="Arial" panose="020B0604020202020204" pitchFamily="34" charset="0"/>
              </a:rPr>
              <a:t>in which schools and colleges </a:t>
            </a:r>
            <a:r>
              <a:rPr lang="en-US" sz="3600" b="0" i="0" dirty="0" err="1">
                <a:solidFill>
                  <a:srgbClr val="000000"/>
                </a:solidFill>
                <a:effectLst/>
                <a:latin typeface="Arial" panose="020B0604020202020204" pitchFamily="34" charset="0"/>
                <a:cs typeface="Arial" panose="020B0604020202020204" pitchFamily="34" charset="0"/>
              </a:rPr>
              <a:t>trialled</a:t>
            </a:r>
            <a:r>
              <a:rPr lang="en-US" sz="3600" b="0" i="0" dirty="0">
                <a:solidFill>
                  <a:srgbClr val="000000"/>
                </a:solidFill>
                <a:effectLst/>
                <a:latin typeface="Arial" panose="020B0604020202020204" pitchFamily="34" charset="0"/>
                <a:cs typeface="Arial" panose="020B0604020202020204" pitchFamily="34" charset="0"/>
              </a:rPr>
              <a:t> “innovative” edtech tools. It is not clear how many schools took part.</a:t>
            </a:r>
          </a:p>
          <a:p>
            <a:pPr algn="l">
              <a:spcBef>
                <a:spcPts val="1050"/>
              </a:spcBef>
              <a:buNone/>
            </a:pPr>
            <a:r>
              <a:rPr lang="en-US" sz="3600" b="0" i="0" dirty="0">
                <a:solidFill>
                  <a:srgbClr val="000000"/>
                </a:solidFill>
                <a:effectLst/>
                <a:latin typeface="Arial" panose="020B0604020202020204" pitchFamily="34" charset="0"/>
                <a:cs typeface="Arial" panose="020B0604020202020204" pitchFamily="34" charset="0"/>
              </a:rPr>
              <a:t>More than 1,000 schools and colleges will be involved in the new project, which will begin in September, the Department for Education confirmed.</a:t>
            </a:r>
          </a:p>
        </p:txBody>
      </p:sp>
      <p:sp>
        <p:nvSpPr>
          <p:cNvPr id="14" name="TextBox 13">
            <a:extLst>
              <a:ext uri="{FF2B5EF4-FFF2-40B4-BE49-F238E27FC236}">
                <a16:creationId xmlns:a16="http://schemas.microsoft.com/office/drawing/2014/main" id="{F1414CF8-39CF-C90F-3344-C59DBF2B0FC3}"/>
              </a:ext>
            </a:extLst>
          </p:cNvPr>
          <p:cNvSpPr txBox="1"/>
          <p:nvPr/>
        </p:nvSpPr>
        <p:spPr>
          <a:xfrm>
            <a:off x="849795" y="7430062"/>
            <a:ext cx="22825213" cy="4393510"/>
          </a:xfrm>
          <a:prstGeom prst="rect">
            <a:avLst/>
          </a:prstGeom>
          <a:solidFill>
            <a:schemeClr val="accent1">
              <a:lumMod val="20000"/>
              <a:lumOff val="80000"/>
            </a:schemeClr>
          </a:solidFill>
        </p:spPr>
        <p:txBody>
          <a:bodyPr wrap="square">
            <a:spAutoFit/>
          </a:bodyPr>
          <a:lstStyle/>
          <a:p>
            <a:pPr algn="l">
              <a:spcBef>
                <a:spcPts val="1050"/>
              </a:spcBef>
              <a:buNone/>
            </a:pPr>
            <a:r>
              <a:rPr lang="en-US" sz="3600" b="1" i="0" dirty="0">
                <a:solidFill>
                  <a:srgbClr val="000000"/>
                </a:solidFill>
                <a:effectLst/>
                <a:latin typeface="Arial" panose="020B0604020202020204" pitchFamily="34" charset="0"/>
                <a:cs typeface="Arial" panose="020B0604020202020204" pitchFamily="34" charset="0"/>
              </a:rPr>
              <a:t>Edtech pilot will track impact on staff and pupils</a:t>
            </a:r>
          </a:p>
          <a:p>
            <a:pPr algn="l">
              <a:spcBef>
                <a:spcPts val="1050"/>
              </a:spcBef>
              <a:buNone/>
            </a:pPr>
            <a:r>
              <a:rPr lang="en-US" sz="3600" b="0" i="0" dirty="0">
                <a:solidFill>
                  <a:srgbClr val="000000"/>
                </a:solidFill>
                <a:effectLst/>
                <a:latin typeface="Arial" panose="020B0604020202020204" pitchFamily="34" charset="0"/>
                <a:cs typeface="Arial" panose="020B0604020202020204" pitchFamily="34" charset="0"/>
              </a:rPr>
              <a:t>Phillipson told the BETT conference: “We’re investing an additional £23 million to expand our edtech testbed pilot into a four-year programme.</a:t>
            </a:r>
          </a:p>
          <a:p>
            <a:pPr algn="l">
              <a:spcBef>
                <a:spcPts val="1050"/>
              </a:spcBef>
              <a:buNone/>
            </a:pPr>
            <a:r>
              <a:rPr lang="en-US" sz="3600" b="0" i="0" dirty="0">
                <a:solidFill>
                  <a:srgbClr val="000000"/>
                </a:solidFill>
                <a:effectLst/>
                <a:latin typeface="Arial" panose="020B0604020202020204" pitchFamily="34" charset="0"/>
                <a:cs typeface="Arial" panose="020B0604020202020204" pitchFamily="34" charset="0"/>
              </a:rPr>
              <a:t>“It recruits schools and colleges to put the latest tech and AI tools through their paces in the cut and thrust of classrooms across the country.</a:t>
            </a:r>
          </a:p>
          <a:p>
            <a:pPr algn="l">
              <a:spcBef>
                <a:spcPts val="1050"/>
              </a:spcBef>
              <a:buNone/>
            </a:pPr>
            <a:r>
              <a:rPr lang="en-US" sz="3600" b="0" i="0" dirty="0">
                <a:solidFill>
                  <a:srgbClr val="000000"/>
                </a:solidFill>
                <a:effectLst/>
                <a:latin typeface="Arial" panose="020B0604020202020204" pitchFamily="34" charset="0"/>
                <a:cs typeface="Arial" panose="020B0604020202020204" pitchFamily="34" charset="0"/>
              </a:rPr>
              <a:t>“We’ll track how these tools perform, the difference they make for teachers and, above all, the difference they can make for children.”</a:t>
            </a:r>
          </a:p>
        </p:txBody>
      </p:sp>
    </p:spTree>
    <p:extLst>
      <p:ext uri="{BB962C8B-B14F-4D97-AF65-F5344CB8AC3E}">
        <p14:creationId xmlns:p14="http://schemas.microsoft.com/office/powerpoint/2010/main" val="2865882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2C094D-8888-947D-75D5-0A43627ABDA6}"/>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CE100E35-8EFE-EB46-8B92-97BD5C28EA8B}"/>
              </a:ext>
            </a:extLst>
          </p:cNvPr>
          <p:cNvSpPr txBox="1"/>
          <p:nvPr/>
        </p:nvSpPr>
        <p:spPr>
          <a:xfrm>
            <a:off x="443251" y="1052437"/>
            <a:ext cx="4320413" cy="707886"/>
          </a:xfrm>
          <a:prstGeom prst="rect">
            <a:avLst/>
          </a:prstGeom>
          <a:solidFill>
            <a:schemeClr val="accent5">
              <a:lumMod val="40000"/>
              <a:lumOff val="60000"/>
            </a:schemeClr>
          </a:solidFill>
          <a:ln>
            <a:solidFill>
              <a:schemeClr val="tx1"/>
            </a:solidFill>
          </a:ln>
        </p:spPr>
        <p:txBody>
          <a:bodyPr wrap="none" rtlCol="0">
            <a:spAutoFit/>
          </a:bodyPr>
          <a:lstStyle/>
          <a:p>
            <a:r>
              <a:rPr lang="en-GB" sz="4000" dirty="0">
                <a:latin typeface="Arial" panose="020B0604020202020204" pitchFamily="34" charset="0"/>
                <a:cs typeface="Arial" panose="020B0604020202020204" pitchFamily="34" charset="0"/>
              </a:rPr>
              <a:t>AI: where are we?</a:t>
            </a:r>
          </a:p>
        </p:txBody>
      </p:sp>
      <p:sp>
        <p:nvSpPr>
          <p:cNvPr id="4" name="TextBox 3">
            <a:extLst>
              <a:ext uri="{FF2B5EF4-FFF2-40B4-BE49-F238E27FC236}">
                <a16:creationId xmlns:a16="http://schemas.microsoft.com/office/drawing/2014/main" id="{861404C7-1C49-BB85-D462-DFD0B4D1A943}"/>
              </a:ext>
            </a:extLst>
          </p:cNvPr>
          <p:cNvSpPr txBox="1"/>
          <p:nvPr/>
        </p:nvSpPr>
        <p:spPr>
          <a:xfrm>
            <a:off x="6336195" y="990882"/>
            <a:ext cx="15987091" cy="769441"/>
          </a:xfrm>
          <a:prstGeom prst="rect">
            <a:avLst/>
          </a:prstGeom>
          <a:noFill/>
        </p:spPr>
        <p:txBody>
          <a:bodyPr wrap="square">
            <a:spAutoFit/>
          </a:bodyPr>
          <a:lstStyle/>
          <a:p>
            <a:r>
              <a:rPr lang="en-US" sz="4400" dirty="0">
                <a:latin typeface="Arial" panose="020B0604020202020204" pitchFamily="34" charset="0"/>
                <a:cs typeface="Arial" panose="020B0604020202020204" pitchFamily="34" charset="0"/>
                <a:hlinkClick r:id="rId2"/>
              </a:rPr>
              <a:t>£23m expansion of school edtech and AI pilot announced</a:t>
            </a:r>
            <a:endParaRPr lang="en-GB" sz="44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97691FE9-3988-BE0F-2D26-2E4C3E1FF63C}"/>
              </a:ext>
            </a:extLst>
          </p:cNvPr>
          <p:cNvSpPr txBox="1"/>
          <p:nvPr/>
        </p:nvSpPr>
        <p:spPr>
          <a:xfrm>
            <a:off x="443251" y="2361456"/>
            <a:ext cx="23370906" cy="3293209"/>
          </a:xfrm>
          <a:prstGeom prst="rect">
            <a:avLst/>
          </a:prstGeom>
          <a:noFill/>
        </p:spPr>
        <p:txBody>
          <a:bodyPr wrap="square">
            <a:spAutoFit/>
          </a:bodyPr>
          <a:lstStyle/>
          <a:p>
            <a:r>
              <a:rPr lang="en-US" sz="3600" dirty="0">
                <a:latin typeface="Arial" panose="020B0604020202020204" pitchFamily="34" charset="0"/>
                <a:cs typeface="Arial" panose="020B0604020202020204" pitchFamily="34" charset="0"/>
              </a:rPr>
              <a:t>The DfE said it has already had more than 280 expressions of interest from the edtech sector, from those wanting to be involved in the scheme.</a:t>
            </a:r>
          </a:p>
          <a:p>
            <a:endParaRPr lang="en-US" sz="3600" dirty="0">
              <a:latin typeface="Arial" panose="020B0604020202020204" pitchFamily="34" charset="0"/>
              <a:cs typeface="Arial" panose="020B0604020202020204" pitchFamily="34" charset="0"/>
            </a:endParaRPr>
          </a:p>
          <a:p>
            <a:r>
              <a:rPr lang="en-US" sz="3600" dirty="0">
                <a:latin typeface="Arial" panose="020B0604020202020204" pitchFamily="34" charset="0"/>
                <a:cs typeface="Arial" panose="020B0604020202020204" pitchFamily="34" charset="0"/>
              </a:rPr>
              <a:t>The announcement comes days after the DfE </a:t>
            </a:r>
            <a:r>
              <a:rPr lang="en-US" sz="3600" dirty="0">
                <a:latin typeface="Arial" panose="020B0604020202020204" pitchFamily="34" charset="0"/>
                <a:cs typeface="Arial" panose="020B0604020202020204" pitchFamily="34" charset="0"/>
                <a:hlinkClick r:id="rId3"/>
              </a:rPr>
              <a:t>launched new standards</a:t>
            </a:r>
            <a:r>
              <a:rPr lang="en-US" sz="3600" dirty="0">
                <a:latin typeface="Arial" panose="020B0604020202020204" pitchFamily="34" charset="0"/>
                <a:cs typeface="Arial" panose="020B0604020202020204" pitchFamily="34" charset="0"/>
              </a:rPr>
              <a:t> for AI tools used in schools, to help protect pupils’ mental health and cognitive development.</a:t>
            </a:r>
          </a:p>
          <a:p>
            <a:endParaRPr lang="en-US" sz="28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F2F72A71-60B4-D0A9-47B2-86095B07A91A}"/>
              </a:ext>
            </a:extLst>
          </p:cNvPr>
          <p:cNvSpPr txBox="1"/>
          <p:nvPr/>
        </p:nvSpPr>
        <p:spPr>
          <a:xfrm>
            <a:off x="5198165" y="5634148"/>
            <a:ext cx="12195312" cy="707886"/>
          </a:xfrm>
          <a:prstGeom prst="rect">
            <a:avLst/>
          </a:prstGeom>
          <a:noFill/>
        </p:spPr>
        <p:txBody>
          <a:bodyPr wrap="square">
            <a:spAutoFit/>
          </a:bodyPr>
          <a:lstStyle/>
          <a:p>
            <a:r>
              <a:rPr lang="en-US" sz="4000" dirty="0">
                <a:latin typeface="Arial" panose="020B0604020202020204" pitchFamily="34" charset="0"/>
                <a:cs typeface="Arial" panose="020B0604020202020204" pitchFamily="34" charset="0"/>
                <a:hlinkClick r:id="rId4"/>
              </a:rPr>
              <a:t>Generative AI: product safety standards - GOV.UK</a:t>
            </a:r>
            <a:endParaRPr lang="en-GB" sz="40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58B683BA-5C09-3509-0C4E-F1812EDDE71D}"/>
              </a:ext>
            </a:extLst>
          </p:cNvPr>
          <p:cNvPicPr>
            <a:picLocks noChangeAspect="1"/>
          </p:cNvPicPr>
          <p:nvPr/>
        </p:nvPicPr>
        <p:blipFill>
          <a:blip r:embed="rId5"/>
          <a:stretch>
            <a:fillRect/>
          </a:stretch>
        </p:blipFill>
        <p:spPr>
          <a:xfrm>
            <a:off x="1133923" y="7107316"/>
            <a:ext cx="11057283" cy="4817989"/>
          </a:xfrm>
          <a:prstGeom prst="rect">
            <a:avLst/>
          </a:prstGeom>
          <a:ln>
            <a:solidFill>
              <a:schemeClr val="tx1"/>
            </a:solidFill>
          </a:ln>
        </p:spPr>
      </p:pic>
      <p:sp>
        <p:nvSpPr>
          <p:cNvPr id="9" name="TextBox 8">
            <a:extLst>
              <a:ext uri="{FF2B5EF4-FFF2-40B4-BE49-F238E27FC236}">
                <a16:creationId xmlns:a16="http://schemas.microsoft.com/office/drawing/2014/main" id="{B2C59F55-9111-0923-246D-342CB47BF0A9}"/>
              </a:ext>
            </a:extLst>
          </p:cNvPr>
          <p:cNvSpPr txBox="1"/>
          <p:nvPr/>
        </p:nvSpPr>
        <p:spPr>
          <a:xfrm>
            <a:off x="12530096" y="7373967"/>
            <a:ext cx="11057282" cy="3980577"/>
          </a:xfrm>
          <a:prstGeom prst="rect">
            <a:avLst/>
          </a:prstGeom>
          <a:noFill/>
          <a:ln>
            <a:solidFill>
              <a:schemeClr val="tx1"/>
            </a:solidFill>
          </a:ln>
        </p:spPr>
        <p:txBody>
          <a:bodyPr wrap="square">
            <a:spAutoFit/>
          </a:bodyPr>
          <a:lstStyle/>
          <a:p>
            <a:pPr algn="l">
              <a:spcBef>
                <a:spcPts val="1050"/>
              </a:spcBef>
              <a:buNone/>
            </a:pPr>
            <a:r>
              <a:rPr lang="en-US" sz="2400" b="0" i="0" dirty="0">
                <a:solidFill>
                  <a:srgbClr val="000000"/>
                </a:solidFill>
                <a:effectLst/>
                <a:latin typeface="Arial" panose="020B0604020202020204" pitchFamily="34" charset="0"/>
                <a:cs typeface="Arial" panose="020B0604020202020204" pitchFamily="34" charset="0"/>
              </a:rPr>
              <a:t>AI products used in schools “should detect signs of learner distress”, such as references to suicide, depression or self-harm, the </a:t>
            </a:r>
            <a:r>
              <a:rPr lang="en-US" sz="2400" b="0" i="0" dirty="0">
                <a:solidFill>
                  <a:srgbClr val="EC6408"/>
                </a:solidFill>
                <a:effectLst/>
                <a:latin typeface="Arial" panose="020B0604020202020204" pitchFamily="34" charset="0"/>
                <a:cs typeface="Arial" panose="020B0604020202020204" pitchFamily="34" charset="0"/>
                <a:hlinkClick r:id="rId4"/>
              </a:rPr>
              <a:t>new non-statutory standards</a:t>
            </a:r>
            <a:r>
              <a:rPr lang="en-US" sz="2400" b="0" i="0" dirty="0">
                <a:solidFill>
                  <a:srgbClr val="000000"/>
                </a:solidFill>
                <a:effectLst/>
                <a:latin typeface="Arial" panose="020B0604020202020204" pitchFamily="34" charset="0"/>
                <a:cs typeface="Arial" panose="020B0604020202020204" pitchFamily="34" charset="0"/>
              </a:rPr>
              <a:t> state.</a:t>
            </a:r>
          </a:p>
          <a:p>
            <a:pPr algn="l">
              <a:spcBef>
                <a:spcPts val="1050"/>
              </a:spcBef>
              <a:buNone/>
            </a:pPr>
            <a:endParaRPr lang="en-US" sz="2400" b="0" i="0" dirty="0">
              <a:solidFill>
                <a:srgbClr val="000000"/>
              </a:solidFill>
              <a:effectLst/>
              <a:latin typeface="Arial" panose="020B0604020202020204" pitchFamily="34" charset="0"/>
              <a:cs typeface="Arial" panose="020B0604020202020204" pitchFamily="34" charset="0"/>
            </a:endParaRPr>
          </a:p>
          <a:p>
            <a:pPr algn="l">
              <a:spcBef>
                <a:spcPts val="1050"/>
              </a:spcBef>
              <a:buNone/>
            </a:pPr>
            <a:r>
              <a:rPr lang="en-US" sz="2400" b="0" i="0" dirty="0">
                <a:solidFill>
                  <a:srgbClr val="000000"/>
                </a:solidFill>
                <a:effectLst/>
                <a:latin typeface="Arial" panose="020B0604020202020204" pitchFamily="34" charset="0"/>
                <a:cs typeface="Arial" panose="020B0604020202020204" pitchFamily="34" charset="0"/>
              </a:rPr>
              <a:t>They should also detect spikes in night-time usage, “negative emotional cues” and “patterns of use that indicate crisis”.</a:t>
            </a:r>
          </a:p>
          <a:p>
            <a:pPr algn="l">
              <a:spcBef>
                <a:spcPts val="1050"/>
              </a:spcBef>
              <a:buNone/>
            </a:pPr>
            <a:endParaRPr lang="en-US" sz="2400" b="0" i="0" dirty="0">
              <a:solidFill>
                <a:srgbClr val="000000"/>
              </a:solidFill>
              <a:effectLst/>
              <a:latin typeface="Arial" panose="020B0604020202020204" pitchFamily="34" charset="0"/>
              <a:cs typeface="Arial" panose="020B0604020202020204" pitchFamily="34" charset="0"/>
            </a:endParaRPr>
          </a:p>
          <a:p>
            <a:pPr algn="l">
              <a:spcBef>
                <a:spcPts val="1050"/>
              </a:spcBef>
              <a:buNone/>
            </a:pPr>
            <a:r>
              <a:rPr lang="en-US" sz="2400" b="0" i="0" dirty="0">
                <a:solidFill>
                  <a:srgbClr val="000000"/>
                </a:solidFill>
                <a:effectLst/>
                <a:latin typeface="Arial" panose="020B0604020202020204" pitchFamily="34" charset="0"/>
                <a:cs typeface="Arial" panose="020B0604020202020204" pitchFamily="34" charset="0"/>
              </a:rPr>
              <a:t>If distress is detected, the AI should “follow an appropriate pathway” such as signposting to support and “raising a safeguarding flag” to a school’s lead.</a:t>
            </a:r>
          </a:p>
        </p:txBody>
      </p:sp>
    </p:spTree>
    <p:extLst>
      <p:ext uri="{BB962C8B-B14F-4D97-AF65-F5344CB8AC3E}">
        <p14:creationId xmlns:p14="http://schemas.microsoft.com/office/powerpoint/2010/main" val="1188885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66182-C4A5-A68A-67EA-59EBBF69488D}"/>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5920DEAE-D335-5597-062E-3C00121EB357}"/>
              </a:ext>
            </a:extLst>
          </p:cNvPr>
          <p:cNvSpPr txBox="1"/>
          <p:nvPr/>
        </p:nvSpPr>
        <p:spPr>
          <a:xfrm>
            <a:off x="443251" y="1052437"/>
            <a:ext cx="4320413" cy="707886"/>
          </a:xfrm>
          <a:prstGeom prst="rect">
            <a:avLst/>
          </a:prstGeom>
          <a:solidFill>
            <a:schemeClr val="accent5">
              <a:lumMod val="40000"/>
              <a:lumOff val="60000"/>
            </a:schemeClr>
          </a:solidFill>
          <a:ln>
            <a:solidFill>
              <a:schemeClr val="tx1"/>
            </a:solidFill>
          </a:ln>
        </p:spPr>
        <p:txBody>
          <a:bodyPr wrap="none" rtlCol="0">
            <a:spAutoFit/>
          </a:bodyPr>
          <a:lstStyle/>
          <a:p>
            <a:r>
              <a:rPr lang="en-GB" sz="4000" dirty="0">
                <a:latin typeface="Arial" panose="020B0604020202020204" pitchFamily="34" charset="0"/>
                <a:cs typeface="Arial" panose="020B0604020202020204" pitchFamily="34" charset="0"/>
              </a:rPr>
              <a:t>AI: where are we?</a:t>
            </a:r>
          </a:p>
        </p:txBody>
      </p:sp>
      <p:sp>
        <p:nvSpPr>
          <p:cNvPr id="4" name="TextBox 3">
            <a:extLst>
              <a:ext uri="{FF2B5EF4-FFF2-40B4-BE49-F238E27FC236}">
                <a16:creationId xmlns:a16="http://schemas.microsoft.com/office/drawing/2014/main" id="{3AB5DA09-3020-9D95-3862-77669086928D}"/>
              </a:ext>
            </a:extLst>
          </p:cNvPr>
          <p:cNvSpPr txBox="1"/>
          <p:nvPr/>
        </p:nvSpPr>
        <p:spPr>
          <a:xfrm>
            <a:off x="6336195" y="990882"/>
            <a:ext cx="15987091" cy="769441"/>
          </a:xfrm>
          <a:prstGeom prst="rect">
            <a:avLst/>
          </a:prstGeom>
          <a:noFill/>
        </p:spPr>
        <p:txBody>
          <a:bodyPr wrap="square">
            <a:spAutoFit/>
          </a:bodyPr>
          <a:lstStyle/>
          <a:p>
            <a:r>
              <a:rPr lang="en-US" sz="4400" dirty="0">
                <a:latin typeface="Arial" panose="020B0604020202020204" pitchFamily="34" charset="0"/>
                <a:cs typeface="Arial" panose="020B0604020202020204" pitchFamily="34" charset="0"/>
                <a:hlinkClick r:id="rId2"/>
              </a:rPr>
              <a:t>£23m expansion of school edtech and AI pilot announced</a:t>
            </a:r>
            <a:endParaRPr lang="en-GB" sz="44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F466C567-BB56-647F-0A7A-108D2BFD14BB}"/>
              </a:ext>
            </a:extLst>
          </p:cNvPr>
          <p:cNvSpPr txBox="1"/>
          <p:nvPr/>
        </p:nvSpPr>
        <p:spPr>
          <a:xfrm>
            <a:off x="443251" y="2879548"/>
            <a:ext cx="23138295" cy="8894743"/>
          </a:xfrm>
          <a:prstGeom prst="rect">
            <a:avLst/>
          </a:prstGeom>
          <a:noFill/>
        </p:spPr>
        <p:txBody>
          <a:bodyPr wrap="square">
            <a:spAutoFit/>
          </a:bodyPr>
          <a:lstStyle/>
          <a:p>
            <a:r>
              <a:rPr lang="en-US" sz="4400" b="1" dirty="0">
                <a:latin typeface="Arial" panose="020B0604020202020204" pitchFamily="34" charset="0"/>
                <a:cs typeface="Arial" panose="020B0604020202020204" pitchFamily="34" charset="0"/>
              </a:rPr>
              <a:t>‘New skills pathways’ announced</a:t>
            </a:r>
          </a:p>
          <a:p>
            <a:r>
              <a:rPr lang="en-US" sz="4400" dirty="0">
                <a:latin typeface="Arial" panose="020B0604020202020204" pitchFamily="34" charset="0"/>
                <a:cs typeface="Arial" panose="020B0604020202020204" pitchFamily="34" charset="0"/>
              </a:rPr>
              <a:t>Phillipson also announced at BETT that the government will deliver “new skills pathways for…teachers and support staff” to help them “build digital data and tech skills”.</a:t>
            </a:r>
          </a:p>
          <a:p>
            <a:endParaRPr lang="en-US" sz="4400" dirty="0">
              <a:latin typeface="Arial" panose="020B0604020202020204" pitchFamily="34" charset="0"/>
              <a:cs typeface="Arial" panose="020B0604020202020204" pitchFamily="34" charset="0"/>
            </a:endParaRPr>
          </a:p>
          <a:p>
            <a:r>
              <a:rPr lang="en-US" sz="4400" dirty="0">
                <a:latin typeface="Arial" panose="020B0604020202020204" pitchFamily="34" charset="0"/>
                <a:cs typeface="Arial" panose="020B0604020202020204" pitchFamily="34" charset="0"/>
              </a:rPr>
              <a:t>These will not be new qualifications but will instead be incorporated into existing qualifications and training programmes, she said.</a:t>
            </a:r>
          </a:p>
          <a:p>
            <a:endParaRPr lang="en-US" sz="4400" dirty="0">
              <a:latin typeface="Arial" panose="020B0604020202020204" pitchFamily="34" charset="0"/>
              <a:cs typeface="Arial" panose="020B0604020202020204" pitchFamily="34" charset="0"/>
            </a:endParaRPr>
          </a:p>
          <a:p>
            <a:r>
              <a:rPr lang="en-US" sz="4400" i="1" dirty="0">
                <a:latin typeface="Arial" panose="020B0604020202020204" pitchFamily="34" charset="0"/>
                <a:cs typeface="Arial" panose="020B0604020202020204" pitchFamily="34" charset="0"/>
              </a:rPr>
              <a:t>Phillipson said she is “so excited about AI”, which she said offers “the chance to make the education system work better for every single learner”.</a:t>
            </a:r>
          </a:p>
          <a:p>
            <a:r>
              <a:rPr lang="en-US" sz="4400" i="1" dirty="0">
                <a:latin typeface="Arial" panose="020B0604020202020204" pitchFamily="34" charset="0"/>
                <a:cs typeface="Arial" panose="020B0604020202020204" pitchFamily="34" charset="0"/>
              </a:rPr>
              <a:t>But she stressed the importance of “human connection”, adding: “There is nothing to match a great teacher at the top of their game.”</a:t>
            </a:r>
          </a:p>
          <a:p>
            <a:r>
              <a:rPr lang="en-US" sz="4400" i="1" dirty="0">
                <a:latin typeface="Arial" panose="020B0604020202020204" pitchFamily="34" charset="0"/>
                <a:cs typeface="Arial" panose="020B0604020202020204" pitchFamily="34" charset="0"/>
              </a:rPr>
              <a:t>“We need to take what’s great about the people in education and combine it with the incredible power of AI.”</a:t>
            </a:r>
          </a:p>
        </p:txBody>
      </p:sp>
    </p:spTree>
    <p:extLst>
      <p:ext uri="{BB962C8B-B14F-4D97-AF65-F5344CB8AC3E}">
        <p14:creationId xmlns:p14="http://schemas.microsoft.com/office/powerpoint/2010/main" val="120399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DDBD0F-E5BD-23D2-78E7-902AB8DBAE4C}"/>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B4AA9C49-913F-60AA-0AD4-3B8BBBC45DC6}"/>
              </a:ext>
            </a:extLst>
          </p:cNvPr>
          <p:cNvSpPr txBox="1"/>
          <p:nvPr/>
        </p:nvSpPr>
        <p:spPr>
          <a:xfrm>
            <a:off x="443251" y="1052437"/>
            <a:ext cx="4320413" cy="707886"/>
          </a:xfrm>
          <a:prstGeom prst="rect">
            <a:avLst/>
          </a:prstGeom>
          <a:solidFill>
            <a:schemeClr val="accent5">
              <a:lumMod val="40000"/>
              <a:lumOff val="60000"/>
            </a:schemeClr>
          </a:solidFill>
          <a:ln>
            <a:solidFill>
              <a:schemeClr val="tx1"/>
            </a:solidFill>
          </a:ln>
        </p:spPr>
        <p:txBody>
          <a:bodyPr wrap="none" rtlCol="0">
            <a:spAutoFit/>
          </a:bodyPr>
          <a:lstStyle/>
          <a:p>
            <a:r>
              <a:rPr lang="en-GB" sz="4000" dirty="0">
                <a:latin typeface="Arial" panose="020B0604020202020204" pitchFamily="34" charset="0"/>
                <a:cs typeface="Arial" panose="020B0604020202020204" pitchFamily="34" charset="0"/>
              </a:rPr>
              <a:t>AI: where are we?</a:t>
            </a:r>
          </a:p>
        </p:txBody>
      </p:sp>
      <p:sp>
        <p:nvSpPr>
          <p:cNvPr id="3" name="TextBox 2">
            <a:extLst>
              <a:ext uri="{FF2B5EF4-FFF2-40B4-BE49-F238E27FC236}">
                <a16:creationId xmlns:a16="http://schemas.microsoft.com/office/drawing/2014/main" id="{EDA63F38-81A2-298B-6768-D40CFAADC55D}"/>
              </a:ext>
            </a:extLst>
          </p:cNvPr>
          <p:cNvSpPr txBox="1"/>
          <p:nvPr/>
        </p:nvSpPr>
        <p:spPr>
          <a:xfrm>
            <a:off x="6813274" y="1115883"/>
            <a:ext cx="13482430" cy="825226"/>
          </a:xfrm>
          <a:prstGeom prst="rect">
            <a:avLst/>
          </a:prstGeom>
          <a:noFill/>
        </p:spPr>
        <p:txBody>
          <a:bodyPr wrap="square">
            <a:spAutoFit/>
          </a:bodyPr>
          <a:lstStyle/>
          <a:p>
            <a:pPr>
              <a:lnSpc>
                <a:spcPct val="107000"/>
              </a:lnSpc>
              <a:spcAft>
                <a:spcPts val="800"/>
              </a:spcAft>
              <a:buNone/>
            </a:pPr>
            <a:r>
              <a:rPr lang="en-GB" sz="4800" u="sng" kern="100" dirty="0">
                <a:solidFill>
                  <a:srgbClr val="467886"/>
                </a:solidFill>
                <a:effectLst/>
                <a:latin typeface="Arial" panose="020B0604020202020204" pitchFamily="34" charset="0"/>
                <a:ea typeface="Aptos" panose="020B0004020202020204" pitchFamily="34" charset="0"/>
                <a:cs typeface="Arial" panose="020B0604020202020204" pitchFamily="34" charset="0"/>
                <a:hlinkClick r:id="rId2"/>
              </a:rPr>
              <a:t>Ministers to trial AI tutoring in England's schools</a:t>
            </a:r>
            <a:endParaRPr lang="en-GB" sz="4800" u="sng" kern="100" dirty="0">
              <a:solidFill>
                <a:srgbClr val="467886"/>
              </a:solidFill>
              <a:effectLst/>
              <a:latin typeface="Arial" panose="020B0604020202020204" pitchFamily="34" charset="0"/>
              <a:ea typeface="Aptos" panose="020B0004020202020204" pitchFamily="34" charset="0"/>
              <a:cs typeface="Arial" panose="020B0604020202020204" pitchFamily="34" charset="0"/>
            </a:endParaRPr>
          </a:p>
        </p:txBody>
      </p:sp>
      <p:pic>
        <p:nvPicPr>
          <p:cNvPr id="4" name="Picture 3" descr="A robot pointing at something&#10;&#10;AI-generated content may be incorrect.">
            <a:extLst>
              <a:ext uri="{FF2B5EF4-FFF2-40B4-BE49-F238E27FC236}">
                <a16:creationId xmlns:a16="http://schemas.microsoft.com/office/drawing/2014/main" id="{0ED32FB5-9D69-5B1A-F746-36B24228FC2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3251" y="2331873"/>
            <a:ext cx="4410649" cy="2315762"/>
          </a:xfrm>
          <a:prstGeom prst="rect">
            <a:avLst/>
          </a:prstGeom>
          <a:noFill/>
          <a:ln>
            <a:noFill/>
          </a:ln>
        </p:spPr>
      </p:pic>
      <p:sp>
        <p:nvSpPr>
          <p:cNvPr id="7" name="TextBox 6">
            <a:extLst>
              <a:ext uri="{FF2B5EF4-FFF2-40B4-BE49-F238E27FC236}">
                <a16:creationId xmlns:a16="http://schemas.microsoft.com/office/drawing/2014/main" id="{04507826-B7B9-C9EF-996A-746F37E4FD82}"/>
              </a:ext>
            </a:extLst>
          </p:cNvPr>
          <p:cNvSpPr txBox="1"/>
          <p:nvPr/>
        </p:nvSpPr>
        <p:spPr>
          <a:xfrm>
            <a:off x="6465404" y="2331872"/>
            <a:ext cx="16334961" cy="2315762"/>
          </a:xfrm>
          <a:prstGeom prst="rect">
            <a:avLst/>
          </a:prstGeom>
          <a:noFill/>
        </p:spPr>
        <p:txBody>
          <a:bodyPr wrap="square">
            <a:spAutoFit/>
          </a:bodyPr>
          <a:lstStyle/>
          <a:p>
            <a:pPr>
              <a:lnSpc>
                <a:spcPct val="107000"/>
              </a:lnSpc>
              <a:spcAft>
                <a:spcPts val="800"/>
              </a:spcAft>
              <a:buNone/>
            </a:pPr>
            <a:r>
              <a:rPr lang="en-GB" sz="4400" kern="100" dirty="0">
                <a:effectLst/>
                <a:latin typeface="Arial" panose="020B0604020202020204" pitchFamily="34" charset="0"/>
                <a:ea typeface="Aptos" panose="020B0004020202020204" pitchFamily="34" charset="0"/>
                <a:cs typeface="Arial" panose="020B0604020202020204" pitchFamily="34" charset="0"/>
              </a:rPr>
              <a:t>Government claims pilot 'could support up to 450,000 children a year on free school meals to access one to one tutoring’</a:t>
            </a:r>
          </a:p>
          <a:p>
            <a:pPr>
              <a:lnSpc>
                <a:spcPct val="107000"/>
              </a:lnSpc>
              <a:spcAft>
                <a:spcPts val="800"/>
              </a:spcAft>
              <a:buNone/>
            </a:pPr>
            <a:r>
              <a:rPr lang="en-GB" sz="4400" kern="100" dirty="0">
                <a:latin typeface="Arial" panose="020B0604020202020204" pitchFamily="34" charset="0"/>
                <a:ea typeface="Aptos" panose="020B0004020202020204" pitchFamily="34" charset="0"/>
                <a:cs typeface="Arial" panose="020B0604020202020204" pitchFamily="34" charset="0"/>
              </a:rPr>
              <a:t>(Blog: Freddie Whittaker)</a:t>
            </a:r>
            <a:endParaRPr lang="en-GB" sz="4400"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E0A65F31-F2C7-35A6-5E37-A7E5CF096B8E}"/>
              </a:ext>
            </a:extLst>
          </p:cNvPr>
          <p:cNvSpPr txBox="1"/>
          <p:nvPr/>
        </p:nvSpPr>
        <p:spPr>
          <a:xfrm>
            <a:off x="443251" y="5795653"/>
            <a:ext cx="23436469" cy="5078313"/>
          </a:xfrm>
          <a:prstGeom prst="rect">
            <a:avLst/>
          </a:prstGeom>
          <a:noFill/>
        </p:spPr>
        <p:txBody>
          <a:bodyPr wrap="square" rtlCol="0">
            <a:spAutoFit/>
          </a:bodyPr>
          <a:lstStyle/>
          <a:p>
            <a:pPr marL="457200" indent="-457200">
              <a:buFont typeface="Arial" panose="020B0604020202020204" pitchFamily="34" charset="0"/>
              <a:buChar char="•"/>
            </a:pPr>
            <a:r>
              <a:rPr lang="en-GB" sz="3600" dirty="0">
                <a:latin typeface="Arial" panose="020B0604020202020204" pitchFamily="34" charset="0"/>
                <a:cs typeface="Arial" panose="020B0604020202020204" pitchFamily="34" charset="0"/>
              </a:rPr>
              <a:t>DfE pilot ~ </a:t>
            </a:r>
            <a:r>
              <a:rPr lang="en-GB" sz="3600" kern="100" dirty="0">
                <a:latin typeface="Arial" panose="020B0604020202020204" pitchFamily="34" charset="0"/>
                <a:ea typeface="Aptos" panose="020B0004020202020204" pitchFamily="34" charset="0"/>
                <a:cs typeface="Arial" panose="020B0604020202020204" pitchFamily="34" charset="0"/>
              </a:rPr>
              <a:t>intends to test “safe AI powered tutoring tools providing personalised, one-to-one learning support – levelling the playing field for those who cannot afford private tutors”.</a:t>
            </a:r>
          </a:p>
          <a:p>
            <a:pPr marL="457200" indent="-457200">
              <a:buFont typeface="Arial" panose="020B0604020202020204" pitchFamily="34" charset="0"/>
              <a:buChar char="•"/>
            </a:pPr>
            <a:endParaRPr lang="en-GB" sz="3600" kern="100" dirty="0">
              <a:latin typeface="Arial" panose="020B0604020202020204" pitchFamily="34" charset="0"/>
              <a:ea typeface="Aptos" panose="020B0004020202020204" pitchFamily="34" charset="0"/>
              <a:cs typeface="Arial" panose="020B0604020202020204" pitchFamily="34" charset="0"/>
            </a:endParaRPr>
          </a:p>
          <a:p>
            <a:pPr marL="457200" indent="-457200">
              <a:buFont typeface="Arial" panose="020B0604020202020204" pitchFamily="34" charset="0"/>
              <a:buChar char="•"/>
            </a:pPr>
            <a:r>
              <a:rPr lang="en-GB" sz="3600" dirty="0">
                <a:latin typeface="Arial" panose="020B0604020202020204" pitchFamily="34" charset="0"/>
                <a:cs typeface="Arial" panose="020B0604020202020204" pitchFamily="34" charset="0"/>
              </a:rPr>
              <a:t>Government will run a tender for industry to co-create AI tutoring tools with teachers</a:t>
            </a:r>
          </a:p>
          <a:p>
            <a:pPr marL="457200" indent="-457200">
              <a:buFont typeface="Arial" panose="020B0604020202020204" pitchFamily="34" charset="0"/>
              <a:buChar char="•"/>
            </a:pPr>
            <a:endParaRPr lang="en-GB" sz="3600" kern="100" dirty="0">
              <a:latin typeface="Arial" panose="020B0604020202020204" pitchFamily="34" charset="0"/>
              <a:ea typeface="Aptos" panose="020B0004020202020204" pitchFamily="34" charset="0"/>
              <a:cs typeface="Arial" panose="020B0604020202020204" pitchFamily="34" charset="0"/>
            </a:endParaRPr>
          </a:p>
          <a:p>
            <a:pPr marL="571500" indent="-571500">
              <a:buFont typeface="Arial" panose="020B0604020202020204" pitchFamily="34" charset="0"/>
              <a:buChar char="•"/>
            </a:pPr>
            <a:r>
              <a:rPr lang="en-GB" sz="3600" dirty="0">
                <a:latin typeface="Arial" panose="020B0604020202020204" pitchFamily="34" charset="0"/>
                <a:cs typeface="Arial" panose="020B0604020202020204" pitchFamily="34" charset="0"/>
              </a:rPr>
              <a:t>From the summer term, there will be “teacher-led co-creation of AI tutoring tools with industry”.</a:t>
            </a:r>
          </a:p>
          <a:p>
            <a:endParaRPr lang="en-GB" sz="3600" b="1" dirty="0">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GB" sz="3600" b="1" dirty="0">
                <a:latin typeface="Arial" panose="020B0604020202020204" pitchFamily="34" charset="0"/>
                <a:cs typeface="Arial" panose="020B0604020202020204" pitchFamily="34" charset="0"/>
              </a:rPr>
              <a:t>Tools available to schools by end of 2027</a:t>
            </a:r>
            <a:endParaRPr lang="en-GB" sz="36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206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 calcmode="lin" valueType="num">
                                      <p:cBhvr additive="base">
                                        <p:cTn id="1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 calcmode="lin" valueType="num">
                                      <p:cBhvr additive="base">
                                        <p:cTn id="17"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2">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2">
                                            <p:txEl>
                                              <p:pRg st="4" end="4"/>
                                            </p:txEl>
                                          </p:spTgt>
                                        </p:tgtEl>
                                        <p:attrNameLst>
                                          <p:attrName>style.visibility</p:attrName>
                                        </p:attrNameLst>
                                      </p:cBhvr>
                                      <p:to>
                                        <p:strVal val="visible"/>
                                      </p:to>
                                    </p:set>
                                    <p:anim calcmode="lin" valueType="num">
                                      <p:cBhvr additive="base">
                                        <p:cTn id="21"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2">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2">
                                            <p:txEl>
                                              <p:pRg st="6" end="6"/>
                                            </p:txEl>
                                          </p:spTgt>
                                        </p:tgtEl>
                                        <p:attrNameLst>
                                          <p:attrName>style.visibility</p:attrName>
                                        </p:attrNameLst>
                                      </p:cBhvr>
                                      <p:to>
                                        <p:strVal val="visible"/>
                                      </p:to>
                                    </p:set>
                                    <p:anim calcmode="lin" valueType="num">
                                      <p:cBhvr additive="base">
                                        <p:cTn id="25"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C6DD5F-119C-A716-67FB-1F0DDF248ADA}"/>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9CF91F8F-8DA0-47A0-A5CA-EBCBE4B9B4E6}"/>
              </a:ext>
            </a:extLst>
          </p:cNvPr>
          <p:cNvSpPr txBox="1"/>
          <p:nvPr/>
        </p:nvSpPr>
        <p:spPr>
          <a:xfrm>
            <a:off x="443251" y="1052437"/>
            <a:ext cx="4320413" cy="707886"/>
          </a:xfrm>
          <a:prstGeom prst="rect">
            <a:avLst/>
          </a:prstGeom>
          <a:solidFill>
            <a:schemeClr val="accent5">
              <a:lumMod val="40000"/>
              <a:lumOff val="60000"/>
            </a:schemeClr>
          </a:solidFill>
          <a:ln>
            <a:solidFill>
              <a:schemeClr val="tx1"/>
            </a:solidFill>
          </a:ln>
        </p:spPr>
        <p:txBody>
          <a:bodyPr wrap="none" rtlCol="0">
            <a:spAutoFit/>
          </a:bodyPr>
          <a:lstStyle/>
          <a:p>
            <a:r>
              <a:rPr lang="en-GB" sz="4000" dirty="0">
                <a:latin typeface="Arial" panose="020B0604020202020204" pitchFamily="34" charset="0"/>
                <a:cs typeface="Arial" panose="020B0604020202020204" pitchFamily="34" charset="0"/>
              </a:rPr>
              <a:t>AI: where are we?</a:t>
            </a:r>
          </a:p>
        </p:txBody>
      </p:sp>
      <p:sp>
        <p:nvSpPr>
          <p:cNvPr id="3" name="TextBox 2">
            <a:extLst>
              <a:ext uri="{FF2B5EF4-FFF2-40B4-BE49-F238E27FC236}">
                <a16:creationId xmlns:a16="http://schemas.microsoft.com/office/drawing/2014/main" id="{E0498EAC-9FD9-C259-0535-651B952CF4CB}"/>
              </a:ext>
            </a:extLst>
          </p:cNvPr>
          <p:cNvSpPr txBox="1"/>
          <p:nvPr/>
        </p:nvSpPr>
        <p:spPr>
          <a:xfrm>
            <a:off x="6813274" y="1115883"/>
            <a:ext cx="13482430" cy="825226"/>
          </a:xfrm>
          <a:prstGeom prst="rect">
            <a:avLst/>
          </a:prstGeom>
          <a:noFill/>
        </p:spPr>
        <p:txBody>
          <a:bodyPr wrap="square">
            <a:spAutoFit/>
          </a:bodyPr>
          <a:lstStyle/>
          <a:p>
            <a:pPr>
              <a:lnSpc>
                <a:spcPct val="107000"/>
              </a:lnSpc>
              <a:spcAft>
                <a:spcPts val="800"/>
              </a:spcAft>
              <a:buNone/>
            </a:pPr>
            <a:r>
              <a:rPr lang="en-GB" sz="4800" u="sng" kern="100" dirty="0">
                <a:solidFill>
                  <a:srgbClr val="467886"/>
                </a:solidFill>
                <a:effectLst/>
                <a:latin typeface="Arial" panose="020B0604020202020204" pitchFamily="34" charset="0"/>
                <a:ea typeface="Aptos" panose="020B0004020202020204" pitchFamily="34" charset="0"/>
                <a:cs typeface="Arial" panose="020B0604020202020204" pitchFamily="34" charset="0"/>
                <a:hlinkClick r:id="rId2"/>
              </a:rPr>
              <a:t>Ministers to trial AI tutoring in England's schools</a:t>
            </a:r>
            <a:endParaRPr lang="en-GB" sz="4800" u="sng" kern="100" dirty="0">
              <a:solidFill>
                <a:srgbClr val="467886"/>
              </a:solidFill>
              <a:effectLst/>
              <a:latin typeface="Arial" panose="020B0604020202020204" pitchFamily="34" charset="0"/>
              <a:ea typeface="Aptos" panose="020B00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532A9E43-7DD3-500C-063E-11A3E95935D1}"/>
              </a:ext>
            </a:extLst>
          </p:cNvPr>
          <p:cNvSpPr txBox="1"/>
          <p:nvPr/>
        </p:nvSpPr>
        <p:spPr>
          <a:xfrm>
            <a:off x="711510" y="3072333"/>
            <a:ext cx="23436469" cy="7294305"/>
          </a:xfrm>
          <a:prstGeom prst="rect">
            <a:avLst/>
          </a:prstGeom>
          <a:noFill/>
        </p:spPr>
        <p:txBody>
          <a:bodyPr wrap="square" rtlCol="0">
            <a:spAutoFit/>
          </a:bodyPr>
          <a:lstStyle/>
          <a:p>
            <a:pPr marL="457200" indent="-457200">
              <a:buFont typeface="Arial" panose="020B0604020202020204" pitchFamily="34" charset="0"/>
              <a:buChar char="•"/>
            </a:pPr>
            <a:endParaRPr lang="en-GB" sz="3600" kern="100" dirty="0">
              <a:latin typeface="Arial" panose="020B0604020202020204" pitchFamily="34" charset="0"/>
              <a:ea typeface="Aptos" panose="020B0004020202020204" pitchFamily="34" charset="0"/>
              <a:cs typeface="Arial" panose="020B0604020202020204" pitchFamily="34" charset="0"/>
            </a:endParaRPr>
          </a:p>
          <a:p>
            <a:r>
              <a:rPr lang="en-GB" sz="3600" b="1" dirty="0">
                <a:latin typeface="Arial" panose="020B0604020202020204" pitchFamily="34" charset="0"/>
                <a:cs typeface="Arial" panose="020B0604020202020204" pitchFamily="34" charset="0"/>
              </a:rPr>
              <a:t>Key Aspects of AI in UK Maths Education:</a:t>
            </a:r>
          </a:p>
          <a:p>
            <a:endParaRPr lang="en-GB" sz="3600" dirty="0">
              <a:latin typeface="Arial" panose="020B0604020202020204" pitchFamily="34" charset="0"/>
              <a:cs typeface="Arial" panose="020B0604020202020204" pitchFamily="34" charset="0"/>
            </a:endParaRPr>
          </a:p>
          <a:p>
            <a:pPr lvl="0"/>
            <a:r>
              <a:rPr lang="en-GB" sz="3600" b="1" dirty="0">
                <a:latin typeface="Arial" panose="020B0604020202020204" pitchFamily="34" charset="0"/>
                <a:cs typeface="Arial" panose="020B0604020202020204" pitchFamily="34" charset="0"/>
              </a:rPr>
              <a:t>Personalised Tutoring:</a:t>
            </a:r>
            <a:r>
              <a:rPr lang="en-GB" sz="3600" dirty="0">
                <a:latin typeface="Arial" panose="020B0604020202020204" pitchFamily="34" charset="0"/>
                <a:cs typeface="Arial" panose="020B0604020202020204" pitchFamily="34" charset="0"/>
              </a:rPr>
              <a:t> AI tutoring tools can offer one-to-one, voice-based dialogue to simulate human tutoring, adapting to individual pupil needs.</a:t>
            </a:r>
          </a:p>
          <a:p>
            <a:pPr lvl="0"/>
            <a:endParaRPr lang="en-GB" sz="3600" dirty="0">
              <a:latin typeface="Arial" panose="020B0604020202020204" pitchFamily="34" charset="0"/>
              <a:cs typeface="Arial" panose="020B0604020202020204" pitchFamily="34" charset="0"/>
            </a:endParaRPr>
          </a:p>
          <a:p>
            <a:pPr lvl="0"/>
            <a:r>
              <a:rPr lang="en-GB" sz="3600" b="1" dirty="0">
                <a:latin typeface="Arial" panose="020B0604020202020204" pitchFamily="34" charset="0"/>
                <a:cs typeface="Arial" panose="020B0604020202020204" pitchFamily="34" charset="0"/>
              </a:rPr>
              <a:t>Teacher Support and Efficiency:</a:t>
            </a:r>
            <a:r>
              <a:rPr lang="en-GB" sz="3600" dirty="0">
                <a:latin typeface="Arial" panose="020B0604020202020204" pitchFamily="34" charset="0"/>
                <a:cs typeface="Arial" panose="020B0604020202020204" pitchFamily="34" charset="0"/>
              </a:rPr>
              <a:t> Educators are using AI to generate lessons and personalise learning.</a:t>
            </a:r>
          </a:p>
          <a:p>
            <a:pPr lvl="0"/>
            <a:endParaRPr lang="en-GB" sz="3600" dirty="0">
              <a:latin typeface="Arial" panose="020B0604020202020204" pitchFamily="34" charset="0"/>
              <a:cs typeface="Arial" panose="020B0604020202020204" pitchFamily="34" charset="0"/>
            </a:endParaRPr>
          </a:p>
          <a:p>
            <a:pPr lvl="0"/>
            <a:r>
              <a:rPr lang="en-GB" sz="3600" dirty="0">
                <a:latin typeface="Arial" panose="020B0604020202020204" pitchFamily="34" charset="0"/>
                <a:cs typeface="Arial" panose="020B0604020202020204" pitchFamily="34" charset="0"/>
              </a:rPr>
              <a:t>One Example: Third Space Learning's Skye </a:t>
            </a:r>
          </a:p>
          <a:p>
            <a:pPr marL="457200" indent="-457200">
              <a:buFont typeface="Arial" panose="020B0604020202020204" pitchFamily="34" charset="0"/>
              <a:buChar char="•"/>
            </a:pPr>
            <a:endParaRPr lang="en-GB" sz="3600" kern="100" dirty="0">
              <a:latin typeface="Arial" panose="020B0604020202020204" pitchFamily="34" charset="0"/>
              <a:ea typeface="Aptos" panose="020B0004020202020204" pitchFamily="34" charset="0"/>
              <a:cs typeface="Arial" panose="020B0604020202020204" pitchFamily="34" charset="0"/>
            </a:endParaRPr>
          </a:p>
          <a:p>
            <a:pPr marL="457200" indent="-457200">
              <a:buFont typeface="Arial" panose="020B0604020202020204" pitchFamily="34" charset="0"/>
              <a:buChar char="•"/>
            </a:pPr>
            <a:r>
              <a:rPr lang="en-GB" sz="3600" u="sng" dirty="0">
                <a:latin typeface="Arial" panose="020B0604020202020204" pitchFamily="34" charset="0"/>
                <a:cs typeface="Arial" panose="020B0604020202020204" pitchFamily="34" charset="0"/>
                <a:hlinkClick r:id="rId3"/>
              </a:rPr>
              <a:t>Secondary Maths Tutoring From The AI Tutor Built By Teachers- Third Space Learning</a:t>
            </a:r>
            <a:endParaRPr lang="en-GB" sz="36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GB" sz="3600" kern="100" dirty="0">
              <a:latin typeface="Arial" panose="020B0604020202020204" pitchFamily="34" charset="0"/>
              <a:ea typeface="Aptos" panose="020B0004020202020204" pitchFamily="34" charset="0"/>
              <a:cs typeface="Arial" panose="020B0604020202020204" pitchFamily="34" charset="0"/>
            </a:endParaRPr>
          </a:p>
          <a:p>
            <a:pPr marL="457200" indent="-457200">
              <a:buFont typeface="Arial" panose="020B0604020202020204" pitchFamily="34" charset="0"/>
              <a:buChar char="•"/>
            </a:pP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4495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5B017-F940-B4AF-9C66-BC1E6FF96E92}"/>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B9C7BA8E-6AF9-FA77-182C-97DB50A69939}"/>
              </a:ext>
            </a:extLst>
          </p:cNvPr>
          <p:cNvSpPr txBox="1"/>
          <p:nvPr/>
        </p:nvSpPr>
        <p:spPr>
          <a:xfrm>
            <a:off x="443251" y="1052437"/>
            <a:ext cx="4320413" cy="707886"/>
          </a:xfrm>
          <a:prstGeom prst="rect">
            <a:avLst/>
          </a:prstGeom>
          <a:solidFill>
            <a:schemeClr val="accent5">
              <a:lumMod val="40000"/>
              <a:lumOff val="60000"/>
            </a:schemeClr>
          </a:solidFill>
          <a:ln>
            <a:solidFill>
              <a:schemeClr val="tx1"/>
            </a:solidFill>
          </a:ln>
        </p:spPr>
        <p:txBody>
          <a:bodyPr wrap="none" rtlCol="0">
            <a:spAutoFit/>
          </a:bodyPr>
          <a:lstStyle/>
          <a:p>
            <a:r>
              <a:rPr lang="en-GB" sz="4000" dirty="0">
                <a:latin typeface="Arial" panose="020B0604020202020204" pitchFamily="34" charset="0"/>
                <a:cs typeface="Arial" panose="020B0604020202020204" pitchFamily="34" charset="0"/>
              </a:rPr>
              <a:t>AI: where are we?</a:t>
            </a:r>
          </a:p>
        </p:txBody>
      </p:sp>
      <p:pic>
        <p:nvPicPr>
          <p:cNvPr id="5" name="Picture 4">
            <a:extLst>
              <a:ext uri="{FF2B5EF4-FFF2-40B4-BE49-F238E27FC236}">
                <a16:creationId xmlns:a16="http://schemas.microsoft.com/office/drawing/2014/main" id="{FF316611-AD4D-07A2-E398-BEB2AB3A15EE}"/>
              </a:ext>
            </a:extLst>
          </p:cNvPr>
          <p:cNvPicPr>
            <a:picLocks noChangeAspect="1"/>
          </p:cNvPicPr>
          <p:nvPr/>
        </p:nvPicPr>
        <p:blipFill>
          <a:blip r:embed="rId2"/>
          <a:stretch>
            <a:fillRect/>
          </a:stretch>
        </p:blipFill>
        <p:spPr>
          <a:xfrm>
            <a:off x="443251" y="2396427"/>
            <a:ext cx="22419940" cy="9272112"/>
          </a:xfrm>
          <a:prstGeom prst="rect">
            <a:avLst/>
          </a:prstGeom>
        </p:spPr>
      </p:pic>
    </p:spTree>
    <p:extLst>
      <p:ext uri="{BB962C8B-B14F-4D97-AF65-F5344CB8AC3E}">
        <p14:creationId xmlns:p14="http://schemas.microsoft.com/office/powerpoint/2010/main" val="116782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1AF116-73C3-4DFB-175A-8DCDB1501A82}"/>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0DC443CE-D404-D075-A042-7CED9200CA3C}"/>
              </a:ext>
            </a:extLst>
          </p:cNvPr>
          <p:cNvSpPr txBox="1"/>
          <p:nvPr/>
        </p:nvSpPr>
        <p:spPr>
          <a:xfrm>
            <a:off x="443251" y="1052437"/>
            <a:ext cx="4320413" cy="707886"/>
          </a:xfrm>
          <a:prstGeom prst="rect">
            <a:avLst/>
          </a:prstGeom>
          <a:solidFill>
            <a:schemeClr val="accent5">
              <a:lumMod val="40000"/>
              <a:lumOff val="60000"/>
            </a:schemeClr>
          </a:solidFill>
          <a:ln>
            <a:solidFill>
              <a:schemeClr val="tx1"/>
            </a:solidFill>
          </a:ln>
        </p:spPr>
        <p:txBody>
          <a:bodyPr wrap="none" rtlCol="0">
            <a:spAutoFit/>
          </a:bodyPr>
          <a:lstStyle/>
          <a:p>
            <a:r>
              <a:rPr lang="en-GB" sz="4000" dirty="0">
                <a:latin typeface="Arial" panose="020B0604020202020204" pitchFamily="34" charset="0"/>
                <a:cs typeface="Arial" panose="020B0604020202020204" pitchFamily="34" charset="0"/>
              </a:rPr>
              <a:t>AI: where are we?</a:t>
            </a:r>
          </a:p>
        </p:txBody>
      </p:sp>
      <p:pic>
        <p:nvPicPr>
          <p:cNvPr id="3" name="Picture 2">
            <a:extLst>
              <a:ext uri="{FF2B5EF4-FFF2-40B4-BE49-F238E27FC236}">
                <a16:creationId xmlns:a16="http://schemas.microsoft.com/office/drawing/2014/main" id="{26FD8EF7-EED6-4A0F-F20D-1E771D492F8B}"/>
              </a:ext>
            </a:extLst>
          </p:cNvPr>
          <p:cNvPicPr>
            <a:picLocks noChangeAspect="1"/>
          </p:cNvPicPr>
          <p:nvPr/>
        </p:nvPicPr>
        <p:blipFill>
          <a:blip r:embed="rId2"/>
          <a:stretch>
            <a:fillRect/>
          </a:stretch>
        </p:blipFill>
        <p:spPr>
          <a:xfrm>
            <a:off x="1272209" y="2021420"/>
            <a:ext cx="20787003" cy="10423768"/>
          </a:xfrm>
          <a:prstGeom prst="rect">
            <a:avLst/>
          </a:prstGeom>
        </p:spPr>
      </p:pic>
    </p:spTree>
    <p:extLst>
      <p:ext uri="{BB962C8B-B14F-4D97-AF65-F5344CB8AC3E}">
        <p14:creationId xmlns:p14="http://schemas.microsoft.com/office/powerpoint/2010/main" val="3159007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48F030-3D33-AF71-EC5E-E3124BFB118D}"/>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84A73579-66E1-7142-3AA5-3A6303A923F7}"/>
              </a:ext>
            </a:extLst>
          </p:cNvPr>
          <p:cNvSpPr txBox="1"/>
          <p:nvPr/>
        </p:nvSpPr>
        <p:spPr>
          <a:xfrm>
            <a:off x="443251" y="1052437"/>
            <a:ext cx="4320413" cy="707886"/>
          </a:xfrm>
          <a:prstGeom prst="rect">
            <a:avLst/>
          </a:prstGeom>
          <a:solidFill>
            <a:schemeClr val="accent5">
              <a:lumMod val="40000"/>
              <a:lumOff val="60000"/>
            </a:schemeClr>
          </a:solidFill>
          <a:ln>
            <a:solidFill>
              <a:schemeClr val="tx1"/>
            </a:solidFill>
          </a:ln>
        </p:spPr>
        <p:txBody>
          <a:bodyPr wrap="none" rtlCol="0">
            <a:spAutoFit/>
          </a:bodyPr>
          <a:lstStyle/>
          <a:p>
            <a:r>
              <a:rPr lang="en-GB" sz="4000" dirty="0">
                <a:latin typeface="Arial" panose="020B0604020202020204" pitchFamily="34" charset="0"/>
                <a:cs typeface="Arial" panose="020B0604020202020204" pitchFamily="34" charset="0"/>
              </a:rPr>
              <a:t>AI: where are we?</a:t>
            </a:r>
          </a:p>
        </p:txBody>
      </p:sp>
      <p:sp>
        <p:nvSpPr>
          <p:cNvPr id="2" name="TextBox 1">
            <a:extLst>
              <a:ext uri="{FF2B5EF4-FFF2-40B4-BE49-F238E27FC236}">
                <a16:creationId xmlns:a16="http://schemas.microsoft.com/office/drawing/2014/main" id="{33C61126-9D40-5369-C8BD-C56C580AD49B}"/>
              </a:ext>
            </a:extLst>
          </p:cNvPr>
          <p:cNvSpPr txBox="1"/>
          <p:nvPr/>
        </p:nvSpPr>
        <p:spPr>
          <a:xfrm>
            <a:off x="8746434" y="8760480"/>
            <a:ext cx="4801314" cy="1200329"/>
          </a:xfrm>
          <a:prstGeom prst="rect">
            <a:avLst/>
          </a:prstGeom>
          <a:solidFill>
            <a:schemeClr val="accent1">
              <a:lumMod val="40000"/>
              <a:lumOff val="60000"/>
            </a:schemeClr>
          </a:solidFill>
          <a:ln>
            <a:solidFill>
              <a:schemeClr val="tx1"/>
            </a:solidFill>
          </a:ln>
        </p:spPr>
        <p:txBody>
          <a:bodyPr wrap="none" rtlCol="0">
            <a:spAutoFit/>
          </a:bodyPr>
          <a:lstStyle/>
          <a:p>
            <a:r>
              <a:rPr lang="en-GB" sz="7200" dirty="0">
                <a:latin typeface="Arial" panose="020B0604020202020204" pitchFamily="34" charset="0"/>
                <a:cs typeface="Arial" panose="020B0604020202020204" pitchFamily="34" charset="0"/>
              </a:rPr>
              <a:t>Thoughts ?</a:t>
            </a:r>
          </a:p>
        </p:txBody>
      </p:sp>
      <p:pic>
        <p:nvPicPr>
          <p:cNvPr id="5" name="Graphic 4" descr="Thought bubble outline">
            <a:extLst>
              <a:ext uri="{FF2B5EF4-FFF2-40B4-BE49-F238E27FC236}">
                <a16:creationId xmlns:a16="http://schemas.microsoft.com/office/drawing/2014/main" id="{07C0F80D-1807-8578-E23D-C0A89B179ABD}"/>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2553835" y="972924"/>
            <a:ext cx="7528029" cy="7528029"/>
          </a:xfrm>
          <a:prstGeom prst="rect">
            <a:avLst/>
          </a:prstGeom>
        </p:spPr>
      </p:pic>
    </p:spTree>
    <p:extLst>
      <p:ext uri="{BB962C8B-B14F-4D97-AF65-F5344CB8AC3E}">
        <p14:creationId xmlns:p14="http://schemas.microsoft.com/office/powerpoint/2010/main" val="3108543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920311-6DE2-C4F9-5F50-1D5BC359F14A}"/>
            </a:ext>
          </a:extLst>
        </p:cNvPr>
        <p:cNvGrpSpPr/>
        <p:nvPr/>
      </p:nvGrpSpPr>
      <p:grpSpPr>
        <a:xfrm>
          <a:off x="0" y="0"/>
          <a:ext cx="0" cy="0"/>
          <a:chOff x="0" y="0"/>
          <a:chExt cx="0" cy="0"/>
        </a:xfrm>
      </p:grpSpPr>
      <p:pic>
        <p:nvPicPr>
          <p:cNvPr id="5" name="Graphic 4" descr="Coffee with solid fill">
            <a:extLst>
              <a:ext uri="{FF2B5EF4-FFF2-40B4-BE49-F238E27FC236}">
                <a16:creationId xmlns:a16="http://schemas.microsoft.com/office/drawing/2014/main" id="{CC821890-CFD4-5E16-0ED3-36CB0C2352BD}"/>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512823" y="5598962"/>
            <a:ext cx="4413467" cy="4413467"/>
          </a:xfrm>
          <a:prstGeom prst="rect">
            <a:avLst/>
          </a:prstGeom>
        </p:spPr>
      </p:pic>
    </p:spTree>
    <p:extLst>
      <p:ext uri="{BB962C8B-B14F-4D97-AF65-F5344CB8AC3E}">
        <p14:creationId xmlns:p14="http://schemas.microsoft.com/office/powerpoint/2010/main" val="715060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9D35A7-5B25-97CD-0A99-C51956B91A56}"/>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E578F2CA-D83F-A6F6-39B4-A9B6218BD41A}"/>
              </a:ext>
            </a:extLst>
          </p:cNvPr>
          <p:cNvSpPr txBox="1"/>
          <p:nvPr/>
        </p:nvSpPr>
        <p:spPr>
          <a:xfrm>
            <a:off x="443251" y="1052437"/>
            <a:ext cx="6175088" cy="707886"/>
          </a:xfrm>
          <a:prstGeom prst="rect">
            <a:avLst/>
          </a:prstGeom>
          <a:solidFill>
            <a:schemeClr val="accent2">
              <a:lumMod val="60000"/>
              <a:lumOff val="40000"/>
            </a:schemeClr>
          </a:solidFill>
          <a:ln>
            <a:solidFill>
              <a:schemeClr val="tx1"/>
            </a:solidFill>
          </a:ln>
        </p:spPr>
        <p:txBody>
          <a:bodyPr wrap="none" rtlCol="0">
            <a:spAutoFit/>
          </a:bodyPr>
          <a:lstStyle/>
          <a:p>
            <a:r>
              <a:rPr lang="en-GB" sz="4000" dirty="0">
                <a:latin typeface="Arial" panose="020B0604020202020204" pitchFamily="34" charset="0"/>
                <a:cs typeface="Arial" panose="020B0604020202020204" pitchFamily="34" charset="0"/>
              </a:rPr>
              <a:t>Mixed attainment teaching</a:t>
            </a:r>
          </a:p>
        </p:txBody>
      </p:sp>
      <p:sp>
        <p:nvSpPr>
          <p:cNvPr id="3" name="TextBox 2">
            <a:extLst>
              <a:ext uri="{FF2B5EF4-FFF2-40B4-BE49-F238E27FC236}">
                <a16:creationId xmlns:a16="http://schemas.microsoft.com/office/drawing/2014/main" id="{69387B31-506D-8F7B-5192-348728E5E454}"/>
              </a:ext>
            </a:extLst>
          </p:cNvPr>
          <p:cNvSpPr txBox="1"/>
          <p:nvPr/>
        </p:nvSpPr>
        <p:spPr>
          <a:xfrm>
            <a:off x="1967948" y="3286633"/>
            <a:ext cx="21210104" cy="5407121"/>
          </a:xfrm>
          <a:prstGeom prst="rect">
            <a:avLst/>
          </a:prstGeom>
          <a:noFill/>
        </p:spPr>
        <p:txBody>
          <a:bodyPr wrap="square">
            <a:spAutoFit/>
          </a:bodyPr>
          <a:lstStyle/>
          <a:p>
            <a:pPr>
              <a:lnSpc>
                <a:spcPct val="107000"/>
              </a:lnSpc>
              <a:spcAft>
                <a:spcPts val="800"/>
              </a:spcAft>
              <a:buNone/>
            </a:pPr>
            <a:r>
              <a:rPr lang="en-GB" sz="3600" b="1" kern="100" dirty="0">
                <a:effectLst/>
                <a:latin typeface="Arial" panose="020B0604020202020204" pitchFamily="34" charset="0"/>
                <a:ea typeface="Aptos" panose="020B0004020202020204" pitchFamily="34" charset="0"/>
                <a:cs typeface="Arial" panose="020B0604020202020204" pitchFamily="34" charset="0"/>
              </a:rPr>
              <a:t>Maths pupils ‘make slower progress in mixed ability classes’</a:t>
            </a:r>
          </a:p>
          <a:p>
            <a:pPr>
              <a:lnSpc>
                <a:spcPct val="107000"/>
              </a:lnSpc>
              <a:spcAft>
                <a:spcPts val="800"/>
              </a:spcAft>
              <a:buNone/>
            </a:pPr>
            <a:endParaRPr lang="en-GB" sz="3600" kern="100" dirty="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buNone/>
            </a:pPr>
            <a:r>
              <a:rPr lang="en-GB" sz="3600" u="sng" kern="100" dirty="0">
                <a:solidFill>
                  <a:srgbClr val="467886"/>
                </a:solidFill>
                <a:effectLst/>
                <a:latin typeface="Arial" panose="020B0604020202020204" pitchFamily="34" charset="0"/>
                <a:ea typeface="Aptos" panose="020B0004020202020204" pitchFamily="34" charset="0"/>
                <a:cs typeface="Arial" panose="020B0604020202020204" pitchFamily="34" charset="0"/>
                <a:hlinkClick r:id="rId2"/>
              </a:rPr>
              <a:t>Maths pupils 'make slower progress in mixed ability classes’</a:t>
            </a:r>
            <a:endParaRPr lang="en-GB" sz="3600" u="sng" kern="100" dirty="0">
              <a:solidFill>
                <a:srgbClr val="467886"/>
              </a:solidFill>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buNone/>
            </a:pPr>
            <a:endParaRPr lang="en-GB" sz="3600" kern="100" dirty="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buNone/>
            </a:pPr>
            <a:r>
              <a:rPr lang="en-GB" sz="3600" kern="100" dirty="0">
                <a:effectLst/>
                <a:latin typeface="Arial" panose="020B0604020202020204" pitchFamily="34" charset="0"/>
                <a:ea typeface="Aptos" panose="020B0004020202020204" pitchFamily="34" charset="0"/>
                <a:cs typeface="Arial" panose="020B0604020202020204" pitchFamily="34" charset="0"/>
              </a:rPr>
              <a:t>Using sets for maths also did not 'significantly harm' the attainment of students from poorer backgrounds, finds study (EEF)</a:t>
            </a:r>
          </a:p>
          <a:p>
            <a:pPr>
              <a:lnSpc>
                <a:spcPct val="107000"/>
              </a:lnSpc>
              <a:spcAft>
                <a:spcPts val="800"/>
              </a:spcAft>
              <a:buNone/>
            </a:pPr>
            <a:r>
              <a:rPr lang="en-GB" sz="3600" kern="100" dirty="0">
                <a:effectLst/>
                <a:latin typeface="Arial" panose="020B0604020202020204" pitchFamily="34" charset="0"/>
                <a:ea typeface="Aptos" panose="020B0004020202020204" pitchFamily="34" charset="0"/>
                <a:cs typeface="Arial" panose="020B0604020202020204" pitchFamily="34" charset="0"/>
              </a:rPr>
              <a:t> </a:t>
            </a:r>
          </a:p>
          <a:p>
            <a:pPr>
              <a:lnSpc>
                <a:spcPct val="107000"/>
              </a:lnSpc>
              <a:spcAft>
                <a:spcPts val="800"/>
              </a:spcAft>
              <a:buNone/>
            </a:pPr>
            <a:r>
              <a:rPr lang="en-GB" sz="3600" b="1" kern="100" dirty="0">
                <a:effectLst/>
                <a:latin typeface="Arial" panose="020B0604020202020204" pitchFamily="34" charset="0"/>
                <a:ea typeface="Aptos" panose="020B0004020202020204" pitchFamily="34" charset="0"/>
                <a:cs typeface="Arial" panose="020B0604020202020204" pitchFamily="34" charset="0"/>
              </a:rPr>
              <a:t>Esmé Kenney (Blog)</a:t>
            </a:r>
            <a:endParaRPr lang="en-GB" sz="3600"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787268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5D6FC-5BD1-7359-3A63-B389BBFC2243}"/>
            </a:ext>
          </a:extLst>
        </p:cNvPr>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ADFFED8D-CEC1-51B9-81AE-C09D008D0C9F}"/>
              </a:ext>
            </a:extLst>
          </p:cNvPr>
          <p:cNvGraphicFramePr>
            <a:graphicFrameLocks noGrp="1"/>
          </p:cNvGraphicFramePr>
          <p:nvPr>
            <p:extLst>
              <p:ext uri="{D42A27DB-BD31-4B8C-83A1-F6EECF244321}">
                <p14:modId xmlns:p14="http://schemas.microsoft.com/office/powerpoint/2010/main" val="867219519"/>
              </p:ext>
            </p:extLst>
          </p:nvPr>
        </p:nvGraphicFramePr>
        <p:xfrm>
          <a:off x="4966855" y="4257524"/>
          <a:ext cx="13256772" cy="5547360"/>
        </p:xfrm>
        <a:graphic>
          <a:graphicData uri="http://schemas.openxmlformats.org/drawingml/2006/table">
            <a:tbl>
              <a:tblPr firstRow="1" bandRow="1">
                <a:tableStyleId>{5C22544A-7EE6-4342-B048-85BDC9FD1C3A}</a:tableStyleId>
              </a:tblPr>
              <a:tblGrid>
                <a:gridCol w="6628386">
                  <a:extLst>
                    <a:ext uri="{9D8B030D-6E8A-4147-A177-3AD203B41FA5}">
                      <a16:colId xmlns:a16="http://schemas.microsoft.com/office/drawing/2014/main" val="2632418189"/>
                    </a:ext>
                  </a:extLst>
                </a:gridCol>
                <a:gridCol w="6628386">
                  <a:extLst>
                    <a:ext uri="{9D8B030D-6E8A-4147-A177-3AD203B41FA5}">
                      <a16:colId xmlns:a16="http://schemas.microsoft.com/office/drawing/2014/main" val="3326832391"/>
                    </a:ext>
                  </a:extLst>
                </a:gridCol>
              </a:tblGrid>
              <a:tr h="725023">
                <a:tc>
                  <a:txBody>
                    <a:bodyPr/>
                    <a:lstStyle/>
                    <a:p>
                      <a:r>
                        <a:rPr lang="en-GB" sz="4000" b="1" dirty="0">
                          <a:solidFill>
                            <a:sysClr val="windowText" lastClr="000000"/>
                          </a:solidFill>
                        </a:rPr>
                        <a:t>Date</a:t>
                      </a: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4000" b="1" dirty="0">
                          <a:solidFill>
                            <a:sysClr val="windowText" lastClr="000000"/>
                          </a:solidFill>
                        </a:rPr>
                        <a:t>Venue</a:t>
                      </a: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8225289"/>
                  </a:ext>
                </a:extLst>
              </a:tr>
              <a:tr h="486511">
                <a:tc>
                  <a:txBody>
                    <a:bodyPr/>
                    <a:lstStyle/>
                    <a:p>
                      <a:r>
                        <a:rPr lang="en-GB" sz="4000" b="1" dirty="0">
                          <a:solidFill>
                            <a:sysClr val="windowText" lastClr="000000"/>
                          </a:solidFill>
                        </a:rPr>
                        <a:t>Thursday 9</a:t>
                      </a:r>
                      <a:r>
                        <a:rPr lang="en-GB" sz="4000" b="1" baseline="30000" dirty="0">
                          <a:solidFill>
                            <a:sysClr val="windowText" lastClr="000000"/>
                          </a:solidFill>
                        </a:rPr>
                        <a:t>th</a:t>
                      </a:r>
                      <a:r>
                        <a:rPr lang="en-GB" sz="4000" b="1" dirty="0">
                          <a:solidFill>
                            <a:sysClr val="windowText" lastClr="000000"/>
                          </a:solidFill>
                        </a:rPr>
                        <a:t> October 2025</a:t>
                      </a: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000" b="1" dirty="0">
                          <a:solidFill>
                            <a:sysClr val="windowText" lastClr="000000"/>
                          </a:solidFill>
                        </a:rPr>
                        <a:t>VOCO Winchester SO21 1HZ</a:t>
                      </a: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116500823"/>
                  </a:ext>
                </a:extLst>
              </a:tr>
              <a:tr h="649494">
                <a:tc>
                  <a:txBody>
                    <a:bodyPr/>
                    <a:lstStyle/>
                    <a:p>
                      <a:r>
                        <a:rPr lang="en-GB" sz="4000" b="1" dirty="0">
                          <a:solidFill>
                            <a:sysClr val="windowText" lastClr="000000"/>
                          </a:solidFill>
                        </a:rPr>
                        <a:t>Tuesday 2</a:t>
                      </a:r>
                      <a:r>
                        <a:rPr lang="en-GB" sz="4000" b="1" baseline="30000" dirty="0">
                          <a:solidFill>
                            <a:sysClr val="windowText" lastClr="000000"/>
                          </a:solidFill>
                        </a:rPr>
                        <a:t>nd</a:t>
                      </a:r>
                      <a:r>
                        <a:rPr lang="en-GB" sz="4000" b="1" dirty="0">
                          <a:solidFill>
                            <a:sysClr val="windowText" lastClr="000000"/>
                          </a:solidFill>
                        </a:rPr>
                        <a:t> December 2025</a:t>
                      </a: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000" b="1" dirty="0">
                          <a:solidFill>
                            <a:sysClr val="windowText" lastClr="000000"/>
                          </a:solidFill>
                        </a:rPr>
                        <a:t>VOCO Winchester SO21 1HZ</a:t>
                      </a: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295843562"/>
                  </a:ext>
                </a:extLst>
              </a:tr>
              <a:tr h="491475">
                <a:tc>
                  <a:txBody>
                    <a:bodyPr/>
                    <a:lstStyle/>
                    <a:p>
                      <a:r>
                        <a:rPr lang="en-GB" sz="4000" b="1" dirty="0">
                          <a:solidFill>
                            <a:sysClr val="windowText" lastClr="000000"/>
                          </a:solidFill>
                        </a:rPr>
                        <a:t>Thursday 5</a:t>
                      </a:r>
                      <a:r>
                        <a:rPr lang="en-GB" sz="4000" b="1" baseline="30000" dirty="0">
                          <a:solidFill>
                            <a:sysClr val="windowText" lastClr="000000"/>
                          </a:solidFill>
                        </a:rPr>
                        <a:t>th</a:t>
                      </a:r>
                      <a:r>
                        <a:rPr lang="en-GB" sz="4000" b="1" dirty="0">
                          <a:solidFill>
                            <a:sysClr val="windowText" lastClr="000000"/>
                          </a:solidFill>
                        </a:rPr>
                        <a:t> February 2026</a:t>
                      </a: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000" b="1" dirty="0">
                          <a:solidFill>
                            <a:sysClr val="windowText" lastClr="000000"/>
                          </a:solidFill>
                        </a:rPr>
                        <a:t>VOCO Winchester SO21 1HZ</a:t>
                      </a: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561109742"/>
                  </a:ext>
                </a:extLst>
              </a:tr>
              <a:tr h="610620">
                <a:tc>
                  <a:txBody>
                    <a:bodyPr/>
                    <a:lstStyle/>
                    <a:p>
                      <a:r>
                        <a:rPr lang="en-GB" sz="4000" b="1" dirty="0">
                          <a:solidFill>
                            <a:sysClr val="windowText" lastClr="000000"/>
                          </a:solidFill>
                        </a:rPr>
                        <a:t>Tuesday 17</a:t>
                      </a:r>
                      <a:r>
                        <a:rPr lang="en-GB" sz="4000" b="1" baseline="30000" dirty="0">
                          <a:solidFill>
                            <a:sysClr val="windowText" lastClr="000000"/>
                          </a:solidFill>
                        </a:rPr>
                        <a:t>th</a:t>
                      </a:r>
                      <a:r>
                        <a:rPr lang="en-GB" sz="4000" b="1" dirty="0">
                          <a:solidFill>
                            <a:sysClr val="windowText" lastClr="000000"/>
                          </a:solidFill>
                        </a:rPr>
                        <a:t> March 2026</a:t>
                      </a: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000" b="1" dirty="0">
                          <a:solidFill>
                            <a:sysClr val="windowText" lastClr="000000"/>
                          </a:solidFill>
                        </a:rPr>
                        <a:t>VOCO Winchester SO21 1HZ</a:t>
                      </a: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902651915"/>
                  </a:ext>
                </a:extLst>
              </a:tr>
              <a:tr h="655300">
                <a:tc>
                  <a:txBody>
                    <a:bodyPr/>
                    <a:lstStyle/>
                    <a:p>
                      <a:r>
                        <a:rPr lang="en-GB" sz="4000" b="1" dirty="0">
                          <a:solidFill>
                            <a:sysClr val="windowText" lastClr="000000"/>
                          </a:solidFill>
                        </a:rPr>
                        <a:t>Tuesday 19</a:t>
                      </a:r>
                      <a:r>
                        <a:rPr lang="en-GB" sz="4000" b="1" baseline="30000" dirty="0">
                          <a:solidFill>
                            <a:sysClr val="windowText" lastClr="000000"/>
                          </a:solidFill>
                        </a:rPr>
                        <a:t>th</a:t>
                      </a:r>
                      <a:r>
                        <a:rPr lang="en-GB" sz="4000" b="1" dirty="0">
                          <a:solidFill>
                            <a:sysClr val="windowText" lastClr="000000"/>
                          </a:solidFill>
                        </a:rPr>
                        <a:t> May 2026</a:t>
                      </a: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000" b="1" dirty="0">
                          <a:solidFill>
                            <a:sysClr val="windowText" lastClr="000000"/>
                          </a:solidFill>
                        </a:rPr>
                        <a:t>VOCO Winchester SO21 1HZ</a:t>
                      </a: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767905389"/>
                  </a:ext>
                </a:extLst>
              </a:tr>
              <a:tr h="655300">
                <a:tc>
                  <a:txBody>
                    <a:bodyPr/>
                    <a:lstStyle/>
                    <a:p>
                      <a:pPr marL="0" marR="0" lvl="0" indent="0" algn="l" defTabSz="1828709" rtl="0" eaLnBrk="1" fontAlgn="auto" latinLnBrk="0" hangingPunct="1">
                        <a:lnSpc>
                          <a:spcPct val="100000"/>
                        </a:lnSpc>
                        <a:spcBef>
                          <a:spcPts val="0"/>
                        </a:spcBef>
                        <a:spcAft>
                          <a:spcPts val="0"/>
                        </a:spcAft>
                        <a:buClrTx/>
                        <a:buSzTx/>
                        <a:buFontTx/>
                        <a:buNone/>
                        <a:tabLst/>
                        <a:defRPr/>
                      </a:pPr>
                      <a:r>
                        <a:rPr lang="en-GB" sz="4000" b="1" dirty="0">
                          <a:solidFill>
                            <a:sysClr val="windowText" lastClr="000000"/>
                          </a:solidFill>
                        </a:rPr>
                        <a:t>Tuesday 7</a:t>
                      </a:r>
                      <a:r>
                        <a:rPr lang="en-GB" sz="4000" b="1" baseline="30000" dirty="0">
                          <a:solidFill>
                            <a:sysClr val="windowText" lastClr="000000"/>
                          </a:solidFill>
                        </a:rPr>
                        <a:t>th</a:t>
                      </a:r>
                      <a:r>
                        <a:rPr lang="en-GB" sz="4000" b="1" dirty="0">
                          <a:solidFill>
                            <a:sysClr val="windowText" lastClr="000000"/>
                          </a:solidFill>
                        </a:rPr>
                        <a:t> July 2026</a:t>
                      </a: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000" b="1" dirty="0">
                          <a:solidFill>
                            <a:sysClr val="windowText" lastClr="000000"/>
                          </a:solidFill>
                        </a:rPr>
                        <a:t>VOCO Winchester SO21 1HZ</a:t>
                      </a: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08574438"/>
                  </a:ext>
                </a:extLst>
              </a:tr>
            </a:tbl>
          </a:graphicData>
        </a:graphic>
      </p:graphicFrame>
      <p:sp>
        <p:nvSpPr>
          <p:cNvPr id="5" name="TextBox 4">
            <a:extLst>
              <a:ext uri="{FF2B5EF4-FFF2-40B4-BE49-F238E27FC236}">
                <a16:creationId xmlns:a16="http://schemas.microsoft.com/office/drawing/2014/main" id="{BD523FA4-C078-6FBB-9932-177A433738C2}"/>
              </a:ext>
            </a:extLst>
          </p:cNvPr>
          <p:cNvSpPr txBox="1"/>
          <p:nvPr/>
        </p:nvSpPr>
        <p:spPr>
          <a:xfrm>
            <a:off x="4794563" y="2105473"/>
            <a:ext cx="14666131" cy="1569660"/>
          </a:xfrm>
          <a:prstGeom prst="rect">
            <a:avLst/>
          </a:prstGeom>
          <a:solidFill>
            <a:schemeClr val="accent1">
              <a:lumMod val="20000"/>
              <a:lumOff val="80000"/>
            </a:schemeClr>
          </a:solidFill>
          <a:ln>
            <a:solidFill>
              <a:schemeClr val="tx1"/>
            </a:solidFill>
          </a:ln>
        </p:spPr>
        <p:txBody>
          <a:bodyPr wrap="none" rtlCol="0">
            <a:spAutoFit/>
          </a:bodyPr>
          <a:lstStyle/>
          <a:p>
            <a:pPr algn="ctr"/>
            <a:r>
              <a:rPr lang="en-GB" sz="4800" dirty="0"/>
              <a:t>Hampshire HoDs: Date schedule</a:t>
            </a:r>
          </a:p>
          <a:p>
            <a:pPr algn="ctr"/>
            <a:r>
              <a:rPr lang="en-GB" sz="4800" dirty="0"/>
              <a:t>All meetings start at 1315 with approximate finish of 1600</a:t>
            </a:r>
          </a:p>
        </p:txBody>
      </p:sp>
      <p:sp>
        <p:nvSpPr>
          <p:cNvPr id="3" name="Content Placeholder 2">
            <a:extLst>
              <a:ext uri="{FF2B5EF4-FFF2-40B4-BE49-F238E27FC236}">
                <a16:creationId xmlns:a16="http://schemas.microsoft.com/office/drawing/2014/main" id="{111F4B99-C560-55C1-01D9-13BDE7B843EC}"/>
              </a:ext>
            </a:extLst>
          </p:cNvPr>
          <p:cNvSpPr>
            <a:spLocks noGrp="1"/>
          </p:cNvSpPr>
          <p:nvPr>
            <p:ph idx="1"/>
          </p:nvPr>
        </p:nvSpPr>
        <p:spPr>
          <a:xfrm>
            <a:off x="19942231" y="10779292"/>
            <a:ext cx="3168524" cy="1065312"/>
          </a:xfrm>
          <a:ln>
            <a:solidFill>
              <a:schemeClr val="tx1"/>
            </a:solidFill>
          </a:ln>
        </p:spPr>
        <p:txBody>
          <a:bodyPr/>
          <a:lstStyle/>
          <a:p>
            <a:pPr marL="0" indent="0" algn="ctr">
              <a:buNone/>
            </a:pPr>
            <a:r>
              <a:rPr lang="en-GB" b="1" dirty="0"/>
              <a:t>HH2526</a:t>
            </a:r>
          </a:p>
        </p:txBody>
      </p:sp>
      <p:sp>
        <p:nvSpPr>
          <p:cNvPr id="6" name="TextBox 5">
            <a:extLst>
              <a:ext uri="{FF2B5EF4-FFF2-40B4-BE49-F238E27FC236}">
                <a16:creationId xmlns:a16="http://schemas.microsoft.com/office/drawing/2014/main" id="{E7AD9D25-BB96-F820-C5A2-E7C30BE9E47F}"/>
              </a:ext>
            </a:extLst>
          </p:cNvPr>
          <p:cNvSpPr txBox="1"/>
          <p:nvPr/>
        </p:nvSpPr>
        <p:spPr>
          <a:xfrm>
            <a:off x="6483928" y="10733364"/>
            <a:ext cx="10563789" cy="1754326"/>
          </a:xfrm>
          <a:prstGeom prst="rect">
            <a:avLst/>
          </a:prstGeom>
          <a:solidFill>
            <a:schemeClr val="accent4">
              <a:lumMod val="40000"/>
              <a:lumOff val="60000"/>
            </a:schemeClr>
          </a:solidFill>
          <a:ln>
            <a:solidFill>
              <a:schemeClr val="accent1"/>
            </a:solidFill>
          </a:ln>
        </p:spPr>
        <p:txBody>
          <a:bodyPr wrap="none" rtlCol="0">
            <a:spAutoFit/>
          </a:bodyPr>
          <a:lstStyle/>
          <a:p>
            <a:r>
              <a:rPr lang="en-GB" sz="3600" dirty="0">
                <a:latin typeface="Arial" panose="020B0604020202020204" pitchFamily="34" charset="0"/>
                <a:cs typeface="Arial" panose="020B0604020202020204" pitchFamily="34" charset="0"/>
              </a:rPr>
              <a:t>GCSE dates :</a:t>
            </a:r>
            <a:r>
              <a:rPr lang="en-GB" sz="3600" dirty="0">
                <a:highlight>
                  <a:srgbClr val="FFFF00"/>
                </a:highlight>
                <a:latin typeface="Arial" panose="020B0604020202020204" pitchFamily="34" charset="0"/>
                <a:cs typeface="Arial" panose="020B0604020202020204" pitchFamily="34" charset="0"/>
              </a:rPr>
              <a:t>Paper 1 : Thursday 14</a:t>
            </a:r>
            <a:r>
              <a:rPr lang="en-GB" sz="3600" baseline="30000" dirty="0">
                <a:highlight>
                  <a:srgbClr val="FFFF00"/>
                </a:highlight>
                <a:latin typeface="Arial" panose="020B0604020202020204" pitchFamily="34" charset="0"/>
                <a:cs typeface="Arial" panose="020B0604020202020204" pitchFamily="34" charset="0"/>
              </a:rPr>
              <a:t>th</a:t>
            </a:r>
            <a:r>
              <a:rPr lang="en-GB" sz="3600" dirty="0">
                <a:highlight>
                  <a:srgbClr val="FFFF00"/>
                </a:highlight>
                <a:latin typeface="Arial" panose="020B0604020202020204" pitchFamily="34" charset="0"/>
                <a:cs typeface="Arial" panose="020B0604020202020204" pitchFamily="34" charset="0"/>
              </a:rPr>
              <a:t> May 2026</a:t>
            </a:r>
          </a:p>
          <a:p>
            <a:r>
              <a:rPr lang="en-GB" sz="3600" dirty="0">
                <a:latin typeface="Arial" panose="020B0604020202020204" pitchFamily="34" charset="0"/>
                <a:cs typeface="Arial" panose="020B0604020202020204" pitchFamily="34" charset="0"/>
              </a:rPr>
              <a:t>						Paper 2 : Wednesday 3</a:t>
            </a:r>
            <a:r>
              <a:rPr lang="en-GB" sz="3600" baseline="30000" dirty="0">
                <a:latin typeface="Arial" panose="020B0604020202020204" pitchFamily="34" charset="0"/>
                <a:cs typeface="Arial" panose="020B0604020202020204" pitchFamily="34" charset="0"/>
              </a:rPr>
              <a:t>rd</a:t>
            </a:r>
            <a:r>
              <a:rPr lang="en-GB" sz="3600" dirty="0">
                <a:latin typeface="Arial" panose="020B0604020202020204" pitchFamily="34" charset="0"/>
                <a:cs typeface="Arial" panose="020B0604020202020204" pitchFamily="34" charset="0"/>
              </a:rPr>
              <a:t> June 2026</a:t>
            </a:r>
          </a:p>
          <a:p>
            <a:r>
              <a:rPr lang="en-GB" sz="3600" dirty="0">
                <a:latin typeface="Arial" panose="020B0604020202020204" pitchFamily="34" charset="0"/>
                <a:cs typeface="Arial" panose="020B0604020202020204" pitchFamily="34" charset="0"/>
              </a:rPr>
              <a:t>						Paper 3 : Wednesday 10</a:t>
            </a:r>
            <a:r>
              <a:rPr lang="en-GB" sz="3600" baseline="30000" dirty="0">
                <a:latin typeface="Arial" panose="020B0604020202020204" pitchFamily="34" charset="0"/>
                <a:cs typeface="Arial" panose="020B0604020202020204" pitchFamily="34" charset="0"/>
              </a:rPr>
              <a:t>th</a:t>
            </a:r>
            <a:r>
              <a:rPr lang="en-GB" sz="3600" dirty="0">
                <a:latin typeface="Arial" panose="020B0604020202020204" pitchFamily="34" charset="0"/>
                <a:cs typeface="Arial" panose="020B0604020202020204" pitchFamily="34" charset="0"/>
              </a:rPr>
              <a:t> June 2026</a:t>
            </a:r>
          </a:p>
        </p:txBody>
      </p:sp>
    </p:spTree>
    <p:extLst>
      <p:ext uri="{BB962C8B-B14F-4D97-AF65-F5344CB8AC3E}">
        <p14:creationId xmlns:p14="http://schemas.microsoft.com/office/powerpoint/2010/main" val="5727251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18AA6-5AFA-7F77-EB48-4E2735055A0B}"/>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37732C71-D7FE-77AA-451E-D404571287B5}"/>
              </a:ext>
            </a:extLst>
          </p:cNvPr>
          <p:cNvSpPr txBox="1"/>
          <p:nvPr/>
        </p:nvSpPr>
        <p:spPr>
          <a:xfrm>
            <a:off x="443251" y="1052437"/>
            <a:ext cx="6175088" cy="707886"/>
          </a:xfrm>
          <a:prstGeom prst="rect">
            <a:avLst/>
          </a:prstGeom>
          <a:solidFill>
            <a:schemeClr val="accent2">
              <a:lumMod val="60000"/>
              <a:lumOff val="40000"/>
            </a:schemeClr>
          </a:solidFill>
          <a:ln>
            <a:solidFill>
              <a:schemeClr val="tx1"/>
            </a:solidFill>
          </a:ln>
        </p:spPr>
        <p:txBody>
          <a:bodyPr wrap="none" rtlCol="0">
            <a:spAutoFit/>
          </a:bodyPr>
          <a:lstStyle/>
          <a:p>
            <a:r>
              <a:rPr lang="en-GB" sz="4000" dirty="0">
                <a:latin typeface="Arial" panose="020B0604020202020204" pitchFamily="34" charset="0"/>
                <a:cs typeface="Arial" panose="020B0604020202020204" pitchFamily="34" charset="0"/>
              </a:rPr>
              <a:t>Mixed attainment teaching</a:t>
            </a:r>
          </a:p>
        </p:txBody>
      </p:sp>
      <p:sp>
        <p:nvSpPr>
          <p:cNvPr id="3" name="TextBox 2">
            <a:extLst>
              <a:ext uri="{FF2B5EF4-FFF2-40B4-BE49-F238E27FC236}">
                <a16:creationId xmlns:a16="http://schemas.microsoft.com/office/drawing/2014/main" id="{22C3995B-E05C-D5A8-6883-1D358C267688}"/>
              </a:ext>
            </a:extLst>
          </p:cNvPr>
          <p:cNvSpPr txBox="1"/>
          <p:nvPr/>
        </p:nvSpPr>
        <p:spPr>
          <a:xfrm>
            <a:off x="641937" y="2195185"/>
            <a:ext cx="16903477" cy="9325630"/>
          </a:xfrm>
          <a:prstGeom prst="rect">
            <a:avLst/>
          </a:prstGeom>
          <a:noFill/>
        </p:spPr>
        <p:txBody>
          <a:bodyPr wrap="square">
            <a:spAutoFit/>
          </a:bodyPr>
          <a:lstStyle/>
          <a:p>
            <a:r>
              <a:rPr lang="en-GB" sz="4000" dirty="0">
                <a:latin typeface="Arial" panose="020B0604020202020204" pitchFamily="34" charset="0"/>
                <a:cs typeface="Arial" panose="020B0604020202020204" pitchFamily="34" charset="0"/>
              </a:rPr>
              <a:t>Pupils in mixed-ability classes make slower progress in maths compared to those grouped by attainment.</a:t>
            </a:r>
          </a:p>
          <a:p>
            <a:endParaRPr lang="en-GB" sz="4000" dirty="0">
              <a:latin typeface="Arial" panose="020B0604020202020204" pitchFamily="34" charset="0"/>
              <a:cs typeface="Arial" panose="020B0604020202020204" pitchFamily="34" charset="0"/>
            </a:endParaRPr>
          </a:p>
          <a:p>
            <a:r>
              <a:rPr lang="en-GB" sz="4000" dirty="0">
                <a:latin typeface="Arial" panose="020B0604020202020204" pitchFamily="34" charset="0"/>
                <a:cs typeface="Arial" panose="020B0604020202020204" pitchFamily="34" charset="0"/>
              </a:rPr>
              <a:t>Using sets for </a:t>
            </a:r>
            <a:r>
              <a:rPr lang="en-GB" sz="4000" u="sng" dirty="0">
                <a:latin typeface="Arial" panose="020B0604020202020204" pitchFamily="34" charset="0"/>
                <a:cs typeface="Arial" panose="020B0604020202020204" pitchFamily="34" charset="0"/>
                <a:hlinkClick r:id="rId2"/>
              </a:rPr>
              <a:t>maths</a:t>
            </a:r>
            <a:r>
              <a:rPr lang="en-GB" sz="4000" dirty="0">
                <a:latin typeface="Arial" panose="020B0604020202020204" pitchFamily="34" charset="0"/>
                <a:cs typeface="Arial" panose="020B0604020202020204" pitchFamily="34" charset="0"/>
              </a:rPr>
              <a:t> also did not “significantly harm” the attainment of students from poorer backgrounds, or those with low attainment earlier in school.</a:t>
            </a:r>
          </a:p>
          <a:p>
            <a:endParaRPr lang="en-GB" sz="4000" dirty="0">
              <a:latin typeface="Arial" panose="020B0604020202020204" pitchFamily="34" charset="0"/>
              <a:cs typeface="Arial" panose="020B0604020202020204" pitchFamily="34" charset="0"/>
            </a:endParaRPr>
          </a:p>
          <a:p>
            <a:r>
              <a:rPr lang="en-GB" sz="4000" dirty="0">
                <a:latin typeface="Arial" panose="020B0604020202020204" pitchFamily="34" charset="0"/>
                <a:cs typeface="Arial" panose="020B0604020202020204" pitchFamily="34" charset="0"/>
              </a:rPr>
              <a:t>The report was published by the </a:t>
            </a:r>
            <a:r>
              <a:rPr lang="en-GB" sz="4000" u="sng" dirty="0">
                <a:latin typeface="Arial" panose="020B0604020202020204" pitchFamily="34" charset="0"/>
                <a:cs typeface="Arial" panose="020B0604020202020204" pitchFamily="34" charset="0"/>
                <a:hlinkClick r:id="rId3"/>
              </a:rPr>
              <a:t>Education Endowment Foundation</a:t>
            </a:r>
            <a:r>
              <a:rPr lang="en-GB" sz="4000" dirty="0">
                <a:latin typeface="Arial" panose="020B0604020202020204" pitchFamily="34" charset="0"/>
                <a:cs typeface="Arial" panose="020B0604020202020204" pitchFamily="34" charset="0"/>
              </a:rPr>
              <a:t> in April 2026, based on research conducted by the UCL Institute of Education. It investigated the impact of different ways of putting pupils in maths classes.</a:t>
            </a:r>
          </a:p>
          <a:p>
            <a:endParaRPr lang="en-GB" sz="4000" dirty="0">
              <a:latin typeface="Arial" panose="020B0604020202020204" pitchFamily="34" charset="0"/>
              <a:cs typeface="Arial" panose="020B0604020202020204" pitchFamily="34" charset="0"/>
            </a:endParaRPr>
          </a:p>
          <a:p>
            <a:r>
              <a:rPr lang="en-GB" sz="4000" dirty="0">
                <a:latin typeface="Arial" panose="020B0604020202020204" pitchFamily="34" charset="0"/>
                <a:cs typeface="Arial" panose="020B0604020202020204" pitchFamily="34" charset="0"/>
              </a:rPr>
              <a:t>The study compared the attainment and self-confidence of year 7 and 8 pupils taught in mixed-ability classes with those taught in sets between September 2022 and July 2024.</a:t>
            </a:r>
          </a:p>
        </p:txBody>
      </p:sp>
      <p:pic>
        <p:nvPicPr>
          <p:cNvPr id="4" name="Picture 3">
            <a:extLst>
              <a:ext uri="{FF2B5EF4-FFF2-40B4-BE49-F238E27FC236}">
                <a16:creationId xmlns:a16="http://schemas.microsoft.com/office/drawing/2014/main" id="{C650BCFD-0A8B-1847-4AC6-C8B290F22FD9}"/>
              </a:ext>
            </a:extLst>
          </p:cNvPr>
          <p:cNvPicPr>
            <a:picLocks noChangeAspect="1"/>
          </p:cNvPicPr>
          <p:nvPr/>
        </p:nvPicPr>
        <p:blipFill>
          <a:blip r:embed="rId4"/>
          <a:stretch>
            <a:fillRect/>
          </a:stretch>
        </p:blipFill>
        <p:spPr>
          <a:xfrm>
            <a:off x="17764075" y="468472"/>
            <a:ext cx="5609760" cy="7824138"/>
          </a:xfrm>
          <a:prstGeom prst="rect">
            <a:avLst/>
          </a:prstGeom>
          <a:ln>
            <a:solidFill>
              <a:schemeClr val="tx1"/>
            </a:solidFill>
          </a:ln>
        </p:spPr>
      </p:pic>
    </p:spTree>
    <p:extLst>
      <p:ext uri="{BB962C8B-B14F-4D97-AF65-F5344CB8AC3E}">
        <p14:creationId xmlns:p14="http://schemas.microsoft.com/office/powerpoint/2010/main" val="2112234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EE7FA6-3B90-8F77-2966-0C783B5EDEC6}"/>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A12202A0-727F-FF1D-A4CE-69FE4A975ECB}"/>
              </a:ext>
            </a:extLst>
          </p:cNvPr>
          <p:cNvSpPr txBox="1"/>
          <p:nvPr/>
        </p:nvSpPr>
        <p:spPr>
          <a:xfrm>
            <a:off x="443251" y="1052437"/>
            <a:ext cx="6175088" cy="707886"/>
          </a:xfrm>
          <a:prstGeom prst="rect">
            <a:avLst/>
          </a:prstGeom>
          <a:solidFill>
            <a:schemeClr val="accent2">
              <a:lumMod val="60000"/>
              <a:lumOff val="40000"/>
            </a:schemeClr>
          </a:solidFill>
          <a:ln>
            <a:solidFill>
              <a:schemeClr val="tx1"/>
            </a:solidFill>
          </a:ln>
        </p:spPr>
        <p:txBody>
          <a:bodyPr wrap="none" rtlCol="0">
            <a:spAutoFit/>
          </a:bodyPr>
          <a:lstStyle/>
          <a:p>
            <a:r>
              <a:rPr lang="en-GB" sz="4000" dirty="0">
                <a:latin typeface="Arial" panose="020B0604020202020204" pitchFamily="34" charset="0"/>
                <a:cs typeface="Arial" panose="020B0604020202020204" pitchFamily="34" charset="0"/>
              </a:rPr>
              <a:t>Mixed attainment teaching</a:t>
            </a:r>
          </a:p>
        </p:txBody>
      </p:sp>
      <p:sp>
        <p:nvSpPr>
          <p:cNvPr id="3" name="TextBox 2">
            <a:extLst>
              <a:ext uri="{FF2B5EF4-FFF2-40B4-BE49-F238E27FC236}">
                <a16:creationId xmlns:a16="http://schemas.microsoft.com/office/drawing/2014/main" id="{6088DE7D-B140-D246-7761-CB6E37098946}"/>
              </a:ext>
            </a:extLst>
          </p:cNvPr>
          <p:cNvSpPr txBox="1"/>
          <p:nvPr/>
        </p:nvSpPr>
        <p:spPr>
          <a:xfrm>
            <a:off x="641937" y="2195185"/>
            <a:ext cx="22396967" cy="7540526"/>
          </a:xfrm>
          <a:prstGeom prst="rect">
            <a:avLst/>
          </a:prstGeom>
          <a:noFill/>
        </p:spPr>
        <p:txBody>
          <a:bodyPr wrap="square">
            <a:spAutoFit/>
          </a:bodyPr>
          <a:lstStyle/>
          <a:p>
            <a:r>
              <a:rPr lang="en-GB" sz="4400" dirty="0">
                <a:latin typeface="Arial" panose="020B0604020202020204" pitchFamily="34" charset="0"/>
                <a:cs typeface="Arial" panose="020B0604020202020204" pitchFamily="34" charset="0"/>
              </a:rPr>
              <a:t>Of the 97 schools that took part, 28 of them used mixed attainment groups while 69 used setting for maths.</a:t>
            </a:r>
          </a:p>
          <a:p>
            <a:endParaRPr lang="en-GB" sz="4400" dirty="0">
              <a:latin typeface="Arial" panose="020B0604020202020204" pitchFamily="34" charset="0"/>
              <a:cs typeface="Arial" panose="020B0604020202020204" pitchFamily="34" charset="0"/>
            </a:endParaRPr>
          </a:p>
          <a:p>
            <a:r>
              <a:rPr lang="en-GB" sz="4400" dirty="0">
                <a:latin typeface="Arial" panose="020B0604020202020204" pitchFamily="34" charset="0"/>
                <a:cs typeface="Arial" panose="020B0604020202020204" pitchFamily="34" charset="0"/>
              </a:rPr>
              <a:t>It found pupils in schools with mixed-ability classes made one month’s less progress in maths compared to pupils who were grouped based on attainment.</a:t>
            </a:r>
          </a:p>
          <a:p>
            <a:endParaRPr lang="en-GB" sz="4400" dirty="0">
              <a:latin typeface="Arial" panose="020B0604020202020204" pitchFamily="34" charset="0"/>
              <a:cs typeface="Arial" panose="020B0604020202020204" pitchFamily="34" charset="0"/>
            </a:endParaRPr>
          </a:p>
          <a:p>
            <a:r>
              <a:rPr lang="en-GB" sz="4400" dirty="0">
                <a:latin typeface="Arial" panose="020B0604020202020204" pitchFamily="34" charset="0"/>
                <a:cs typeface="Arial" panose="020B0604020202020204" pitchFamily="34" charset="0"/>
              </a:rPr>
              <a:t>Pupils with higher previous attainment in maths made about two months’ less progress when put in mixed ability classes rather than sets.</a:t>
            </a:r>
          </a:p>
          <a:p>
            <a:endParaRPr lang="en-GB" sz="4400" dirty="0">
              <a:latin typeface="Arial" panose="020B0604020202020204" pitchFamily="34" charset="0"/>
              <a:cs typeface="Arial" panose="020B0604020202020204" pitchFamily="34" charset="0"/>
            </a:endParaRPr>
          </a:p>
          <a:p>
            <a:r>
              <a:rPr lang="en-GB" sz="4400" dirty="0">
                <a:latin typeface="Arial" panose="020B0604020202020204" pitchFamily="34" charset="0"/>
                <a:cs typeface="Arial" panose="020B0604020202020204" pitchFamily="34" charset="0"/>
              </a:rPr>
              <a:t>But pupils with lower previous attainment and those from poorer backgrounds made similar progress regardless of whether they were taught in sets or not.</a:t>
            </a:r>
          </a:p>
        </p:txBody>
      </p:sp>
    </p:spTree>
    <p:extLst>
      <p:ext uri="{BB962C8B-B14F-4D97-AF65-F5344CB8AC3E}">
        <p14:creationId xmlns:p14="http://schemas.microsoft.com/office/powerpoint/2010/main" val="9548259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D95EF-9494-DBC9-4CA5-8E2582376FE4}"/>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6AA63FFE-C51B-5A7E-383B-F8FA30812E1E}"/>
              </a:ext>
            </a:extLst>
          </p:cNvPr>
          <p:cNvSpPr txBox="1"/>
          <p:nvPr/>
        </p:nvSpPr>
        <p:spPr>
          <a:xfrm>
            <a:off x="443251" y="1052437"/>
            <a:ext cx="6175088" cy="707886"/>
          </a:xfrm>
          <a:prstGeom prst="rect">
            <a:avLst/>
          </a:prstGeom>
          <a:solidFill>
            <a:schemeClr val="accent2">
              <a:lumMod val="60000"/>
              <a:lumOff val="40000"/>
            </a:schemeClr>
          </a:solidFill>
          <a:ln>
            <a:solidFill>
              <a:schemeClr val="tx1"/>
            </a:solidFill>
          </a:ln>
        </p:spPr>
        <p:txBody>
          <a:bodyPr wrap="none" rtlCol="0">
            <a:spAutoFit/>
          </a:bodyPr>
          <a:lstStyle/>
          <a:p>
            <a:r>
              <a:rPr lang="en-GB" sz="4000" dirty="0">
                <a:latin typeface="Arial" panose="020B0604020202020204" pitchFamily="34" charset="0"/>
                <a:cs typeface="Arial" panose="020B0604020202020204" pitchFamily="34" charset="0"/>
              </a:rPr>
              <a:t>Mixed attainment teaching</a:t>
            </a:r>
          </a:p>
        </p:txBody>
      </p:sp>
      <p:sp>
        <p:nvSpPr>
          <p:cNvPr id="3" name="TextBox 2">
            <a:extLst>
              <a:ext uri="{FF2B5EF4-FFF2-40B4-BE49-F238E27FC236}">
                <a16:creationId xmlns:a16="http://schemas.microsoft.com/office/drawing/2014/main" id="{D6D0028B-DA5A-A99D-5CF9-D4706D113004}"/>
              </a:ext>
            </a:extLst>
          </p:cNvPr>
          <p:cNvSpPr txBox="1"/>
          <p:nvPr/>
        </p:nvSpPr>
        <p:spPr>
          <a:xfrm>
            <a:off x="641937" y="2195185"/>
            <a:ext cx="22396967" cy="7540526"/>
          </a:xfrm>
          <a:prstGeom prst="rect">
            <a:avLst/>
          </a:prstGeom>
          <a:noFill/>
        </p:spPr>
        <p:txBody>
          <a:bodyPr wrap="square">
            <a:spAutoFit/>
          </a:bodyPr>
          <a:lstStyle/>
          <a:p>
            <a:r>
              <a:rPr lang="en-GB" sz="4400" b="1" dirty="0">
                <a:latin typeface="Arial" panose="020B0604020202020204" pitchFamily="34" charset="0"/>
                <a:cs typeface="Arial" panose="020B0604020202020204" pitchFamily="34" charset="0"/>
              </a:rPr>
              <a:t>‘Stretch opportunities’ needed in mixed-sets</a:t>
            </a:r>
          </a:p>
          <a:p>
            <a:endParaRPr lang="en-GB" sz="4400" dirty="0">
              <a:latin typeface="Arial" panose="020B0604020202020204" pitchFamily="34" charset="0"/>
              <a:cs typeface="Arial" panose="020B0604020202020204" pitchFamily="34" charset="0"/>
            </a:endParaRPr>
          </a:p>
          <a:p>
            <a:r>
              <a:rPr lang="en-GB" sz="4400" dirty="0">
                <a:latin typeface="Arial" panose="020B0604020202020204" pitchFamily="34" charset="0"/>
                <a:cs typeface="Arial" panose="020B0604020202020204" pitchFamily="34" charset="0"/>
              </a:rPr>
              <a:t>The report recommended schools should make sure their specialist maths teachers don’t just teach the top sets and make it possible for pupils to move between sets based on attainment.</a:t>
            </a:r>
          </a:p>
          <a:p>
            <a:endParaRPr lang="en-GB" sz="4400" dirty="0">
              <a:latin typeface="Arial" panose="020B0604020202020204" pitchFamily="34" charset="0"/>
              <a:cs typeface="Arial" panose="020B0604020202020204" pitchFamily="34" charset="0"/>
            </a:endParaRPr>
          </a:p>
          <a:p>
            <a:r>
              <a:rPr lang="en-GB" sz="4400" dirty="0">
                <a:latin typeface="Arial" panose="020B0604020202020204" pitchFamily="34" charset="0"/>
                <a:cs typeface="Arial" panose="020B0604020202020204" pitchFamily="34" charset="0"/>
              </a:rPr>
              <a:t>Lesson observations suggested the content of mixed-ability classes was closer to what was taught in lower sets than higher sets in schools that grouped pupils by ability.</a:t>
            </a:r>
          </a:p>
          <a:p>
            <a:endParaRPr lang="en-GB" sz="4400" dirty="0">
              <a:latin typeface="Arial" panose="020B0604020202020204" pitchFamily="34" charset="0"/>
              <a:cs typeface="Arial" panose="020B0604020202020204" pitchFamily="34" charset="0"/>
            </a:endParaRPr>
          </a:p>
          <a:p>
            <a:r>
              <a:rPr lang="en-GB" sz="4400" dirty="0">
                <a:latin typeface="Arial" panose="020B0604020202020204" pitchFamily="34" charset="0"/>
                <a:cs typeface="Arial" panose="020B0604020202020204" pitchFamily="34" charset="0"/>
              </a:rPr>
              <a:t>The report also recommended that schools that continued to use mixed-attainment groups make sure teachers provide “stretch opportunities” for higher-achieving pupils.</a:t>
            </a:r>
          </a:p>
        </p:txBody>
      </p:sp>
    </p:spTree>
    <p:extLst>
      <p:ext uri="{BB962C8B-B14F-4D97-AF65-F5344CB8AC3E}">
        <p14:creationId xmlns:p14="http://schemas.microsoft.com/office/powerpoint/2010/main" val="19188497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C1740-CD31-B71C-49B4-4E8C78E50EF9}"/>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8C9846EC-A27A-C43A-3675-A595ADAE2303}"/>
              </a:ext>
            </a:extLst>
          </p:cNvPr>
          <p:cNvSpPr txBox="1"/>
          <p:nvPr/>
        </p:nvSpPr>
        <p:spPr>
          <a:xfrm>
            <a:off x="443251" y="1052437"/>
            <a:ext cx="6175088" cy="707886"/>
          </a:xfrm>
          <a:prstGeom prst="rect">
            <a:avLst/>
          </a:prstGeom>
          <a:solidFill>
            <a:schemeClr val="accent2">
              <a:lumMod val="60000"/>
              <a:lumOff val="40000"/>
            </a:schemeClr>
          </a:solidFill>
          <a:ln>
            <a:solidFill>
              <a:schemeClr val="tx1"/>
            </a:solidFill>
          </a:ln>
        </p:spPr>
        <p:txBody>
          <a:bodyPr wrap="none" rtlCol="0">
            <a:spAutoFit/>
          </a:bodyPr>
          <a:lstStyle/>
          <a:p>
            <a:r>
              <a:rPr lang="en-GB" sz="4000" dirty="0">
                <a:latin typeface="Arial" panose="020B0604020202020204" pitchFamily="34" charset="0"/>
                <a:cs typeface="Arial" panose="020B0604020202020204" pitchFamily="34" charset="0"/>
              </a:rPr>
              <a:t>Mixed attainment teaching</a:t>
            </a:r>
          </a:p>
        </p:txBody>
      </p:sp>
      <p:sp>
        <p:nvSpPr>
          <p:cNvPr id="3" name="TextBox 2">
            <a:extLst>
              <a:ext uri="{FF2B5EF4-FFF2-40B4-BE49-F238E27FC236}">
                <a16:creationId xmlns:a16="http://schemas.microsoft.com/office/drawing/2014/main" id="{304EF23C-D140-3CE0-8AFF-2EB7E8D42660}"/>
              </a:ext>
            </a:extLst>
          </p:cNvPr>
          <p:cNvSpPr txBox="1"/>
          <p:nvPr/>
        </p:nvSpPr>
        <p:spPr>
          <a:xfrm>
            <a:off x="641937" y="3764845"/>
            <a:ext cx="22396967" cy="6186309"/>
          </a:xfrm>
          <a:prstGeom prst="rect">
            <a:avLst/>
          </a:prstGeom>
          <a:noFill/>
        </p:spPr>
        <p:txBody>
          <a:bodyPr wrap="square">
            <a:spAutoFit/>
          </a:bodyPr>
          <a:lstStyle/>
          <a:p>
            <a:r>
              <a:rPr lang="en-GB" sz="4400" dirty="0">
                <a:latin typeface="Arial" panose="020B0604020202020204" pitchFamily="34" charset="0"/>
                <a:cs typeface="Arial" panose="020B0604020202020204" pitchFamily="34" charset="0"/>
              </a:rPr>
              <a:t>Becky Francis, CEO of the Education Endowment Foundation, called the study an “important step forward”.</a:t>
            </a:r>
          </a:p>
          <a:p>
            <a:endParaRPr lang="en-GB" sz="4400" dirty="0">
              <a:latin typeface="Arial" panose="020B0604020202020204" pitchFamily="34" charset="0"/>
              <a:cs typeface="Arial" panose="020B0604020202020204" pitchFamily="34" charset="0"/>
            </a:endParaRPr>
          </a:p>
          <a:p>
            <a:r>
              <a:rPr lang="en-GB" sz="4400" dirty="0">
                <a:latin typeface="Arial" panose="020B0604020202020204" pitchFamily="34" charset="0"/>
                <a:cs typeface="Arial" panose="020B0604020202020204" pitchFamily="34" charset="0"/>
              </a:rPr>
              <a:t>“While this is something people have passionate views on, there’s so much we don’t know. Much of the existing evidence is from other contexts and countries.</a:t>
            </a:r>
          </a:p>
          <a:p>
            <a:endParaRPr lang="en-GB" sz="4400" dirty="0">
              <a:latin typeface="Arial" panose="020B0604020202020204" pitchFamily="34" charset="0"/>
              <a:cs typeface="Arial" panose="020B0604020202020204" pitchFamily="34" charset="0"/>
            </a:endParaRPr>
          </a:p>
          <a:p>
            <a:r>
              <a:rPr lang="en-GB" sz="4400" dirty="0">
                <a:latin typeface="Arial" panose="020B0604020202020204" pitchFamily="34" charset="0"/>
                <a:cs typeface="Arial" panose="020B0604020202020204" pitchFamily="34" charset="0"/>
              </a:rPr>
              <a:t>“These results contribute to our understanding of good practice in maths. We hope more research can expand our understanding on this important topic.”</a:t>
            </a:r>
          </a:p>
          <a:p>
            <a:endParaRPr lang="en-GB"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9063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80BF6A-01B3-4FED-19E6-0734A66DB48C}"/>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3E8B3D5A-B4CC-DB6D-9F05-440D0D6C3DE2}"/>
              </a:ext>
            </a:extLst>
          </p:cNvPr>
          <p:cNvSpPr txBox="1"/>
          <p:nvPr/>
        </p:nvSpPr>
        <p:spPr>
          <a:xfrm>
            <a:off x="443251" y="1052437"/>
            <a:ext cx="6175088" cy="707886"/>
          </a:xfrm>
          <a:prstGeom prst="rect">
            <a:avLst/>
          </a:prstGeom>
          <a:solidFill>
            <a:schemeClr val="accent2">
              <a:lumMod val="60000"/>
              <a:lumOff val="40000"/>
            </a:schemeClr>
          </a:solidFill>
          <a:ln>
            <a:solidFill>
              <a:schemeClr val="tx1"/>
            </a:solidFill>
          </a:ln>
        </p:spPr>
        <p:txBody>
          <a:bodyPr wrap="none" rtlCol="0">
            <a:spAutoFit/>
          </a:bodyPr>
          <a:lstStyle/>
          <a:p>
            <a:r>
              <a:rPr lang="en-GB" sz="4000" dirty="0">
                <a:latin typeface="Arial" panose="020B0604020202020204" pitchFamily="34" charset="0"/>
                <a:cs typeface="Arial" panose="020B0604020202020204" pitchFamily="34" charset="0"/>
              </a:rPr>
              <a:t>Mixed attainment teaching</a:t>
            </a:r>
          </a:p>
        </p:txBody>
      </p:sp>
      <p:sp>
        <p:nvSpPr>
          <p:cNvPr id="3" name="TextBox 2">
            <a:extLst>
              <a:ext uri="{FF2B5EF4-FFF2-40B4-BE49-F238E27FC236}">
                <a16:creationId xmlns:a16="http://schemas.microsoft.com/office/drawing/2014/main" id="{362227B1-64D8-BCFF-0F0F-0EC3F734BB41}"/>
              </a:ext>
            </a:extLst>
          </p:cNvPr>
          <p:cNvSpPr txBox="1"/>
          <p:nvPr/>
        </p:nvSpPr>
        <p:spPr>
          <a:xfrm>
            <a:off x="820841" y="3805324"/>
            <a:ext cx="22396967" cy="5509200"/>
          </a:xfrm>
          <a:prstGeom prst="rect">
            <a:avLst/>
          </a:prstGeom>
          <a:noFill/>
        </p:spPr>
        <p:txBody>
          <a:bodyPr wrap="square">
            <a:spAutoFit/>
          </a:bodyPr>
          <a:lstStyle/>
          <a:p>
            <a:r>
              <a:rPr lang="en-GB" sz="4400" dirty="0">
                <a:latin typeface="Arial" panose="020B0604020202020204" pitchFamily="34" charset="0"/>
                <a:cs typeface="Arial" panose="020B0604020202020204" pitchFamily="34" charset="0"/>
              </a:rPr>
              <a:t>Becky Taylor, of the UCL Institute of Education, said the study “provides the strongest evidence to date on attainment grouping in England and provides new insights into how mathematics teachers can support low and high attaining pupils whether in sets or mixed attainment groups”.</a:t>
            </a:r>
          </a:p>
          <a:p>
            <a:endParaRPr lang="en-GB" sz="4400" dirty="0">
              <a:latin typeface="Arial" panose="020B0604020202020204" pitchFamily="34" charset="0"/>
              <a:cs typeface="Arial" panose="020B0604020202020204" pitchFamily="34" charset="0"/>
            </a:endParaRPr>
          </a:p>
          <a:p>
            <a:r>
              <a:rPr lang="en-GB" sz="4400" dirty="0">
                <a:latin typeface="Arial" panose="020B0604020202020204" pitchFamily="34" charset="0"/>
                <a:cs typeface="Arial" panose="020B0604020202020204" pitchFamily="34" charset="0"/>
              </a:rPr>
              <a:t>The study also found negative effects on self-confidence in maths for students in mixed attainment schools compared to those in schools using setting, although the negative effects were small for the group as a whole.</a:t>
            </a:r>
          </a:p>
        </p:txBody>
      </p:sp>
    </p:spTree>
    <p:extLst>
      <p:ext uri="{BB962C8B-B14F-4D97-AF65-F5344CB8AC3E}">
        <p14:creationId xmlns:p14="http://schemas.microsoft.com/office/powerpoint/2010/main" val="37304986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D874E-51E9-15E3-1EB3-D20F996099D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4623B02-FC0A-21D1-FC4C-92E67FC2D7C1}"/>
              </a:ext>
            </a:extLst>
          </p:cNvPr>
          <p:cNvSpPr txBox="1"/>
          <p:nvPr/>
        </p:nvSpPr>
        <p:spPr>
          <a:xfrm>
            <a:off x="8746434" y="8760480"/>
            <a:ext cx="4801314" cy="1200329"/>
          </a:xfrm>
          <a:prstGeom prst="rect">
            <a:avLst/>
          </a:prstGeom>
          <a:solidFill>
            <a:schemeClr val="accent2">
              <a:lumMod val="60000"/>
              <a:lumOff val="40000"/>
            </a:schemeClr>
          </a:solidFill>
          <a:ln>
            <a:solidFill>
              <a:schemeClr val="tx1"/>
            </a:solidFill>
          </a:ln>
        </p:spPr>
        <p:txBody>
          <a:bodyPr wrap="none" rtlCol="0">
            <a:spAutoFit/>
          </a:bodyPr>
          <a:lstStyle/>
          <a:p>
            <a:r>
              <a:rPr lang="en-GB" sz="7200" dirty="0">
                <a:latin typeface="Arial" panose="020B0604020202020204" pitchFamily="34" charset="0"/>
                <a:cs typeface="Arial" panose="020B0604020202020204" pitchFamily="34" charset="0"/>
              </a:rPr>
              <a:t>Thoughts ?</a:t>
            </a:r>
          </a:p>
        </p:txBody>
      </p:sp>
      <p:pic>
        <p:nvPicPr>
          <p:cNvPr id="5" name="Graphic 4" descr="Thought bubble outline">
            <a:extLst>
              <a:ext uri="{FF2B5EF4-FFF2-40B4-BE49-F238E27FC236}">
                <a16:creationId xmlns:a16="http://schemas.microsoft.com/office/drawing/2014/main" id="{9C8E28CD-AB49-339E-B1E0-7F2EE460C008}"/>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2553835" y="972924"/>
            <a:ext cx="7528029" cy="7528029"/>
          </a:xfrm>
          <a:prstGeom prst="rect">
            <a:avLst/>
          </a:prstGeom>
        </p:spPr>
      </p:pic>
      <p:sp>
        <p:nvSpPr>
          <p:cNvPr id="3" name="TextBox 2">
            <a:extLst>
              <a:ext uri="{FF2B5EF4-FFF2-40B4-BE49-F238E27FC236}">
                <a16:creationId xmlns:a16="http://schemas.microsoft.com/office/drawing/2014/main" id="{C0EA7DCB-AACB-A81E-18B9-708CF160B18D}"/>
              </a:ext>
            </a:extLst>
          </p:cNvPr>
          <p:cNvSpPr txBox="1"/>
          <p:nvPr/>
        </p:nvSpPr>
        <p:spPr>
          <a:xfrm>
            <a:off x="443251" y="1052437"/>
            <a:ext cx="6175088" cy="707886"/>
          </a:xfrm>
          <a:prstGeom prst="rect">
            <a:avLst/>
          </a:prstGeom>
          <a:solidFill>
            <a:schemeClr val="accent2">
              <a:lumMod val="60000"/>
              <a:lumOff val="40000"/>
            </a:schemeClr>
          </a:solidFill>
          <a:ln>
            <a:solidFill>
              <a:schemeClr val="tx1"/>
            </a:solidFill>
          </a:ln>
        </p:spPr>
        <p:txBody>
          <a:bodyPr wrap="none" rtlCol="0">
            <a:spAutoFit/>
          </a:bodyPr>
          <a:lstStyle/>
          <a:p>
            <a:r>
              <a:rPr lang="en-GB" sz="4000" dirty="0">
                <a:latin typeface="Arial" panose="020B0604020202020204" pitchFamily="34" charset="0"/>
                <a:cs typeface="Arial" panose="020B0604020202020204" pitchFamily="34" charset="0"/>
              </a:rPr>
              <a:t>Mixed attainment teaching</a:t>
            </a:r>
          </a:p>
        </p:txBody>
      </p:sp>
    </p:spTree>
    <p:extLst>
      <p:ext uri="{BB962C8B-B14F-4D97-AF65-F5344CB8AC3E}">
        <p14:creationId xmlns:p14="http://schemas.microsoft.com/office/powerpoint/2010/main" val="9607301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EE97AC-3A2F-395F-266A-50DAAA917C70}"/>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7EE9138D-CE27-1BA9-325A-BB74AD4D794E}"/>
              </a:ext>
            </a:extLst>
          </p:cNvPr>
          <p:cNvSpPr txBox="1"/>
          <p:nvPr/>
        </p:nvSpPr>
        <p:spPr>
          <a:xfrm>
            <a:off x="443251" y="1052437"/>
            <a:ext cx="15268667" cy="707886"/>
          </a:xfrm>
          <a:prstGeom prst="rect">
            <a:avLst/>
          </a:prstGeom>
          <a:solidFill>
            <a:srgbClr val="EEBEE5"/>
          </a:solidFill>
          <a:ln>
            <a:solidFill>
              <a:schemeClr val="tx1"/>
            </a:solidFill>
          </a:ln>
        </p:spPr>
        <p:txBody>
          <a:bodyPr wrap="none" rtlCol="0">
            <a:spAutoFit/>
          </a:bodyPr>
          <a:lstStyle/>
          <a:p>
            <a:r>
              <a:rPr lang="en-GB" sz="4000" dirty="0">
                <a:latin typeface="Arial" panose="020B0604020202020204" pitchFamily="34" charset="0"/>
                <a:cs typeface="Arial" panose="020B0604020202020204" pitchFamily="34" charset="0"/>
              </a:rPr>
              <a:t>GCSE Steps to Success : Increasing engagement with Top Trumps</a:t>
            </a:r>
          </a:p>
        </p:txBody>
      </p:sp>
      <p:sp>
        <p:nvSpPr>
          <p:cNvPr id="3" name="TextBox 2">
            <a:extLst>
              <a:ext uri="{FF2B5EF4-FFF2-40B4-BE49-F238E27FC236}">
                <a16:creationId xmlns:a16="http://schemas.microsoft.com/office/drawing/2014/main" id="{D5F77FDF-E64B-01F0-B7B1-B2C0681DD3A1}"/>
              </a:ext>
            </a:extLst>
          </p:cNvPr>
          <p:cNvSpPr txBox="1"/>
          <p:nvPr/>
        </p:nvSpPr>
        <p:spPr>
          <a:xfrm>
            <a:off x="690769" y="2217524"/>
            <a:ext cx="21672274" cy="5219634"/>
          </a:xfrm>
          <a:prstGeom prst="rect">
            <a:avLst/>
          </a:prstGeom>
          <a:noFill/>
        </p:spPr>
        <p:txBody>
          <a:bodyPr wrap="square">
            <a:spAutoFit/>
          </a:bodyPr>
          <a:lstStyle/>
          <a:p>
            <a:pPr>
              <a:lnSpc>
                <a:spcPct val="107000"/>
              </a:lnSpc>
              <a:spcAft>
                <a:spcPts val="800"/>
              </a:spcAft>
              <a:buNone/>
            </a:pPr>
            <a:r>
              <a:rPr lang="en-GB" sz="3600" b="1" kern="100" dirty="0">
                <a:effectLst/>
                <a:latin typeface="Arial" panose="020B0604020202020204" pitchFamily="34" charset="0"/>
                <a:ea typeface="Aptos" panose="020B0004020202020204" pitchFamily="34" charset="0"/>
                <a:cs typeface="Times New Roman" panose="02020603050405020304" pitchFamily="18" charset="0"/>
              </a:rPr>
              <a:t>Playing Top Trumps in maths lessons: A </a:t>
            </a:r>
            <a:r>
              <a:rPr lang="en-GB" sz="3600" b="1" kern="100" dirty="0">
                <a:latin typeface="Arial" panose="020B0604020202020204" pitchFamily="34" charset="0"/>
                <a:ea typeface="Aptos" panose="020B0004020202020204" pitchFamily="34" charset="0"/>
                <a:cs typeface="Times New Roman" panose="02020603050405020304" pitchFamily="18" charset="0"/>
              </a:rPr>
              <a:t>powerful way to explore mathematical properties and make rich connections in a collaborative, discursive way</a:t>
            </a:r>
          </a:p>
          <a:p>
            <a:pPr>
              <a:lnSpc>
                <a:spcPct val="107000"/>
              </a:lnSpc>
              <a:spcAft>
                <a:spcPts val="800"/>
              </a:spcAft>
              <a:buNone/>
            </a:pPr>
            <a:endParaRPr lang="en-GB" sz="3600" b="1" kern="100" dirty="0">
              <a:latin typeface="Arial" panose="020B06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en-GB" sz="3600" kern="100" dirty="0">
                <a:effectLst/>
                <a:latin typeface="Arial" panose="020B0604020202020204" pitchFamily="34" charset="0"/>
                <a:ea typeface="Aptos" panose="020B0004020202020204" pitchFamily="34" charset="0"/>
                <a:cs typeface="Times New Roman" panose="02020603050405020304" pitchFamily="18" charset="0"/>
              </a:rPr>
              <a:t>Top Trumps can be a rich, low‑threshold‑high‑ceiling tool for exploring </a:t>
            </a:r>
            <a:r>
              <a:rPr lang="en-GB" sz="3600" kern="100" dirty="0">
                <a:latin typeface="Arial" panose="020B0604020202020204" pitchFamily="34" charset="0"/>
                <a:ea typeface="Aptos" panose="020B0004020202020204" pitchFamily="34" charset="0"/>
                <a:cs typeface="Times New Roman" panose="02020603050405020304" pitchFamily="18" charset="0"/>
              </a:rPr>
              <a:t>mathematical </a:t>
            </a:r>
            <a:r>
              <a:rPr lang="en-GB" sz="3600" kern="100" dirty="0">
                <a:effectLst/>
                <a:latin typeface="Arial" panose="020B0604020202020204" pitchFamily="34" charset="0"/>
                <a:ea typeface="Aptos" panose="020B0004020202020204" pitchFamily="34" charset="0"/>
                <a:cs typeface="Times New Roman" panose="02020603050405020304" pitchFamily="18" charset="0"/>
              </a:rPr>
              <a:t>properties, reasoning, and mathematical language. </a:t>
            </a:r>
          </a:p>
          <a:p>
            <a:pPr>
              <a:lnSpc>
                <a:spcPct val="107000"/>
              </a:lnSpc>
              <a:spcAft>
                <a:spcPts val="800"/>
              </a:spcAft>
              <a:buNone/>
            </a:pPr>
            <a:endParaRPr lang="en-GB" sz="3600" kern="100" dirty="0">
              <a:latin typeface="Arial" panose="020B06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en-GB" sz="3600" kern="100" dirty="0">
                <a:effectLst/>
                <a:latin typeface="Arial" panose="020B0604020202020204" pitchFamily="34" charset="0"/>
                <a:ea typeface="Aptos" panose="020B0004020202020204" pitchFamily="34" charset="0"/>
                <a:cs typeface="Times New Roman" panose="02020603050405020304" pitchFamily="18" charset="0"/>
              </a:rPr>
              <a:t>When designed well, a Top Trumps activity can transform abstract concepts into something accessible, tactile, competitive, and  engaging.</a:t>
            </a:r>
            <a:endParaRPr lang="en-GB" sz="36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8238026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9C5C4-A27E-A49B-2B94-5F3BA1E2BCD6}"/>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8D66E44-839F-E720-374E-66E1EC4A24C3}"/>
              </a:ext>
            </a:extLst>
          </p:cNvPr>
          <p:cNvSpPr txBox="1"/>
          <p:nvPr/>
        </p:nvSpPr>
        <p:spPr>
          <a:xfrm>
            <a:off x="443251" y="1052437"/>
            <a:ext cx="15268667" cy="707886"/>
          </a:xfrm>
          <a:prstGeom prst="rect">
            <a:avLst/>
          </a:prstGeom>
          <a:solidFill>
            <a:srgbClr val="EEBEE5"/>
          </a:solidFill>
          <a:ln>
            <a:solidFill>
              <a:schemeClr val="tx1"/>
            </a:solidFill>
          </a:ln>
        </p:spPr>
        <p:txBody>
          <a:bodyPr wrap="none" rtlCol="0">
            <a:spAutoFit/>
          </a:bodyPr>
          <a:lstStyle/>
          <a:p>
            <a:r>
              <a:rPr lang="en-GB" sz="4000" dirty="0">
                <a:latin typeface="Arial" panose="020B0604020202020204" pitchFamily="34" charset="0"/>
                <a:cs typeface="Arial" panose="020B0604020202020204" pitchFamily="34" charset="0"/>
              </a:rPr>
              <a:t>GCSE Steps to Success : Increasing engagement with Top Trumps</a:t>
            </a:r>
          </a:p>
        </p:txBody>
      </p:sp>
      <p:sp>
        <p:nvSpPr>
          <p:cNvPr id="3" name="TextBox 2">
            <a:extLst>
              <a:ext uri="{FF2B5EF4-FFF2-40B4-BE49-F238E27FC236}">
                <a16:creationId xmlns:a16="http://schemas.microsoft.com/office/drawing/2014/main" id="{DED6849C-706D-7130-0F74-40E453803C50}"/>
              </a:ext>
            </a:extLst>
          </p:cNvPr>
          <p:cNvSpPr txBox="1"/>
          <p:nvPr/>
        </p:nvSpPr>
        <p:spPr>
          <a:xfrm>
            <a:off x="690769" y="2217524"/>
            <a:ext cx="21672274" cy="8682570"/>
          </a:xfrm>
          <a:prstGeom prst="rect">
            <a:avLst/>
          </a:prstGeom>
          <a:noFill/>
        </p:spPr>
        <p:txBody>
          <a:bodyPr wrap="square">
            <a:spAutoFit/>
          </a:bodyPr>
          <a:lstStyle/>
          <a:p>
            <a:pPr>
              <a:lnSpc>
                <a:spcPct val="107000"/>
              </a:lnSpc>
              <a:spcAft>
                <a:spcPts val="800"/>
              </a:spcAft>
              <a:buNone/>
            </a:pPr>
            <a:r>
              <a:rPr lang="en-GB" sz="3200" b="1" kern="100" dirty="0">
                <a:effectLst/>
                <a:latin typeface="Arial" panose="020B0604020202020204" pitchFamily="34" charset="0"/>
                <a:ea typeface="Aptos" panose="020B0004020202020204" pitchFamily="34" charset="0"/>
                <a:cs typeface="Times New Roman" panose="02020603050405020304" pitchFamily="18" charset="0"/>
              </a:rPr>
              <a:t>Why Top Trumps Works in Maths (for example ‘Properties of Integers)</a:t>
            </a:r>
          </a:p>
          <a:p>
            <a:pPr>
              <a:lnSpc>
                <a:spcPct val="107000"/>
              </a:lnSpc>
              <a:spcAft>
                <a:spcPts val="800"/>
              </a:spcAft>
              <a:buNone/>
            </a:pPr>
            <a:endParaRPr lang="en-GB" sz="3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en-GB" sz="3200" b="1" kern="100" dirty="0">
                <a:effectLst/>
                <a:latin typeface="Arial" panose="020B0604020202020204" pitchFamily="34" charset="0"/>
                <a:ea typeface="Aptos" panose="020B0004020202020204" pitchFamily="34" charset="0"/>
                <a:cs typeface="Times New Roman" panose="02020603050405020304" pitchFamily="18" charset="0"/>
              </a:rPr>
              <a:t>1. It turns properties into comparisons</a:t>
            </a:r>
            <a:endParaRPr lang="en-GB" sz="3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en-GB" sz="3200" kern="100" dirty="0">
                <a:effectLst/>
                <a:latin typeface="Arial" panose="020B0604020202020204" pitchFamily="34" charset="0"/>
                <a:ea typeface="Aptos" panose="020B0004020202020204" pitchFamily="34" charset="0"/>
                <a:cs typeface="Times New Roman" panose="02020603050405020304" pitchFamily="18" charset="0"/>
              </a:rPr>
              <a:t>Students often learn such things as number properties (prime, square, factor-rich, etc.) as isolated facts. Top Trumps </a:t>
            </a:r>
            <a:r>
              <a:rPr lang="en-GB" sz="3200" kern="100" dirty="0">
                <a:latin typeface="Arial" panose="020B0604020202020204" pitchFamily="34" charset="0"/>
                <a:ea typeface="Aptos" panose="020B0004020202020204" pitchFamily="34" charset="0"/>
                <a:cs typeface="Times New Roman" panose="02020603050405020304" pitchFamily="18" charset="0"/>
              </a:rPr>
              <a:t>encourage</a:t>
            </a:r>
            <a:r>
              <a:rPr lang="en-GB" sz="3200" kern="100" dirty="0">
                <a:effectLst/>
                <a:latin typeface="Arial" panose="020B0604020202020204" pitchFamily="34" charset="0"/>
                <a:ea typeface="Aptos" panose="020B0004020202020204" pitchFamily="34" charset="0"/>
                <a:cs typeface="Times New Roman" panose="02020603050405020304" pitchFamily="18" charset="0"/>
              </a:rPr>
              <a:t>s them to </a:t>
            </a:r>
            <a:r>
              <a:rPr lang="en-GB" sz="3200" i="1" kern="100" dirty="0">
                <a:effectLst/>
                <a:latin typeface="Arial" panose="020B0604020202020204" pitchFamily="34" charset="0"/>
                <a:ea typeface="Aptos" panose="020B0004020202020204" pitchFamily="34" charset="0"/>
                <a:cs typeface="Times New Roman" panose="02020603050405020304" pitchFamily="18" charset="0"/>
              </a:rPr>
              <a:t>compare</a:t>
            </a:r>
            <a:r>
              <a:rPr lang="en-GB" sz="3200" kern="100" dirty="0">
                <a:effectLst/>
                <a:latin typeface="Arial" panose="020B0604020202020204" pitchFamily="34" charset="0"/>
                <a:ea typeface="Aptos" panose="020B0004020202020204" pitchFamily="34" charset="0"/>
                <a:cs typeface="Times New Roman" panose="02020603050405020304" pitchFamily="18" charset="0"/>
              </a:rPr>
              <a:t> numbers across multiple attributes, which strengthens conceptual understanding.</a:t>
            </a:r>
          </a:p>
          <a:p>
            <a:pPr>
              <a:lnSpc>
                <a:spcPct val="107000"/>
              </a:lnSpc>
              <a:spcAft>
                <a:spcPts val="800"/>
              </a:spcAft>
              <a:buNone/>
            </a:pPr>
            <a:endParaRPr lang="en-GB" sz="3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en-GB" sz="3200" b="1" kern="100" dirty="0">
                <a:effectLst/>
                <a:latin typeface="Arial" panose="020B0604020202020204" pitchFamily="34" charset="0"/>
                <a:ea typeface="Aptos" panose="020B0004020202020204" pitchFamily="34" charset="0"/>
                <a:cs typeface="Times New Roman" panose="02020603050405020304" pitchFamily="18" charset="0"/>
              </a:rPr>
              <a:t>2. It encourages mathematical justification</a:t>
            </a:r>
            <a:endParaRPr lang="en-GB" sz="3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en-GB" sz="3200" kern="100" dirty="0">
                <a:effectLst/>
                <a:latin typeface="Arial" panose="020B0604020202020204" pitchFamily="34" charset="0"/>
                <a:ea typeface="Aptos" panose="020B0004020202020204" pitchFamily="34" charset="0"/>
                <a:cs typeface="Times New Roman" panose="02020603050405020304" pitchFamily="18" charset="0"/>
              </a:rPr>
              <a:t>To win a round, students must choose the “best” attribute. That choice demands reasoning:</a:t>
            </a:r>
            <a:endParaRPr lang="en-GB" sz="3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3200" kern="100" dirty="0">
                <a:effectLst/>
                <a:latin typeface="Arial" panose="020B0604020202020204" pitchFamily="34" charset="0"/>
                <a:ea typeface="Aptos" panose="020B0004020202020204" pitchFamily="34" charset="0"/>
                <a:cs typeface="Times New Roman" panose="02020603050405020304" pitchFamily="18" charset="0"/>
              </a:rPr>
              <a:t>“24 has more factors than 18 because…”</a:t>
            </a:r>
            <a:endParaRPr lang="en-GB" sz="3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3200" kern="100" dirty="0">
                <a:effectLst/>
                <a:latin typeface="Arial" panose="020B0604020202020204" pitchFamily="34" charset="0"/>
                <a:ea typeface="Aptos" panose="020B0004020202020204" pitchFamily="34" charset="0"/>
                <a:cs typeface="Times New Roman" panose="02020603050405020304" pitchFamily="18" charset="0"/>
              </a:rPr>
              <a:t>“49 is a square number but 48 isn’t…”</a:t>
            </a:r>
            <a:endParaRPr lang="en-GB" sz="3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3200" kern="100" dirty="0">
                <a:effectLst/>
                <a:latin typeface="Arial" panose="020B0604020202020204" pitchFamily="34" charset="0"/>
                <a:ea typeface="Aptos" panose="020B0004020202020204" pitchFamily="34" charset="0"/>
                <a:cs typeface="Times New Roman" panose="02020603050405020304" pitchFamily="18" charset="0"/>
              </a:rPr>
              <a:t>“Prime numbers tend to have fewer factors…”</a:t>
            </a:r>
          </a:p>
          <a:p>
            <a:pPr marL="342900" lvl="0" indent="-342900">
              <a:lnSpc>
                <a:spcPct val="107000"/>
              </a:lnSpc>
              <a:spcAft>
                <a:spcPts val="800"/>
              </a:spcAft>
              <a:buSzPts val="1000"/>
              <a:buFont typeface="Symbol" panose="05050102010706020507" pitchFamily="18" charset="2"/>
              <a:buChar char=""/>
              <a:tabLst>
                <a:tab pos="457200" algn="l"/>
              </a:tabLst>
            </a:pPr>
            <a:endParaRPr lang="en-GB" sz="3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en-GB" sz="3200" kern="100" dirty="0">
                <a:effectLst/>
                <a:latin typeface="Arial" panose="020B0604020202020204" pitchFamily="34" charset="0"/>
                <a:ea typeface="Aptos" panose="020B0004020202020204" pitchFamily="34" charset="0"/>
                <a:cs typeface="Times New Roman" panose="02020603050405020304" pitchFamily="18" charset="0"/>
              </a:rPr>
              <a:t>This is the kind of talk we want in our classrooms</a:t>
            </a:r>
            <a:endParaRPr lang="en-GB" sz="3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endParaRPr lang="en-GB" sz="32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168100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 calcmode="lin" valueType="num">
                                      <p:cBhvr additive="base">
                                        <p:cTn id="2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 calcmode="lin" valueType="num">
                                      <p:cBhvr additive="base">
                                        <p:cTn id="3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 calcmode="lin" valueType="num">
                                      <p:cBhvr additive="base">
                                        <p:cTn id="3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C8AC32-DA9D-5FA6-025D-480A20B89B10}"/>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B5954B24-B8BC-A4D9-18DE-47C8E1804A91}"/>
              </a:ext>
            </a:extLst>
          </p:cNvPr>
          <p:cNvSpPr txBox="1"/>
          <p:nvPr/>
        </p:nvSpPr>
        <p:spPr>
          <a:xfrm>
            <a:off x="443251" y="1052437"/>
            <a:ext cx="15268667" cy="707886"/>
          </a:xfrm>
          <a:prstGeom prst="rect">
            <a:avLst/>
          </a:prstGeom>
          <a:solidFill>
            <a:srgbClr val="EEBEE5"/>
          </a:solidFill>
          <a:ln>
            <a:solidFill>
              <a:schemeClr val="tx1"/>
            </a:solidFill>
          </a:ln>
        </p:spPr>
        <p:txBody>
          <a:bodyPr wrap="none" rtlCol="0">
            <a:spAutoFit/>
          </a:bodyPr>
          <a:lstStyle/>
          <a:p>
            <a:r>
              <a:rPr lang="en-GB" sz="4000" dirty="0">
                <a:latin typeface="Arial" panose="020B0604020202020204" pitchFamily="34" charset="0"/>
                <a:cs typeface="Arial" panose="020B0604020202020204" pitchFamily="34" charset="0"/>
              </a:rPr>
              <a:t>GCSE Steps to Success : Increasing engagement with Top Trumps</a:t>
            </a:r>
          </a:p>
        </p:txBody>
      </p:sp>
      <p:sp>
        <p:nvSpPr>
          <p:cNvPr id="3" name="TextBox 2">
            <a:extLst>
              <a:ext uri="{FF2B5EF4-FFF2-40B4-BE49-F238E27FC236}">
                <a16:creationId xmlns:a16="http://schemas.microsoft.com/office/drawing/2014/main" id="{68EDC8F1-6C9C-EF57-82D4-F2C4A0F8D5BF}"/>
              </a:ext>
            </a:extLst>
          </p:cNvPr>
          <p:cNvSpPr txBox="1"/>
          <p:nvPr/>
        </p:nvSpPr>
        <p:spPr>
          <a:xfrm>
            <a:off x="690769" y="2217524"/>
            <a:ext cx="21672274" cy="10669267"/>
          </a:xfrm>
          <a:prstGeom prst="rect">
            <a:avLst/>
          </a:prstGeom>
          <a:noFill/>
        </p:spPr>
        <p:txBody>
          <a:bodyPr wrap="square">
            <a:spAutoFit/>
          </a:bodyPr>
          <a:lstStyle/>
          <a:p>
            <a:pPr>
              <a:lnSpc>
                <a:spcPct val="107000"/>
              </a:lnSpc>
              <a:spcAft>
                <a:spcPts val="800"/>
              </a:spcAft>
              <a:buNone/>
            </a:pPr>
            <a:r>
              <a:rPr lang="en-GB" sz="3200" b="1" kern="100" dirty="0">
                <a:effectLst/>
                <a:latin typeface="Arial" panose="020B0604020202020204" pitchFamily="34" charset="0"/>
                <a:ea typeface="Aptos" panose="020B0004020202020204" pitchFamily="34" charset="0"/>
                <a:cs typeface="Times New Roman" panose="02020603050405020304" pitchFamily="18" charset="0"/>
              </a:rPr>
              <a:t>Why Top Trumps Works in Maths (for example ‘Properties of Integers)</a:t>
            </a:r>
            <a:endParaRPr lang="en-GB" sz="3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endParaRPr lang="en-GB" sz="3200" b="1" kern="100" dirty="0">
              <a:effectLst/>
              <a:latin typeface="Arial" panose="020B06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en-GB" sz="3200" b="1" kern="100" dirty="0">
                <a:effectLst/>
                <a:latin typeface="Arial" panose="020B0604020202020204" pitchFamily="34" charset="0"/>
                <a:ea typeface="Aptos" panose="020B0004020202020204" pitchFamily="34" charset="0"/>
                <a:cs typeface="Times New Roman" panose="02020603050405020304" pitchFamily="18" charset="0"/>
              </a:rPr>
              <a:t>3. It is naturally accessible to all, with opportunities for success for all</a:t>
            </a:r>
            <a:endParaRPr lang="en-GB" sz="3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3200" kern="100" dirty="0">
                <a:effectLst/>
                <a:latin typeface="Arial" panose="020B0604020202020204" pitchFamily="34" charset="0"/>
                <a:ea typeface="Aptos" panose="020B0004020202020204" pitchFamily="34" charset="0"/>
                <a:cs typeface="Times New Roman" panose="02020603050405020304" pitchFamily="18" charset="0"/>
              </a:rPr>
              <a:t>Lower-attaining students can focus on identifying properties.</a:t>
            </a:r>
            <a:endParaRPr lang="en-GB" sz="3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3200" kern="100" dirty="0">
                <a:effectLst/>
                <a:latin typeface="Arial" panose="020B0604020202020204" pitchFamily="34" charset="0"/>
                <a:ea typeface="Aptos" panose="020B0004020202020204" pitchFamily="34" charset="0"/>
                <a:cs typeface="Times New Roman" panose="02020603050405020304" pitchFamily="18" charset="0"/>
              </a:rPr>
              <a:t>Higher-attaining students can debate which properties matter most and why.</a:t>
            </a:r>
            <a:endParaRPr lang="en-GB" sz="3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3200" kern="100" dirty="0">
                <a:effectLst/>
                <a:latin typeface="Arial" panose="020B0604020202020204" pitchFamily="34" charset="0"/>
                <a:ea typeface="Aptos" panose="020B0004020202020204" pitchFamily="34" charset="0"/>
                <a:cs typeface="Times New Roman" panose="02020603050405020304" pitchFamily="18" charset="0"/>
              </a:rPr>
              <a:t>Everyone participates because the game structure is familiar and accessible.</a:t>
            </a:r>
            <a:endParaRPr lang="en-GB" sz="3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endParaRPr lang="en-GB" sz="3200" b="1" kern="100" dirty="0">
              <a:effectLst/>
              <a:latin typeface="Arial" panose="020B06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en-GB" sz="3200" b="1" kern="100" dirty="0">
                <a:effectLst/>
                <a:latin typeface="Arial" panose="020B0604020202020204" pitchFamily="34" charset="0"/>
                <a:ea typeface="Aptos" panose="020B0004020202020204" pitchFamily="34" charset="0"/>
                <a:cs typeface="Times New Roman" panose="02020603050405020304" pitchFamily="18" charset="0"/>
              </a:rPr>
              <a:t>4. It builds fluency without worksheets</a:t>
            </a:r>
            <a:endParaRPr lang="en-GB" sz="3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en-GB" sz="3200" kern="100" dirty="0">
                <a:effectLst/>
                <a:latin typeface="Arial" panose="020B0604020202020204" pitchFamily="34" charset="0"/>
                <a:ea typeface="Aptos" panose="020B0004020202020204" pitchFamily="34" charset="0"/>
                <a:cs typeface="Times New Roman" panose="02020603050405020304" pitchFamily="18" charset="0"/>
              </a:rPr>
              <a:t>Students repeatedly encounter:</a:t>
            </a:r>
            <a:endParaRPr lang="en-GB" sz="3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3200" kern="100" dirty="0">
                <a:effectLst/>
                <a:latin typeface="Arial" panose="020B0604020202020204" pitchFamily="34" charset="0"/>
                <a:ea typeface="Aptos" panose="020B0004020202020204" pitchFamily="34" charset="0"/>
                <a:cs typeface="Times New Roman" panose="02020603050405020304" pitchFamily="18" charset="0"/>
              </a:rPr>
              <a:t>factor pairs</a:t>
            </a:r>
            <a:endParaRPr lang="en-GB" sz="3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3200" kern="100" dirty="0">
                <a:effectLst/>
                <a:latin typeface="Arial" panose="020B0604020202020204" pitchFamily="34" charset="0"/>
                <a:ea typeface="Aptos" panose="020B0004020202020204" pitchFamily="34" charset="0"/>
                <a:cs typeface="Times New Roman" panose="02020603050405020304" pitchFamily="18" charset="0"/>
              </a:rPr>
              <a:t>multiples</a:t>
            </a:r>
            <a:endParaRPr lang="en-GB" sz="3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3200" kern="100" dirty="0">
                <a:effectLst/>
                <a:latin typeface="Arial" panose="020B0604020202020204" pitchFamily="34" charset="0"/>
                <a:ea typeface="Aptos" panose="020B0004020202020204" pitchFamily="34" charset="0"/>
                <a:cs typeface="Times New Roman" panose="02020603050405020304" pitchFamily="18" charset="0"/>
              </a:rPr>
              <a:t>primes</a:t>
            </a:r>
            <a:endParaRPr lang="en-GB" sz="3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3200" kern="100" dirty="0">
                <a:effectLst/>
                <a:latin typeface="Arial" panose="020B0604020202020204" pitchFamily="34" charset="0"/>
                <a:ea typeface="Aptos" panose="020B0004020202020204" pitchFamily="34" charset="0"/>
                <a:cs typeface="Times New Roman" panose="02020603050405020304" pitchFamily="18" charset="0"/>
              </a:rPr>
              <a:t>squares and cubes</a:t>
            </a:r>
            <a:endParaRPr lang="en-GB" sz="3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3200" kern="100" dirty="0">
                <a:effectLst/>
                <a:latin typeface="Arial" panose="020B0604020202020204" pitchFamily="34" charset="0"/>
                <a:ea typeface="Aptos" panose="020B0004020202020204" pitchFamily="34" charset="0"/>
                <a:cs typeface="Times New Roman" panose="02020603050405020304" pitchFamily="18" charset="0"/>
              </a:rPr>
              <a:t>place value patterns</a:t>
            </a:r>
            <a:endParaRPr lang="en-GB" sz="3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3200" kern="100" dirty="0">
                <a:effectLst/>
                <a:latin typeface="Arial" panose="020B0604020202020204" pitchFamily="34" charset="0"/>
                <a:ea typeface="Aptos" panose="020B0004020202020204" pitchFamily="34" charset="0"/>
                <a:cs typeface="Times New Roman" panose="02020603050405020304" pitchFamily="18" charset="0"/>
              </a:rPr>
              <a:t>divisibility rules</a:t>
            </a:r>
            <a:endParaRPr lang="en-GB" sz="3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en-GB" sz="3200" kern="100" dirty="0">
                <a:effectLst/>
                <a:latin typeface="Arial" panose="020B0604020202020204" pitchFamily="34" charset="0"/>
                <a:ea typeface="Aptos" panose="020B0004020202020204" pitchFamily="34" charset="0"/>
                <a:cs typeface="Times New Roman" panose="02020603050405020304" pitchFamily="18" charset="0"/>
              </a:rPr>
              <a:t>But in a way that feels informal, rather than drill and practice.</a:t>
            </a:r>
            <a:endParaRPr lang="en-GB" sz="3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en-GB" sz="3200" b="1" kern="100" dirty="0">
                <a:effectLst/>
                <a:latin typeface="Arial" panose="020B0604020202020204" pitchFamily="34" charset="0"/>
                <a:ea typeface="Aptos" panose="020B0004020202020204" pitchFamily="34" charset="0"/>
                <a:cs typeface="Times New Roman" panose="02020603050405020304" pitchFamily="18" charset="0"/>
              </a:rPr>
              <a:t> </a:t>
            </a:r>
            <a:endParaRPr lang="en-GB" sz="32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65090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 calcmode="lin" valueType="num">
                                      <p:cBhvr additive="base">
                                        <p:cTn id="2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 calcmode="lin" valueType="num">
                                      <p:cBhvr additive="base">
                                        <p:cTn id="3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 calcmode="lin" valueType="num">
                                      <p:cBhvr additive="base">
                                        <p:cTn id="4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anim calcmode="lin" valueType="num">
                                      <p:cBhvr additive="base">
                                        <p:cTn id="4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anim calcmode="lin" valueType="num">
                                      <p:cBhvr additive="base">
                                        <p:cTn id="49"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14" end="14"/>
                                            </p:txEl>
                                          </p:spTgt>
                                        </p:tgtEl>
                                        <p:attrNameLst>
                                          <p:attrName>style.visibility</p:attrName>
                                        </p:attrNameLst>
                                      </p:cBhvr>
                                      <p:to>
                                        <p:strVal val="visible"/>
                                      </p:to>
                                    </p:set>
                                    <p:anim calcmode="lin" valueType="num">
                                      <p:cBhvr additive="base">
                                        <p:cTn id="53"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15" end="15"/>
                                            </p:txEl>
                                          </p:spTgt>
                                        </p:tgtEl>
                                        <p:attrNameLst>
                                          <p:attrName>style.visibility</p:attrName>
                                        </p:attrNameLst>
                                      </p:cBhvr>
                                      <p:to>
                                        <p:strVal val="visible"/>
                                      </p:to>
                                    </p:set>
                                    <p:anim calcmode="lin" valueType="num">
                                      <p:cBhvr additive="base">
                                        <p:cTn id="57"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EA8A19-4A21-364C-F377-CE1BB3C60D3D}"/>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24A4DB3C-4652-0CF4-A7C7-AB011C9365CE}"/>
              </a:ext>
            </a:extLst>
          </p:cNvPr>
          <p:cNvSpPr txBox="1"/>
          <p:nvPr/>
        </p:nvSpPr>
        <p:spPr>
          <a:xfrm>
            <a:off x="443251" y="438298"/>
            <a:ext cx="15268667" cy="707886"/>
          </a:xfrm>
          <a:prstGeom prst="rect">
            <a:avLst/>
          </a:prstGeom>
          <a:solidFill>
            <a:srgbClr val="EEBEE5"/>
          </a:solidFill>
          <a:ln>
            <a:solidFill>
              <a:schemeClr val="tx1"/>
            </a:solidFill>
          </a:ln>
        </p:spPr>
        <p:txBody>
          <a:bodyPr wrap="none" rtlCol="0">
            <a:spAutoFit/>
          </a:bodyPr>
          <a:lstStyle/>
          <a:p>
            <a:r>
              <a:rPr lang="en-GB" sz="4000" dirty="0">
                <a:latin typeface="Arial" panose="020B0604020202020204" pitchFamily="34" charset="0"/>
                <a:cs typeface="Arial" panose="020B0604020202020204" pitchFamily="34" charset="0"/>
              </a:rPr>
              <a:t>GCSE Steps to Success : Increasing engagement with Top Trumps</a:t>
            </a:r>
          </a:p>
        </p:txBody>
      </p:sp>
      <p:sp>
        <p:nvSpPr>
          <p:cNvPr id="4" name="TextBox 3">
            <a:extLst>
              <a:ext uri="{FF2B5EF4-FFF2-40B4-BE49-F238E27FC236}">
                <a16:creationId xmlns:a16="http://schemas.microsoft.com/office/drawing/2014/main" id="{2EA9ADAE-CA47-D8FA-633B-4E86A1681793}"/>
              </a:ext>
            </a:extLst>
          </p:cNvPr>
          <p:cNvSpPr txBox="1"/>
          <p:nvPr/>
        </p:nvSpPr>
        <p:spPr>
          <a:xfrm>
            <a:off x="670891" y="1319079"/>
            <a:ext cx="10639839" cy="11077841"/>
          </a:xfrm>
          <a:prstGeom prst="rect">
            <a:avLst/>
          </a:prstGeom>
          <a:noFill/>
        </p:spPr>
        <p:txBody>
          <a:bodyPr wrap="square">
            <a:spAutoFit/>
          </a:bodyPr>
          <a:lstStyle/>
          <a:p>
            <a:pPr>
              <a:lnSpc>
                <a:spcPct val="107000"/>
              </a:lnSpc>
              <a:spcAft>
                <a:spcPts val="800"/>
              </a:spcAft>
              <a:buNone/>
            </a:pPr>
            <a:r>
              <a:rPr lang="en-GB" sz="3200" b="1" kern="100" dirty="0">
                <a:effectLst/>
                <a:latin typeface="Arial" panose="020B0604020202020204" pitchFamily="34" charset="0"/>
                <a:ea typeface="Aptos" panose="020B0004020202020204" pitchFamily="34" charset="0"/>
                <a:cs typeface="Arial" panose="020B0604020202020204" pitchFamily="34" charset="0"/>
              </a:rPr>
              <a:t>How </a:t>
            </a:r>
            <a:r>
              <a:rPr lang="en-GB" sz="3200" b="1" kern="100" dirty="0">
                <a:latin typeface="Arial" panose="020B0604020202020204" pitchFamily="34" charset="0"/>
                <a:ea typeface="Aptos" panose="020B0004020202020204" pitchFamily="34" charset="0"/>
                <a:cs typeface="Arial" panose="020B0604020202020204" pitchFamily="34" charset="0"/>
              </a:rPr>
              <a:t>you might r</a:t>
            </a:r>
            <a:r>
              <a:rPr lang="en-GB" sz="3200" b="1" kern="100" dirty="0">
                <a:effectLst/>
                <a:latin typeface="Arial" panose="020B0604020202020204" pitchFamily="34" charset="0"/>
                <a:ea typeface="Aptos" panose="020B0004020202020204" pitchFamily="34" charset="0"/>
                <a:cs typeface="Arial" panose="020B0604020202020204" pitchFamily="34" charset="0"/>
              </a:rPr>
              <a:t>un the task in class</a:t>
            </a:r>
          </a:p>
          <a:p>
            <a:pPr>
              <a:lnSpc>
                <a:spcPct val="107000"/>
              </a:lnSpc>
              <a:spcAft>
                <a:spcPts val="800"/>
              </a:spcAft>
              <a:buNone/>
            </a:pPr>
            <a:endParaRPr lang="en-GB" sz="3200" kern="100" dirty="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buNone/>
            </a:pPr>
            <a:r>
              <a:rPr lang="en-GB" sz="3200" b="1" kern="100" dirty="0">
                <a:effectLst/>
                <a:latin typeface="Arial" panose="020B0604020202020204" pitchFamily="34" charset="0"/>
                <a:ea typeface="Aptos" panose="020B0004020202020204" pitchFamily="34" charset="0"/>
                <a:cs typeface="Arial" panose="020B0604020202020204" pitchFamily="34" charset="0"/>
              </a:rPr>
              <a:t>1. Start with a quick warm‑up</a:t>
            </a:r>
            <a:endParaRPr lang="en-GB" sz="3200" kern="100" dirty="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buNone/>
            </a:pPr>
            <a:r>
              <a:rPr lang="en-GB" sz="3200" kern="100" dirty="0">
                <a:effectLst/>
                <a:latin typeface="Arial" panose="020B0604020202020204" pitchFamily="34" charset="0"/>
                <a:ea typeface="Aptos" panose="020B0004020202020204" pitchFamily="34" charset="0"/>
                <a:cs typeface="Arial" panose="020B0604020202020204" pitchFamily="34" charset="0"/>
              </a:rPr>
              <a:t>Ask students:</a:t>
            </a:r>
          </a:p>
          <a:p>
            <a:pPr marL="342900" lvl="0" indent="-342900">
              <a:lnSpc>
                <a:spcPct val="107000"/>
              </a:lnSpc>
              <a:spcAft>
                <a:spcPts val="800"/>
              </a:spcAft>
              <a:buSzPts val="1000"/>
              <a:buFont typeface="Symbol" panose="05050102010706020507" pitchFamily="18" charset="2"/>
              <a:buChar char=""/>
              <a:tabLst>
                <a:tab pos="457200" algn="l"/>
              </a:tabLst>
            </a:pPr>
            <a:r>
              <a:rPr lang="en-GB" sz="3200" kern="100" dirty="0">
                <a:effectLst/>
                <a:latin typeface="Arial" panose="020B0604020202020204" pitchFamily="34" charset="0"/>
                <a:ea typeface="Aptos" panose="020B0004020202020204" pitchFamily="34" charset="0"/>
                <a:cs typeface="Arial" panose="020B0604020202020204" pitchFamily="34" charset="0"/>
              </a:rPr>
              <a:t>“What properties could we use to compare numbers?”</a:t>
            </a:r>
          </a:p>
          <a:p>
            <a:pPr marL="342900" lvl="0" indent="-342900">
              <a:lnSpc>
                <a:spcPct val="107000"/>
              </a:lnSpc>
              <a:spcAft>
                <a:spcPts val="800"/>
              </a:spcAft>
              <a:buSzPts val="1000"/>
              <a:buFont typeface="Symbol" panose="05050102010706020507" pitchFamily="18" charset="2"/>
              <a:buChar char=""/>
              <a:tabLst>
                <a:tab pos="457200" algn="l"/>
              </a:tabLst>
            </a:pPr>
            <a:r>
              <a:rPr lang="en-GB" sz="3200" kern="100" dirty="0">
                <a:effectLst/>
                <a:latin typeface="Arial" panose="020B0604020202020204" pitchFamily="34" charset="0"/>
                <a:ea typeface="Aptos" panose="020B0004020202020204" pitchFamily="34" charset="0"/>
                <a:cs typeface="Arial" panose="020B0604020202020204" pitchFamily="34" charset="0"/>
              </a:rPr>
              <a:t>“Which properties make a number ‘strong’?”</a:t>
            </a:r>
          </a:p>
          <a:p>
            <a:pPr>
              <a:lnSpc>
                <a:spcPct val="107000"/>
              </a:lnSpc>
              <a:spcAft>
                <a:spcPts val="800"/>
              </a:spcAft>
              <a:buNone/>
            </a:pPr>
            <a:r>
              <a:rPr lang="en-GB" sz="3200" kern="100" dirty="0">
                <a:effectLst/>
                <a:latin typeface="Arial" panose="020B0604020202020204" pitchFamily="34" charset="0"/>
                <a:ea typeface="Aptos" panose="020B0004020202020204" pitchFamily="34" charset="0"/>
                <a:cs typeface="Arial" panose="020B0604020202020204" pitchFamily="34" charset="0"/>
              </a:rPr>
              <a:t>This primes them for the game.</a:t>
            </a:r>
          </a:p>
          <a:p>
            <a:pPr>
              <a:lnSpc>
                <a:spcPct val="107000"/>
              </a:lnSpc>
              <a:spcAft>
                <a:spcPts val="800"/>
              </a:spcAft>
              <a:buNone/>
            </a:pPr>
            <a:endParaRPr lang="en-GB" sz="3200" kern="100" dirty="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buNone/>
            </a:pPr>
            <a:r>
              <a:rPr lang="en-GB" sz="3200" b="1" kern="100" dirty="0">
                <a:effectLst/>
                <a:latin typeface="Arial" panose="020B0604020202020204" pitchFamily="34" charset="0"/>
                <a:ea typeface="Aptos" panose="020B0004020202020204" pitchFamily="34" charset="0"/>
                <a:cs typeface="Arial" panose="020B0604020202020204" pitchFamily="34" charset="0"/>
              </a:rPr>
              <a:t>2. Give each pair or group a deck</a:t>
            </a:r>
            <a:endParaRPr lang="en-GB" sz="3200" kern="100" dirty="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buNone/>
            </a:pPr>
            <a:r>
              <a:rPr lang="en-GB" sz="3200" kern="100" dirty="0">
                <a:effectLst/>
                <a:latin typeface="Arial" panose="020B0604020202020204" pitchFamily="34" charset="0"/>
                <a:ea typeface="Aptos" panose="020B0004020202020204" pitchFamily="34" charset="0"/>
                <a:cs typeface="Arial" panose="020B0604020202020204" pitchFamily="34" charset="0"/>
              </a:rPr>
              <a:t>You can create:</a:t>
            </a:r>
          </a:p>
          <a:p>
            <a:pPr marL="342900" lvl="0" indent="-342900">
              <a:lnSpc>
                <a:spcPct val="107000"/>
              </a:lnSpc>
              <a:spcAft>
                <a:spcPts val="800"/>
              </a:spcAft>
              <a:buSzPts val="1000"/>
              <a:buFont typeface="Symbol" panose="05050102010706020507" pitchFamily="18" charset="2"/>
              <a:buChar char=""/>
              <a:tabLst>
                <a:tab pos="457200" algn="l"/>
              </a:tabLst>
            </a:pPr>
            <a:r>
              <a:rPr lang="en-GB" sz="3200" kern="100" dirty="0">
                <a:effectLst/>
                <a:latin typeface="Arial" panose="020B0604020202020204" pitchFamily="34" charset="0"/>
                <a:ea typeface="Aptos" panose="020B0004020202020204" pitchFamily="34" charset="0"/>
                <a:cs typeface="Arial" panose="020B0604020202020204" pitchFamily="34" charset="0"/>
              </a:rPr>
              <a:t>a teacher‑made deck</a:t>
            </a:r>
          </a:p>
          <a:p>
            <a:pPr marL="342900" lvl="0" indent="-342900">
              <a:lnSpc>
                <a:spcPct val="107000"/>
              </a:lnSpc>
              <a:spcAft>
                <a:spcPts val="800"/>
              </a:spcAft>
              <a:buSzPts val="1000"/>
              <a:buFont typeface="Symbol" panose="05050102010706020507" pitchFamily="18" charset="2"/>
              <a:buChar char=""/>
              <a:tabLst>
                <a:tab pos="457200" algn="l"/>
              </a:tabLst>
            </a:pPr>
            <a:r>
              <a:rPr lang="en-GB" sz="3200" kern="100" dirty="0">
                <a:effectLst/>
                <a:latin typeface="Arial" panose="020B0604020202020204" pitchFamily="34" charset="0"/>
                <a:ea typeface="Aptos" panose="020B0004020202020204" pitchFamily="34" charset="0"/>
                <a:cs typeface="Arial" panose="020B0604020202020204" pitchFamily="34" charset="0"/>
              </a:rPr>
              <a:t>a mixed deck where students design some cards</a:t>
            </a:r>
          </a:p>
          <a:p>
            <a:pPr marL="342900" lvl="0" indent="-342900">
              <a:lnSpc>
                <a:spcPct val="107000"/>
              </a:lnSpc>
              <a:spcAft>
                <a:spcPts val="800"/>
              </a:spcAft>
              <a:buSzPts val="1000"/>
              <a:buFont typeface="Symbol" panose="05050102010706020507" pitchFamily="18" charset="2"/>
              <a:buChar char=""/>
              <a:tabLst>
                <a:tab pos="457200" algn="l"/>
              </a:tabLst>
            </a:pPr>
            <a:r>
              <a:rPr lang="en-GB" sz="3200" kern="100" dirty="0">
                <a:effectLst/>
                <a:latin typeface="Arial" panose="020B0604020202020204" pitchFamily="34" charset="0"/>
                <a:ea typeface="Aptos" panose="020B0004020202020204" pitchFamily="34" charset="0"/>
                <a:cs typeface="Arial" panose="020B0604020202020204" pitchFamily="34" charset="0"/>
              </a:rPr>
              <a:t>a fully student‑generated deck (excellent for deep learning)</a:t>
            </a:r>
          </a:p>
          <a:p>
            <a:pPr marL="342900" lvl="0" indent="-342900">
              <a:lnSpc>
                <a:spcPct val="107000"/>
              </a:lnSpc>
              <a:spcAft>
                <a:spcPts val="800"/>
              </a:spcAft>
              <a:buSzPts val="1000"/>
              <a:buFont typeface="Symbol" panose="05050102010706020507" pitchFamily="18" charset="2"/>
              <a:buChar char=""/>
              <a:tabLst>
                <a:tab pos="457200" algn="l"/>
              </a:tabLst>
            </a:pPr>
            <a:endParaRPr lang="en-GB" sz="3200" kern="100" dirty="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buNone/>
            </a:pPr>
            <a:r>
              <a:rPr lang="en-GB" sz="3200" b="1" kern="100" dirty="0">
                <a:effectLst/>
                <a:latin typeface="Arial" panose="020B0604020202020204" pitchFamily="34" charset="0"/>
                <a:ea typeface="Aptos" panose="020B0004020202020204" pitchFamily="34" charset="0"/>
                <a:cs typeface="Arial" panose="020B0604020202020204" pitchFamily="34" charset="0"/>
              </a:rPr>
              <a:t>3. Play the classic Top Trumps rules</a:t>
            </a:r>
            <a:endParaRPr lang="en-GB" sz="3200" kern="100" dirty="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buNone/>
            </a:pPr>
            <a:r>
              <a:rPr lang="en-GB" sz="3200" kern="100" dirty="0">
                <a:effectLst/>
                <a:latin typeface="Arial" panose="020B0604020202020204" pitchFamily="34" charset="0"/>
                <a:ea typeface="Aptos" panose="020B0004020202020204" pitchFamily="34" charset="0"/>
                <a:cs typeface="Arial" panose="020B0604020202020204" pitchFamily="34" charset="0"/>
              </a:rPr>
              <a:t>Students take turns choosing an attribute to compete on. The highest (or lowest, if you choose) wins the round.</a:t>
            </a:r>
          </a:p>
        </p:txBody>
      </p:sp>
      <p:sp>
        <p:nvSpPr>
          <p:cNvPr id="5" name="TextBox 4">
            <a:extLst>
              <a:ext uri="{FF2B5EF4-FFF2-40B4-BE49-F238E27FC236}">
                <a16:creationId xmlns:a16="http://schemas.microsoft.com/office/drawing/2014/main" id="{9336B73D-12D9-7146-250A-FAC2FEF49C68}"/>
              </a:ext>
            </a:extLst>
          </p:cNvPr>
          <p:cNvSpPr txBox="1"/>
          <p:nvPr/>
        </p:nvSpPr>
        <p:spPr>
          <a:xfrm>
            <a:off x="12372562" y="2314543"/>
            <a:ext cx="10285412" cy="9086911"/>
          </a:xfrm>
          <a:prstGeom prst="rect">
            <a:avLst/>
          </a:prstGeom>
          <a:noFill/>
        </p:spPr>
        <p:txBody>
          <a:bodyPr wrap="square">
            <a:spAutoFit/>
          </a:bodyPr>
          <a:lstStyle/>
          <a:p>
            <a:pPr>
              <a:lnSpc>
                <a:spcPct val="107000"/>
              </a:lnSpc>
              <a:spcAft>
                <a:spcPts val="800"/>
              </a:spcAft>
              <a:buNone/>
            </a:pPr>
            <a:r>
              <a:rPr lang="en-GB" sz="3200" b="1" kern="100" dirty="0">
                <a:effectLst/>
                <a:latin typeface="Arial" panose="020B0604020202020204" pitchFamily="34" charset="0"/>
                <a:ea typeface="Aptos" panose="020B0004020202020204" pitchFamily="34" charset="0"/>
                <a:cs typeface="Arial" panose="020B0604020202020204" pitchFamily="34" charset="0"/>
              </a:rPr>
              <a:t>4. Build in structured talk</a:t>
            </a:r>
            <a:endParaRPr lang="en-GB" sz="3200" kern="100" dirty="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buNone/>
            </a:pPr>
            <a:r>
              <a:rPr lang="en-GB" sz="3200" kern="100" dirty="0">
                <a:effectLst/>
                <a:latin typeface="Arial" panose="020B0604020202020204" pitchFamily="34" charset="0"/>
                <a:ea typeface="Aptos" panose="020B0004020202020204" pitchFamily="34" charset="0"/>
                <a:cs typeface="Arial" panose="020B0604020202020204" pitchFamily="34" charset="0"/>
              </a:rPr>
              <a:t>Prompts like:</a:t>
            </a:r>
          </a:p>
          <a:p>
            <a:pPr marL="342900" lvl="0" indent="-342900">
              <a:lnSpc>
                <a:spcPct val="107000"/>
              </a:lnSpc>
              <a:spcAft>
                <a:spcPts val="800"/>
              </a:spcAft>
              <a:buSzPts val="1000"/>
              <a:buFont typeface="Symbol" panose="05050102010706020507" pitchFamily="18" charset="2"/>
              <a:buChar char=""/>
              <a:tabLst>
                <a:tab pos="457200" algn="l"/>
              </a:tabLst>
            </a:pPr>
            <a:r>
              <a:rPr lang="en-GB" sz="3200" kern="100" dirty="0">
                <a:effectLst/>
                <a:latin typeface="Arial" panose="020B0604020202020204" pitchFamily="34" charset="0"/>
                <a:ea typeface="Aptos" panose="020B0004020202020204" pitchFamily="34" charset="0"/>
                <a:cs typeface="Arial" panose="020B0604020202020204" pitchFamily="34" charset="0"/>
              </a:rPr>
              <a:t>“Explain why you chose that attribute.”</a:t>
            </a:r>
          </a:p>
          <a:p>
            <a:pPr marL="342900" lvl="0" indent="-342900">
              <a:lnSpc>
                <a:spcPct val="107000"/>
              </a:lnSpc>
              <a:spcAft>
                <a:spcPts val="800"/>
              </a:spcAft>
              <a:buSzPts val="1000"/>
              <a:buFont typeface="Symbol" panose="05050102010706020507" pitchFamily="18" charset="2"/>
              <a:buChar char=""/>
              <a:tabLst>
                <a:tab pos="457200" algn="l"/>
              </a:tabLst>
            </a:pPr>
            <a:r>
              <a:rPr lang="en-GB" sz="3200" kern="100" dirty="0">
                <a:effectLst/>
                <a:latin typeface="Arial" panose="020B0604020202020204" pitchFamily="34" charset="0"/>
                <a:ea typeface="Aptos" panose="020B0004020202020204" pitchFamily="34" charset="0"/>
                <a:cs typeface="Arial" panose="020B0604020202020204" pitchFamily="34" charset="0"/>
              </a:rPr>
              <a:t>“What do you notice about the numbers in this round?”</a:t>
            </a:r>
          </a:p>
          <a:p>
            <a:pPr marL="342900" lvl="0" indent="-342900">
              <a:lnSpc>
                <a:spcPct val="107000"/>
              </a:lnSpc>
              <a:spcAft>
                <a:spcPts val="800"/>
              </a:spcAft>
              <a:buSzPts val="1000"/>
              <a:buFont typeface="Symbol" panose="05050102010706020507" pitchFamily="18" charset="2"/>
              <a:buChar char=""/>
              <a:tabLst>
                <a:tab pos="457200" algn="l"/>
              </a:tabLst>
            </a:pPr>
            <a:r>
              <a:rPr lang="en-GB" sz="3200" kern="100" dirty="0">
                <a:effectLst/>
                <a:latin typeface="Arial" panose="020B0604020202020204" pitchFamily="34" charset="0"/>
                <a:ea typeface="Aptos" panose="020B0004020202020204" pitchFamily="34" charset="0"/>
                <a:cs typeface="Arial" panose="020B0604020202020204" pitchFamily="34" charset="0"/>
              </a:rPr>
              <a:t>“Which attribute is the most powerful in this deck?”</a:t>
            </a:r>
          </a:p>
          <a:p>
            <a:pPr>
              <a:lnSpc>
                <a:spcPct val="107000"/>
              </a:lnSpc>
              <a:spcAft>
                <a:spcPts val="800"/>
              </a:spcAft>
              <a:buNone/>
            </a:pPr>
            <a:r>
              <a:rPr lang="en-GB" sz="3200" kern="100" dirty="0">
                <a:effectLst/>
                <a:latin typeface="Arial" panose="020B0604020202020204" pitchFamily="34" charset="0"/>
                <a:ea typeface="Aptos" panose="020B0004020202020204" pitchFamily="34" charset="0"/>
                <a:cs typeface="Arial" panose="020B0604020202020204" pitchFamily="34" charset="0"/>
              </a:rPr>
              <a:t>This turns a game into a reasoning task.</a:t>
            </a:r>
          </a:p>
          <a:p>
            <a:pPr>
              <a:lnSpc>
                <a:spcPct val="107000"/>
              </a:lnSpc>
              <a:spcAft>
                <a:spcPts val="800"/>
              </a:spcAft>
              <a:buNone/>
            </a:pPr>
            <a:endParaRPr lang="en-GB" sz="3200" kern="100" dirty="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buNone/>
            </a:pPr>
            <a:r>
              <a:rPr lang="en-GB" sz="3200" b="1" kern="100" dirty="0">
                <a:effectLst/>
                <a:latin typeface="Arial" panose="020B0604020202020204" pitchFamily="34" charset="0"/>
                <a:ea typeface="Aptos" panose="020B0004020202020204" pitchFamily="34" charset="0"/>
                <a:cs typeface="Arial" panose="020B0604020202020204" pitchFamily="34" charset="0"/>
              </a:rPr>
              <a:t>5. Debrief mathematically</a:t>
            </a:r>
            <a:endParaRPr lang="en-GB" sz="3200" kern="100" dirty="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buNone/>
            </a:pPr>
            <a:r>
              <a:rPr lang="en-GB" sz="3200" kern="100" dirty="0">
                <a:effectLst/>
                <a:latin typeface="Arial" panose="020B0604020202020204" pitchFamily="34" charset="0"/>
                <a:ea typeface="Aptos" panose="020B0004020202020204" pitchFamily="34" charset="0"/>
                <a:cs typeface="Arial" panose="020B0604020202020204" pitchFamily="34" charset="0"/>
              </a:rPr>
              <a:t>After the game, ask:</a:t>
            </a:r>
          </a:p>
          <a:p>
            <a:pPr marL="342900" lvl="0" indent="-342900">
              <a:lnSpc>
                <a:spcPct val="107000"/>
              </a:lnSpc>
              <a:spcAft>
                <a:spcPts val="800"/>
              </a:spcAft>
              <a:buSzPts val="1000"/>
              <a:buFont typeface="Symbol" panose="05050102010706020507" pitchFamily="18" charset="2"/>
              <a:buChar char=""/>
              <a:tabLst>
                <a:tab pos="457200" algn="l"/>
              </a:tabLst>
            </a:pPr>
            <a:r>
              <a:rPr lang="en-GB" sz="3200" kern="100" dirty="0">
                <a:effectLst/>
                <a:latin typeface="Arial" panose="020B0604020202020204" pitchFamily="34" charset="0"/>
                <a:ea typeface="Aptos" panose="020B0004020202020204" pitchFamily="34" charset="0"/>
                <a:cs typeface="Arial" panose="020B0604020202020204" pitchFamily="34" charset="0"/>
              </a:rPr>
              <a:t>“Which numbers were surprisingly strong?”</a:t>
            </a:r>
          </a:p>
          <a:p>
            <a:pPr marL="342900" lvl="0" indent="-342900">
              <a:lnSpc>
                <a:spcPct val="107000"/>
              </a:lnSpc>
              <a:spcAft>
                <a:spcPts val="800"/>
              </a:spcAft>
              <a:buSzPts val="1000"/>
              <a:buFont typeface="Symbol" panose="05050102010706020507" pitchFamily="18" charset="2"/>
              <a:buChar char=""/>
              <a:tabLst>
                <a:tab pos="457200" algn="l"/>
              </a:tabLst>
            </a:pPr>
            <a:r>
              <a:rPr lang="en-GB" sz="3200" kern="100" dirty="0">
                <a:effectLst/>
                <a:latin typeface="Arial" panose="020B0604020202020204" pitchFamily="34" charset="0"/>
                <a:ea typeface="Aptos" panose="020B0004020202020204" pitchFamily="34" charset="0"/>
                <a:cs typeface="Arial" panose="020B0604020202020204" pitchFamily="34" charset="0"/>
              </a:rPr>
              <a:t>“Which attributes dominated?”</a:t>
            </a:r>
          </a:p>
          <a:p>
            <a:pPr marL="342900" lvl="0" indent="-342900">
              <a:lnSpc>
                <a:spcPct val="107000"/>
              </a:lnSpc>
              <a:spcAft>
                <a:spcPts val="800"/>
              </a:spcAft>
              <a:buSzPts val="1000"/>
              <a:buFont typeface="Symbol" panose="05050102010706020507" pitchFamily="18" charset="2"/>
              <a:buChar char=""/>
              <a:tabLst>
                <a:tab pos="457200" algn="l"/>
              </a:tabLst>
            </a:pPr>
            <a:r>
              <a:rPr lang="en-GB" sz="3200" kern="100" dirty="0">
                <a:effectLst/>
                <a:latin typeface="Arial" panose="020B0604020202020204" pitchFamily="34" charset="0"/>
                <a:ea typeface="Aptos" panose="020B0004020202020204" pitchFamily="34" charset="0"/>
                <a:cs typeface="Arial" panose="020B0604020202020204" pitchFamily="34" charset="0"/>
              </a:rPr>
              <a:t>“What patterns did you spot?”</a:t>
            </a:r>
          </a:p>
          <a:p>
            <a:pPr>
              <a:lnSpc>
                <a:spcPct val="107000"/>
              </a:lnSpc>
              <a:spcAft>
                <a:spcPts val="800"/>
              </a:spcAft>
              <a:buNone/>
            </a:pPr>
            <a:r>
              <a:rPr lang="en-GB" sz="3200" kern="100" dirty="0">
                <a:effectLst/>
                <a:latin typeface="Arial" panose="020B0604020202020204" pitchFamily="34" charset="0"/>
                <a:ea typeface="Aptos" panose="020B0004020202020204" pitchFamily="34" charset="0"/>
                <a:cs typeface="Arial" panose="020B0604020202020204" pitchFamily="34" charset="0"/>
              </a:rPr>
              <a:t>This is where the learning consolidates.</a:t>
            </a:r>
          </a:p>
          <a:p>
            <a:pPr>
              <a:lnSpc>
                <a:spcPct val="107000"/>
              </a:lnSpc>
              <a:spcAft>
                <a:spcPts val="800"/>
              </a:spcAft>
              <a:buNone/>
            </a:pPr>
            <a:r>
              <a:rPr lang="en-GB" sz="1800" b="1" kern="100" dirty="0">
                <a:effectLst/>
                <a:latin typeface="Arial" panose="020B0604020202020204" pitchFamily="34" charset="0"/>
                <a:ea typeface="Aptos" panose="020B0004020202020204" pitchFamily="34" charset="0"/>
                <a:cs typeface="Times New Roman" panose="02020603050405020304" pitchFamily="18" charset="0"/>
              </a:rPr>
              <a:t> </a:t>
            </a:r>
            <a:endParaRPr lang="en-GB" sz="16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039192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 calcmode="lin" valueType="num">
                                      <p:cBhvr additive="base">
                                        <p:cTn id="1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 calcmode="lin" valueType="num">
                                      <p:cBhvr additive="base">
                                        <p:cTn id="1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 calcmode="lin" valueType="num">
                                      <p:cBhvr additive="base">
                                        <p:cTn id="1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 calcmode="lin" valueType="num">
                                      <p:cBhvr additive="base">
                                        <p:cTn id="2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anim calcmode="lin" valueType="num">
                                      <p:cBhvr additive="base">
                                        <p:cTn id="2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8" end="8"/>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
                                            <p:txEl>
                                              <p:pRg st="9" end="9"/>
                                            </p:txEl>
                                          </p:spTgt>
                                        </p:tgtEl>
                                        <p:attrNameLst>
                                          <p:attrName>style.visibility</p:attrName>
                                        </p:attrNameLst>
                                      </p:cBhvr>
                                      <p:to>
                                        <p:strVal val="visible"/>
                                      </p:to>
                                    </p:set>
                                    <p:anim calcmode="lin" valueType="num">
                                      <p:cBhvr additive="base">
                                        <p:cTn id="33"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9" end="9"/>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anim calcmode="lin" valueType="num">
                                      <p:cBhvr additive="base">
                                        <p:cTn id="37"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
                                            <p:txEl>
                                              <p:pRg st="11" end="11"/>
                                            </p:txEl>
                                          </p:spTgt>
                                        </p:tgtEl>
                                        <p:attrNameLst>
                                          <p:attrName>style.visibility</p:attrName>
                                        </p:attrNameLst>
                                      </p:cBhvr>
                                      <p:to>
                                        <p:strVal val="visible"/>
                                      </p:to>
                                    </p:set>
                                    <p:anim calcmode="lin" valueType="num">
                                      <p:cBhvr additive="base">
                                        <p:cTn id="41"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11" end="11"/>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4">
                                            <p:txEl>
                                              <p:pRg st="12" end="12"/>
                                            </p:txEl>
                                          </p:spTgt>
                                        </p:tgtEl>
                                        <p:attrNameLst>
                                          <p:attrName>style.visibility</p:attrName>
                                        </p:attrNameLst>
                                      </p:cBhvr>
                                      <p:to>
                                        <p:strVal val="visible"/>
                                      </p:to>
                                    </p:set>
                                    <p:anim calcmode="lin" valueType="num">
                                      <p:cBhvr additive="base">
                                        <p:cTn id="45"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4">
                                            <p:txEl>
                                              <p:pRg st="14" end="14"/>
                                            </p:txEl>
                                          </p:spTgt>
                                        </p:tgtEl>
                                        <p:attrNameLst>
                                          <p:attrName>style.visibility</p:attrName>
                                        </p:attrNameLst>
                                      </p:cBhvr>
                                      <p:to>
                                        <p:strVal val="visible"/>
                                      </p:to>
                                    </p:set>
                                    <p:anim calcmode="lin" valueType="num">
                                      <p:cBhvr additive="base">
                                        <p:cTn id="51" dur="500" fill="hold"/>
                                        <p:tgtEl>
                                          <p:spTgt spid="4">
                                            <p:txEl>
                                              <p:pRg st="14" end="1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14" end="14"/>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4">
                                            <p:txEl>
                                              <p:pRg st="15" end="15"/>
                                            </p:txEl>
                                          </p:spTgt>
                                        </p:tgtEl>
                                        <p:attrNameLst>
                                          <p:attrName>style.visibility</p:attrName>
                                        </p:attrNameLst>
                                      </p:cBhvr>
                                      <p:to>
                                        <p:strVal val="visible"/>
                                      </p:to>
                                    </p:set>
                                    <p:anim calcmode="lin" valueType="num">
                                      <p:cBhvr additive="base">
                                        <p:cTn id="55" dur="500" fill="hold"/>
                                        <p:tgtEl>
                                          <p:spTgt spid="4">
                                            <p:txEl>
                                              <p:pRg st="15" end="1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
                                            <p:txEl>
                                              <p:pRg st="0" end="0"/>
                                            </p:txEl>
                                          </p:spTgt>
                                        </p:tgtEl>
                                        <p:attrNameLst>
                                          <p:attrName>style.visibility</p:attrName>
                                        </p:attrNameLst>
                                      </p:cBhvr>
                                      <p:to>
                                        <p:strVal val="visible"/>
                                      </p:to>
                                    </p:set>
                                    <p:anim calcmode="lin" valueType="num">
                                      <p:cBhvr additive="base">
                                        <p:cTn id="6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0" end="0"/>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5">
                                            <p:txEl>
                                              <p:pRg st="1" end="1"/>
                                            </p:txEl>
                                          </p:spTgt>
                                        </p:tgtEl>
                                        <p:attrNameLst>
                                          <p:attrName>style.visibility</p:attrName>
                                        </p:attrNameLst>
                                      </p:cBhvr>
                                      <p:to>
                                        <p:strVal val="visible"/>
                                      </p:to>
                                    </p:set>
                                    <p:anim calcmode="lin" valueType="num">
                                      <p:cBhvr additive="base">
                                        <p:cTn id="6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5">
                                            <p:txEl>
                                              <p:pRg st="1" end="1"/>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5">
                                            <p:txEl>
                                              <p:pRg st="2" end="2"/>
                                            </p:txEl>
                                          </p:spTgt>
                                        </p:tgtEl>
                                        <p:attrNameLst>
                                          <p:attrName>style.visibility</p:attrName>
                                        </p:attrNameLst>
                                      </p:cBhvr>
                                      <p:to>
                                        <p:strVal val="visible"/>
                                      </p:to>
                                    </p:set>
                                    <p:anim calcmode="lin" valueType="num">
                                      <p:cBhvr additive="base">
                                        <p:cTn id="6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5">
                                            <p:txEl>
                                              <p:pRg st="2" end="2"/>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5">
                                            <p:txEl>
                                              <p:pRg st="3" end="3"/>
                                            </p:txEl>
                                          </p:spTgt>
                                        </p:tgtEl>
                                        <p:attrNameLst>
                                          <p:attrName>style.visibility</p:attrName>
                                        </p:attrNameLst>
                                      </p:cBhvr>
                                      <p:to>
                                        <p:strVal val="visible"/>
                                      </p:to>
                                    </p:set>
                                    <p:anim calcmode="lin" valueType="num">
                                      <p:cBhvr additive="base">
                                        <p:cTn id="7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5">
                                            <p:txEl>
                                              <p:pRg st="3" end="3"/>
                                            </p:txEl>
                                          </p:spTgt>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5">
                                            <p:txEl>
                                              <p:pRg st="4" end="4"/>
                                            </p:txEl>
                                          </p:spTgt>
                                        </p:tgtEl>
                                        <p:attrNameLst>
                                          <p:attrName>style.visibility</p:attrName>
                                        </p:attrNameLst>
                                      </p:cBhvr>
                                      <p:to>
                                        <p:strVal val="visible"/>
                                      </p:to>
                                    </p:set>
                                    <p:anim calcmode="lin" valueType="num">
                                      <p:cBhvr additive="base">
                                        <p:cTn id="7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5">
                                            <p:txEl>
                                              <p:pRg st="4" end="4"/>
                                            </p:txEl>
                                          </p:spTgt>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5">
                                            <p:txEl>
                                              <p:pRg st="5" end="5"/>
                                            </p:txEl>
                                          </p:spTgt>
                                        </p:tgtEl>
                                        <p:attrNameLst>
                                          <p:attrName>style.visibility</p:attrName>
                                        </p:attrNameLst>
                                      </p:cBhvr>
                                      <p:to>
                                        <p:strVal val="visible"/>
                                      </p:to>
                                    </p:set>
                                    <p:anim calcmode="lin" valueType="num">
                                      <p:cBhvr additive="base">
                                        <p:cTn id="8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5">
                                            <p:txEl>
                                              <p:pRg st="7" end="7"/>
                                            </p:txEl>
                                          </p:spTgt>
                                        </p:tgtEl>
                                        <p:attrNameLst>
                                          <p:attrName>style.visibility</p:attrName>
                                        </p:attrNameLst>
                                      </p:cBhvr>
                                      <p:to>
                                        <p:strVal val="visible"/>
                                      </p:to>
                                    </p:set>
                                    <p:anim calcmode="lin" valueType="num">
                                      <p:cBhvr additive="base">
                                        <p:cTn id="8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5">
                                            <p:txEl>
                                              <p:pRg st="7" end="7"/>
                                            </p:txEl>
                                          </p:spTgt>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5">
                                            <p:txEl>
                                              <p:pRg st="8" end="8"/>
                                            </p:txEl>
                                          </p:spTgt>
                                        </p:tgtEl>
                                        <p:attrNameLst>
                                          <p:attrName>style.visibility</p:attrName>
                                        </p:attrNameLst>
                                      </p:cBhvr>
                                      <p:to>
                                        <p:strVal val="visible"/>
                                      </p:to>
                                    </p:set>
                                    <p:anim calcmode="lin" valueType="num">
                                      <p:cBhvr additive="base">
                                        <p:cTn id="9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5">
                                            <p:txEl>
                                              <p:pRg st="8" end="8"/>
                                            </p:txEl>
                                          </p:spTgt>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5">
                                            <p:txEl>
                                              <p:pRg st="9" end="9"/>
                                            </p:txEl>
                                          </p:spTgt>
                                        </p:tgtEl>
                                        <p:attrNameLst>
                                          <p:attrName>style.visibility</p:attrName>
                                        </p:attrNameLst>
                                      </p:cBhvr>
                                      <p:to>
                                        <p:strVal val="visible"/>
                                      </p:to>
                                    </p:set>
                                    <p:anim calcmode="lin" valueType="num">
                                      <p:cBhvr additive="base">
                                        <p:cTn id="95"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5">
                                            <p:txEl>
                                              <p:pRg st="9" end="9"/>
                                            </p:txEl>
                                          </p:spTgt>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5">
                                            <p:txEl>
                                              <p:pRg st="10" end="10"/>
                                            </p:txEl>
                                          </p:spTgt>
                                        </p:tgtEl>
                                        <p:attrNameLst>
                                          <p:attrName>style.visibility</p:attrName>
                                        </p:attrNameLst>
                                      </p:cBhvr>
                                      <p:to>
                                        <p:strVal val="visible"/>
                                      </p:to>
                                    </p:set>
                                    <p:anim calcmode="lin" valueType="num">
                                      <p:cBhvr additive="base">
                                        <p:cTn id="99"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5">
                                            <p:txEl>
                                              <p:pRg st="10" end="10"/>
                                            </p:txEl>
                                          </p:spTgt>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0"/>
                                  </p:stCondLst>
                                  <p:childTnLst>
                                    <p:set>
                                      <p:cBhvr>
                                        <p:cTn id="102" dur="1" fill="hold">
                                          <p:stCondLst>
                                            <p:cond delay="0"/>
                                          </p:stCondLst>
                                        </p:cTn>
                                        <p:tgtEl>
                                          <p:spTgt spid="5">
                                            <p:txEl>
                                              <p:pRg st="11" end="11"/>
                                            </p:txEl>
                                          </p:spTgt>
                                        </p:tgtEl>
                                        <p:attrNameLst>
                                          <p:attrName>style.visibility</p:attrName>
                                        </p:attrNameLst>
                                      </p:cBhvr>
                                      <p:to>
                                        <p:strVal val="visible"/>
                                      </p:to>
                                    </p:set>
                                    <p:anim calcmode="lin" valueType="num">
                                      <p:cBhvr additive="base">
                                        <p:cTn id="103"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5">
                                            <p:txEl>
                                              <p:pRg st="11" end="11"/>
                                            </p:txEl>
                                          </p:spTgt>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0"/>
                                  </p:stCondLst>
                                  <p:childTnLst>
                                    <p:set>
                                      <p:cBhvr>
                                        <p:cTn id="106" dur="1" fill="hold">
                                          <p:stCondLst>
                                            <p:cond delay="0"/>
                                          </p:stCondLst>
                                        </p:cTn>
                                        <p:tgtEl>
                                          <p:spTgt spid="5">
                                            <p:txEl>
                                              <p:pRg st="12" end="12"/>
                                            </p:txEl>
                                          </p:spTgt>
                                        </p:tgtEl>
                                        <p:attrNameLst>
                                          <p:attrName>style.visibility</p:attrName>
                                        </p:attrNameLst>
                                      </p:cBhvr>
                                      <p:to>
                                        <p:strVal val="visible"/>
                                      </p:to>
                                    </p:set>
                                    <p:anim calcmode="lin" valueType="num">
                                      <p:cBhvr additive="base">
                                        <p:cTn id="107"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108"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8ACAFE-5F83-DD49-6547-01B44430AD3E}"/>
            </a:ext>
          </a:extLst>
        </p:cNvPr>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D64F9673-B7CC-EA21-AF88-C172AE2282B1}"/>
              </a:ext>
            </a:extLst>
          </p:cNvPr>
          <p:cNvGraphicFramePr>
            <a:graphicFrameLocks noGrp="1"/>
          </p:cNvGraphicFramePr>
          <p:nvPr>
            <p:extLst>
              <p:ext uri="{D42A27DB-BD31-4B8C-83A1-F6EECF244321}">
                <p14:modId xmlns:p14="http://schemas.microsoft.com/office/powerpoint/2010/main" val="111165251"/>
              </p:ext>
            </p:extLst>
          </p:nvPr>
        </p:nvGraphicFramePr>
        <p:xfrm>
          <a:off x="4966855" y="4257524"/>
          <a:ext cx="13256772" cy="4754880"/>
        </p:xfrm>
        <a:graphic>
          <a:graphicData uri="http://schemas.openxmlformats.org/drawingml/2006/table">
            <a:tbl>
              <a:tblPr firstRow="1" bandRow="1">
                <a:tableStyleId>{5C22544A-7EE6-4342-B048-85BDC9FD1C3A}</a:tableStyleId>
              </a:tblPr>
              <a:tblGrid>
                <a:gridCol w="7814867">
                  <a:extLst>
                    <a:ext uri="{9D8B030D-6E8A-4147-A177-3AD203B41FA5}">
                      <a16:colId xmlns:a16="http://schemas.microsoft.com/office/drawing/2014/main" val="2632418189"/>
                    </a:ext>
                  </a:extLst>
                </a:gridCol>
                <a:gridCol w="5441905">
                  <a:extLst>
                    <a:ext uri="{9D8B030D-6E8A-4147-A177-3AD203B41FA5}">
                      <a16:colId xmlns:a16="http://schemas.microsoft.com/office/drawing/2014/main" val="3326832391"/>
                    </a:ext>
                  </a:extLst>
                </a:gridCol>
              </a:tblGrid>
              <a:tr h="725023">
                <a:tc>
                  <a:txBody>
                    <a:bodyPr/>
                    <a:lstStyle/>
                    <a:p>
                      <a:r>
                        <a:rPr lang="en-GB" sz="4000" b="1" dirty="0">
                          <a:solidFill>
                            <a:sysClr val="windowText" lastClr="000000"/>
                          </a:solidFill>
                        </a:rPr>
                        <a:t>Date</a:t>
                      </a: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4000" b="1" dirty="0">
                          <a:solidFill>
                            <a:sysClr val="windowText" lastClr="000000"/>
                          </a:solidFill>
                        </a:rPr>
                        <a:t>Venue : TBC</a:t>
                      </a: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8225289"/>
                  </a:ext>
                </a:extLst>
              </a:tr>
              <a:tr h="486511">
                <a:tc>
                  <a:txBody>
                    <a:bodyPr/>
                    <a:lstStyle/>
                    <a:p>
                      <a:r>
                        <a:rPr lang="en-GB" sz="4000" b="1" dirty="0">
                          <a:solidFill>
                            <a:sysClr val="windowText" lastClr="000000"/>
                          </a:solidFill>
                        </a:rPr>
                        <a:t>Tuesday 6</a:t>
                      </a:r>
                      <a:r>
                        <a:rPr lang="en-GB" sz="4000" b="1" baseline="30000" dirty="0">
                          <a:solidFill>
                            <a:sysClr val="windowText" lastClr="000000"/>
                          </a:solidFill>
                        </a:rPr>
                        <a:t>th</a:t>
                      </a:r>
                      <a:r>
                        <a:rPr lang="en-GB" sz="4000" b="1" dirty="0">
                          <a:solidFill>
                            <a:sysClr val="windowText" lastClr="000000"/>
                          </a:solidFill>
                        </a:rPr>
                        <a:t> October 2026</a:t>
                      </a: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4000" b="1" dirty="0">
                        <a:solidFill>
                          <a:sysClr val="windowText" lastClr="000000"/>
                        </a:solidFill>
                      </a:endParaRP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6500823"/>
                  </a:ext>
                </a:extLst>
              </a:tr>
              <a:tr h="649494">
                <a:tc>
                  <a:txBody>
                    <a:bodyPr/>
                    <a:lstStyle/>
                    <a:p>
                      <a:r>
                        <a:rPr lang="en-GB" sz="4000" b="1" dirty="0">
                          <a:solidFill>
                            <a:sysClr val="windowText" lastClr="000000"/>
                          </a:solidFill>
                        </a:rPr>
                        <a:t>Thursday 19</a:t>
                      </a:r>
                      <a:r>
                        <a:rPr lang="en-GB" sz="4000" b="1" baseline="30000" dirty="0">
                          <a:solidFill>
                            <a:sysClr val="windowText" lastClr="000000"/>
                          </a:solidFill>
                        </a:rPr>
                        <a:t>th</a:t>
                      </a:r>
                      <a:r>
                        <a:rPr lang="en-GB" sz="4000" b="1" dirty="0">
                          <a:solidFill>
                            <a:sysClr val="windowText" lastClr="000000"/>
                          </a:solidFill>
                        </a:rPr>
                        <a:t> November 2026</a:t>
                      </a: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4000" b="1" dirty="0">
                        <a:solidFill>
                          <a:sysClr val="windowText" lastClr="000000"/>
                        </a:solidFill>
                      </a:endParaRP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95843562"/>
                  </a:ext>
                </a:extLst>
              </a:tr>
              <a:tr h="491475">
                <a:tc>
                  <a:txBody>
                    <a:bodyPr/>
                    <a:lstStyle/>
                    <a:p>
                      <a:r>
                        <a:rPr lang="en-GB" sz="4000" b="1" dirty="0">
                          <a:solidFill>
                            <a:sysClr val="windowText" lastClr="000000"/>
                          </a:solidFill>
                        </a:rPr>
                        <a:t>Tuesday 2</a:t>
                      </a:r>
                      <a:r>
                        <a:rPr lang="en-GB" sz="4000" b="1" baseline="30000" dirty="0">
                          <a:solidFill>
                            <a:sysClr val="windowText" lastClr="000000"/>
                          </a:solidFill>
                        </a:rPr>
                        <a:t>nd</a:t>
                      </a:r>
                      <a:r>
                        <a:rPr lang="en-GB" sz="4000" b="1" dirty="0">
                          <a:solidFill>
                            <a:sysClr val="windowText" lastClr="000000"/>
                          </a:solidFill>
                        </a:rPr>
                        <a:t> February 2027</a:t>
                      </a: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4000" b="1" dirty="0">
                        <a:solidFill>
                          <a:sysClr val="windowText" lastClr="000000"/>
                        </a:solidFill>
                      </a:endParaRP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1109742"/>
                  </a:ext>
                </a:extLst>
              </a:tr>
              <a:tr h="610620">
                <a:tc>
                  <a:txBody>
                    <a:bodyPr/>
                    <a:lstStyle/>
                    <a:p>
                      <a:r>
                        <a:rPr lang="en-GB" sz="4000" b="1" dirty="0">
                          <a:solidFill>
                            <a:sysClr val="windowText" lastClr="000000"/>
                          </a:solidFill>
                        </a:rPr>
                        <a:t>Thursday 18</a:t>
                      </a:r>
                      <a:r>
                        <a:rPr lang="en-GB" sz="4000" b="1" baseline="30000" dirty="0">
                          <a:solidFill>
                            <a:sysClr val="windowText" lastClr="000000"/>
                          </a:solidFill>
                        </a:rPr>
                        <a:t>th</a:t>
                      </a:r>
                      <a:r>
                        <a:rPr lang="en-GB" sz="4000" b="1" dirty="0">
                          <a:solidFill>
                            <a:sysClr val="windowText" lastClr="000000"/>
                          </a:solidFill>
                        </a:rPr>
                        <a:t> March 2027</a:t>
                      </a: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4000" b="1" dirty="0">
                        <a:solidFill>
                          <a:sysClr val="windowText" lastClr="000000"/>
                        </a:solidFill>
                      </a:endParaRP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02651915"/>
                  </a:ext>
                </a:extLst>
              </a:tr>
              <a:tr h="655300">
                <a:tc>
                  <a:txBody>
                    <a:bodyPr/>
                    <a:lstStyle/>
                    <a:p>
                      <a:r>
                        <a:rPr lang="en-GB" sz="4000" b="1" dirty="0">
                          <a:solidFill>
                            <a:sysClr val="windowText" lastClr="000000"/>
                          </a:solidFill>
                        </a:rPr>
                        <a:t>Tuesday 22</a:t>
                      </a:r>
                      <a:r>
                        <a:rPr lang="en-GB" sz="4000" b="1" baseline="30000" dirty="0">
                          <a:solidFill>
                            <a:sysClr val="windowText" lastClr="000000"/>
                          </a:solidFill>
                        </a:rPr>
                        <a:t>nd</a:t>
                      </a:r>
                      <a:r>
                        <a:rPr lang="en-GB" sz="4000" b="1" dirty="0">
                          <a:solidFill>
                            <a:sysClr val="windowText" lastClr="000000"/>
                          </a:solidFill>
                        </a:rPr>
                        <a:t> June 2027</a:t>
                      </a: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4000" b="1" dirty="0">
                        <a:solidFill>
                          <a:sysClr val="windowText" lastClr="000000"/>
                        </a:solidFill>
                      </a:endParaRP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7905389"/>
                  </a:ext>
                </a:extLst>
              </a:tr>
            </a:tbl>
          </a:graphicData>
        </a:graphic>
      </p:graphicFrame>
      <p:sp>
        <p:nvSpPr>
          <p:cNvPr id="5" name="TextBox 4">
            <a:extLst>
              <a:ext uri="{FF2B5EF4-FFF2-40B4-BE49-F238E27FC236}">
                <a16:creationId xmlns:a16="http://schemas.microsoft.com/office/drawing/2014/main" id="{6BA654B4-3229-137C-EC8B-D5CA5A46AAC6}"/>
              </a:ext>
            </a:extLst>
          </p:cNvPr>
          <p:cNvSpPr txBox="1"/>
          <p:nvPr/>
        </p:nvSpPr>
        <p:spPr>
          <a:xfrm>
            <a:off x="4262175" y="1966325"/>
            <a:ext cx="14666131" cy="1569660"/>
          </a:xfrm>
          <a:prstGeom prst="rect">
            <a:avLst/>
          </a:prstGeom>
          <a:solidFill>
            <a:schemeClr val="accent1">
              <a:lumMod val="20000"/>
              <a:lumOff val="80000"/>
            </a:schemeClr>
          </a:solidFill>
          <a:ln>
            <a:solidFill>
              <a:schemeClr val="tx1"/>
            </a:solidFill>
          </a:ln>
        </p:spPr>
        <p:txBody>
          <a:bodyPr wrap="none" rtlCol="0">
            <a:spAutoFit/>
          </a:bodyPr>
          <a:lstStyle/>
          <a:p>
            <a:pPr algn="ctr"/>
            <a:r>
              <a:rPr lang="en-GB" sz="4800" dirty="0"/>
              <a:t>Hampshire HoDs: Date schedule</a:t>
            </a:r>
          </a:p>
          <a:p>
            <a:pPr algn="ctr"/>
            <a:r>
              <a:rPr lang="en-GB" sz="4800" dirty="0"/>
              <a:t>All meetings start at 1330 with approximate finish of 1630</a:t>
            </a:r>
          </a:p>
        </p:txBody>
      </p:sp>
      <p:sp>
        <p:nvSpPr>
          <p:cNvPr id="3" name="Content Placeholder 2">
            <a:extLst>
              <a:ext uri="{FF2B5EF4-FFF2-40B4-BE49-F238E27FC236}">
                <a16:creationId xmlns:a16="http://schemas.microsoft.com/office/drawing/2014/main" id="{5B800450-E872-0D82-D1B4-733CDB097218}"/>
              </a:ext>
            </a:extLst>
          </p:cNvPr>
          <p:cNvSpPr>
            <a:spLocks noGrp="1"/>
          </p:cNvSpPr>
          <p:nvPr>
            <p:ph idx="1"/>
          </p:nvPr>
        </p:nvSpPr>
        <p:spPr>
          <a:xfrm>
            <a:off x="19524787" y="10540753"/>
            <a:ext cx="3168524" cy="1065312"/>
          </a:xfrm>
          <a:ln>
            <a:solidFill>
              <a:schemeClr val="tx1"/>
            </a:solidFill>
          </a:ln>
        </p:spPr>
        <p:txBody>
          <a:bodyPr/>
          <a:lstStyle/>
          <a:p>
            <a:pPr marL="0" indent="0" algn="ctr">
              <a:buNone/>
            </a:pPr>
            <a:r>
              <a:rPr lang="en-GB" b="1" dirty="0"/>
              <a:t>HH2627</a:t>
            </a:r>
          </a:p>
        </p:txBody>
      </p:sp>
    </p:spTree>
    <p:extLst>
      <p:ext uri="{BB962C8B-B14F-4D97-AF65-F5344CB8AC3E}">
        <p14:creationId xmlns:p14="http://schemas.microsoft.com/office/powerpoint/2010/main" val="10638344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1CFC65-DA29-E32F-371A-83999575A589}"/>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2A071846-344B-68A4-F0C0-EDD6C026CDD8}"/>
              </a:ext>
            </a:extLst>
          </p:cNvPr>
          <p:cNvSpPr txBox="1"/>
          <p:nvPr/>
        </p:nvSpPr>
        <p:spPr>
          <a:xfrm>
            <a:off x="443251" y="438298"/>
            <a:ext cx="15268667" cy="707886"/>
          </a:xfrm>
          <a:prstGeom prst="rect">
            <a:avLst/>
          </a:prstGeom>
          <a:solidFill>
            <a:srgbClr val="EEBEE5"/>
          </a:solidFill>
          <a:ln>
            <a:solidFill>
              <a:schemeClr val="tx1"/>
            </a:solidFill>
          </a:ln>
        </p:spPr>
        <p:txBody>
          <a:bodyPr wrap="none" rtlCol="0">
            <a:spAutoFit/>
          </a:bodyPr>
          <a:lstStyle/>
          <a:p>
            <a:r>
              <a:rPr lang="en-GB" sz="4000" dirty="0">
                <a:latin typeface="Arial" panose="020B0604020202020204" pitchFamily="34" charset="0"/>
                <a:cs typeface="Arial" panose="020B0604020202020204" pitchFamily="34" charset="0"/>
              </a:rPr>
              <a:t>GCSE Steps to Success : Increasing engagement with Top Trumps</a:t>
            </a:r>
          </a:p>
        </p:txBody>
      </p:sp>
      <p:sp>
        <p:nvSpPr>
          <p:cNvPr id="3" name="TextBox 2">
            <a:extLst>
              <a:ext uri="{FF2B5EF4-FFF2-40B4-BE49-F238E27FC236}">
                <a16:creationId xmlns:a16="http://schemas.microsoft.com/office/drawing/2014/main" id="{8CFD17FC-370D-2D97-FEA5-C89CD7B7C7CD}"/>
              </a:ext>
            </a:extLst>
          </p:cNvPr>
          <p:cNvSpPr txBox="1"/>
          <p:nvPr/>
        </p:nvSpPr>
        <p:spPr>
          <a:xfrm>
            <a:off x="730527" y="1471735"/>
            <a:ext cx="12195312" cy="9921370"/>
          </a:xfrm>
          <a:prstGeom prst="rect">
            <a:avLst/>
          </a:prstGeom>
          <a:noFill/>
        </p:spPr>
        <p:txBody>
          <a:bodyPr wrap="square">
            <a:spAutoFit/>
          </a:bodyPr>
          <a:lstStyle/>
          <a:p>
            <a:pPr>
              <a:lnSpc>
                <a:spcPct val="107000"/>
              </a:lnSpc>
              <a:spcAft>
                <a:spcPts val="800"/>
              </a:spcAft>
              <a:buNone/>
            </a:pPr>
            <a:r>
              <a:rPr lang="en-GB" sz="3200" b="1" kern="100" dirty="0">
                <a:effectLst/>
                <a:latin typeface="Arial" panose="020B0604020202020204" pitchFamily="34" charset="0"/>
                <a:ea typeface="Aptos" panose="020B0004020202020204" pitchFamily="34" charset="0"/>
                <a:cs typeface="Arial" panose="020B0604020202020204" pitchFamily="34" charset="0"/>
              </a:rPr>
              <a:t>Ideas for Deepening the Task </a:t>
            </a:r>
            <a:endParaRPr lang="en-GB" sz="3200" kern="100" dirty="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buNone/>
            </a:pPr>
            <a:r>
              <a:rPr lang="en-GB" sz="3200" b="1" kern="100" dirty="0">
                <a:effectLst/>
                <a:latin typeface="Arial" panose="020B0604020202020204" pitchFamily="34" charset="0"/>
                <a:ea typeface="Aptos" panose="020B0004020202020204" pitchFamily="34" charset="0"/>
                <a:cs typeface="Arial" panose="020B0604020202020204" pitchFamily="34" charset="0"/>
              </a:rPr>
              <a:t>1. Create a ‘balanced’ deck</a:t>
            </a:r>
            <a:endParaRPr lang="en-GB" sz="3200" kern="100" dirty="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buNone/>
            </a:pPr>
            <a:r>
              <a:rPr lang="en-GB" sz="3200" kern="100" dirty="0">
                <a:effectLst/>
                <a:latin typeface="Arial" panose="020B0604020202020204" pitchFamily="34" charset="0"/>
                <a:ea typeface="Aptos" panose="020B0004020202020204" pitchFamily="34" charset="0"/>
                <a:cs typeface="Arial" panose="020B0604020202020204" pitchFamily="34" charset="0"/>
              </a:rPr>
              <a:t>Challenge students to design numbers so no single attribute always wins. This leads to rich discussion about:</a:t>
            </a:r>
          </a:p>
          <a:p>
            <a:pPr marL="342900" lvl="0" indent="-342900">
              <a:lnSpc>
                <a:spcPct val="107000"/>
              </a:lnSpc>
              <a:spcAft>
                <a:spcPts val="800"/>
              </a:spcAft>
              <a:buSzPts val="1000"/>
              <a:buFont typeface="Symbol" panose="05050102010706020507" pitchFamily="18" charset="2"/>
              <a:buChar char=""/>
              <a:tabLst>
                <a:tab pos="457200" algn="l"/>
              </a:tabLst>
            </a:pPr>
            <a:r>
              <a:rPr lang="en-GB" sz="3200" kern="100" dirty="0">
                <a:effectLst/>
                <a:latin typeface="Arial" panose="020B0604020202020204" pitchFamily="34" charset="0"/>
                <a:ea typeface="Aptos" panose="020B0004020202020204" pitchFamily="34" charset="0"/>
                <a:cs typeface="Arial" panose="020B0604020202020204" pitchFamily="34" charset="0"/>
              </a:rPr>
              <a:t>primes vs composites</a:t>
            </a:r>
          </a:p>
          <a:p>
            <a:pPr marL="342900" lvl="0" indent="-342900">
              <a:lnSpc>
                <a:spcPct val="107000"/>
              </a:lnSpc>
              <a:spcAft>
                <a:spcPts val="800"/>
              </a:spcAft>
              <a:buSzPts val="1000"/>
              <a:buFont typeface="Symbol" panose="05050102010706020507" pitchFamily="18" charset="2"/>
              <a:buChar char=""/>
              <a:tabLst>
                <a:tab pos="457200" algn="l"/>
              </a:tabLst>
            </a:pPr>
            <a:r>
              <a:rPr lang="en-GB" sz="3200" kern="100" dirty="0">
                <a:effectLst/>
                <a:latin typeface="Arial" panose="020B0604020202020204" pitchFamily="34" charset="0"/>
                <a:ea typeface="Aptos" panose="020B0004020202020204" pitchFamily="34" charset="0"/>
                <a:cs typeface="Arial" panose="020B0604020202020204" pitchFamily="34" charset="0"/>
              </a:rPr>
              <a:t>factor density</a:t>
            </a:r>
          </a:p>
          <a:p>
            <a:pPr marL="342900" lvl="0" indent="-342900">
              <a:lnSpc>
                <a:spcPct val="107000"/>
              </a:lnSpc>
              <a:spcAft>
                <a:spcPts val="800"/>
              </a:spcAft>
              <a:buSzPts val="1000"/>
              <a:buFont typeface="Symbol" panose="05050102010706020507" pitchFamily="18" charset="2"/>
              <a:buChar char=""/>
              <a:tabLst>
                <a:tab pos="457200" algn="l"/>
              </a:tabLst>
            </a:pPr>
            <a:r>
              <a:rPr lang="en-GB" sz="3200" kern="100" dirty="0">
                <a:effectLst/>
                <a:latin typeface="Arial" panose="020B0604020202020204" pitchFamily="34" charset="0"/>
                <a:ea typeface="Aptos" panose="020B0004020202020204" pitchFamily="34" charset="0"/>
                <a:cs typeface="Arial" panose="020B0604020202020204" pitchFamily="34" charset="0"/>
              </a:rPr>
              <a:t>square numbers</a:t>
            </a:r>
          </a:p>
          <a:p>
            <a:pPr marL="342900" lvl="0" indent="-342900">
              <a:lnSpc>
                <a:spcPct val="107000"/>
              </a:lnSpc>
              <a:spcAft>
                <a:spcPts val="800"/>
              </a:spcAft>
              <a:buSzPts val="1000"/>
              <a:buFont typeface="Symbol" panose="05050102010706020507" pitchFamily="18" charset="2"/>
              <a:buChar char=""/>
              <a:tabLst>
                <a:tab pos="457200" algn="l"/>
              </a:tabLst>
            </a:pPr>
            <a:r>
              <a:rPr lang="en-GB" sz="3200" kern="100" dirty="0">
                <a:effectLst/>
                <a:latin typeface="Arial" panose="020B0604020202020204" pitchFamily="34" charset="0"/>
                <a:ea typeface="Aptos" panose="020B0004020202020204" pitchFamily="34" charset="0"/>
                <a:cs typeface="Arial" panose="020B0604020202020204" pitchFamily="34" charset="0"/>
              </a:rPr>
              <a:t>place value structure</a:t>
            </a:r>
          </a:p>
          <a:p>
            <a:pPr marL="342900" lvl="0" indent="-342900">
              <a:lnSpc>
                <a:spcPct val="107000"/>
              </a:lnSpc>
              <a:spcAft>
                <a:spcPts val="800"/>
              </a:spcAft>
              <a:buSzPts val="1000"/>
              <a:buFont typeface="Symbol" panose="05050102010706020507" pitchFamily="18" charset="2"/>
              <a:buChar char=""/>
              <a:tabLst>
                <a:tab pos="457200" algn="l"/>
              </a:tabLst>
            </a:pPr>
            <a:endParaRPr lang="en-GB" sz="32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en-GB" sz="3200" kern="100" dirty="0">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en-GB" sz="3200" kern="100" dirty="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buNone/>
            </a:pPr>
            <a:r>
              <a:rPr lang="en-GB" sz="3200" b="1" kern="100" dirty="0">
                <a:effectLst/>
                <a:latin typeface="Arial" panose="020B0604020202020204" pitchFamily="34" charset="0"/>
                <a:ea typeface="Aptos" panose="020B0004020202020204" pitchFamily="34" charset="0"/>
                <a:cs typeface="Arial" panose="020B0604020202020204" pitchFamily="34" charset="0"/>
              </a:rPr>
              <a:t>2. Link to prime factorisation</a:t>
            </a:r>
            <a:endParaRPr lang="en-GB" sz="3200" kern="100" dirty="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buNone/>
            </a:pPr>
            <a:r>
              <a:rPr lang="en-GB" sz="3200" kern="100" dirty="0">
                <a:effectLst/>
                <a:latin typeface="Arial" panose="020B0604020202020204" pitchFamily="34" charset="0"/>
                <a:ea typeface="Aptos" panose="020B0004020202020204" pitchFamily="34" charset="0"/>
                <a:cs typeface="Arial" panose="020B0604020202020204" pitchFamily="34" charset="0"/>
              </a:rPr>
              <a:t>Add attributes like:</a:t>
            </a:r>
          </a:p>
          <a:p>
            <a:pPr marL="342900" lvl="0" indent="-342900">
              <a:lnSpc>
                <a:spcPct val="107000"/>
              </a:lnSpc>
              <a:spcAft>
                <a:spcPts val="800"/>
              </a:spcAft>
              <a:buSzPts val="1000"/>
              <a:buFont typeface="Symbol" panose="05050102010706020507" pitchFamily="18" charset="2"/>
              <a:buChar char=""/>
              <a:tabLst>
                <a:tab pos="457200" algn="l"/>
              </a:tabLst>
            </a:pPr>
            <a:r>
              <a:rPr lang="en-GB" sz="3200" kern="100" dirty="0">
                <a:effectLst/>
                <a:latin typeface="Arial" panose="020B0604020202020204" pitchFamily="34" charset="0"/>
                <a:ea typeface="Aptos" panose="020B0004020202020204" pitchFamily="34" charset="0"/>
                <a:cs typeface="Arial" panose="020B0604020202020204" pitchFamily="34" charset="0"/>
              </a:rPr>
              <a:t>“Largest prime factor”</a:t>
            </a:r>
          </a:p>
          <a:p>
            <a:pPr marL="342900" lvl="0" indent="-342900">
              <a:lnSpc>
                <a:spcPct val="107000"/>
              </a:lnSpc>
              <a:spcAft>
                <a:spcPts val="800"/>
              </a:spcAft>
              <a:buSzPts val="1000"/>
              <a:buFont typeface="Symbol" panose="05050102010706020507" pitchFamily="18" charset="2"/>
              <a:buChar char=""/>
              <a:tabLst>
                <a:tab pos="457200" algn="l"/>
              </a:tabLst>
            </a:pPr>
            <a:r>
              <a:rPr lang="en-GB" sz="3200" kern="100" dirty="0">
                <a:effectLst/>
                <a:latin typeface="Arial" panose="020B0604020202020204" pitchFamily="34" charset="0"/>
                <a:ea typeface="Aptos" panose="020B0004020202020204" pitchFamily="34" charset="0"/>
                <a:cs typeface="Arial" panose="020B0604020202020204" pitchFamily="34" charset="0"/>
              </a:rPr>
              <a:t>“Prime factorisation length”</a:t>
            </a:r>
          </a:p>
          <a:p>
            <a:pPr>
              <a:lnSpc>
                <a:spcPct val="107000"/>
              </a:lnSpc>
              <a:spcAft>
                <a:spcPts val="800"/>
              </a:spcAft>
              <a:buNone/>
            </a:pPr>
            <a:r>
              <a:rPr lang="en-GB" sz="3200" kern="100" dirty="0">
                <a:effectLst/>
                <a:latin typeface="Arial" panose="020B0604020202020204" pitchFamily="34" charset="0"/>
                <a:ea typeface="Aptos" panose="020B0004020202020204" pitchFamily="34" charset="0"/>
                <a:cs typeface="Arial" panose="020B0604020202020204" pitchFamily="34" charset="0"/>
              </a:rPr>
              <a:t>Students must break numbers down to compare them.</a:t>
            </a:r>
          </a:p>
        </p:txBody>
      </p:sp>
      <p:sp>
        <p:nvSpPr>
          <p:cNvPr id="7" name="TextBox 6">
            <a:extLst>
              <a:ext uri="{FF2B5EF4-FFF2-40B4-BE49-F238E27FC236}">
                <a16:creationId xmlns:a16="http://schemas.microsoft.com/office/drawing/2014/main" id="{D60259AA-B3C7-CD67-03F7-175A589B5F05}"/>
              </a:ext>
            </a:extLst>
          </p:cNvPr>
          <p:cNvSpPr txBox="1"/>
          <p:nvPr/>
        </p:nvSpPr>
        <p:spPr>
          <a:xfrm>
            <a:off x="12034632" y="1786501"/>
            <a:ext cx="11401837" cy="9921370"/>
          </a:xfrm>
          <a:prstGeom prst="rect">
            <a:avLst/>
          </a:prstGeom>
          <a:noFill/>
        </p:spPr>
        <p:txBody>
          <a:bodyPr wrap="square">
            <a:spAutoFit/>
          </a:bodyPr>
          <a:lstStyle/>
          <a:p>
            <a:pPr>
              <a:lnSpc>
                <a:spcPct val="107000"/>
              </a:lnSpc>
              <a:spcAft>
                <a:spcPts val="800"/>
              </a:spcAft>
              <a:buNone/>
            </a:pPr>
            <a:r>
              <a:rPr lang="en-GB" sz="3200" b="1" kern="100" dirty="0">
                <a:effectLst/>
                <a:latin typeface="Arial" panose="020B0604020202020204" pitchFamily="34" charset="0"/>
                <a:ea typeface="Aptos" panose="020B0004020202020204" pitchFamily="34" charset="0"/>
                <a:cs typeface="Arial" panose="020B0604020202020204" pitchFamily="34" charset="0"/>
              </a:rPr>
              <a:t>3. Use it as a retrieval routine</a:t>
            </a:r>
            <a:endParaRPr lang="en-GB" sz="3200" kern="100" dirty="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buNone/>
            </a:pPr>
            <a:r>
              <a:rPr lang="en-GB" sz="3200" kern="100" dirty="0">
                <a:effectLst/>
                <a:latin typeface="Arial" panose="020B0604020202020204" pitchFamily="34" charset="0"/>
                <a:ea typeface="Aptos" panose="020B0004020202020204" pitchFamily="34" charset="0"/>
                <a:cs typeface="Arial" panose="020B0604020202020204" pitchFamily="34" charset="0"/>
              </a:rPr>
              <a:t>Start each lesson with one card on the board:</a:t>
            </a:r>
          </a:p>
          <a:p>
            <a:pPr marL="342900" lvl="0" indent="-342900">
              <a:lnSpc>
                <a:spcPct val="107000"/>
              </a:lnSpc>
              <a:spcAft>
                <a:spcPts val="800"/>
              </a:spcAft>
              <a:buSzPts val="1000"/>
              <a:buFont typeface="Symbol" panose="05050102010706020507" pitchFamily="18" charset="2"/>
              <a:buChar char=""/>
              <a:tabLst>
                <a:tab pos="457200" algn="l"/>
              </a:tabLst>
            </a:pPr>
            <a:r>
              <a:rPr lang="en-GB" sz="3200" kern="100" dirty="0">
                <a:effectLst/>
                <a:latin typeface="Arial" panose="020B0604020202020204" pitchFamily="34" charset="0"/>
                <a:ea typeface="Aptos" panose="020B0004020202020204" pitchFamily="34" charset="0"/>
                <a:cs typeface="Arial" panose="020B0604020202020204" pitchFamily="34" charset="0"/>
              </a:rPr>
              <a:t>“What properties can you identify?”</a:t>
            </a:r>
          </a:p>
          <a:p>
            <a:pPr marL="342900" lvl="0" indent="-342900">
              <a:lnSpc>
                <a:spcPct val="107000"/>
              </a:lnSpc>
              <a:spcAft>
                <a:spcPts val="800"/>
              </a:spcAft>
              <a:buSzPts val="1000"/>
              <a:buFont typeface="Symbol" panose="05050102010706020507" pitchFamily="18" charset="2"/>
              <a:buChar char=""/>
              <a:tabLst>
                <a:tab pos="457200" algn="l"/>
              </a:tabLst>
            </a:pPr>
            <a:r>
              <a:rPr lang="en-GB" sz="3200" kern="100" dirty="0">
                <a:effectLst/>
                <a:latin typeface="Arial" panose="020B0604020202020204" pitchFamily="34" charset="0"/>
                <a:ea typeface="Aptos" panose="020B0004020202020204" pitchFamily="34" charset="0"/>
                <a:cs typeface="Arial" panose="020B0604020202020204" pitchFamily="34" charset="0"/>
              </a:rPr>
              <a:t>“Which card in the deck would beat this one for ‘number of factors’?”</a:t>
            </a:r>
          </a:p>
          <a:p>
            <a:pPr>
              <a:lnSpc>
                <a:spcPct val="107000"/>
              </a:lnSpc>
              <a:spcAft>
                <a:spcPts val="800"/>
              </a:spcAft>
              <a:buNone/>
            </a:pPr>
            <a:r>
              <a:rPr lang="en-GB" sz="3200" kern="100" dirty="0">
                <a:effectLst/>
                <a:latin typeface="Arial" panose="020B0604020202020204" pitchFamily="34" charset="0"/>
                <a:ea typeface="Aptos" panose="020B0004020202020204" pitchFamily="34" charset="0"/>
                <a:cs typeface="Arial" panose="020B0604020202020204" pitchFamily="34" charset="0"/>
              </a:rPr>
              <a:t>A brilliant 3‑minute warm‑up.</a:t>
            </a:r>
          </a:p>
          <a:p>
            <a:pPr>
              <a:lnSpc>
                <a:spcPct val="107000"/>
              </a:lnSpc>
              <a:spcAft>
                <a:spcPts val="800"/>
              </a:spcAft>
              <a:buNone/>
            </a:pPr>
            <a:endParaRPr lang="en-GB" sz="3200" kern="100" dirty="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buNone/>
            </a:pPr>
            <a:endParaRPr lang="en-GB" sz="3200" kern="100" dirty="0">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buNone/>
            </a:pPr>
            <a:endParaRPr lang="en-GB" sz="3200" kern="100" dirty="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buNone/>
            </a:pPr>
            <a:endParaRPr lang="en-GB" sz="3200" kern="100" dirty="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buNone/>
            </a:pPr>
            <a:r>
              <a:rPr lang="en-GB" sz="3200" b="1" kern="100" dirty="0">
                <a:effectLst/>
                <a:latin typeface="Arial" panose="020B0604020202020204" pitchFamily="34" charset="0"/>
                <a:ea typeface="Aptos" panose="020B0004020202020204" pitchFamily="34" charset="0"/>
                <a:cs typeface="Arial" panose="020B0604020202020204" pitchFamily="34" charset="0"/>
              </a:rPr>
              <a:t>4. Turn it into a reasoning challenge</a:t>
            </a:r>
            <a:endParaRPr lang="en-GB" sz="3200" kern="100" dirty="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buNone/>
            </a:pPr>
            <a:r>
              <a:rPr lang="en-GB" sz="3200" kern="100" dirty="0">
                <a:effectLst/>
                <a:latin typeface="Arial" panose="020B0604020202020204" pitchFamily="34" charset="0"/>
                <a:ea typeface="Aptos" panose="020B0004020202020204" pitchFamily="34" charset="0"/>
                <a:cs typeface="Arial" panose="020B0604020202020204" pitchFamily="34" charset="0"/>
              </a:rPr>
              <a:t>Give students two cards and ask:</a:t>
            </a:r>
          </a:p>
          <a:p>
            <a:pPr marL="342900" lvl="0" indent="-342900">
              <a:lnSpc>
                <a:spcPct val="107000"/>
              </a:lnSpc>
              <a:spcAft>
                <a:spcPts val="800"/>
              </a:spcAft>
              <a:buSzPts val="1000"/>
              <a:buFont typeface="Symbol" panose="05050102010706020507" pitchFamily="18" charset="2"/>
              <a:buChar char=""/>
              <a:tabLst>
                <a:tab pos="457200" algn="l"/>
              </a:tabLst>
            </a:pPr>
            <a:r>
              <a:rPr lang="en-GB" sz="3200" kern="100" dirty="0">
                <a:effectLst/>
                <a:latin typeface="Arial" panose="020B0604020202020204" pitchFamily="34" charset="0"/>
                <a:ea typeface="Aptos" panose="020B0004020202020204" pitchFamily="34" charset="0"/>
                <a:cs typeface="Arial" panose="020B0604020202020204" pitchFamily="34" charset="0"/>
              </a:rPr>
              <a:t>“Which attribute should you choose to guarantee a win?”</a:t>
            </a:r>
          </a:p>
          <a:p>
            <a:pPr marL="342900" lvl="0" indent="-342900">
              <a:lnSpc>
                <a:spcPct val="107000"/>
              </a:lnSpc>
              <a:spcAft>
                <a:spcPts val="800"/>
              </a:spcAft>
              <a:buSzPts val="1000"/>
              <a:buFont typeface="Symbol" panose="05050102010706020507" pitchFamily="18" charset="2"/>
              <a:buChar char=""/>
              <a:tabLst>
                <a:tab pos="457200" algn="l"/>
              </a:tabLst>
            </a:pPr>
            <a:r>
              <a:rPr lang="en-GB" sz="3200" kern="100" dirty="0">
                <a:effectLst/>
                <a:latin typeface="Arial" panose="020B0604020202020204" pitchFamily="34" charset="0"/>
                <a:ea typeface="Aptos" panose="020B0004020202020204" pitchFamily="34" charset="0"/>
                <a:cs typeface="Arial" panose="020B0604020202020204" pitchFamily="34" charset="0"/>
              </a:rPr>
              <a:t>“Is there a situation where neither card is dominant?”</a:t>
            </a:r>
          </a:p>
          <a:p>
            <a:pPr>
              <a:lnSpc>
                <a:spcPct val="107000"/>
              </a:lnSpc>
              <a:spcAft>
                <a:spcPts val="800"/>
              </a:spcAft>
              <a:buNone/>
            </a:pPr>
            <a:r>
              <a:rPr lang="en-GB" sz="3200" kern="100" dirty="0">
                <a:effectLst/>
                <a:latin typeface="Arial" panose="020B0604020202020204" pitchFamily="34" charset="0"/>
                <a:ea typeface="Aptos" panose="020B0004020202020204" pitchFamily="34" charset="0"/>
                <a:cs typeface="Arial" panose="020B0604020202020204" pitchFamily="34" charset="0"/>
              </a:rPr>
              <a:t>This builds strategic thinking.</a:t>
            </a:r>
          </a:p>
          <a:p>
            <a:pPr>
              <a:lnSpc>
                <a:spcPct val="107000"/>
              </a:lnSpc>
              <a:spcAft>
                <a:spcPts val="800"/>
              </a:spcAft>
              <a:buNone/>
            </a:pPr>
            <a:endParaRPr lang="en-GB" sz="3200"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982816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arn(inVertical)">
                                      <p:cBhvr>
                                        <p:cTn id="13" dur="500"/>
                                        <p:tgtEl>
                                          <p:spTgt spid="3">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arn(inVertical)">
                                      <p:cBhvr>
                                        <p:cTn id="16" dur="500"/>
                                        <p:tgtEl>
                                          <p:spTgt spid="3">
                                            <p:txEl>
                                              <p:pRg st="4" end="4"/>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arn(inVertical)">
                                      <p:cBhvr>
                                        <p:cTn id="19" dur="500"/>
                                        <p:tgtEl>
                                          <p:spTgt spid="3">
                                            <p:txEl>
                                              <p:pRg st="5" end="5"/>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Vertic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barn(inVertical)">
                                      <p:cBhvr>
                                        <p:cTn id="27" dur="500"/>
                                        <p:tgtEl>
                                          <p:spTgt spid="3">
                                            <p:txEl>
                                              <p:pRg st="10" end="10"/>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3">
                                            <p:txEl>
                                              <p:pRg st="11" end="11"/>
                                            </p:txEl>
                                          </p:spTgt>
                                        </p:tgtEl>
                                        <p:attrNameLst>
                                          <p:attrName>style.visibility</p:attrName>
                                        </p:attrNameLst>
                                      </p:cBhvr>
                                      <p:to>
                                        <p:strVal val="visible"/>
                                      </p:to>
                                    </p:set>
                                    <p:animEffect transition="in" filter="barn(inVertical)">
                                      <p:cBhvr>
                                        <p:cTn id="30" dur="500"/>
                                        <p:tgtEl>
                                          <p:spTgt spid="3">
                                            <p:txEl>
                                              <p:pRg st="11" end="11"/>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animEffect transition="in" filter="barn(inVertical)">
                                      <p:cBhvr>
                                        <p:cTn id="33" dur="500"/>
                                        <p:tgtEl>
                                          <p:spTgt spid="3">
                                            <p:txEl>
                                              <p:pRg st="12" end="12"/>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3">
                                            <p:txEl>
                                              <p:pRg st="13" end="13"/>
                                            </p:txEl>
                                          </p:spTgt>
                                        </p:tgtEl>
                                        <p:attrNameLst>
                                          <p:attrName>style.visibility</p:attrName>
                                        </p:attrNameLst>
                                      </p:cBhvr>
                                      <p:to>
                                        <p:strVal val="visible"/>
                                      </p:to>
                                    </p:set>
                                    <p:animEffect transition="in" filter="barn(inVertical)">
                                      <p:cBhvr>
                                        <p:cTn id="36" dur="500"/>
                                        <p:tgtEl>
                                          <p:spTgt spid="3">
                                            <p:txEl>
                                              <p:pRg st="13" end="13"/>
                                            </p:txEl>
                                          </p:spTgt>
                                        </p:tgtEl>
                                      </p:cBhvr>
                                    </p:animEffect>
                                  </p:childTnLst>
                                </p:cTn>
                              </p:par>
                              <p:par>
                                <p:cTn id="37" presetID="16" presetClass="entr" presetSubtype="21" fill="hold" nodeType="with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animEffect transition="in" filter="barn(inVertical)">
                                      <p:cBhvr>
                                        <p:cTn id="39" dur="500"/>
                                        <p:tgtEl>
                                          <p:spTgt spid="3">
                                            <p:txEl>
                                              <p:pRg st="14" end="1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7">
                                            <p:txEl>
                                              <p:pRg st="0" end="0"/>
                                            </p:txEl>
                                          </p:spTgt>
                                        </p:tgtEl>
                                        <p:attrNameLst>
                                          <p:attrName>style.visibility</p:attrName>
                                        </p:attrNameLst>
                                      </p:cBhvr>
                                      <p:to>
                                        <p:strVal val="visible"/>
                                      </p:to>
                                    </p:set>
                                    <p:animEffect transition="in" filter="barn(inVertical)">
                                      <p:cBhvr>
                                        <p:cTn id="44" dur="500"/>
                                        <p:tgtEl>
                                          <p:spTgt spid="7">
                                            <p:txEl>
                                              <p:pRg st="0" end="0"/>
                                            </p:txEl>
                                          </p:spTgt>
                                        </p:tgtEl>
                                      </p:cBhvr>
                                    </p:animEffect>
                                  </p:childTnLst>
                                </p:cTn>
                              </p:par>
                              <p:par>
                                <p:cTn id="45" presetID="16" presetClass="entr" presetSubtype="21" fill="hold" nodeType="withEffect">
                                  <p:stCondLst>
                                    <p:cond delay="0"/>
                                  </p:stCondLst>
                                  <p:childTnLst>
                                    <p:set>
                                      <p:cBhvr>
                                        <p:cTn id="46" dur="1" fill="hold">
                                          <p:stCondLst>
                                            <p:cond delay="0"/>
                                          </p:stCondLst>
                                        </p:cTn>
                                        <p:tgtEl>
                                          <p:spTgt spid="7">
                                            <p:txEl>
                                              <p:pRg st="1" end="1"/>
                                            </p:txEl>
                                          </p:spTgt>
                                        </p:tgtEl>
                                        <p:attrNameLst>
                                          <p:attrName>style.visibility</p:attrName>
                                        </p:attrNameLst>
                                      </p:cBhvr>
                                      <p:to>
                                        <p:strVal val="visible"/>
                                      </p:to>
                                    </p:set>
                                    <p:animEffect transition="in" filter="barn(inVertical)">
                                      <p:cBhvr>
                                        <p:cTn id="47" dur="500"/>
                                        <p:tgtEl>
                                          <p:spTgt spid="7">
                                            <p:txEl>
                                              <p:pRg st="1" end="1"/>
                                            </p:txEl>
                                          </p:spTgt>
                                        </p:tgtEl>
                                      </p:cBhvr>
                                    </p:animEffect>
                                  </p:childTnLst>
                                </p:cTn>
                              </p:par>
                              <p:par>
                                <p:cTn id="48" presetID="16" presetClass="entr" presetSubtype="21" fill="hold" nodeType="withEffect">
                                  <p:stCondLst>
                                    <p:cond delay="0"/>
                                  </p:stCondLst>
                                  <p:childTnLst>
                                    <p:set>
                                      <p:cBhvr>
                                        <p:cTn id="49" dur="1" fill="hold">
                                          <p:stCondLst>
                                            <p:cond delay="0"/>
                                          </p:stCondLst>
                                        </p:cTn>
                                        <p:tgtEl>
                                          <p:spTgt spid="7">
                                            <p:txEl>
                                              <p:pRg st="2" end="2"/>
                                            </p:txEl>
                                          </p:spTgt>
                                        </p:tgtEl>
                                        <p:attrNameLst>
                                          <p:attrName>style.visibility</p:attrName>
                                        </p:attrNameLst>
                                      </p:cBhvr>
                                      <p:to>
                                        <p:strVal val="visible"/>
                                      </p:to>
                                    </p:set>
                                    <p:animEffect transition="in" filter="barn(inVertical)">
                                      <p:cBhvr>
                                        <p:cTn id="50" dur="500"/>
                                        <p:tgtEl>
                                          <p:spTgt spid="7">
                                            <p:txEl>
                                              <p:pRg st="2" end="2"/>
                                            </p:txEl>
                                          </p:spTgt>
                                        </p:tgtEl>
                                      </p:cBhvr>
                                    </p:animEffect>
                                  </p:childTnLst>
                                </p:cTn>
                              </p:par>
                              <p:par>
                                <p:cTn id="51" presetID="16" presetClass="entr" presetSubtype="21" fill="hold" nodeType="withEffect">
                                  <p:stCondLst>
                                    <p:cond delay="0"/>
                                  </p:stCondLst>
                                  <p:childTnLst>
                                    <p:set>
                                      <p:cBhvr>
                                        <p:cTn id="52" dur="1" fill="hold">
                                          <p:stCondLst>
                                            <p:cond delay="0"/>
                                          </p:stCondLst>
                                        </p:cTn>
                                        <p:tgtEl>
                                          <p:spTgt spid="7">
                                            <p:txEl>
                                              <p:pRg st="3" end="3"/>
                                            </p:txEl>
                                          </p:spTgt>
                                        </p:tgtEl>
                                        <p:attrNameLst>
                                          <p:attrName>style.visibility</p:attrName>
                                        </p:attrNameLst>
                                      </p:cBhvr>
                                      <p:to>
                                        <p:strVal val="visible"/>
                                      </p:to>
                                    </p:set>
                                    <p:animEffect transition="in" filter="barn(inVertical)">
                                      <p:cBhvr>
                                        <p:cTn id="53" dur="500"/>
                                        <p:tgtEl>
                                          <p:spTgt spid="7">
                                            <p:txEl>
                                              <p:pRg st="3" end="3"/>
                                            </p:txEl>
                                          </p:spTgt>
                                        </p:tgtEl>
                                      </p:cBhvr>
                                    </p:animEffect>
                                  </p:childTnLst>
                                </p:cTn>
                              </p:par>
                              <p:par>
                                <p:cTn id="54" presetID="16" presetClass="entr" presetSubtype="21" fill="hold" nodeType="withEffect">
                                  <p:stCondLst>
                                    <p:cond delay="0"/>
                                  </p:stCondLst>
                                  <p:childTnLst>
                                    <p:set>
                                      <p:cBhvr>
                                        <p:cTn id="55" dur="1" fill="hold">
                                          <p:stCondLst>
                                            <p:cond delay="0"/>
                                          </p:stCondLst>
                                        </p:cTn>
                                        <p:tgtEl>
                                          <p:spTgt spid="7">
                                            <p:txEl>
                                              <p:pRg st="4" end="4"/>
                                            </p:txEl>
                                          </p:spTgt>
                                        </p:tgtEl>
                                        <p:attrNameLst>
                                          <p:attrName>style.visibility</p:attrName>
                                        </p:attrNameLst>
                                      </p:cBhvr>
                                      <p:to>
                                        <p:strVal val="visible"/>
                                      </p:to>
                                    </p:set>
                                    <p:animEffect transition="in" filter="barn(inVertical)">
                                      <p:cBhvr>
                                        <p:cTn id="56" dur="500"/>
                                        <p:tgtEl>
                                          <p:spTgt spid="7">
                                            <p:txEl>
                                              <p:pRg st="4" end="4"/>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7">
                                            <p:txEl>
                                              <p:pRg st="9" end="9"/>
                                            </p:txEl>
                                          </p:spTgt>
                                        </p:tgtEl>
                                        <p:attrNameLst>
                                          <p:attrName>style.visibility</p:attrName>
                                        </p:attrNameLst>
                                      </p:cBhvr>
                                      <p:to>
                                        <p:strVal val="visible"/>
                                      </p:to>
                                    </p:set>
                                    <p:animEffect transition="in" filter="barn(inVertical)">
                                      <p:cBhvr>
                                        <p:cTn id="61" dur="500"/>
                                        <p:tgtEl>
                                          <p:spTgt spid="7">
                                            <p:txEl>
                                              <p:pRg st="9" end="9"/>
                                            </p:txEl>
                                          </p:spTgt>
                                        </p:tgtEl>
                                      </p:cBhvr>
                                    </p:animEffect>
                                  </p:childTnLst>
                                </p:cTn>
                              </p:par>
                              <p:par>
                                <p:cTn id="62" presetID="16" presetClass="entr" presetSubtype="21" fill="hold" nodeType="withEffect">
                                  <p:stCondLst>
                                    <p:cond delay="0"/>
                                  </p:stCondLst>
                                  <p:childTnLst>
                                    <p:set>
                                      <p:cBhvr>
                                        <p:cTn id="63" dur="1" fill="hold">
                                          <p:stCondLst>
                                            <p:cond delay="0"/>
                                          </p:stCondLst>
                                        </p:cTn>
                                        <p:tgtEl>
                                          <p:spTgt spid="7">
                                            <p:txEl>
                                              <p:pRg st="10" end="10"/>
                                            </p:txEl>
                                          </p:spTgt>
                                        </p:tgtEl>
                                        <p:attrNameLst>
                                          <p:attrName>style.visibility</p:attrName>
                                        </p:attrNameLst>
                                      </p:cBhvr>
                                      <p:to>
                                        <p:strVal val="visible"/>
                                      </p:to>
                                    </p:set>
                                    <p:animEffect transition="in" filter="barn(inVertical)">
                                      <p:cBhvr>
                                        <p:cTn id="64" dur="500"/>
                                        <p:tgtEl>
                                          <p:spTgt spid="7">
                                            <p:txEl>
                                              <p:pRg st="10" end="10"/>
                                            </p:txEl>
                                          </p:spTgt>
                                        </p:tgtEl>
                                      </p:cBhvr>
                                    </p:animEffect>
                                  </p:childTnLst>
                                </p:cTn>
                              </p:par>
                              <p:par>
                                <p:cTn id="65" presetID="16" presetClass="entr" presetSubtype="21" fill="hold" nodeType="withEffect">
                                  <p:stCondLst>
                                    <p:cond delay="0"/>
                                  </p:stCondLst>
                                  <p:childTnLst>
                                    <p:set>
                                      <p:cBhvr>
                                        <p:cTn id="66" dur="1" fill="hold">
                                          <p:stCondLst>
                                            <p:cond delay="0"/>
                                          </p:stCondLst>
                                        </p:cTn>
                                        <p:tgtEl>
                                          <p:spTgt spid="7">
                                            <p:txEl>
                                              <p:pRg st="11" end="11"/>
                                            </p:txEl>
                                          </p:spTgt>
                                        </p:tgtEl>
                                        <p:attrNameLst>
                                          <p:attrName>style.visibility</p:attrName>
                                        </p:attrNameLst>
                                      </p:cBhvr>
                                      <p:to>
                                        <p:strVal val="visible"/>
                                      </p:to>
                                    </p:set>
                                    <p:animEffect transition="in" filter="barn(inVertical)">
                                      <p:cBhvr>
                                        <p:cTn id="67" dur="500"/>
                                        <p:tgtEl>
                                          <p:spTgt spid="7">
                                            <p:txEl>
                                              <p:pRg st="11" end="11"/>
                                            </p:txEl>
                                          </p:spTgt>
                                        </p:tgtEl>
                                      </p:cBhvr>
                                    </p:animEffect>
                                  </p:childTnLst>
                                </p:cTn>
                              </p:par>
                              <p:par>
                                <p:cTn id="68" presetID="16" presetClass="entr" presetSubtype="21" fill="hold" nodeType="withEffect">
                                  <p:stCondLst>
                                    <p:cond delay="0"/>
                                  </p:stCondLst>
                                  <p:childTnLst>
                                    <p:set>
                                      <p:cBhvr>
                                        <p:cTn id="69" dur="1" fill="hold">
                                          <p:stCondLst>
                                            <p:cond delay="0"/>
                                          </p:stCondLst>
                                        </p:cTn>
                                        <p:tgtEl>
                                          <p:spTgt spid="7">
                                            <p:txEl>
                                              <p:pRg st="12" end="12"/>
                                            </p:txEl>
                                          </p:spTgt>
                                        </p:tgtEl>
                                        <p:attrNameLst>
                                          <p:attrName>style.visibility</p:attrName>
                                        </p:attrNameLst>
                                      </p:cBhvr>
                                      <p:to>
                                        <p:strVal val="visible"/>
                                      </p:to>
                                    </p:set>
                                    <p:animEffect transition="in" filter="barn(inVertical)">
                                      <p:cBhvr>
                                        <p:cTn id="70" dur="500"/>
                                        <p:tgtEl>
                                          <p:spTgt spid="7">
                                            <p:txEl>
                                              <p:pRg st="12" end="12"/>
                                            </p:txEl>
                                          </p:spTgt>
                                        </p:tgtEl>
                                      </p:cBhvr>
                                    </p:animEffect>
                                  </p:childTnLst>
                                </p:cTn>
                              </p:par>
                              <p:par>
                                <p:cTn id="71" presetID="16" presetClass="entr" presetSubtype="21" fill="hold" nodeType="withEffect">
                                  <p:stCondLst>
                                    <p:cond delay="0"/>
                                  </p:stCondLst>
                                  <p:childTnLst>
                                    <p:set>
                                      <p:cBhvr>
                                        <p:cTn id="72" dur="1" fill="hold">
                                          <p:stCondLst>
                                            <p:cond delay="0"/>
                                          </p:stCondLst>
                                        </p:cTn>
                                        <p:tgtEl>
                                          <p:spTgt spid="7">
                                            <p:txEl>
                                              <p:pRg st="13" end="13"/>
                                            </p:txEl>
                                          </p:spTgt>
                                        </p:tgtEl>
                                        <p:attrNameLst>
                                          <p:attrName>style.visibility</p:attrName>
                                        </p:attrNameLst>
                                      </p:cBhvr>
                                      <p:to>
                                        <p:strVal val="visible"/>
                                      </p:to>
                                    </p:set>
                                    <p:animEffect transition="in" filter="barn(inVertical)">
                                      <p:cBhvr>
                                        <p:cTn id="73" dur="500"/>
                                        <p:tgtEl>
                                          <p:spTgt spid="7">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8E519-BE1F-C51D-54EA-35E058440EC8}"/>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56E6B734-6D51-257D-2BAA-6CEDA1780E86}"/>
              </a:ext>
            </a:extLst>
          </p:cNvPr>
          <p:cNvSpPr txBox="1"/>
          <p:nvPr/>
        </p:nvSpPr>
        <p:spPr>
          <a:xfrm>
            <a:off x="443251" y="438298"/>
            <a:ext cx="15268667" cy="707886"/>
          </a:xfrm>
          <a:prstGeom prst="rect">
            <a:avLst/>
          </a:prstGeom>
          <a:solidFill>
            <a:srgbClr val="EEBEE5"/>
          </a:solidFill>
          <a:ln>
            <a:solidFill>
              <a:schemeClr val="tx1"/>
            </a:solidFill>
          </a:ln>
        </p:spPr>
        <p:txBody>
          <a:bodyPr wrap="none" rtlCol="0">
            <a:spAutoFit/>
          </a:bodyPr>
          <a:lstStyle/>
          <a:p>
            <a:r>
              <a:rPr lang="en-GB" sz="4000" dirty="0">
                <a:latin typeface="Arial" panose="020B0604020202020204" pitchFamily="34" charset="0"/>
                <a:cs typeface="Arial" panose="020B0604020202020204" pitchFamily="34" charset="0"/>
              </a:rPr>
              <a:t>GCSE Steps to Success : Increasing engagement with Top Trumps</a:t>
            </a:r>
          </a:p>
        </p:txBody>
      </p:sp>
      <p:sp>
        <p:nvSpPr>
          <p:cNvPr id="7" name="TextBox 6">
            <a:extLst>
              <a:ext uri="{FF2B5EF4-FFF2-40B4-BE49-F238E27FC236}">
                <a16:creationId xmlns:a16="http://schemas.microsoft.com/office/drawing/2014/main" id="{9D2E568C-6317-0FC7-8D25-00D243B7E416}"/>
              </a:ext>
            </a:extLst>
          </p:cNvPr>
          <p:cNvSpPr txBox="1"/>
          <p:nvPr/>
        </p:nvSpPr>
        <p:spPr>
          <a:xfrm>
            <a:off x="1081710" y="1576751"/>
            <a:ext cx="21917437" cy="8884035"/>
          </a:xfrm>
          <a:prstGeom prst="rect">
            <a:avLst/>
          </a:prstGeom>
          <a:noFill/>
        </p:spPr>
        <p:txBody>
          <a:bodyPr wrap="square">
            <a:spAutoFit/>
          </a:bodyPr>
          <a:lstStyle/>
          <a:p>
            <a:pPr>
              <a:lnSpc>
                <a:spcPct val="107000"/>
              </a:lnSpc>
              <a:spcAft>
                <a:spcPts val="800"/>
              </a:spcAft>
              <a:buNone/>
            </a:pPr>
            <a:endParaRPr lang="en-GB" sz="3600" kern="100" dirty="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buNone/>
            </a:pPr>
            <a:r>
              <a:rPr lang="en-GB" sz="3600" b="1" kern="100" dirty="0">
                <a:latin typeface="Arial" panose="020B0604020202020204" pitchFamily="34" charset="0"/>
                <a:ea typeface="Aptos" panose="020B0004020202020204" pitchFamily="34" charset="0"/>
                <a:cs typeface="Arial" panose="020B0604020202020204" pitchFamily="34" charset="0"/>
              </a:rPr>
              <a:t>Which</a:t>
            </a:r>
            <a:r>
              <a:rPr lang="en-GB" sz="3600" b="1" kern="100" dirty="0">
                <a:effectLst/>
                <a:latin typeface="Arial" panose="020B0604020202020204" pitchFamily="34" charset="0"/>
                <a:ea typeface="Aptos" panose="020B0004020202020204" pitchFamily="34" charset="0"/>
                <a:cs typeface="Arial" panose="020B0604020202020204" pitchFamily="34" charset="0"/>
              </a:rPr>
              <a:t> skills and strategies might be developed using top trumps style tasks</a:t>
            </a:r>
            <a:r>
              <a:rPr lang="en-GB" sz="3600" b="1" kern="100" dirty="0">
                <a:latin typeface="Arial" panose="020B0604020202020204" pitchFamily="34" charset="0"/>
                <a:ea typeface="Aptos" panose="020B0004020202020204" pitchFamily="34" charset="0"/>
                <a:cs typeface="Arial" panose="020B0604020202020204" pitchFamily="34" charset="0"/>
              </a:rPr>
              <a:t>?</a:t>
            </a:r>
            <a:endParaRPr lang="en-GB" sz="3600" b="1" kern="100" dirty="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buNone/>
            </a:pPr>
            <a:endParaRPr lang="en-GB" sz="3600" kern="100" dirty="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buNone/>
            </a:pPr>
            <a:r>
              <a:rPr lang="en-GB" sz="3600" kern="100" dirty="0">
                <a:effectLst/>
                <a:latin typeface="Arial" panose="020B0604020202020204" pitchFamily="34" charset="0"/>
                <a:ea typeface="Aptos" panose="020B0004020202020204" pitchFamily="34" charset="0"/>
                <a:cs typeface="Arial" panose="020B0604020202020204" pitchFamily="34" charset="0"/>
              </a:rPr>
              <a:t>Top Trumps can strengthen: </a:t>
            </a:r>
          </a:p>
          <a:p>
            <a:pPr marL="571500" lvl="0" indent="-571500">
              <a:lnSpc>
                <a:spcPct val="107000"/>
              </a:lnSpc>
              <a:spcAft>
                <a:spcPts val="800"/>
              </a:spcAft>
              <a:buSzPts val="1000"/>
              <a:buFont typeface="Wingdings" panose="05000000000000000000" pitchFamily="2" charset="2"/>
              <a:buChar char="§"/>
              <a:tabLst>
                <a:tab pos="457200" algn="l"/>
              </a:tabLst>
            </a:pPr>
            <a:r>
              <a:rPr lang="en-GB" sz="3600" kern="100" dirty="0">
                <a:effectLst/>
                <a:latin typeface="Arial" panose="020B0604020202020204" pitchFamily="34" charset="0"/>
                <a:ea typeface="Aptos" panose="020B0004020202020204" pitchFamily="34" charset="0"/>
                <a:cs typeface="Arial" panose="020B0604020202020204" pitchFamily="34" charset="0"/>
              </a:rPr>
              <a:t>fluency with number properties</a:t>
            </a:r>
          </a:p>
          <a:p>
            <a:pPr marL="571500" lvl="0" indent="-571500">
              <a:lnSpc>
                <a:spcPct val="107000"/>
              </a:lnSpc>
              <a:spcAft>
                <a:spcPts val="800"/>
              </a:spcAft>
              <a:buSzPts val="1000"/>
              <a:buFont typeface="Wingdings" panose="05000000000000000000" pitchFamily="2" charset="2"/>
              <a:buChar char="§"/>
              <a:tabLst>
                <a:tab pos="457200" algn="l"/>
              </a:tabLst>
            </a:pPr>
            <a:r>
              <a:rPr lang="en-GB" sz="3600" kern="100" dirty="0">
                <a:effectLst/>
                <a:latin typeface="Arial" panose="020B0604020202020204" pitchFamily="34" charset="0"/>
                <a:ea typeface="Aptos" panose="020B0004020202020204" pitchFamily="34" charset="0"/>
                <a:cs typeface="Arial" panose="020B0604020202020204" pitchFamily="34" charset="0"/>
              </a:rPr>
              <a:t>confidence with mathematical vocabulary</a:t>
            </a:r>
          </a:p>
          <a:p>
            <a:pPr marL="571500" lvl="0" indent="-571500">
              <a:lnSpc>
                <a:spcPct val="107000"/>
              </a:lnSpc>
              <a:spcAft>
                <a:spcPts val="800"/>
              </a:spcAft>
              <a:buSzPts val="1000"/>
              <a:buFont typeface="Wingdings" panose="05000000000000000000" pitchFamily="2" charset="2"/>
              <a:buChar char="§"/>
              <a:tabLst>
                <a:tab pos="457200" algn="l"/>
              </a:tabLst>
            </a:pPr>
            <a:r>
              <a:rPr lang="en-GB" sz="3600" kern="100" dirty="0">
                <a:effectLst/>
                <a:latin typeface="Arial" panose="020B0604020202020204" pitchFamily="34" charset="0"/>
                <a:ea typeface="Aptos" panose="020B0004020202020204" pitchFamily="34" charset="0"/>
                <a:cs typeface="Arial" panose="020B0604020202020204" pitchFamily="34" charset="0"/>
              </a:rPr>
              <a:t>strategic reasoning</a:t>
            </a:r>
          </a:p>
          <a:p>
            <a:pPr marL="571500" lvl="0" indent="-571500">
              <a:lnSpc>
                <a:spcPct val="107000"/>
              </a:lnSpc>
              <a:spcAft>
                <a:spcPts val="800"/>
              </a:spcAft>
              <a:buSzPts val="1000"/>
              <a:buFont typeface="Wingdings" panose="05000000000000000000" pitchFamily="2" charset="2"/>
              <a:buChar char="§"/>
              <a:tabLst>
                <a:tab pos="457200" algn="l"/>
              </a:tabLst>
            </a:pPr>
            <a:r>
              <a:rPr lang="en-GB" sz="3600" kern="100" dirty="0">
                <a:effectLst/>
                <a:latin typeface="Arial" panose="020B0604020202020204" pitchFamily="34" charset="0"/>
                <a:ea typeface="Aptos" panose="020B0004020202020204" pitchFamily="34" charset="0"/>
                <a:cs typeface="Arial" panose="020B0604020202020204" pitchFamily="34" charset="0"/>
              </a:rPr>
              <a:t>pattern-spotting</a:t>
            </a:r>
          </a:p>
          <a:p>
            <a:pPr marL="571500" lvl="0" indent="-571500">
              <a:lnSpc>
                <a:spcPct val="107000"/>
              </a:lnSpc>
              <a:spcAft>
                <a:spcPts val="800"/>
              </a:spcAft>
              <a:buSzPts val="1000"/>
              <a:buFont typeface="Wingdings" panose="05000000000000000000" pitchFamily="2" charset="2"/>
              <a:buChar char="§"/>
              <a:tabLst>
                <a:tab pos="457200" algn="l"/>
              </a:tabLst>
            </a:pPr>
            <a:r>
              <a:rPr lang="en-GB" sz="3600" kern="100" dirty="0">
                <a:effectLst/>
                <a:latin typeface="Arial" panose="020B0604020202020204" pitchFamily="34" charset="0"/>
                <a:ea typeface="Aptos" panose="020B0004020202020204" pitchFamily="34" charset="0"/>
                <a:cs typeface="Arial" panose="020B0604020202020204" pitchFamily="34" charset="0"/>
              </a:rPr>
              <a:t>justification and explanation</a:t>
            </a:r>
          </a:p>
          <a:p>
            <a:pPr marL="571500" lvl="0" indent="-571500">
              <a:lnSpc>
                <a:spcPct val="107000"/>
              </a:lnSpc>
              <a:spcAft>
                <a:spcPts val="800"/>
              </a:spcAft>
              <a:buSzPts val="1000"/>
              <a:buFont typeface="Wingdings" panose="05000000000000000000" pitchFamily="2" charset="2"/>
              <a:buChar char="§"/>
              <a:tabLst>
                <a:tab pos="457200" algn="l"/>
              </a:tabLst>
            </a:pPr>
            <a:r>
              <a:rPr lang="en-GB" sz="3600" kern="100" dirty="0">
                <a:effectLst/>
                <a:latin typeface="Arial" panose="020B0604020202020204" pitchFamily="34" charset="0"/>
                <a:ea typeface="Aptos" panose="020B0004020202020204" pitchFamily="34" charset="0"/>
                <a:cs typeface="Arial" panose="020B0604020202020204" pitchFamily="34" charset="0"/>
              </a:rPr>
              <a:t>collaborative problem-solving</a:t>
            </a:r>
          </a:p>
          <a:p>
            <a:pPr marL="571500" lvl="0" indent="-571500">
              <a:lnSpc>
                <a:spcPct val="107000"/>
              </a:lnSpc>
              <a:spcAft>
                <a:spcPts val="800"/>
              </a:spcAft>
              <a:buSzPts val="1000"/>
              <a:buFont typeface="Wingdings" panose="05000000000000000000" pitchFamily="2" charset="2"/>
              <a:buChar char="§"/>
              <a:tabLst>
                <a:tab pos="457200" algn="l"/>
              </a:tabLst>
            </a:pPr>
            <a:endParaRPr lang="en-GB" sz="3600" kern="100" dirty="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buNone/>
            </a:pPr>
            <a:r>
              <a:rPr lang="en-GB" sz="3600" kern="100" dirty="0">
                <a:effectLst/>
                <a:latin typeface="Arial" panose="020B0604020202020204" pitchFamily="34" charset="0"/>
                <a:ea typeface="Aptos" panose="020B0004020202020204" pitchFamily="34" charset="0"/>
                <a:cs typeface="Arial" panose="020B0604020202020204" pitchFamily="34" charset="0"/>
              </a:rPr>
              <a:t>Through the enjoyment and engagement in a game, some deep mathematical thinking and conceptual understanding can be developed.</a:t>
            </a:r>
          </a:p>
        </p:txBody>
      </p:sp>
    </p:spTree>
    <p:extLst>
      <p:ext uri="{BB962C8B-B14F-4D97-AF65-F5344CB8AC3E}">
        <p14:creationId xmlns:p14="http://schemas.microsoft.com/office/powerpoint/2010/main" val="395592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 calcmode="lin" valueType="num">
                                      <p:cBhvr additive="base">
                                        <p:cTn id="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anim calcmode="lin" valueType="num">
                                      <p:cBhvr additive="base">
                                        <p:cTn id="1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anim calcmode="lin" valueType="num">
                                      <p:cBhvr additive="base">
                                        <p:cTn id="15"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anim calcmode="lin" valueType="num">
                                      <p:cBhvr additive="base">
                                        <p:cTn id="19"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anim calcmode="lin" valueType="num">
                                      <p:cBhvr additive="base">
                                        <p:cTn id="23"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7" end="7"/>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anim calcmode="lin" valueType="num">
                                      <p:cBhvr additive="base">
                                        <p:cTn id="27"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8" end="8"/>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
                                            <p:txEl>
                                              <p:pRg st="9" end="9"/>
                                            </p:txEl>
                                          </p:spTgt>
                                        </p:tgtEl>
                                        <p:attrNameLst>
                                          <p:attrName>style.visibility</p:attrName>
                                        </p:attrNameLst>
                                      </p:cBhvr>
                                      <p:to>
                                        <p:strVal val="visible"/>
                                      </p:to>
                                    </p:set>
                                    <p:anim calcmode="lin" valueType="num">
                                      <p:cBhvr additive="base">
                                        <p:cTn id="31"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9" end="9"/>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7">
                                            <p:txEl>
                                              <p:pRg st="11" end="11"/>
                                            </p:txEl>
                                          </p:spTgt>
                                        </p:tgtEl>
                                        <p:attrNameLst>
                                          <p:attrName>style.visibility</p:attrName>
                                        </p:attrNameLst>
                                      </p:cBhvr>
                                      <p:to>
                                        <p:strVal val="visible"/>
                                      </p:to>
                                    </p:set>
                                    <p:anim calcmode="lin" valueType="num">
                                      <p:cBhvr additive="base">
                                        <p:cTn id="35" dur="500" fill="hold"/>
                                        <p:tgtEl>
                                          <p:spTgt spid="7">
                                            <p:txEl>
                                              <p:pRg st="11" end="1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66268-DA57-03BE-85E8-A065217F1A22}"/>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E783C248-31A3-45FE-4B63-BFB7802114BD}"/>
              </a:ext>
            </a:extLst>
          </p:cNvPr>
          <p:cNvSpPr txBox="1"/>
          <p:nvPr/>
        </p:nvSpPr>
        <p:spPr>
          <a:xfrm>
            <a:off x="443251" y="438298"/>
            <a:ext cx="15268667" cy="707886"/>
          </a:xfrm>
          <a:prstGeom prst="rect">
            <a:avLst/>
          </a:prstGeom>
          <a:solidFill>
            <a:srgbClr val="EEBEE5"/>
          </a:solidFill>
          <a:ln>
            <a:solidFill>
              <a:schemeClr val="tx1"/>
            </a:solidFill>
          </a:ln>
        </p:spPr>
        <p:txBody>
          <a:bodyPr wrap="none" rtlCol="0">
            <a:spAutoFit/>
          </a:bodyPr>
          <a:lstStyle/>
          <a:p>
            <a:r>
              <a:rPr lang="en-GB" sz="4000" dirty="0">
                <a:latin typeface="Arial" panose="020B0604020202020204" pitchFamily="34" charset="0"/>
                <a:cs typeface="Arial" panose="020B0604020202020204" pitchFamily="34" charset="0"/>
              </a:rPr>
              <a:t>GCSE Steps to Success : Increasing engagement with Top Trumps</a:t>
            </a:r>
          </a:p>
        </p:txBody>
      </p:sp>
      <p:graphicFrame>
        <p:nvGraphicFramePr>
          <p:cNvPr id="4" name="Table 3">
            <a:extLst>
              <a:ext uri="{FF2B5EF4-FFF2-40B4-BE49-F238E27FC236}">
                <a16:creationId xmlns:a16="http://schemas.microsoft.com/office/drawing/2014/main" id="{A07FF559-DE2D-0838-0520-8C79242C914A}"/>
              </a:ext>
            </a:extLst>
          </p:cNvPr>
          <p:cNvGraphicFramePr>
            <a:graphicFrameLocks noGrp="1"/>
          </p:cNvGraphicFramePr>
          <p:nvPr>
            <p:extLst>
              <p:ext uri="{D42A27DB-BD31-4B8C-83A1-F6EECF244321}">
                <p14:modId xmlns:p14="http://schemas.microsoft.com/office/powerpoint/2010/main" val="1740160608"/>
              </p:ext>
            </p:extLst>
          </p:nvPr>
        </p:nvGraphicFramePr>
        <p:xfrm>
          <a:off x="1594677" y="1653944"/>
          <a:ext cx="8821532" cy="9966960"/>
        </p:xfrm>
        <a:graphic>
          <a:graphicData uri="http://schemas.openxmlformats.org/drawingml/2006/table">
            <a:tbl>
              <a:tblPr firstRow="1" bandRow="1">
                <a:tableStyleId>{5C22544A-7EE6-4342-B048-85BDC9FD1C3A}</a:tableStyleId>
              </a:tblPr>
              <a:tblGrid>
                <a:gridCol w="4410766">
                  <a:extLst>
                    <a:ext uri="{9D8B030D-6E8A-4147-A177-3AD203B41FA5}">
                      <a16:colId xmlns:a16="http://schemas.microsoft.com/office/drawing/2014/main" val="1162151438"/>
                    </a:ext>
                  </a:extLst>
                </a:gridCol>
                <a:gridCol w="4410766">
                  <a:extLst>
                    <a:ext uri="{9D8B030D-6E8A-4147-A177-3AD203B41FA5}">
                      <a16:colId xmlns:a16="http://schemas.microsoft.com/office/drawing/2014/main" val="176562857"/>
                    </a:ext>
                  </a:extLst>
                </a:gridCol>
              </a:tblGrid>
              <a:tr h="370840">
                <a:tc gridSpan="2">
                  <a:txBody>
                    <a:bodyPr/>
                    <a:lstStyle/>
                    <a:p>
                      <a:pPr algn="ctr"/>
                      <a:r>
                        <a:rPr lang="en-GB" sz="3600" dirty="0">
                          <a:solidFill>
                            <a:sysClr val="windowText" lastClr="000000"/>
                          </a:solidFill>
                          <a:latin typeface="Arial" panose="020B0604020202020204" pitchFamily="34" charset="0"/>
                          <a:cs typeface="Arial" panose="020B0604020202020204" pitchFamily="34" charset="0"/>
                        </a:rPr>
                        <a:t>“Top Trumps”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59789987"/>
                  </a:ext>
                </a:extLst>
              </a:tr>
              <a:tr h="370840">
                <a:tc gridSpan="2">
                  <a:txBody>
                    <a:bodyPr/>
                    <a:lstStyle/>
                    <a:p>
                      <a:pPr algn="ctr"/>
                      <a:r>
                        <a:rPr lang="en-GB" sz="3600" dirty="0">
                          <a:solidFill>
                            <a:sysClr val="windowText" lastClr="000000"/>
                          </a:solidFill>
                          <a:latin typeface="Arial" panose="020B0604020202020204" pitchFamily="34" charset="0"/>
                          <a:cs typeface="Arial" panose="020B0604020202020204" pitchFamily="34" charset="0"/>
                        </a:rPr>
                        <a:t>Properties of Integers (KS3)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47016270"/>
                  </a:ext>
                </a:extLst>
              </a:tr>
              <a:tr h="370840">
                <a:tc>
                  <a:txBody>
                    <a:bodyPr/>
                    <a:lstStyle/>
                    <a:p>
                      <a:r>
                        <a:rPr lang="en-GB" sz="3600" dirty="0">
                          <a:solidFill>
                            <a:sysClr val="windowText" lastClr="000000"/>
                          </a:solidFill>
                          <a:latin typeface="Arial" panose="020B0604020202020204" pitchFamily="34" charset="0"/>
                          <a:cs typeface="Arial" panose="020B0604020202020204" pitchFamily="34" charset="0"/>
                        </a:rPr>
                        <a:t>One hundred and twenty-one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600" dirty="0">
                          <a:solidFill>
                            <a:sysClr val="windowText" lastClr="000000"/>
                          </a:solidFill>
                          <a:latin typeface="Arial" panose="020B0604020202020204" pitchFamily="34" charset="0"/>
                          <a:cs typeface="Arial" panose="020B0604020202020204" pitchFamily="34" charset="0"/>
                        </a:rPr>
                        <a:t>121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2179341"/>
                  </a:ext>
                </a:extLst>
              </a:tr>
              <a:tr h="370840">
                <a:tc>
                  <a:txBody>
                    <a:bodyPr/>
                    <a:lstStyle/>
                    <a:p>
                      <a:r>
                        <a:rPr lang="en-GB" sz="3600" dirty="0">
                          <a:solidFill>
                            <a:sysClr val="windowText" lastClr="000000"/>
                          </a:solidFill>
                          <a:latin typeface="Arial" panose="020B0604020202020204" pitchFamily="34" charset="0"/>
                          <a:cs typeface="Arial" panose="020B0604020202020204" pitchFamily="34" charset="0"/>
                        </a:rPr>
                        <a:t>Odd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600" dirty="0">
                          <a:solidFill>
                            <a:sysClr val="windowText" lastClr="000000"/>
                          </a:solidFill>
                          <a:latin typeface="Arial" panose="020B0604020202020204" pitchFamily="34" charset="0"/>
                          <a:cs typeface="Arial" panose="020B0604020202020204" pitchFamily="34" charset="0"/>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07971967"/>
                  </a:ext>
                </a:extLst>
              </a:tr>
              <a:tr h="370840">
                <a:tc>
                  <a:txBody>
                    <a:bodyPr/>
                    <a:lstStyle/>
                    <a:p>
                      <a:r>
                        <a:rPr lang="en-GB" sz="3600" dirty="0">
                          <a:solidFill>
                            <a:sysClr val="windowText" lastClr="000000"/>
                          </a:solidFill>
                          <a:latin typeface="Arial" panose="020B0604020202020204" pitchFamily="34" charset="0"/>
                          <a:cs typeface="Arial" panose="020B0604020202020204" pitchFamily="34" charset="0"/>
                        </a:rPr>
                        <a:t>Prime?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600" dirty="0">
                          <a:solidFill>
                            <a:sysClr val="windowText" lastClr="000000"/>
                          </a:solidFill>
                          <a:latin typeface="Arial" panose="020B0604020202020204" pitchFamily="34" charset="0"/>
                          <a:cs typeface="Arial" panose="020B0604020202020204" pitchFamily="34"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3280336"/>
                  </a:ext>
                </a:extLst>
              </a:tr>
              <a:tr h="370840">
                <a:tc>
                  <a:txBody>
                    <a:bodyPr/>
                    <a:lstStyle/>
                    <a:p>
                      <a:r>
                        <a:rPr lang="en-GB" sz="3600" dirty="0">
                          <a:solidFill>
                            <a:sysClr val="windowText" lastClr="000000"/>
                          </a:solidFill>
                          <a:latin typeface="Arial" panose="020B0604020202020204" pitchFamily="34" charset="0"/>
                          <a:cs typeface="Arial" panose="020B0604020202020204" pitchFamily="34" charset="0"/>
                        </a:rPr>
                        <a:t>Number of factors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600" dirty="0">
                          <a:solidFill>
                            <a:sysClr val="windowText" lastClr="000000"/>
                          </a:solidFill>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85056974"/>
                  </a:ext>
                </a:extLst>
              </a:tr>
              <a:tr h="370840">
                <a:tc>
                  <a:txBody>
                    <a:bodyPr/>
                    <a:lstStyle/>
                    <a:p>
                      <a:r>
                        <a:rPr lang="en-GB" sz="3600" dirty="0">
                          <a:solidFill>
                            <a:sysClr val="windowText" lastClr="000000"/>
                          </a:solidFill>
                          <a:latin typeface="Arial" panose="020B0604020202020204" pitchFamily="34" charset="0"/>
                          <a:cs typeface="Arial" panose="020B0604020202020204" pitchFamily="34" charset="0"/>
                        </a:rPr>
                        <a:t>Square?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dirty="0">
                          <a:solidFill>
                            <a:sysClr val="windowText" lastClr="000000"/>
                          </a:solidFill>
                          <a:latin typeface="Arial" panose="020B0604020202020204" pitchFamily="34" charset="0"/>
                          <a:cs typeface="Arial" panose="020B0604020202020204" pitchFamily="34" charset="0"/>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02412675"/>
                  </a:ext>
                </a:extLst>
              </a:tr>
              <a:tr h="370840">
                <a:tc>
                  <a:txBody>
                    <a:bodyPr/>
                    <a:lstStyle/>
                    <a:p>
                      <a:r>
                        <a:rPr lang="en-GB" sz="3600" dirty="0">
                          <a:solidFill>
                            <a:sysClr val="windowText" lastClr="000000"/>
                          </a:solidFill>
                          <a:latin typeface="Arial" panose="020B0604020202020204" pitchFamily="34" charset="0"/>
                          <a:cs typeface="Arial" panose="020B0604020202020204" pitchFamily="34" charset="0"/>
                        </a:rPr>
                        <a:t>Cube?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600" dirty="0">
                          <a:solidFill>
                            <a:sysClr val="windowText" lastClr="000000"/>
                          </a:solidFill>
                          <a:latin typeface="Arial" panose="020B0604020202020204" pitchFamily="34" charset="0"/>
                          <a:cs typeface="Arial" panose="020B0604020202020204" pitchFamily="34"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3647204"/>
                  </a:ext>
                </a:extLst>
              </a:tr>
              <a:tr h="370840">
                <a:tc>
                  <a:txBody>
                    <a:bodyPr/>
                    <a:lstStyle/>
                    <a:p>
                      <a:r>
                        <a:rPr lang="en-GB" sz="3600" dirty="0">
                          <a:solidFill>
                            <a:sysClr val="windowText" lastClr="000000"/>
                          </a:solidFill>
                          <a:latin typeface="Arial" panose="020B0604020202020204" pitchFamily="34" charset="0"/>
                          <a:cs typeface="Arial" panose="020B0604020202020204" pitchFamily="34" charset="0"/>
                        </a:rPr>
                        <a:t>Triangular?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600" dirty="0">
                          <a:solidFill>
                            <a:sysClr val="windowText" lastClr="000000"/>
                          </a:solidFill>
                          <a:latin typeface="Arial" panose="020B0604020202020204" pitchFamily="34" charset="0"/>
                          <a:cs typeface="Arial" panose="020B0604020202020204" pitchFamily="34"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6743152"/>
                  </a:ext>
                </a:extLst>
              </a:tr>
              <a:tr h="370840">
                <a:tc>
                  <a:txBody>
                    <a:bodyPr/>
                    <a:lstStyle/>
                    <a:p>
                      <a:r>
                        <a:rPr lang="en-GB" sz="3600" dirty="0">
                          <a:solidFill>
                            <a:sysClr val="windowText" lastClr="000000"/>
                          </a:solidFill>
                          <a:latin typeface="Arial" panose="020B0604020202020204" pitchFamily="34" charset="0"/>
                          <a:cs typeface="Arial" panose="020B0604020202020204" pitchFamily="34" charset="0"/>
                        </a:rPr>
                        <a:t>Number of ‘Hundreds’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600" dirty="0">
                          <a:solidFill>
                            <a:sysClr val="windowText" lastClr="000000"/>
                          </a:solidFill>
                          <a:latin typeface="Arial" panose="020B0604020202020204" pitchFamily="34" charset="0"/>
                          <a:cs typeface="Arial" panose="020B0604020202020204" pitchFamily="34" charset="0"/>
                        </a:rPr>
                        <a:t>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3171387"/>
                  </a:ext>
                </a:extLst>
              </a:tr>
              <a:tr h="370840">
                <a:tc>
                  <a:txBody>
                    <a:bodyPr/>
                    <a:lstStyle/>
                    <a:p>
                      <a:r>
                        <a:rPr lang="en-GB" sz="3600" dirty="0">
                          <a:solidFill>
                            <a:sysClr val="windowText" lastClr="000000"/>
                          </a:solidFill>
                          <a:latin typeface="Arial" panose="020B0604020202020204" pitchFamily="34" charset="0"/>
                          <a:cs typeface="Arial" panose="020B0604020202020204" pitchFamily="34" charset="0"/>
                        </a:rPr>
                        <a:t>Number of ‘Tens’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600" dirty="0">
                          <a:solidFill>
                            <a:sysClr val="windowText" lastClr="000000"/>
                          </a:solidFill>
                          <a:latin typeface="Arial" panose="020B0604020202020204" pitchFamily="34" charset="0"/>
                          <a:cs typeface="Arial" panose="020B0604020202020204" pitchFamily="34" charset="0"/>
                        </a:rPr>
                        <a:t>Two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8190391"/>
                  </a:ext>
                </a:extLst>
              </a:tr>
              <a:tr h="370840">
                <a:tc>
                  <a:txBody>
                    <a:bodyPr/>
                    <a:lstStyle/>
                    <a:p>
                      <a:r>
                        <a:rPr lang="en-GB" sz="3600" dirty="0">
                          <a:solidFill>
                            <a:sysClr val="windowText" lastClr="000000"/>
                          </a:solidFill>
                          <a:latin typeface="Arial" panose="020B0604020202020204" pitchFamily="34" charset="0"/>
                          <a:cs typeface="Arial" panose="020B0604020202020204" pitchFamily="34" charset="0"/>
                        </a:rPr>
                        <a:t>Sum of the digits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600" dirty="0">
                          <a:solidFill>
                            <a:sysClr val="windowText" lastClr="000000"/>
                          </a:solidFill>
                          <a:latin typeface="Arial" panose="020B0604020202020204" pitchFamily="34" charset="0"/>
                          <a:cs typeface="Arial" panose="020B0604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2992500"/>
                  </a:ext>
                </a:extLst>
              </a:tr>
              <a:tr h="370840">
                <a:tc gridSpan="2">
                  <a:txBody>
                    <a:bodyPr/>
                    <a:lstStyle/>
                    <a:p>
                      <a:r>
                        <a:rPr lang="en-GB" sz="3600" dirty="0">
                          <a:solidFill>
                            <a:sysClr val="windowText" lastClr="000000"/>
                          </a:solidFill>
                          <a:latin typeface="Arial" panose="020B0604020202020204" pitchFamily="34" charset="0"/>
                          <a:cs typeface="Arial" panose="020B0604020202020204" pitchFamily="34" charset="0"/>
                        </a:rPr>
                        <a:t>NB: For yes/no answers , the ‘</a:t>
                      </a:r>
                      <a:r>
                        <a:rPr lang="en-GB" sz="3600" dirty="0" err="1">
                          <a:solidFill>
                            <a:sysClr val="windowText" lastClr="000000"/>
                          </a:solidFill>
                          <a:latin typeface="Arial" panose="020B0604020202020204" pitchFamily="34" charset="0"/>
                          <a:cs typeface="Arial" panose="020B0604020202020204" pitchFamily="34" charset="0"/>
                        </a:rPr>
                        <a:t>yes’</a:t>
                      </a:r>
                      <a:r>
                        <a:rPr lang="en-GB" sz="3600" dirty="0">
                          <a:solidFill>
                            <a:sysClr val="windowText" lastClr="000000"/>
                          </a:solidFill>
                          <a:latin typeface="Arial" panose="020B0604020202020204" pitchFamily="34" charset="0"/>
                          <a:cs typeface="Arial" panose="020B0604020202020204" pitchFamily="34" charset="0"/>
                        </a:rPr>
                        <a:t> answer trumps the ‘no’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9930390"/>
                  </a:ext>
                </a:extLst>
              </a:tr>
            </a:tbl>
          </a:graphicData>
        </a:graphic>
      </p:graphicFrame>
      <p:graphicFrame>
        <p:nvGraphicFramePr>
          <p:cNvPr id="5" name="Table 4">
            <a:extLst>
              <a:ext uri="{FF2B5EF4-FFF2-40B4-BE49-F238E27FC236}">
                <a16:creationId xmlns:a16="http://schemas.microsoft.com/office/drawing/2014/main" id="{2B91FE90-6E45-EB1A-FBA4-E88504E12CB1}"/>
              </a:ext>
            </a:extLst>
          </p:cNvPr>
          <p:cNvGraphicFramePr>
            <a:graphicFrameLocks noGrp="1"/>
          </p:cNvGraphicFramePr>
          <p:nvPr>
            <p:extLst>
              <p:ext uri="{D42A27DB-BD31-4B8C-83A1-F6EECF244321}">
                <p14:modId xmlns:p14="http://schemas.microsoft.com/office/powerpoint/2010/main" val="2300526625"/>
              </p:ext>
            </p:extLst>
          </p:nvPr>
        </p:nvGraphicFramePr>
        <p:xfrm>
          <a:off x="12348816" y="1653944"/>
          <a:ext cx="8821532" cy="9966960"/>
        </p:xfrm>
        <a:graphic>
          <a:graphicData uri="http://schemas.openxmlformats.org/drawingml/2006/table">
            <a:tbl>
              <a:tblPr firstRow="1" bandRow="1">
                <a:tableStyleId>{5C22544A-7EE6-4342-B048-85BDC9FD1C3A}</a:tableStyleId>
              </a:tblPr>
              <a:tblGrid>
                <a:gridCol w="4410766">
                  <a:extLst>
                    <a:ext uri="{9D8B030D-6E8A-4147-A177-3AD203B41FA5}">
                      <a16:colId xmlns:a16="http://schemas.microsoft.com/office/drawing/2014/main" val="1162151438"/>
                    </a:ext>
                  </a:extLst>
                </a:gridCol>
                <a:gridCol w="4410766">
                  <a:extLst>
                    <a:ext uri="{9D8B030D-6E8A-4147-A177-3AD203B41FA5}">
                      <a16:colId xmlns:a16="http://schemas.microsoft.com/office/drawing/2014/main" val="176562857"/>
                    </a:ext>
                  </a:extLst>
                </a:gridCol>
              </a:tblGrid>
              <a:tr h="639820">
                <a:tc gridSpan="2">
                  <a:txBody>
                    <a:bodyPr/>
                    <a:lstStyle/>
                    <a:p>
                      <a:pPr algn="ctr"/>
                      <a:r>
                        <a:rPr lang="en-GB" sz="3600" baseline="0" dirty="0">
                          <a:solidFill>
                            <a:sysClr val="windowText" lastClr="000000"/>
                          </a:solidFill>
                          <a:latin typeface="Arial" panose="020B0604020202020204" pitchFamily="34" charset="0"/>
                          <a:cs typeface="Arial" panose="020B0604020202020204" pitchFamily="34" charset="0"/>
                        </a:rPr>
                        <a:t>“Top Trumps”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59789987"/>
                  </a:ext>
                </a:extLst>
              </a:tr>
              <a:tr h="639820">
                <a:tc gridSpan="2">
                  <a:txBody>
                    <a:bodyPr/>
                    <a:lstStyle/>
                    <a:p>
                      <a:pPr algn="ctr"/>
                      <a:r>
                        <a:rPr lang="en-GB" sz="3600" baseline="0" dirty="0">
                          <a:solidFill>
                            <a:sysClr val="windowText" lastClr="000000"/>
                          </a:solidFill>
                          <a:latin typeface="Arial" panose="020B0604020202020204" pitchFamily="34" charset="0"/>
                          <a:cs typeface="Arial" panose="020B0604020202020204" pitchFamily="34" charset="0"/>
                        </a:rPr>
                        <a:t>Properties of Number: KS4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47016270"/>
                  </a:ext>
                </a:extLst>
              </a:tr>
              <a:tr h="1188237">
                <a:tc>
                  <a:txBody>
                    <a:bodyPr/>
                    <a:lstStyle/>
                    <a:p>
                      <a:r>
                        <a:rPr lang="en-GB" sz="3600" baseline="0" dirty="0">
                          <a:solidFill>
                            <a:sysClr val="windowText" lastClr="000000"/>
                          </a:solidFill>
                          <a:latin typeface="Arial" panose="020B0604020202020204" pitchFamily="34" charset="0"/>
                          <a:cs typeface="Arial" panose="020B0604020202020204" pitchFamily="34" charset="0"/>
                        </a:rPr>
                        <a:t>One hundred and forty-four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baseline="0" dirty="0">
                          <a:solidFill>
                            <a:sysClr val="windowText" lastClr="000000"/>
                          </a:solidFill>
                          <a:latin typeface="Arial" panose="020B0604020202020204" pitchFamily="34" charset="0"/>
                          <a:cs typeface="Arial" panose="020B0604020202020204" pitchFamily="34" charset="0"/>
                        </a:rPr>
                        <a:t>144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2179341"/>
                  </a:ext>
                </a:extLst>
              </a:tr>
              <a:tr h="639820">
                <a:tc>
                  <a:txBody>
                    <a:bodyPr/>
                    <a:lstStyle/>
                    <a:p>
                      <a:r>
                        <a:rPr lang="en-GB" sz="3600" dirty="0">
                          <a:solidFill>
                            <a:sysClr val="windowText" lastClr="000000"/>
                          </a:solidFill>
                          <a:latin typeface="Arial" panose="020B0604020202020204" pitchFamily="34" charset="0"/>
                          <a:cs typeface="Arial" panose="020B0604020202020204" pitchFamily="34" charset="0"/>
                        </a:rPr>
                        <a:t>Irrational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600" dirty="0">
                          <a:solidFill>
                            <a:sysClr val="windowText" lastClr="000000"/>
                          </a:solidFill>
                          <a:latin typeface="Arial" panose="020B0604020202020204" pitchFamily="34" charset="0"/>
                          <a:cs typeface="Arial" panose="020B0604020202020204" pitchFamily="34"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07971967"/>
                  </a:ext>
                </a:extLst>
              </a:tr>
              <a:tr h="639820">
                <a:tc>
                  <a:txBody>
                    <a:bodyPr/>
                    <a:lstStyle/>
                    <a:p>
                      <a:r>
                        <a:rPr lang="en-GB" sz="3600" dirty="0">
                          <a:solidFill>
                            <a:sysClr val="windowText" lastClr="000000"/>
                          </a:solidFill>
                          <a:latin typeface="Arial" panose="020B0604020202020204" pitchFamily="34" charset="0"/>
                          <a:cs typeface="Arial" panose="020B0604020202020204" pitchFamily="34" charset="0"/>
                        </a:rPr>
                        <a:t>Prime?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600" dirty="0">
                          <a:solidFill>
                            <a:sysClr val="windowText" lastClr="000000"/>
                          </a:solidFill>
                          <a:latin typeface="Arial" panose="020B0604020202020204" pitchFamily="34" charset="0"/>
                          <a:cs typeface="Arial" panose="020B0604020202020204" pitchFamily="34"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3280336"/>
                  </a:ext>
                </a:extLst>
              </a:tr>
              <a:tr h="639820">
                <a:tc>
                  <a:txBody>
                    <a:bodyPr/>
                    <a:lstStyle/>
                    <a:p>
                      <a:r>
                        <a:rPr lang="en-GB" sz="3600" dirty="0">
                          <a:solidFill>
                            <a:sysClr val="windowText" lastClr="000000"/>
                          </a:solidFill>
                          <a:latin typeface="Arial" panose="020B0604020202020204" pitchFamily="34" charset="0"/>
                          <a:cs typeface="Arial" panose="020B0604020202020204" pitchFamily="34" charset="0"/>
                        </a:rPr>
                        <a:t>Number of factors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600" dirty="0">
                          <a:solidFill>
                            <a:sysClr val="windowText" lastClr="000000"/>
                          </a:solidFill>
                          <a:latin typeface="Arial" panose="020B0604020202020204" pitchFamily="34" charset="0"/>
                          <a:cs typeface="Arial" panose="020B0604020202020204" pitchFamily="34"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85056974"/>
                  </a:ext>
                </a:extLst>
              </a:tr>
              <a:tr h="639820">
                <a:tc>
                  <a:txBody>
                    <a:bodyPr/>
                    <a:lstStyle/>
                    <a:p>
                      <a:r>
                        <a:rPr lang="en-GB" sz="3600" dirty="0">
                          <a:solidFill>
                            <a:sysClr val="windowText" lastClr="000000"/>
                          </a:solidFill>
                          <a:latin typeface="Arial" panose="020B0604020202020204" pitchFamily="34" charset="0"/>
                          <a:cs typeface="Arial" panose="020B0604020202020204" pitchFamily="34" charset="0"/>
                        </a:rPr>
                        <a:t>Square?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dirty="0">
                          <a:solidFill>
                            <a:sysClr val="windowText" lastClr="000000"/>
                          </a:solidFill>
                          <a:latin typeface="Arial" panose="020B0604020202020204" pitchFamily="34" charset="0"/>
                          <a:cs typeface="Arial" panose="020B0604020202020204" pitchFamily="34" charset="0"/>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02412675"/>
                  </a:ext>
                </a:extLst>
              </a:tr>
              <a:tr h="639820">
                <a:tc>
                  <a:txBody>
                    <a:bodyPr/>
                    <a:lstStyle/>
                    <a:p>
                      <a:r>
                        <a:rPr lang="en-GB" sz="3600" dirty="0">
                          <a:solidFill>
                            <a:sysClr val="windowText" lastClr="000000"/>
                          </a:solidFill>
                          <a:latin typeface="Arial" panose="020B0604020202020204" pitchFamily="34" charset="0"/>
                          <a:cs typeface="Arial" panose="020B0604020202020204" pitchFamily="34" charset="0"/>
                        </a:rPr>
                        <a:t>Cube?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600" dirty="0">
                          <a:solidFill>
                            <a:sysClr val="windowText" lastClr="000000"/>
                          </a:solidFill>
                          <a:latin typeface="Arial" panose="020B0604020202020204" pitchFamily="34" charset="0"/>
                          <a:cs typeface="Arial" panose="020B0604020202020204" pitchFamily="34"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3647204"/>
                  </a:ext>
                </a:extLst>
              </a:tr>
              <a:tr h="639820">
                <a:tc>
                  <a:txBody>
                    <a:bodyPr/>
                    <a:lstStyle/>
                    <a:p>
                      <a:r>
                        <a:rPr lang="en-GB" sz="3600" dirty="0">
                          <a:solidFill>
                            <a:sysClr val="windowText" lastClr="000000"/>
                          </a:solidFill>
                          <a:latin typeface="Arial" panose="020B0604020202020204" pitchFamily="34" charset="0"/>
                          <a:cs typeface="Arial" panose="020B0604020202020204" pitchFamily="34" charset="0"/>
                        </a:rPr>
                        <a:t>Surd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600" dirty="0">
                          <a:solidFill>
                            <a:sysClr val="windowText" lastClr="000000"/>
                          </a:solidFill>
                          <a:latin typeface="Arial" panose="020B0604020202020204" pitchFamily="34" charset="0"/>
                          <a:cs typeface="Arial" panose="020B0604020202020204" pitchFamily="34"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6743152"/>
                  </a:ext>
                </a:extLst>
              </a:tr>
              <a:tr h="639820">
                <a:tc>
                  <a:txBody>
                    <a:bodyPr/>
                    <a:lstStyle/>
                    <a:p>
                      <a:r>
                        <a:rPr lang="en-GB" sz="3600" dirty="0">
                          <a:solidFill>
                            <a:sysClr val="windowText" lastClr="000000"/>
                          </a:solidFill>
                          <a:latin typeface="Arial" panose="020B0604020202020204" pitchFamily="34" charset="0"/>
                          <a:cs typeface="Arial" panose="020B0604020202020204" pitchFamily="34" charset="0"/>
                        </a:rPr>
                        <a:t>Value of index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600" dirty="0">
                          <a:solidFill>
                            <a:sysClr val="windowText" lastClr="000000"/>
                          </a:solidFill>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3171387"/>
                  </a:ext>
                </a:extLst>
              </a:tr>
              <a:tr h="639820">
                <a:tc>
                  <a:txBody>
                    <a:bodyPr/>
                    <a:lstStyle/>
                    <a:p>
                      <a:r>
                        <a:rPr lang="en-GB" sz="3600" dirty="0">
                          <a:solidFill>
                            <a:sysClr val="windowText" lastClr="000000"/>
                          </a:solidFill>
                          <a:latin typeface="Arial" panose="020B0604020202020204" pitchFamily="34" charset="0"/>
                          <a:cs typeface="Arial" panose="020B0604020202020204" pitchFamily="34" charset="0"/>
                        </a:rPr>
                        <a:t>Less than one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dirty="0">
                          <a:solidFill>
                            <a:sysClr val="windowText" lastClr="000000"/>
                          </a:solidFill>
                          <a:latin typeface="Arial" panose="020B0604020202020204" pitchFamily="34" charset="0"/>
                          <a:cs typeface="Arial" panose="020B0604020202020204" pitchFamily="34"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8190391"/>
                  </a:ext>
                </a:extLst>
              </a:tr>
              <a:tr h="1188237">
                <a:tc>
                  <a:txBody>
                    <a:bodyPr/>
                    <a:lstStyle/>
                    <a:p>
                      <a:r>
                        <a:rPr lang="en-GB" sz="3600" dirty="0">
                          <a:solidFill>
                            <a:sysClr val="windowText" lastClr="000000"/>
                          </a:solidFill>
                          <a:latin typeface="Arial" panose="020B0604020202020204" pitchFamily="34" charset="0"/>
                          <a:cs typeface="Arial" panose="020B0604020202020204" pitchFamily="34" charset="0"/>
                        </a:rPr>
                        <a:t>Value of the ones in standard form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b="1" u="sng" dirty="0">
                          <a:solidFill>
                            <a:sysClr val="windowText" lastClr="000000"/>
                          </a:solidFill>
                          <a:latin typeface="Arial" panose="020B0604020202020204" pitchFamily="34" charset="0"/>
                          <a:cs typeface="Arial" panose="020B0604020202020204" pitchFamily="34" charset="0"/>
                        </a:rPr>
                        <a:t>1 </a:t>
                      </a:r>
                      <a:r>
                        <a:rPr lang="en-GB" sz="3600" b="0" u="none" dirty="0">
                          <a:solidFill>
                            <a:sysClr val="windowText" lastClr="000000"/>
                          </a:solidFill>
                          <a:latin typeface="Arial" panose="020B0604020202020204" pitchFamily="34" charset="0"/>
                          <a:cs typeface="Arial" panose="020B0604020202020204" pitchFamily="34" charset="0"/>
                        </a:rPr>
                        <a:t>. 44</a:t>
                      </a:r>
                      <a:r>
                        <a:rPr lang="en-GB" sz="3600" dirty="0">
                          <a:solidFill>
                            <a:sysClr val="windowText" lastClr="000000"/>
                          </a:solidFill>
                          <a:latin typeface="Arial" panose="020B0604020202020204" pitchFamily="34" charset="0"/>
                          <a:cs typeface="Arial" panose="020B0604020202020204" pitchFamily="34" charset="0"/>
                        </a:rPr>
                        <a:t> x 10</a:t>
                      </a:r>
                      <a:r>
                        <a:rPr lang="en-GB" sz="3600" baseline="30000" dirty="0">
                          <a:solidFill>
                            <a:sysClr val="windowText" lastClr="000000"/>
                          </a:solidFill>
                          <a:latin typeface="Arial" panose="020B0604020202020204" pitchFamily="34" charset="0"/>
                          <a:cs typeface="Arial" panose="020B0604020202020204" pitchFamily="34" charset="0"/>
                        </a:rPr>
                        <a:t>2</a:t>
                      </a:r>
                      <a:endParaRPr lang="en-GB" sz="3600" dirty="0">
                        <a:solidFill>
                          <a:sysClr val="windowText" lastClr="000000"/>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3600" dirty="0">
                        <a:solidFill>
                          <a:sysClr val="windowText" lastClr="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9743751"/>
                  </a:ext>
                </a:extLst>
              </a:tr>
              <a:tr h="1188237">
                <a:tc gridSpan="2">
                  <a:txBody>
                    <a:bodyPr/>
                    <a:lstStyle/>
                    <a:p>
                      <a:r>
                        <a:rPr lang="en-GB" sz="3600" dirty="0">
                          <a:solidFill>
                            <a:sysClr val="windowText" lastClr="000000"/>
                          </a:solidFill>
                          <a:latin typeface="Arial" panose="020B0604020202020204" pitchFamily="34" charset="0"/>
                          <a:cs typeface="Arial" panose="020B0604020202020204" pitchFamily="34" charset="0"/>
                        </a:rPr>
                        <a:t>NB: For yes/no answers , the ‘</a:t>
                      </a:r>
                      <a:r>
                        <a:rPr lang="en-GB" sz="3600" dirty="0" err="1">
                          <a:solidFill>
                            <a:sysClr val="windowText" lastClr="000000"/>
                          </a:solidFill>
                          <a:latin typeface="Arial" panose="020B0604020202020204" pitchFamily="34" charset="0"/>
                          <a:cs typeface="Arial" panose="020B0604020202020204" pitchFamily="34" charset="0"/>
                        </a:rPr>
                        <a:t>yes’</a:t>
                      </a:r>
                      <a:r>
                        <a:rPr lang="en-GB" sz="3600" dirty="0">
                          <a:solidFill>
                            <a:sysClr val="windowText" lastClr="000000"/>
                          </a:solidFill>
                          <a:latin typeface="Arial" panose="020B0604020202020204" pitchFamily="34" charset="0"/>
                          <a:cs typeface="Arial" panose="020B0604020202020204" pitchFamily="34" charset="0"/>
                        </a:rPr>
                        <a:t> answer trumps the ‘no’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37760283"/>
                  </a:ext>
                </a:extLst>
              </a:tr>
            </a:tbl>
          </a:graphicData>
        </a:graphic>
      </p:graphicFrame>
      <p:sp>
        <p:nvSpPr>
          <p:cNvPr id="8" name="TextBox 7">
            <a:extLst>
              <a:ext uri="{FF2B5EF4-FFF2-40B4-BE49-F238E27FC236}">
                <a16:creationId xmlns:a16="http://schemas.microsoft.com/office/drawing/2014/main" id="{BD6382BA-14C0-4B85-06C8-85B1323A5D9F}"/>
              </a:ext>
            </a:extLst>
          </p:cNvPr>
          <p:cNvSpPr txBox="1"/>
          <p:nvPr/>
        </p:nvSpPr>
        <p:spPr>
          <a:xfrm>
            <a:off x="6856918" y="12128664"/>
            <a:ext cx="7473905" cy="707886"/>
          </a:xfrm>
          <a:prstGeom prst="rect">
            <a:avLst/>
          </a:prstGeom>
          <a:solidFill>
            <a:srgbClr val="EEBEE5"/>
          </a:solidFill>
          <a:ln>
            <a:solidFill>
              <a:schemeClr val="tx1"/>
            </a:solidFill>
          </a:ln>
        </p:spPr>
        <p:txBody>
          <a:bodyPr wrap="none" rtlCol="0">
            <a:spAutoFit/>
          </a:bodyPr>
          <a:lstStyle/>
          <a:p>
            <a:r>
              <a:rPr lang="en-GB" sz="4000" dirty="0">
                <a:latin typeface="Arial" panose="020B0604020202020204" pitchFamily="34" charset="0"/>
                <a:cs typeface="Arial" panose="020B0604020202020204" pitchFamily="34" charset="0"/>
              </a:rPr>
              <a:t>Table Task : Discuss and design</a:t>
            </a:r>
          </a:p>
        </p:txBody>
      </p:sp>
    </p:spTree>
    <p:extLst>
      <p:ext uri="{BB962C8B-B14F-4D97-AF65-F5344CB8AC3E}">
        <p14:creationId xmlns:p14="http://schemas.microsoft.com/office/powerpoint/2010/main" val="3763557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F1E043-95DC-4AA6-AE54-86BE95279415}"/>
              </a:ext>
            </a:extLst>
          </p:cNvPr>
          <p:cNvSpPr txBox="1"/>
          <p:nvPr/>
        </p:nvSpPr>
        <p:spPr>
          <a:xfrm>
            <a:off x="9273738" y="754454"/>
            <a:ext cx="6502806" cy="1815882"/>
          </a:xfrm>
          <a:prstGeom prst="rect">
            <a:avLst/>
          </a:prstGeom>
          <a:solidFill>
            <a:srgbClr val="00FF99"/>
          </a:solidFill>
          <a:ln>
            <a:solidFill>
              <a:schemeClr val="tx1"/>
            </a:solidFill>
          </a:ln>
        </p:spPr>
        <p:txBody>
          <a:bodyPr wrap="none" rtlCol="0">
            <a:spAutoFit/>
          </a:bodyPr>
          <a:lstStyle/>
          <a:p>
            <a:pPr algn="ctr"/>
            <a:r>
              <a:rPr lang="en-GB" sz="6400" dirty="0"/>
              <a:t>Reflect and Review</a:t>
            </a:r>
          </a:p>
          <a:p>
            <a:pPr algn="ctr"/>
            <a:r>
              <a:rPr lang="en-GB" sz="4800" b="1" dirty="0"/>
              <a:t>Department Action Plan</a:t>
            </a:r>
          </a:p>
        </p:txBody>
      </p:sp>
      <p:sp>
        <p:nvSpPr>
          <p:cNvPr id="3" name="TextBox 2">
            <a:extLst>
              <a:ext uri="{FF2B5EF4-FFF2-40B4-BE49-F238E27FC236}">
                <a16:creationId xmlns:a16="http://schemas.microsoft.com/office/drawing/2014/main" id="{2A041B9A-67D4-4DF4-9BBB-65AEBAC4D72F}"/>
              </a:ext>
            </a:extLst>
          </p:cNvPr>
          <p:cNvSpPr txBox="1"/>
          <p:nvPr/>
        </p:nvSpPr>
        <p:spPr>
          <a:xfrm>
            <a:off x="2732808" y="3022067"/>
            <a:ext cx="18916795" cy="646331"/>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GB" sz="3600" dirty="0"/>
              <a:t>Take a moment to jot down the key elements of your department action plan for this year and next.</a:t>
            </a:r>
          </a:p>
        </p:txBody>
      </p:sp>
      <p:pic>
        <p:nvPicPr>
          <p:cNvPr id="4" name="Picture 3">
            <a:extLst>
              <a:ext uri="{FF2B5EF4-FFF2-40B4-BE49-F238E27FC236}">
                <a16:creationId xmlns:a16="http://schemas.microsoft.com/office/drawing/2014/main" id="{27226AE0-6424-D878-0F11-88B71B665259}"/>
              </a:ext>
            </a:extLst>
          </p:cNvPr>
          <p:cNvPicPr>
            <a:picLocks noChangeAspect="1"/>
          </p:cNvPicPr>
          <p:nvPr/>
        </p:nvPicPr>
        <p:blipFill>
          <a:blip r:embed="rId2"/>
          <a:stretch>
            <a:fillRect/>
          </a:stretch>
        </p:blipFill>
        <p:spPr>
          <a:xfrm>
            <a:off x="8865856" y="4165137"/>
            <a:ext cx="8432800" cy="8555824"/>
          </a:xfrm>
          <a:prstGeom prst="rect">
            <a:avLst/>
          </a:prstGeom>
          <a:ln w="57150">
            <a:solidFill>
              <a:srgbClr val="0070C0"/>
            </a:solidFill>
          </a:ln>
        </p:spPr>
      </p:pic>
      <p:sp>
        <p:nvSpPr>
          <p:cNvPr id="7" name="TextBox 6">
            <a:extLst>
              <a:ext uri="{FF2B5EF4-FFF2-40B4-BE49-F238E27FC236}">
                <a16:creationId xmlns:a16="http://schemas.microsoft.com/office/drawing/2014/main" id="{FEC8F6AD-89BA-E978-81E2-3C674E0AD189}"/>
              </a:ext>
            </a:extLst>
          </p:cNvPr>
          <p:cNvSpPr txBox="1"/>
          <p:nvPr/>
        </p:nvSpPr>
        <p:spPr>
          <a:xfrm>
            <a:off x="3110532" y="6858000"/>
            <a:ext cx="8786952" cy="3170099"/>
          </a:xfrm>
          <a:prstGeom prst="rect">
            <a:avLst/>
          </a:prstGeom>
          <a:noFill/>
        </p:spPr>
        <p:txBody>
          <a:bodyPr wrap="square" rtlCol="0">
            <a:spAutoFit/>
          </a:bodyPr>
          <a:lstStyle/>
          <a:p>
            <a:r>
              <a:rPr lang="en-GB" sz="4000" b="1" i="1" dirty="0"/>
              <a:t>With whom?</a:t>
            </a:r>
          </a:p>
          <a:p>
            <a:r>
              <a:rPr lang="en-GB" sz="4000" b="1" i="1" dirty="0"/>
              <a:t>When?</a:t>
            </a:r>
          </a:p>
          <a:p>
            <a:r>
              <a:rPr lang="en-GB" sz="4000" b="1" i="1" dirty="0"/>
              <a:t>How?</a:t>
            </a:r>
          </a:p>
          <a:p>
            <a:endParaRPr lang="en-GB" sz="4000" b="1" i="1" dirty="0"/>
          </a:p>
          <a:p>
            <a:r>
              <a:rPr lang="en-GB" sz="4000" b="1" i="1" dirty="0"/>
              <a:t>Followed up when/ how?</a:t>
            </a:r>
          </a:p>
        </p:txBody>
      </p:sp>
    </p:spTree>
    <p:extLst>
      <p:ext uri="{BB962C8B-B14F-4D97-AF65-F5344CB8AC3E}">
        <p14:creationId xmlns:p14="http://schemas.microsoft.com/office/powerpoint/2010/main" val="1819002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850A062-EC21-493E-991B-0E0B27F08511}"/>
              </a:ext>
            </a:extLst>
          </p:cNvPr>
          <p:cNvSpPr txBox="1"/>
          <p:nvPr/>
        </p:nvSpPr>
        <p:spPr>
          <a:xfrm>
            <a:off x="6056802" y="3401617"/>
            <a:ext cx="12268808" cy="5262979"/>
          </a:xfrm>
          <a:prstGeom prst="rect">
            <a:avLst/>
          </a:prstGeom>
          <a:noFill/>
        </p:spPr>
        <p:txBody>
          <a:bodyPr wrap="none" rtlCol="0">
            <a:spAutoFit/>
          </a:bodyPr>
          <a:lstStyle/>
          <a:p>
            <a:pPr algn="ctr"/>
            <a:r>
              <a:rPr lang="en-GB" sz="16000" b="1" dirty="0"/>
              <a:t>A.O.B</a:t>
            </a:r>
          </a:p>
          <a:p>
            <a:pPr algn="ctr"/>
            <a:endParaRPr lang="en-GB" sz="8800" b="1" dirty="0"/>
          </a:p>
          <a:p>
            <a:pPr algn="ctr"/>
            <a:r>
              <a:rPr lang="en-GB" sz="8800" b="1" dirty="0"/>
              <a:t>Future priorities and foci?</a:t>
            </a:r>
          </a:p>
        </p:txBody>
      </p:sp>
      <p:sp>
        <p:nvSpPr>
          <p:cNvPr id="5" name="TextBox 4">
            <a:extLst>
              <a:ext uri="{FF2B5EF4-FFF2-40B4-BE49-F238E27FC236}">
                <a16:creationId xmlns:a16="http://schemas.microsoft.com/office/drawing/2014/main" id="{67F17D5A-7BB8-44CA-91C2-64D34922FBEE}"/>
              </a:ext>
            </a:extLst>
          </p:cNvPr>
          <p:cNvSpPr txBox="1"/>
          <p:nvPr/>
        </p:nvSpPr>
        <p:spPr>
          <a:xfrm>
            <a:off x="7726710" y="10458400"/>
            <a:ext cx="9937104" cy="830997"/>
          </a:xfrm>
          <a:prstGeom prst="rect">
            <a:avLst/>
          </a:prstGeom>
          <a:noFill/>
        </p:spPr>
        <p:txBody>
          <a:bodyPr wrap="square">
            <a:spAutoFit/>
          </a:bodyPr>
          <a:lstStyle/>
          <a:p>
            <a:r>
              <a:rPr lang="en-GB" sz="4800" dirty="0"/>
              <a:t>email me at </a:t>
            </a:r>
            <a:r>
              <a:rPr lang="en-GB" sz="4800" dirty="0">
                <a:hlinkClick r:id="rId3"/>
              </a:rPr>
              <a:t>jo.lees@hants.gov.uk</a:t>
            </a:r>
            <a:r>
              <a:rPr lang="en-GB" sz="4800" dirty="0"/>
              <a:t> </a:t>
            </a:r>
          </a:p>
        </p:txBody>
      </p:sp>
    </p:spTree>
    <p:extLst>
      <p:ext uri="{BB962C8B-B14F-4D97-AF65-F5344CB8AC3E}">
        <p14:creationId xmlns:p14="http://schemas.microsoft.com/office/powerpoint/2010/main" val="14423332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1BC5C34-1DBB-4D67-AA95-F9E9804050C9}"/>
              </a:ext>
            </a:extLst>
          </p:cNvPr>
          <p:cNvSpPr txBox="1"/>
          <p:nvPr/>
        </p:nvSpPr>
        <p:spPr>
          <a:xfrm>
            <a:off x="5710486" y="5273824"/>
            <a:ext cx="10118989" cy="3046988"/>
          </a:xfrm>
          <a:prstGeom prst="rect">
            <a:avLst/>
          </a:prstGeom>
          <a:noFill/>
        </p:spPr>
        <p:txBody>
          <a:bodyPr wrap="none" rtlCol="0">
            <a:spAutoFit/>
          </a:bodyPr>
          <a:lstStyle/>
          <a:p>
            <a:pPr algn="ctr"/>
            <a:r>
              <a:rPr lang="en-GB" sz="4800" dirty="0"/>
              <a:t>Look forward to seeing you all there</a:t>
            </a:r>
          </a:p>
          <a:p>
            <a:pPr algn="ctr"/>
            <a:endParaRPr lang="en-GB" sz="4800" dirty="0"/>
          </a:p>
          <a:p>
            <a:pPr algn="ctr"/>
            <a:r>
              <a:rPr lang="en-GB" sz="4800" dirty="0"/>
              <a:t>Password for Moodle materials </a:t>
            </a:r>
            <a:r>
              <a:rPr lang="en-GB" sz="4800" b="1" dirty="0"/>
              <a:t>HH2526</a:t>
            </a:r>
          </a:p>
          <a:p>
            <a:pPr algn="ctr"/>
            <a:endParaRPr lang="en-GB" sz="4800" dirty="0"/>
          </a:p>
        </p:txBody>
      </p:sp>
      <p:sp>
        <p:nvSpPr>
          <p:cNvPr id="5" name="TextBox 4">
            <a:extLst>
              <a:ext uri="{FF2B5EF4-FFF2-40B4-BE49-F238E27FC236}">
                <a16:creationId xmlns:a16="http://schemas.microsoft.com/office/drawing/2014/main" id="{6637FF8F-D17F-4C49-8A83-C42BB1F6389F}"/>
              </a:ext>
            </a:extLst>
          </p:cNvPr>
          <p:cNvSpPr txBox="1"/>
          <p:nvPr/>
        </p:nvSpPr>
        <p:spPr>
          <a:xfrm>
            <a:off x="5462089" y="2513586"/>
            <a:ext cx="10615784" cy="1569660"/>
          </a:xfrm>
          <a:prstGeom prst="rect">
            <a:avLst/>
          </a:prstGeom>
          <a:solidFill>
            <a:schemeClr val="accent3">
              <a:lumMod val="20000"/>
              <a:lumOff val="80000"/>
            </a:schemeClr>
          </a:solidFill>
          <a:ln>
            <a:solidFill>
              <a:srgbClr val="00B050"/>
            </a:solidFill>
          </a:ln>
        </p:spPr>
        <p:txBody>
          <a:bodyPr wrap="square">
            <a:spAutoFit/>
          </a:bodyPr>
          <a:lstStyle/>
          <a:p>
            <a:pPr algn="ctr"/>
            <a:r>
              <a:rPr lang="en-GB" sz="4800" b="1" dirty="0">
                <a:solidFill>
                  <a:srgbClr val="00B050"/>
                </a:solidFill>
              </a:rPr>
              <a:t>Next Meeting : VOCO, Winchester</a:t>
            </a:r>
          </a:p>
          <a:p>
            <a:pPr algn="ctr"/>
            <a:r>
              <a:rPr lang="en-GB" sz="4800" b="1" dirty="0">
                <a:solidFill>
                  <a:srgbClr val="00B050"/>
                </a:solidFill>
              </a:rPr>
              <a:t>Tuesday 7</a:t>
            </a:r>
            <a:r>
              <a:rPr lang="en-GB" sz="4800" b="1" baseline="30000" dirty="0">
                <a:solidFill>
                  <a:srgbClr val="00B050"/>
                </a:solidFill>
              </a:rPr>
              <a:t>th</a:t>
            </a:r>
            <a:r>
              <a:rPr lang="en-GB" sz="4800" b="1" dirty="0">
                <a:solidFill>
                  <a:srgbClr val="00B050"/>
                </a:solidFill>
              </a:rPr>
              <a:t> July : 1315 start</a:t>
            </a:r>
          </a:p>
        </p:txBody>
      </p:sp>
    </p:spTree>
    <p:extLst>
      <p:ext uri="{BB962C8B-B14F-4D97-AF65-F5344CB8AC3E}">
        <p14:creationId xmlns:p14="http://schemas.microsoft.com/office/powerpoint/2010/main" val="619525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EAEC2-CCBF-DA16-4DF7-315B41246EA0}"/>
              </a:ext>
            </a:extLst>
          </p:cNvPr>
          <p:cNvSpPr>
            <a:spLocks noGrp="1"/>
          </p:cNvSpPr>
          <p:nvPr>
            <p:ph type="title"/>
          </p:nvPr>
        </p:nvSpPr>
        <p:spPr/>
        <p:txBody>
          <a:bodyPr/>
          <a:lstStyle/>
          <a:p>
            <a:r>
              <a:rPr lang="en-GB" dirty="0">
                <a:solidFill>
                  <a:srgbClr val="0088CE"/>
                </a:solidFill>
              </a:rPr>
              <a:t>Your feedback matters</a:t>
            </a:r>
          </a:p>
        </p:txBody>
      </p:sp>
      <p:sp>
        <p:nvSpPr>
          <p:cNvPr id="4" name="Subtitle 6">
            <a:extLst>
              <a:ext uri="{FF2B5EF4-FFF2-40B4-BE49-F238E27FC236}">
                <a16:creationId xmlns:a16="http://schemas.microsoft.com/office/drawing/2014/main" id="{13E07C89-8328-497F-F29D-B72903FE8966}"/>
              </a:ext>
            </a:extLst>
          </p:cNvPr>
          <p:cNvSpPr txBox="1">
            <a:spLocks/>
          </p:cNvSpPr>
          <p:nvPr/>
        </p:nvSpPr>
        <p:spPr>
          <a:xfrm>
            <a:off x="11624064" y="4349252"/>
            <a:ext cx="10674635" cy="7103616"/>
          </a:xfrm>
        </p:spPr>
        <p:txBody>
          <a:bodyPr>
            <a:normAutofit fontScale="92500"/>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rgbClr val="08314C"/>
                </a:solidFill>
                <a:latin typeface="Arial" panose="020B0604020202020204" pitchFamily="34" charset="0"/>
                <a:ea typeface="+mn-ea"/>
                <a:cs typeface="Arial" panose="020B0604020202020204" pitchFamily="34" charset="0"/>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rgbClr val="08314C"/>
                </a:solidFill>
                <a:latin typeface="Arial" panose="020B0604020202020204" pitchFamily="34" charset="0"/>
                <a:ea typeface="+mn-ea"/>
                <a:cs typeface="Arial" panose="020B0604020202020204" pitchFamily="34" charset="0"/>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rgbClr val="08314C"/>
                </a:solidFill>
                <a:latin typeface="Arial" panose="020B0604020202020204" pitchFamily="34" charset="0"/>
                <a:ea typeface="+mn-ea"/>
                <a:cs typeface="Arial" panose="020B0604020202020204" pitchFamily="34" charset="0"/>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rgbClr val="08314C"/>
                </a:solidFill>
                <a:latin typeface="Arial" panose="020B0604020202020204" pitchFamily="34" charset="0"/>
                <a:ea typeface="+mn-ea"/>
                <a:cs typeface="Arial" panose="020B0604020202020204" pitchFamily="34" charset="0"/>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rgbClr val="08314C"/>
                </a:solidFill>
                <a:latin typeface="Arial" panose="020B0604020202020204" pitchFamily="34" charset="0"/>
                <a:ea typeface="+mn-ea"/>
                <a:cs typeface="Arial" panose="020B0604020202020204" pitchFamily="34" charset="0"/>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Font typeface="Arial" panose="020B0604020202020204" pitchFamily="34" charset="0"/>
              <a:buNone/>
            </a:pPr>
            <a:r>
              <a:rPr lang="en-GB" sz="4800" dirty="0">
                <a:solidFill>
                  <a:schemeClr val="tx1"/>
                </a:solidFill>
              </a:rPr>
              <a:t>Please scan the QR code to complete our online training evaluation form </a:t>
            </a:r>
          </a:p>
          <a:p>
            <a:pPr marL="0" indent="0">
              <a:buFont typeface="Arial" panose="020B0604020202020204" pitchFamily="34" charset="0"/>
              <a:buNone/>
            </a:pPr>
            <a:endParaRPr lang="en-GB" sz="4800" dirty="0">
              <a:solidFill>
                <a:schemeClr val="tx1"/>
              </a:solidFill>
            </a:endParaRPr>
          </a:p>
          <a:p>
            <a:pPr marL="0" indent="0">
              <a:buFont typeface="Arial" panose="020B0604020202020204" pitchFamily="34" charset="0"/>
              <a:buNone/>
            </a:pPr>
            <a:r>
              <a:rPr lang="en-GB" sz="4800" dirty="0">
                <a:solidFill>
                  <a:schemeClr val="tx1"/>
                </a:solidFill>
              </a:rPr>
              <a:t>Or access the form using the URL below: </a:t>
            </a:r>
          </a:p>
          <a:p>
            <a:pPr marL="0" indent="0">
              <a:buFont typeface="Arial" panose="020B0604020202020204" pitchFamily="34" charset="0"/>
              <a:buNone/>
            </a:pPr>
            <a:r>
              <a:rPr lang="en-GB" sz="4800" u="sng" dirty="0">
                <a:solidFill>
                  <a:srgbClr val="0563C1"/>
                </a:solidFill>
                <a:ea typeface="Calibri" panose="020F0502020204030204" pitchFamily="34" charset="0"/>
                <a:hlinkClick r:id="rId2"/>
              </a:rPr>
              <a:t>https://forms.office.com/r/QE21XtDJ2r</a:t>
            </a:r>
            <a:endParaRPr lang="en-GB" sz="4800" dirty="0">
              <a:ea typeface="Calibri" panose="020F0502020204030204" pitchFamily="34" charset="0"/>
            </a:endParaRPr>
          </a:p>
          <a:p>
            <a:pPr marL="0" indent="0">
              <a:buFont typeface="Arial" panose="020B0604020202020204" pitchFamily="34" charset="0"/>
              <a:buNone/>
            </a:pPr>
            <a:endParaRPr lang="en-GB" sz="4800" b="1" dirty="0"/>
          </a:p>
          <a:p>
            <a:pPr marL="0" indent="0">
              <a:buFont typeface="Arial" panose="020B0604020202020204" pitchFamily="34" charset="0"/>
              <a:buNone/>
            </a:pPr>
            <a:endParaRPr lang="en-GB" sz="4800" b="1" dirty="0"/>
          </a:p>
          <a:p>
            <a:pPr marL="0" indent="0">
              <a:buFont typeface="Arial" panose="020B0604020202020204" pitchFamily="34" charset="0"/>
              <a:buNone/>
            </a:pPr>
            <a:r>
              <a:rPr lang="en-GB" sz="9500" b="1" dirty="0">
                <a:solidFill>
                  <a:schemeClr val="tx1"/>
                </a:solidFill>
              </a:rPr>
              <a:t>Thank you!</a:t>
            </a:r>
          </a:p>
          <a:p>
            <a:endParaRPr lang="en-GB" sz="1800" dirty="0"/>
          </a:p>
        </p:txBody>
      </p:sp>
      <p:pic>
        <p:nvPicPr>
          <p:cNvPr id="5" name="Picture 4" descr="Qr code&#10;&#10;Description automatically generated">
            <a:extLst>
              <a:ext uri="{FF2B5EF4-FFF2-40B4-BE49-F238E27FC236}">
                <a16:creationId xmlns:a16="http://schemas.microsoft.com/office/drawing/2014/main" id="{294CE0B3-ED4A-0026-E46E-F5CA57AC8B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1" y="3178176"/>
            <a:ext cx="8950959" cy="8950959"/>
          </a:xfrm>
          <a:prstGeom prst="rect">
            <a:avLst/>
          </a:prstGeom>
          <a:noFill/>
        </p:spPr>
      </p:pic>
    </p:spTree>
    <p:extLst>
      <p:ext uri="{BB962C8B-B14F-4D97-AF65-F5344CB8AC3E}">
        <p14:creationId xmlns:p14="http://schemas.microsoft.com/office/powerpoint/2010/main" val="3587113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9E4EA7-A0A3-457C-8768-BE49B0E4667A}"/>
              </a:ext>
            </a:extLst>
          </p:cNvPr>
          <p:cNvSpPr txBox="1"/>
          <p:nvPr/>
        </p:nvSpPr>
        <p:spPr>
          <a:xfrm>
            <a:off x="655104" y="595334"/>
            <a:ext cx="7856381" cy="646331"/>
          </a:xfrm>
          <a:prstGeom prst="rect">
            <a:avLst/>
          </a:prstGeom>
          <a:noFill/>
        </p:spPr>
        <p:txBody>
          <a:bodyPr wrap="none" rtlCol="0">
            <a:spAutoFit/>
          </a:bodyPr>
          <a:lstStyle/>
          <a:p>
            <a:r>
              <a:rPr lang="en-GB" sz="3600" b="1" dirty="0"/>
              <a:t>Materials for Hampshire HoDs Meetings</a:t>
            </a:r>
          </a:p>
        </p:txBody>
      </p:sp>
      <p:sp>
        <p:nvSpPr>
          <p:cNvPr id="5" name="Content Placeholder 2">
            <a:extLst>
              <a:ext uri="{FF2B5EF4-FFF2-40B4-BE49-F238E27FC236}">
                <a16:creationId xmlns:a16="http://schemas.microsoft.com/office/drawing/2014/main" id="{43FF1FF4-5703-413D-AAAC-F598C1586C57}"/>
              </a:ext>
            </a:extLst>
          </p:cNvPr>
          <p:cNvSpPr>
            <a:spLocks noGrp="1"/>
          </p:cNvSpPr>
          <p:nvPr>
            <p:ph idx="1"/>
          </p:nvPr>
        </p:nvSpPr>
        <p:spPr>
          <a:xfrm>
            <a:off x="17338034" y="12074118"/>
            <a:ext cx="3168524" cy="1065312"/>
          </a:xfrm>
          <a:ln>
            <a:solidFill>
              <a:schemeClr val="tx1"/>
            </a:solidFill>
          </a:ln>
        </p:spPr>
        <p:txBody>
          <a:bodyPr/>
          <a:lstStyle/>
          <a:p>
            <a:pPr marL="0" indent="0" algn="ctr">
              <a:buNone/>
            </a:pPr>
            <a:r>
              <a:rPr lang="en-GB" b="1" dirty="0"/>
              <a:t>HH2526</a:t>
            </a:r>
          </a:p>
        </p:txBody>
      </p:sp>
      <p:sp>
        <p:nvSpPr>
          <p:cNvPr id="6" name="TextBox 5">
            <a:extLst>
              <a:ext uri="{FF2B5EF4-FFF2-40B4-BE49-F238E27FC236}">
                <a16:creationId xmlns:a16="http://schemas.microsoft.com/office/drawing/2014/main" id="{B6FD553E-BB57-43B1-8692-1BA42A6D2CD8}"/>
              </a:ext>
            </a:extLst>
          </p:cNvPr>
          <p:cNvSpPr txBox="1"/>
          <p:nvPr/>
        </p:nvSpPr>
        <p:spPr>
          <a:xfrm>
            <a:off x="10272259" y="835178"/>
            <a:ext cx="9319844" cy="646331"/>
          </a:xfrm>
          <a:prstGeom prst="rect">
            <a:avLst/>
          </a:prstGeom>
          <a:noFill/>
        </p:spPr>
        <p:txBody>
          <a:bodyPr wrap="square">
            <a:spAutoFit/>
          </a:bodyPr>
          <a:lstStyle/>
          <a:p>
            <a:r>
              <a:rPr lang="en-US" sz="3600" dirty="0">
                <a:hlinkClick r:id="rId3"/>
              </a:rPr>
              <a:t>HIAS Maths Moodle (hants.gov.uk)</a:t>
            </a:r>
            <a:endParaRPr lang="en-GB" sz="3600" dirty="0"/>
          </a:p>
        </p:txBody>
      </p:sp>
      <p:pic>
        <p:nvPicPr>
          <p:cNvPr id="7" name="Picture 6">
            <a:extLst>
              <a:ext uri="{FF2B5EF4-FFF2-40B4-BE49-F238E27FC236}">
                <a16:creationId xmlns:a16="http://schemas.microsoft.com/office/drawing/2014/main" id="{49B7252A-6184-4738-A443-0DEEF1DF283F}"/>
              </a:ext>
            </a:extLst>
          </p:cNvPr>
          <p:cNvPicPr>
            <a:picLocks noChangeAspect="1"/>
          </p:cNvPicPr>
          <p:nvPr/>
        </p:nvPicPr>
        <p:blipFill>
          <a:blip r:embed="rId4"/>
          <a:stretch>
            <a:fillRect/>
          </a:stretch>
        </p:blipFill>
        <p:spPr>
          <a:xfrm>
            <a:off x="10050335" y="2507677"/>
            <a:ext cx="8764224" cy="1848108"/>
          </a:xfrm>
          <a:prstGeom prst="rect">
            <a:avLst/>
          </a:prstGeom>
        </p:spPr>
      </p:pic>
      <p:pic>
        <p:nvPicPr>
          <p:cNvPr id="8" name="Picture 7">
            <a:extLst>
              <a:ext uri="{FF2B5EF4-FFF2-40B4-BE49-F238E27FC236}">
                <a16:creationId xmlns:a16="http://schemas.microsoft.com/office/drawing/2014/main" id="{7347CEC5-E019-4EBA-A750-07DF70B3D778}"/>
              </a:ext>
            </a:extLst>
          </p:cNvPr>
          <p:cNvPicPr>
            <a:picLocks noChangeAspect="1"/>
          </p:cNvPicPr>
          <p:nvPr/>
        </p:nvPicPr>
        <p:blipFill rotWithShape="1">
          <a:blip r:embed="rId5"/>
          <a:srcRect b="53894"/>
          <a:stretch/>
        </p:blipFill>
        <p:spPr>
          <a:xfrm>
            <a:off x="8855862" y="7892485"/>
            <a:ext cx="5201376" cy="1994082"/>
          </a:xfrm>
          <a:prstGeom prst="rect">
            <a:avLst/>
          </a:prstGeom>
          <a:ln>
            <a:solidFill>
              <a:srgbClr val="0062AC"/>
            </a:solidFill>
          </a:ln>
        </p:spPr>
      </p:pic>
      <p:grpSp>
        <p:nvGrpSpPr>
          <p:cNvPr id="9" name="Group 8">
            <a:extLst>
              <a:ext uri="{FF2B5EF4-FFF2-40B4-BE49-F238E27FC236}">
                <a16:creationId xmlns:a16="http://schemas.microsoft.com/office/drawing/2014/main" id="{F3CF10B3-4CDB-4EFD-8D1E-ACC3663D0855}"/>
              </a:ext>
            </a:extLst>
          </p:cNvPr>
          <p:cNvGrpSpPr/>
          <p:nvPr/>
        </p:nvGrpSpPr>
        <p:grpSpPr>
          <a:xfrm>
            <a:off x="15505682" y="6830880"/>
            <a:ext cx="7506748" cy="5144218"/>
            <a:chOff x="3898971" y="3482169"/>
            <a:chExt cx="3753374" cy="2572109"/>
          </a:xfrm>
        </p:grpSpPr>
        <p:pic>
          <p:nvPicPr>
            <p:cNvPr id="10" name="Picture 9">
              <a:extLst>
                <a:ext uri="{FF2B5EF4-FFF2-40B4-BE49-F238E27FC236}">
                  <a16:creationId xmlns:a16="http://schemas.microsoft.com/office/drawing/2014/main" id="{3386E65F-104F-43AB-96C0-6354F7099AD0}"/>
                </a:ext>
              </a:extLst>
            </p:cNvPr>
            <p:cNvPicPr>
              <a:picLocks noChangeAspect="1"/>
            </p:cNvPicPr>
            <p:nvPr/>
          </p:nvPicPr>
          <p:blipFill>
            <a:blip r:embed="rId6"/>
            <a:stretch>
              <a:fillRect/>
            </a:stretch>
          </p:blipFill>
          <p:spPr>
            <a:xfrm>
              <a:off x="3898971" y="3482169"/>
              <a:ext cx="3753374" cy="2572109"/>
            </a:xfrm>
            <a:prstGeom prst="rect">
              <a:avLst/>
            </a:prstGeom>
          </p:spPr>
        </p:pic>
        <p:sp>
          <p:nvSpPr>
            <p:cNvPr id="11" name="TextBox 10">
              <a:extLst>
                <a:ext uri="{FF2B5EF4-FFF2-40B4-BE49-F238E27FC236}">
                  <a16:creationId xmlns:a16="http://schemas.microsoft.com/office/drawing/2014/main" id="{8C0EFB06-47ED-4FFA-9E29-729E459AEA2B}"/>
                </a:ext>
              </a:extLst>
            </p:cNvPr>
            <p:cNvSpPr txBox="1"/>
            <p:nvPr/>
          </p:nvSpPr>
          <p:spPr>
            <a:xfrm>
              <a:off x="4150052" y="5158825"/>
              <a:ext cx="2901307" cy="784830"/>
            </a:xfrm>
            <a:prstGeom prst="rect">
              <a:avLst/>
            </a:prstGeom>
            <a:solidFill>
              <a:srgbClr val="0062AC"/>
            </a:solidFill>
          </p:spPr>
          <p:txBody>
            <a:bodyPr wrap="none" rtlCol="0">
              <a:spAutoFit/>
            </a:bodyPr>
            <a:lstStyle/>
            <a:p>
              <a:endParaRPr lang="en-GB" sz="3200" dirty="0">
                <a:solidFill>
                  <a:schemeClr val="bg1"/>
                </a:solidFill>
              </a:endParaRPr>
            </a:p>
            <a:p>
              <a:r>
                <a:rPr lang="en-GB" sz="3200" dirty="0">
                  <a:solidFill>
                    <a:schemeClr val="bg1"/>
                  </a:solidFill>
                </a:rPr>
                <a:t>Subject Leader Meetings 2025/26</a:t>
              </a:r>
            </a:p>
            <a:p>
              <a:endParaRPr lang="en-GB" sz="3200" dirty="0">
                <a:solidFill>
                  <a:schemeClr val="bg1"/>
                </a:solidFill>
              </a:endParaRPr>
            </a:p>
          </p:txBody>
        </p:sp>
      </p:grpSp>
      <p:sp>
        <p:nvSpPr>
          <p:cNvPr id="12" name="Arrow: Right 11">
            <a:extLst>
              <a:ext uri="{FF2B5EF4-FFF2-40B4-BE49-F238E27FC236}">
                <a16:creationId xmlns:a16="http://schemas.microsoft.com/office/drawing/2014/main" id="{7E2E8743-913C-4A2F-B96D-9A920968089A}"/>
              </a:ext>
            </a:extLst>
          </p:cNvPr>
          <p:cNvSpPr/>
          <p:nvPr/>
        </p:nvSpPr>
        <p:spPr>
          <a:xfrm rot="5400000">
            <a:off x="13840914" y="1813317"/>
            <a:ext cx="1215618"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a:p>
        </p:txBody>
      </p:sp>
      <p:sp>
        <p:nvSpPr>
          <p:cNvPr id="13" name="Arrow: Right 12">
            <a:extLst>
              <a:ext uri="{FF2B5EF4-FFF2-40B4-BE49-F238E27FC236}">
                <a16:creationId xmlns:a16="http://schemas.microsoft.com/office/drawing/2014/main" id="{521C375F-ECDA-4D81-8281-B9C9E5EA6969}"/>
              </a:ext>
            </a:extLst>
          </p:cNvPr>
          <p:cNvSpPr/>
          <p:nvPr/>
        </p:nvSpPr>
        <p:spPr>
          <a:xfrm rot="5400000">
            <a:off x="9864829" y="5941234"/>
            <a:ext cx="3738783" cy="5553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a:p>
        </p:txBody>
      </p:sp>
      <p:sp>
        <p:nvSpPr>
          <p:cNvPr id="14" name="Arrow: Right 13">
            <a:extLst>
              <a:ext uri="{FF2B5EF4-FFF2-40B4-BE49-F238E27FC236}">
                <a16:creationId xmlns:a16="http://schemas.microsoft.com/office/drawing/2014/main" id="{400A69D0-AF0B-45F1-9B96-FEF99C4F0889}"/>
              </a:ext>
            </a:extLst>
          </p:cNvPr>
          <p:cNvSpPr/>
          <p:nvPr/>
        </p:nvSpPr>
        <p:spPr>
          <a:xfrm>
            <a:off x="14073515" y="8936262"/>
            <a:ext cx="1215618"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a:p>
        </p:txBody>
      </p:sp>
      <p:pic>
        <p:nvPicPr>
          <p:cNvPr id="3" name="Picture 2">
            <a:extLst>
              <a:ext uri="{FF2B5EF4-FFF2-40B4-BE49-F238E27FC236}">
                <a16:creationId xmlns:a16="http://schemas.microsoft.com/office/drawing/2014/main" id="{EEC8FEA2-5CDA-CB73-AA45-7157C6FFF759}"/>
              </a:ext>
            </a:extLst>
          </p:cNvPr>
          <p:cNvPicPr>
            <a:picLocks noChangeAspect="1"/>
          </p:cNvPicPr>
          <p:nvPr/>
        </p:nvPicPr>
        <p:blipFill>
          <a:blip r:embed="rId7"/>
          <a:stretch>
            <a:fillRect/>
          </a:stretch>
        </p:blipFill>
        <p:spPr>
          <a:xfrm>
            <a:off x="814322" y="1438045"/>
            <a:ext cx="4482338" cy="7817025"/>
          </a:xfrm>
          <a:prstGeom prst="rect">
            <a:avLst/>
          </a:prstGeom>
        </p:spPr>
      </p:pic>
      <p:sp>
        <p:nvSpPr>
          <p:cNvPr id="15" name="Arrow: Right 14">
            <a:extLst>
              <a:ext uri="{FF2B5EF4-FFF2-40B4-BE49-F238E27FC236}">
                <a16:creationId xmlns:a16="http://schemas.microsoft.com/office/drawing/2014/main" id="{5B9B81EC-AF97-F268-B58A-555FB97FF4CA}"/>
              </a:ext>
            </a:extLst>
          </p:cNvPr>
          <p:cNvSpPr/>
          <p:nvPr/>
        </p:nvSpPr>
        <p:spPr>
          <a:xfrm rot="19930275" flipV="1">
            <a:off x="4754670" y="5652937"/>
            <a:ext cx="6978458" cy="5439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a:p>
        </p:txBody>
      </p:sp>
    </p:spTree>
    <p:extLst>
      <p:ext uri="{BB962C8B-B14F-4D97-AF65-F5344CB8AC3E}">
        <p14:creationId xmlns:p14="http://schemas.microsoft.com/office/powerpoint/2010/main" val="3332616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C31BD-057A-948F-7E18-9A16DE3D2E11}"/>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46CD7E72-7225-FA7E-0C0E-28041A7F02CC}"/>
              </a:ext>
            </a:extLst>
          </p:cNvPr>
          <p:cNvSpPr txBox="1"/>
          <p:nvPr/>
        </p:nvSpPr>
        <p:spPr>
          <a:xfrm>
            <a:off x="2619840" y="1662412"/>
            <a:ext cx="18036384" cy="9448740"/>
          </a:xfrm>
          <a:prstGeom prst="rect">
            <a:avLst/>
          </a:prstGeom>
          <a:solidFill>
            <a:schemeClr val="bg1"/>
          </a:solidFill>
          <a:ln>
            <a:solidFill>
              <a:schemeClr val="accent1"/>
            </a:solidFill>
          </a:ln>
        </p:spPr>
        <p:txBody>
          <a:bodyPr wrap="square">
            <a:spAutoFit/>
          </a:bodyPr>
          <a:lstStyle/>
          <a:p>
            <a:r>
              <a:rPr lang="en-GB" sz="3200" b="1" dirty="0">
                <a:effectLst/>
                <a:latin typeface="Arial" panose="020B0604020202020204" pitchFamily="34" charset="0"/>
                <a:ea typeface="Calibri" panose="020F0502020204030204" pitchFamily="34" charset="0"/>
                <a:cs typeface="Arial" panose="020B0604020202020204" pitchFamily="34" charset="0"/>
              </a:rPr>
              <a:t>Agenda : May 19</a:t>
            </a:r>
            <a:r>
              <a:rPr lang="en-GB" sz="3200" b="1" baseline="30000" dirty="0">
                <a:effectLst/>
                <a:latin typeface="Arial" panose="020B0604020202020204" pitchFamily="34" charset="0"/>
                <a:ea typeface="Calibri" panose="020F0502020204030204" pitchFamily="34" charset="0"/>
                <a:cs typeface="Arial" panose="020B0604020202020204" pitchFamily="34" charset="0"/>
              </a:rPr>
              <a:t>th</a:t>
            </a:r>
            <a:r>
              <a:rPr lang="en-GB" sz="3200" b="1" dirty="0">
                <a:effectLst/>
                <a:latin typeface="Arial" panose="020B0604020202020204" pitchFamily="34" charset="0"/>
                <a:ea typeface="Calibri" panose="020F0502020204030204" pitchFamily="34" charset="0"/>
                <a:cs typeface="Arial" panose="020B0604020202020204" pitchFamily="34" charset="0"/>
              </a:rPr>
              <a:t>, 2026</a:t>
            </a:r>
            <a:endParaRPr lang="en-GB" sz="2800" dirty="0">
              <a:effectLst/>
              <a:latin typeface="Arial" panose="020B0604020202020204" pitchFamily="34" charset="0"/>
              <a:ea typeface="Calibri" panose="020F0502020204030204" pitchFamily="34" charset="0"/>
              <a:cs typeface="Arial" panose="020B0604020202020204" pitchFamily="34" charset="0"/>
            </a:endParaRPr>
          </a:p>
          <a:p>
            <a:r>
              <a:rPr lang="en-GB" sz="3200" dirty="0">
                <a:effectLst/>
                <a:latin typeface="Arial" panose="020B0604020202020204" pitchFamily="34" charset="0"/>
                <a:ea typeface="Calibri" panose="020F0502020204030204" pitchFamily="34" charset="0"/>
                <a:cs typeface="Arial" panose="020B0604020202020204" pitchFamily="34" charset="0"/>
              </a:rPr>
              <a:t> </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Subject enjoyment: Some maths to get us started</a:t>
            </a:r>
          </a:p>
          <a:p>
            <a:pPr marL="457200" indent="-457200">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Paper 1 GCSE : Thoughts</a:t>
            </a:r>
          </a:p>
          <a:p>
            <a:pPr marL="457200" indent="-457200">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AI : Where are we and what is useful and not so useful?</a:t>
            </a:r>
          </a:p>
          <a:p>
            <a:endParaRPr lang="en-GB" sz="3200" i="1" kern="100" dirty="0">
              <a:effectLst/>
              <a:latin typeface="Arial" panose="020B0604020202020204" pitchFamily="34" charset="0"/>
              <a:ea typeface="Aptos" panose="020B0004020202020204" pitchFamily="34" charset="0"/>
              <a:cs typeface="Arial" panose="020B0604020202020204" pitchFamily="34" charset="0"/>
            </a:endParaRPr>
          </a:p>
          <a:p>
            <a:pPr marL="457200" indent="-457200">
              <a:buFont typeface="Arial" panose="020B0604020202020204" pitchFamily="34" charset="0"/>
              <a:buChar char="•"/>
            </a:pPr>
            <a:r>
              <a:rPr lang="en-US" sz="3200" i="1" dirty="0">
                <a:latin typeface="Arial" panose="020B0604020202020204" pitchFamily="34" charset="0"/>
                <a:cs typeface="Arial" panose="020B0604020202020204" pitchFamily="34" charset="0"/>
              </a:rPr>
              <a:t>Break </a:t>
            </a:r>
          </a:p>
          <a:p>
            <a:endParaRPr lang="en-US" sz="32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Mixed attainment teaching (EEF secondary maths practice review)</a:t>
            </a:r>
          </a:p>
          <a:p>
            <a:endParaRPr lang="en-US" sz="3200" i="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GCSE steps to success project: Engagement and promoting thinking through games</a:t>
            </a:r>
          </a:p>
          <a:p>
            <a:endParaRPr lang="en-US" sz="3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Summary and reflection: A chance to review and adapt your department action plans</a:t>
            </a:r>
          </a:p>
          <a:p>
            <a:endParaRPr lang="en-US" sz="3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AOB / Future foci for meetings </a:t>
            </a:r>
          </a:p>
          <a:p>
            <a:pPr marL="457200" indent="-457200">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r>
              <a:rPr lang="en-US" sz="3200" b="1" dirty="0">
                <a:latin typeface="Arial" panose="020B0604020202020204" pitchFamily="34" charset="0"/>
                <a:cs typeface="Arial" panose="020B0604020202020204" pitchFamily="34" charset="0"/>
              </a:rPr>
              <a:t>Next time : Tuesday 19</a:t>
            </a:r>
            <a:r>
              <a:rPr lang="en-US" sz="3200" b="1" baseline="30000" dirty="0">
                <a:latin typeface="Arial" panose="020B0604020202020204" pitchFamily="34" charset="0"/>
                <a:cs typeface="Arial" panose="020B0604020202020204" pitchFamily="34" charset="0"/>
              </a:rPr>
              <a:t>th</a:t>
            </a:r>
            <a:r>
              <a:rPr lang="en-US" sz="3200" b="1" dirty="0">
                <a:latin typeface="Arial" panose="020B0604020202020204" pitchFamily="34" charset="0"/>
                <a:cs typeface="Arial" panose="020B0604020202020204" pitchFamily="34" charset="0"/>
              </a:rPr>
              <a:t> May</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Graphic 5" descr="Coffee with solid fill">
            <a:extLst>
              <a:ext uri="{FF2B5EF4-FFF2-40B4-BE49-F238E27FC236}">
                <a16:creationId xmlns:a16="http://schemas.microsoft.com/office/drawing/2014/main" id="{EF491920-CE65-E56E-3176-CD6AA9D5B5F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4808339" y="5096517"/>
            <a:ext cx="1133061" cy="1133061"/>
          </a:xfrm>
          <a:prstGeom prst="rect">
            <a:avLst/>
          </a:prstGeom>
        </p:spPr>
      </p:pic>
    </p:spTree>
    <p:extLst>
      <p:ext uri="{BB962C8B-B14F-4D97-AF65-F5344CB8AC3E}">
        <p14:creationId xmlns:p14="http://schemas.microsoft.com/office/powerpoint/2010/main" val="3960405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29E29CE-9141-4533-D1D4-4916C2FBE315}"/>
              </a:ext>
            </a:extLst>
          </p:cNvPr>
          <p:cNvSpPr txBox="1">
            <a:spLocks noChangeArrowheads="1"/>
          </p:cNvSpPr>
          <p:nvPr/>
        </p:nvSpPr>
        <p:spPr bwMode="auto">
          <a:xfrm flipH="1">
            <a:off x="7870726" y="1673424"/>
            <a:ext cx="7921624" cy="2554545"/>
          </a:xfrm>
          <a:prstGeom prst="rect">
            <a:avLst/>
          </a:prstGeom>
          <a:solidFill>
            <a:schemeClr val="accent3">
              <a:lumMod val="60000"/>
              <a:lumOff val="40000"/>
            </a:schemeClr>
          </a:solidFill>
          <a:ln>
            <a:solidFill>
              <a:schemeClr val="accent1"/>
            </a:solid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a:lnSpc>
                <a:spcPct val="100000"/>
              </a:lnSpc>
              <a:spcBef>
                <a:spcPct val="0"/>
              </a:spcBef>
              <a:buFontTx/>
              <a:buNone/>
              <a:defRPr/>
            </a:pPr>
            <a:r>
              <a:rPr lang="en-GB" altLang="en-US" sz="8000" dirty="0"/>
              <a:t>Check-in !</a:t>
            </a:r>
          </a:p>
          <a:p>
            <a:pPr algn="ctr">
              <a:lnSpc>
                <a:spcPct val="100000"/>
              </a:lnSpc>
              <a:spcBef>
                <a:spcPct val="0"/>
              </a:spcBef>
              <a:buFontTx/>
              <a:buNone/>
              <a:defRPr/>
            </a:pPr>
            <a:r>
              <a:rPr lang="en-GB" altLang="en-US" sz="8000" dirty="0"/>
              <a:t>How’s it going ?</a:t>
            </a:r>
          </a:p>
        </p:txBody>
      </p:sp>
      <p:pic>
        <p:nvPicPr>
          <p:cNvPr id="5" name="Graphic 2" descr="Wave Gesture with solid fill">
            <a:extLst>
              <a:ext uri="{FF2B5EF4-FFF2-40B4-BE49-F238E27FC236}">
                <a16:creationId xmlns:a16="http://schemas.microsoft.com/office/drawing/2014/main" id="{70AAFFF5-5FA7-2CB6-F217-638D768A25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8358" y="1097360"/>
            <a:ext cx="2529128" cy="2529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970C33A8-0530-A8CF-C7E0-4521B6F70120}"/>
              </a:ext>
            </a:extLst>
          </p:cNvPr>
          <p:cNvSpPr txBox="1"/>
          <p:nvPr/>
        </p:nvSpPr>
        <p:spPr>
          <a:xfrm>
            <a:off x="2961861" y="5086827"/>
            <a:ext cx="17989826" cy="5386090"/>
          </a:xfrm>
          <a:prstGeom prst="rect">
            <a:avLst/>
          </a:prstGeom>
          <a:noFill/>
        </p:spPr>
        <p:txBody>
          <a:bodyPr wrap="square" rtlCol="0">
            <a:spAutoFit/>
          </a:bodyPr>
          <a:lstStyle/>
          <a:p>
            <a:pPr algn="ctr"/>
            <a:r>
              <a:rPr lang="en-GB" sz="5600" b="1" dirty="0"/>
              <a:t>Successes and challenges ?</a:t>
            </a:r>
          </a:p>
          <a:p>
            <a:pPr algn="ctr"/>
            <a:r>
              <a:rPr lang="en-GB" sz="4800" dirty="0"/>
              <a:t>Good start to the Summer term?</a:t>
            </a:r>
          </a:p>
          <a:p>
            <a:pPr algn="ctr"/>
            <a:r>
              <a:rPr lang="en-GB" sz="4800" dirty="0"/>
              <a:t>Transition into new year groups for KS3.</a:t>
            </a:r>
          </a:p>
          <a:p>
            <a:pPr algn="ctr"/>
            <a:r>
              <a:rPr lang="en-GB" sz="4800" dirty="0"/>
              <a:t>Liaison with primary feeders</a:t>
            </a:r>
          </a:p>
          <a:p>
            <a:pPr algn="ctr"/>
            <a:r>
              <a:rPr lang="en-GB" sz="4800" dirty="0"/>
              <a:t>Study leave ~ keeping Y11 focussed</a:t>
            </a:r>
          </a:p>
          <a:p>
            <a:pPr algn="ctr"/>
            <a:endParaRPr lang="en-GB" sz="4800" dirty="0"/>
          </a:p>
          <a:p>
            <a:pPr algn="ctr"/>
            <a:endParaRPr lang="en-GB" sz="4800" dirty="0"/>
          </a:p>
        </p:txBody>
      </p:sp>
    </p:spTree>
    <p:extLst>
      <p:ext uri="{BB962C8B-B14F-4D97-AF65-F5344CB8AC3E}">
        <p14:creationId xmlns:p14="http://schemas.microsoft.com/office/powerpoint/2010/main" val="218278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EB3600-22FA-202A-0051-BF7790B473F5}"/>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A8DF8B3F-4338-3155-D0E3-E944FA1473C5}"/>
              </a:ext>
            </a:extLst>
          </p:cNvPr>
          <p:cNvSpPr txBox="1"/>
          <p:nvPr/>
        </p:nvSpPr>
        <p:spPr>
          <a:xfrm>
            <a:off x="443251" y="1052437"/>
            <a:ext cx="6888424" cy="707886"/>
          </a:xfrm>
          <a:prstGeom prst="rect">
            <a:avLst/>
          </a:prstGeom>
          <a:solidFill>
            <a:srgbClr val="00FF99"/>
          </a:solidFill>
          <a:ln>
            <a:solidFill>
              <a:schemeClr val="tx1"/>
            </a:solidFill>
          </a:ln>
        </p:spPr>
        <p:txBody>
          <a:bodyPr wrap="none" rtlCol="0">
            <a:spAutoFit/>
          </a:bodyPr>
          <a:lstStyle/>
          <a:p>
            <a:r>
              <a:rPr lang="en-GB" sz="4000" dirty="0">
                <a:latin typeface="Arial" panose="020B0604020202020204" pitchFamily="34" charset="0"/>
                <a:cs typeface="Arial" panose="020B0604020202020204" pitchFamily="34" charset="0"/>
              </a:rPr>
              <a:t>Some maths to get us started</a:t>
            </a:r>
          </a:p>
        </p:txBody>
      </p:sp>
      <p:sp>
        <p:nvSpPr>
          <p:cNvPr id="4" name="Rectangle 3">
            <a:extLst>
              <a:ext uri="{FF2B5EF4-FFF2-40B4-BE49-F238E27FC236}">
                <a16:creationId xmlns:a16="http://schemas.microsoft.com/office/drawing/2014/main" id="{148640CD-300D-16C7-96E2-37C5D1F53E09}"/>
              </a:ext>
            </a:extLst>
          </p:cNvPr>
          <p:cNvSpPr/>
          <p:nvPr/>
        </p:nvSpPr>
        <p:spPr>
          <a:xfrm>
            <a:off x="5590309" y="3158836"/>
            <a:ext cx="9414164" cy="8645237"/>
          </a:xfrm>
          <a:prstGeom prst="rect">
            <a:avLst/>
          </a:prstGeom>
          <a:solidFill>
            <a:schemeClr val="accent2">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5C053D82-F9F3-4776-8C37-6DA2DA019642}"/>
              </a:ext>
            </a:extLst>
          </p:cNvPr>
          <p:cNvCxnSpPr>
            <a:cxnSpLocks/>
          </p:cNvCxnSpPr>
          <p:nvPr/>
        </p:nvCxnSpPr>
        <p:spPr>
          <a:xfrm>
            <a:off x="5590309" y="3158836"/>
            <a:ext cx="2951018" cy="1537855"/>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6B292F25-C538-BD2C-CD0F-9DDD2E9C9488}"/>
              </a:ext>
            </a:extLst>
          </p:cNvPr>
          <p:cNvCxnSpPr>
            <a:cxnSpLocks/>
          </p:cNvCxnSpPr>
          <p:nvPr/>
        </p:nvCxnSpPr>
        <p:spPr>
          <a:xfrm flipV="1">
            <a:off x="5590309" y="4696691"/>
            <a:ext cx="2951018" cy="7107382"/>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3AB3FCB1-0785-BD5C-7DE5-8E5D3C5E641C}"/>
              </a:ext>
            </a:extLst>
          </p:cNvPr>
          <p:cNvCxnSpPr>
            <a:cxnSpLocks/>
          </p:cNvCxnSpPr>
          <p:nvPr/>
        </p:nvCxnSpPr>
        <p:spPr>
          <a:xfrm flipV="1">
            <a:off x="8541327" y="3158836"/>
            <a:ext cx="6463146" cy="1537855"/>
          </a:xfrm>
          <a:prstGeom prst="line">
            <a:avLst/>
          </a:prstGeom>
        </p:spPr>
        <p:style>
          <a:lnRef idx="1">
            <a:schemeClr val="dk1"/>
          </a:lnRef>
          <a:fillRef idx="0">
            <a:schemeClr val="dk1"/>
          </a:fillRef>
          <a:effectRef idx="0">
            <a:schemeClr val="dk1"/>
          </a:effectRef>
          <a:fontRef idx="minor">
            <a:schemeClr val="tx1"/>
          </a:fontRef>
        </p:style>
      </p:cxnSp>
      <p:sp>
        <p:nvSpPr>
          <p:cNvPr id="16" name="Rectangle 15">
            <a:extLst>
              <a:ext uri="{FF2B5EF4-FFF2-40B4-BE49-F238E27FC236}">
                <a16:creationId xmlns:a16="http://schemas.microsoft.com/office/drawing/2014/main" id="{E1E6BCFF-D022-5374-E63D-ED5BFBC6FBFD}"/>
              </a:ext>
            </a:extLst>
          </p:cNvPr>
          <p:cNvSpPr/>
          <p:nvPr/>
        </p:nvSpPr>
        <p:spPr>
          <a:xfrm rot="1531678">
            <a:off x="8105409" y="4627089"/>
            <a:ext cx="366352" cy="37464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9EF13445-ADB8-AFA3-6A5B-A861DFEF1912}"/>
              </a:ext>
            </a:extLst>
          </p:cNvPr>
          <p:cNvSpPr txBox="1"/>
          <p:nvPr/>
        </p:nvSpPr>
        <p:spPr>
          <a:xfrm>
            <a:off x="6806045" y="3858550"/>
            <a:ext cx="519546" cy="707886"/>
          </a:xfrm>
          <a:prstGeom prst="rect">
            <a:avLst/>
          </a:prstGeom>
          <a:noFill/>
        </p:spPr>
        <p:txBody>
          <a:bodyPr wrap="square" rtlCol="0">
            <a:spAutoFit/>
          </a:bodyPr>
          <a:lstStyle/>
          <a:p>
            <a:r>
              <a:rPr lang="en-GB" sz="4000" dirty="0">
                <a:latin typeface="Arial" panose="020B0604020202020204" pitchFamily="34" charset="0"/>
                <a:cs typeface="Arial" panose="020B0604020202020204" pitchFamily="34" charset="0"/>
              </a:rPr>
              <a:t>a</a:t>
            </a:r>
          </a:p>
        </p:txBody>
      </p:sp>
      <p:sp>
        <p:nvSpPr>
          <p:cNvPr id="18" name="TextBox 17">
            <a:extLst>
              <a:ext uri="{FF2B5EF4-FFF2-40B4-BE49-F238E27FC236}">
                <a16:creationId xmlns:a16="http://schemas.microsoft.com/office/drawing/2014/main" id="{9AAAA663-A53C-FB5F-133F-9B9943939C9B}"/>
              </a:ext>
            </a:extLst>
          </p:cNvPr>
          <p:cNvSpPr txBox="1"/>
          <p:nvPr/>
        </p:nvSpPr>
        <p:spPr>
          <a:xfrm>
            <a:off x="7644348" y="7005703"/>
            <a:ext cx="519546" cy="707886"/>
          </a:xfrm>
          <a:prstGeom prst="rect">
            <a:avLst/>
          </a:prstGeom>
          <a:noFill/>
        </p:spPr>
        <p:txBody>
          <a:bodyPr wrap="square" rtlCol="0">
            <a:spAutoFit/>
          </a:bodyPr>
          <a:lstStyle/>
          <a:p>
            <a:r>
              <a:rPr lang="en-GB" sz="4000" dirty="0">
                <a:latin typeface="Arial" panose="020B0604020202020204" pitchFamily="34" charset="0"/>
                <a:cs typeface="Arial" panose="020B0604020202020204" pitchFamily="34" charset="0"/>
              </a:rPr>
              <a:t>b</a:t>
            </a:r>
          </a:p>
        </p:txBody>
      </p:sp>
      <p:sp>
        <p:nvSpPr>
          <p:cNvPr id="19" name="TextBox 18">
            <a:extLst>
              <a:ext uri="{FF2B5EF4-FFF2-40B4-BE49-F238E27FC236}">
                <a16:creationId xmlns:a16="http://schemas.microsoft.com/office/drawing/2014/main" id="{8D4B9403-9797-9524-3997-2991E9987D0D}"/>
              </a:ext>
            </a:extLst>
          </p:cNvPr>
          <p:cNvSpPr txBox="1"/>
          <p:nvPr/>
        </p:nvSpPr>
        <p:spPr>
          <a:xfrm>
            <a:off x="11440391" y="4010950"/>
            <a:ext cx="519546" cy="707886"/>
          </a:xfrm>
          <a:prstGeom prst="rect">
            <a:avLst/>
          </a:prstGeom>
          <a:noFill/>
        </p:spPr>
        <p:txBody>
          <a:bodyPr wrap="square" rtlCol="0">
            <a:spAutoFit/>
          </a:bodyPr>
          <a:lstStyle/>
          <a:p>
            <a:r>
              <a:rPr lang="en-GB" sz="4000" dirty="0">
                <a:latin typeface="Arial" panose="020B0604020202020204" pitchFamily="34" charset="0"/>
                <a:cs typeface="Arial" panose="020B0604020202020204" pitchFamily="34" charset="0"/>
              </a:rPr>
              <a:t>x</a:t>
            </a:r>
          </a:p>
        </p:txBody>
      </p:sp>
      <p:sp>
        <p:nvSpPr>
          <p:cNvPr id="20" name="TextBox 19">
            <a:extLst>
              <a:ext uri="{FF2B5EF4-FFF2-40B4-BE49-F238E27FC236}">
                <a16:creationId xmlns:a16="http://schemas.microsoft.com/office/drawing/2014/main" id="{0BDFF5B0-04E9-2E33-F7DE-3A120556DFBF}"/>
              </a:ext>
            </a:extLst>
          </p:cNvPr>
          <p:cNvSpPr txBox="1"/>
          <p:nvPr/>
        </p:nvSpPr>
        <p:spPr>
          <a:xfrm>
            <a:off x="16292946" y="5297543"/>
            <a:ext cx="4188967" cy="2062103"/>
          </a:xfrm>
          <a:prstGeom prst="rect">
            <a:avLst/>
          </a:prstGeom>
          <a:noFill/>
        </p:spPr>
        <p:txBody>
          <a:bodyPr wrap="none" rtlCol="0">
            <a:spAutoFit/>
          </a:bodyPr>
          <a:lstStyle/>
          <a:p>
            <a:r>
              <a:rPr lang="en-GB" sz="4000" dirty="0">
                <a:latin typeface="Arial" panose="020B0604020202020204" pitchFamily="34" charset="0"/>
                <a:cs typeface="Arial" panose="020B0604020202020204" pitchFamily="34" charset="0"/>
              </a:rPr>
              <a:t>P</a:t>
            </a:r>
            <a:r>
              <a:rPr lang="en-GB" sz="4400" dirty="0">
                <a:latin typeface="Arial" panose="020B0604020202020204" pitchFamily="34" charset="0"/>
                <a:cs typeface="Arial" panose="020B0604020202020204" pitchFamily="34" charset="0"/>
              </a:rPr>
              <a:t>rove that:</a:t>
            </a:r>
          </a:p>
          <a:p>
            <a:r>
              <a:rPr lang="en-GB" sz="4400" dirty="0">
                <a:latin typeface="Arial" panose="020B0604020202020204" pitchFamily="34" charset="0"/>
                <a:cs typeface="Arial" panose="020B0604020202020204" pitchFamily="34" charset="0"/>
              </a:rPr>
              <a:t>x</a:t>
            </a:r>
            <a:r>
              <a:rPr lang="en-GB" sz="4400" baseline="30000" dirty="0">
                <a:latin typeface="Arial" panose="020B0604020202020204" pitchFamily="34" charset="0"/>
                <a:cs typeface="Arial" panose="020B0604020202020204" pitchFamily="34" charset="0"/>
              </a:rPr>
              <a:t>2</a:t>
            </a:r>
            <a:r>
              <a:rPr lang="en-GB" sz="4400" dirty="0">
                <a:latin typeface="Arial" panose="020B0604020202020204" pitchFamily="34" charset="0"/>
                <a:cs typeface="Arial" panose="020B0604020202020204" pitchFamily="34" charset="0"/>
              </a:rPr>
              <a:t> = a</a:t>
            </a:r>
            <a:r>
              <a:rPr lang="en-GB" sz="4000" baseline="30000" dirty="0">
                <a:latin typeface="Arial" panose="020B0604020202020204" pitchFamily="34" charset="0"/>
                <a:cs typeface="Arial" panose="020B0604020202020204" pitchFamily="34" charset="0"/>
              </a:rPr>
              <a:t>2</a:t>
            </a:r>
            <a:r>
              <a:rPr lang="en-GB" sz="4000" dirty="0">
                <a:latin typeface="Arial" panose="020B0604020202020204" pitchFamily="34" charset="0"/>
                <a:cs typeface="Arial" panose="020B0604020202020204" pitchFamily="34" charset="0"/>
              </a:rPr>
              <a:t> + (a – b)</a:t>
            </a:r>
            <a:r>
              <a:rPr lang="en-GB" sz="4000" baseline="30000" dirty="0">
                <a:latin typeface="Arial" panose="020B0604020202020204" pitchFamily="34" charset="0"/>
                <a:cs typeface="Arial" panose="020B0604020202020204" pitchFamily="34" charset="0"/>
              </a:rPr>
              <a:t>2</a:t>
            </a:r>
            <a:endParaRPr lang="en-GB" sz="3600" dirty="0">
              <a:latin typeface="Arial" panose="020B0604020202020204" pitchFamily="34" charset="0"/>
              <a:cs typeface="Arial" panose="020B0604020202020204" pitchFamily="34" charset="0"/>
            </a:endParaRPr>
          </a:p>
          <a:p>
            <a:endParaRPr lang="en-GB" sz="4000" dirty="0">
              <a:latin typeface="Arial" panose="020B0604020202020204" pitchFamily="34" charset="0"/>
              <a:cs typeface="Arial" panose="020B0604020202020204" pitchFamily="34" charset="0"/>
            </a:endParaRPr>
          </a:p>
        </p:txBody>
      </p:sp>
      <p:grpSp>
        <p:nvGrpSpPr>
          <p:cNvPr id="24" name="Group 23">
            <a:extLst>
              <a:ext uri="{FF2B5EF4-FFF2-40B4-BE49-F238E27FC236}">
                <a16:creationId xmlns:a16="http://schemas.microsoft.com/office/drawing/2014/main" id="{D53A13C0-3738-7249-0D6D-787E7169508E}"/>
              </a:ext>
            </a:extLst>
          </p:cNvPr>
          <p:cNvGrpSpPr/>
          <p:nvPr/>
        </p:nvGrpSpPr>
        <p:grpSpPr>
          <a:xfrm>
            <a:off x="10082646" y="11489564"/>
            <a:ext cx="214745" cy="651164"/>
            <a:chOff x="17373600" y="1579418"/>
            <a:chExt cx="214745" cy="651164"/>
          </a:xfrm>
        </p:grpSpPr>
        <p:cxnSp>
          <p:nvCxnSpPr>
            <p:cNvPr id="22" name="Straight Connector 21">
              <a:extLst>
                <a:ext uri="{FF2B5EF4-FFF2-40B4-BE49-F238E27FC236}">
                  <a16:creationId xmlns:a16="http://schemas.microsoft.com/office/drawing/2014/main" id="{EA39D3DB-BAE4-C95E-EBDE-B10E271490AA}"/>
                </a:ext>
              </a:extLst>
            </p:cNvPr>
            <p:cNvCxnSpPr/>
            <p:nvPr/>
          </p:nvCxnSpPr>
          <p:spPr>
            <a:xfrm>
              <a:off x="17373600" y="1579418"/>
              <a:ext cx="0" cy="623455"/>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56FDCB99-B577-A0B3-8122-BFA9C52B7A7D}"/>
                </a:ext>
              </a:extLst>
            </p:cNvPr>
            <p:cNvCxnSpPr/>
            <p:nvPr/>
          </p:nvCxnSpPr>
          <p:spPr>
            <a:xfrm>
              <a:off x="17588345" y="1607127"/>
              <a:ext cx="0" cy="623455"/>
            </a:xfrm>
            <a:prstGeom prst="line">
              <a:avLst/>
            </a:prstGeom>
          </p:spPr>
          <p:style>
            <a:lnRef idx="1">
              <a:schemeClr val="dk1"/>
            </a:lnRef>
            <a:fillRef idx="0">
              <a:schemeClr val="dk1"/>
            </a:fillRef>
            <a:effectRef idx="0">
              <a:schemeClr val="dk1"/>
            </a:effectRef>
            <a:fontRef idx="minor">
              <a:schemeClr val="tx1"/>
            </a:fontRef>
          </p:style>
        </p:cxnSp>
      </p:grpSp>
      <p:grpSp>
        <p:nvGrpSpPr>
          <p:cNvPr id="25" name="Group 24">
            <a:extLst>
              <a:ext uri="{FF2B5EF4-FFF2-40B4-BE49-F238E27FC236}">
                <a16:creationId xmlns:a16="http://schemas.microsoft.com/office/drawing/2014/main" id="{1CC6E365-02A1-EFC3-8C1A-407726D06463}"/>
              </a:ext>
            </a:extLst>
          </p:cNvPr>
          <p:cNvGrpSpPr/>
          <p:nvPr/>
        </p:nvGrpSpPr>
        <p:grpSpPr>
          <a:xfrm rot="16200000">
            <a:off x="14897101" y="7155871"/>
            <a:ext cx="214745" cy="651164"/>
            <a:chOff x="17373600" y="1579418"/>
            <a:chExt cx="214745" cy="651164"/>
          </a:xfrm>
        </p:grpSpPr>
        <p:cxnSp>
          <p:nvCxnSpPr>
            <p:cNvPr id="26" name="Straight Connector 25">
              <a:extLst>
                <a:ext uri="{FF2B5EF4-FFF2-40B4-BE49-F238E27FC236}">
                  <a16:creationId xmlns:a16="http://schemas.microsoft.com/office/drawing/2014/main" id="{818E76DB-CA9D-C29D-9140-50BAF86F47C1}"/>
                </a:ext>
              </a:extLst>
            </p:cNvPr>
            <p:cNvCxnSpPr/>
            <p:nvPr/>
          </p:nvCxnSpPr>
          <p:spPr>
            <a:xfrm>
              <a:off x="17373600" y="1579418"/>
              <a:ext cx="0" cy="623455"/>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25345684-648D-5EBB-999F-A7964B826461}"/>
                </a:ext>
              </a:extLst>
            </p:cNvPr>
            <p:cNvCxnSpPr/>
            <p:nvPr/>
          </p:nvCxnSpPr>
          <p:spPr>
            <a:xfrm>
              <a:off x="17588345" y="1607127"/>
              <a:ext cx="0" cy="623455"/>
            </a:xfrm>
            <a:prstGeom prst="line">
              <a:avLst/>
            </a:prstGeom>
          </p:spPr>
          <p:style>
            <a:lnRef idx="1">
              <a:schemeClr val="dk1"/>
            </a:lnRef>
            <a:fillRef idx="0">
              <a:schemeClr val="dk1"/>
            </a:fillRef>
            <a:effectRef idx="0">
              <a:schemeClr val="dk1"/>
            </a:effectRef>
            <a:fontRef idx="minor">
              <a:schemeClr val="tx1"/>
            </a:fontRef>
          </p:style>
        </p:cxnSp>
      </p:grpSp>
      <p:sp>
        <p:nvSpPr>
          <p:cNvPr id="28" name="Rectangle 27">
            <a:extLst>
              <a:ext uri="{FF2B5EF4-FFF2-40B4-BE49-F238E27FC236}">
                <a16:creationId xmlns:a16="http://schemas.microsoft.com/office/drawing/2014/main" id="{EDD0776C-ABB2-571A-C141-26D58E9C9A68}"/>
              </a:ext>
            </a:extLst>
          </p:cNvPr>
          <p:cNvSpPr/>
          <p:nvPr/>
        </p:nvSpPr>
        <p:spPr>
          <a:xfrm rot="5400000">
            <a:off x="14647828" y="11404870"/>
            <a:ext cx="366352" cy="37464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 name="Group 28">
            <a:extLst>
              <a:ext uri="{FF2B5EF4-FFF2-40B4-BE49-F238E27FC236}">
                <a16:creationId xmlns:a16="http://schemas.microsoft.com/office/drawing/2014/main" id="{5F52D783-3B4C-4934-24B9-15C4E53C2E9A}"/>
              </a:ext>
            </a:extLst>
          </p:cNvPr>
          <p:cNvGrpSpPr/>
          <p:nvPr/>
        </p:nvGrpSpPr>
        <p:grpSpPr>
          <a:xfrm>
            <a:off x="9867901" y="2801199"/>
            <a:ext cx="214745" cy="651164"/>
            <a:chOff x="17373600" y="1579418"/>
            <a:chExt cx="214745" cy="651164"/>
          </a:xfrm>
        </p:grpSpPr>
        <p:cxnSp>
          <p:nvCxnSpPr>
            <p:cNvPr id="30" name="Straight Connector 29">
              <a:extLst>
                <a:ext uri="{FF2B5EF4-FFF2-40B4-BE49-F238E27FC236}">
                  <a16:creationId xmlns:a16="http://schemas.microsoft.com/office/drawing/2014/main" id="{A2EF4255-0AC7-2A5A-1BEA-A430D5265B6F}"/>
                </a:ext>
              </a:extLst>
            </p:cNvPr>
            <p:cNvCxnSpPr/>
            <p:nvPr/>
          </p:nvCxnSpPr>
          <p:spPr>
            <a:xfrm>
              <a:off x="17373600" y="1579418"/>
              <a:ext cx="0" cy="623455"/>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34F43E23-A2F2-E93B-81FF-CE6431C3D703}"/>
                </a:ext>
              </a:extLst>
            </p:cNvPr>
            <p:cNvCxnSpPr/>
            <p:nvPr/>
          </p:nvCxnSpPr>
          <p:spPr>
            <a:xfrm>
              <a:off x="17588345" y="1607127"/>
              <a:ext cx="0" cy="623455"/>
            </a:xfrm>
            <a:prstGeom prst="line">
              <a:avLst/>
            </a:prstGeom>
          </p:spPr>
          <p:style>
            <a:lnRef idx="1">
              <a:schemeClr val="dk1"/>
            </a:lnRef>
            <a:fillRef idx="0">
              <a:schemeClr val="dk1"/>
            </a:fillRef>
            <a:effectRef idx="0">
              <a:schemeClr val="dk1"/>
            </a:effectRef>
            <a:fontRef idx="minor">
              <a:schemeClr val="tx1"/>
            </a:fontRef>
          </p:style>
        </p:cxnSp>
      </p:grpSp>
      <p:grpSp>
        <p:nvGrpSpPr>
          <p:cNvPr id="32" name="Group 31">
            <a:extLst>
              <a:ext uri="{FF2B5EF4-FFF2-40B4-BE49-F238E27FC236}">
                <a16:creationId xmlns:a16="http://schemas.microsoft.com/office/drawing/2014/main" id="{BAF76BBD-678D-73BB-0320-44E2F82B8D40}"/>
              </a:ext>
            </a:extLst>
          </p:cNvPr>
          <p:cNvGrpSpPr/>
          <p:nvPr/>
        </p:nvGrpSpPr>
        <p:grpSpPr>
          <a:xfrm rot="5400000">
            <a:off x="5510644" y="7110842"/>
            <a:ext cx="214745" cy="651164"/>
            <a:chOff x="17373600" y="1579418"/>
            <a:chExt cx="214745" cy="651164"/>
          </a:xfrm>
        </p:grpSpPr>
        <p:cxnSp>
          <p:nvCxnSpPr>
            <p:cNvPr id="33" name="Straight Connector 32">
              <a:extLst>
                <a:ext uri="{FF2B5EF4-FFF2-40B4-BE49-F238E27FC236}">
                  <a16:creationId xmlns:a16="http://schemas.microsoft.com/office/drawing/2014/main" id="{E356EA2D-C6DB-8FF7-59B3-393FC9F38113}"/>
                </a:ext>
              </a:extLst>
            </p:cNvPr>
            <p:cNvCxnSpPr/>
            <p:nvPr/>
          </p:nvCxnSpPr>
          <p:spPr>
            <a:xfrm>
              <a:off x="17373600" y="1579418"/>
              <a:ext cx="0" cy="623455"/>
            </a:xfrm>
            <a:prstGeom prst="line">
              <a:avLst/>
            </a:prstGeom>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7D323B24-DE79-3887-4E97-6E1E2CC53592}"/>
                </a:ext>
              </a:extLst>
            </p:cNvPr>
            <p:cNvCxnSpPr/>
            <p:nvPr/>
          </p:nvCxnSpPr>
          <p:spPr>
            <a:xfrm>
              <a:off x="17588345" y="1607127"/>
              <a:ext cx="0" cy="623455"/>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54380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8BA063-8E8E-AD10-102C-A054084702D1}"/>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70BBF334-7741-C703-F9BF-45530A8DB4F0}"/>
              </a:ext>
            </a:extLst>
          </p:cNvPr>
          <p:cNvSpPr txBox="1"/>
          <p:nvPr/>
        </p:nvSpPr>
        <p:spPr>
          <a:xfrm>
            <a:off x="443251" y="1052437"/>
            <a:ext cx="6888424" cy="707886"/>
          </a:xfrm>
          <a:prstGeom prst="rect">
            <a:avLst/>
          </a:prstGeom>
          <a:solidFill>
            <a:srgbClr val="00FF99"/>
          </a:solidFill>
          <a:ln>
            <a:solidFill>
              <a:schemeClr val="tx1"/>
            </a:solidFill>
          </a:ln>
        </p:spPr>
        <p:txBody>
          <a:bodyPr wrap="none" rtlCol="0">
            <a:spAutoFit/>
          </a:bodyPr>
          <a:lstStyle/>
          <a:p>
            <a:r>
              <a:rPr lang="en-GB" sz="4000" dirty="0">
                <a:latin typeface="Arial" panose="020B0604020202020204" pitchFamily="34" charset="0"/>
                <a:cs typeface="Arial" panose="020B0604020202020204" pitchFamily="34" charset="0"/>
              </a:rPr>
              <a:t>Some maths to get us started</a:t>
            </a:r>
          </a:p>
        </p:txBody>
      </p:sp>
      <p:pic>
        <p:nvPicPr>
          <p:cNvPr id="3" name="Picture 2">
            <a:extLst>
              <a:ext uri="{FF2B5EF4-FFF2-40B4-BE49-F238E27FC236}">
                <a16:creationId xmlns:a16="http://schemas.microsoft.com/office/drawing/2014/main" id="{C3E30FA7-C703-7A09-3BF9-0D6B1E950B3C}"/>
              </a:ext>
            </a:extLst>
          </p:cNvPr>
          <p:cNvPicPr>
            <a:picLocks noChangeAspect="1"/>
          </p:cNvPicPr>
          <p:nvPr/>
        </p:nvPicPr>
        <p:blipFill>
          <a:blip r:embed="rId2"/>
          <a:srcRect l="12239" t="8330" r="35857" b="42773"/>
          <a:stretch>
            <a:fillRect/>
          </a:stretch>
        </p:blipFill>
        <p:spPr>
          <a:xfrm>
            <a:off x="13949063" y="3672251"/>
            <a:ext cx="9825338" cy="9648895"/>
          </a:xfrm>
          <a:prstGeom prst="rect">
            <a:avLst/>
          </a:prstGeom>
        </p:spPr>
      </p:pic>
      <p:sp>
        <p:nvSpPr>
          <p:cNvPr id="5" name="TextBox 4">
            <a:extLst>
              <a:ext uri="{FF2B5EF4-FFF2-40B4-BE49-F238E27FC236}">
                <a16:creationId xmlns:a16="http://schemas.microsoft.com/office/drawing/2014/main" id="{CFAEF405-29FA-B294-36E7-9B302CF02127}"/>
              </a:ext>
            </a:extLst>
          </p:cNvPr>
          <p:cNvSpPr txBox="1"/>
          <p:nvPr/>
        </p:nvSpPr>
        <p:spPr>
          <a:xfrm>
            <a:off x="391377" y="2909455"/>
            <a:ext cx="14036087" cy="6863417"/>
          </a:xfrm>
          <a:prstGeom prst="rect">
            <a:avLst/>
          </a:prstGeom>
          <a:noFill/>
        </p:spPr>
        <p:txBody>
          <a:bodyPr wrap="none" rtlCol="0">
            <a:spAutoFit/>
          </a:bodyPr>
          <a:lstStyle/>
          <a:p>
            <a:r>
              <a:rPr lang="en-GB" sz="4400" dirty="0">
                <a:latin typeface="Arial" panose="020B0604020202020204" pitchFamily="34" charset="0"/>
                <a:cs typeface="Arial" panose="020B0604020202020204" pitchFamily="34" charset="0"/>
              </a:rPr>
              <a:t>Take the right-angled triangle with short sides ‘a’ and ‘b’</a:t>
            </a:r>
          </a:p>
          <a:p>
            <a:r>
              <a:rPr lang="en-GB" sz="4400" dirty="0">
                <a:latin typeface="Arial" panose="020B0604020202020204" pitchFamily="34" charset="0"/>
                <a:cs typeface="Arial" panose="020B0604020202020204" pitchFamily="34" charset="0"/>
              </a:rPr>
              <a:t>Rotate the triangle by 90⁰ , 3 times</a:t>
            </a:r>
          </a:p>
          <a:p>
            <a:r>
              <a:rPr lang="en-GB" sz="4400" dirty="0">
                <a:latin typeface="Arial" panose="020B0604020202020204" pitchFamily="34" charset="0"/>
                <a:cs typeface="Arial" panose="020B0604020202020204" pitchFamily="34" charset="0"/>
              </a:rPr>
              <a:t>This produces an inner square with side lengths (b-a)</a:t>
            </a:r>
          </a:p>
          <a:p>
            <a:r>
              <a:rPr lang="en-GB" sz="4400" dirty="0">
                <a:latin typeface="Arial" panose="020B0604020202020204" pitchFamily="34" charset="0"/>
                <a:cs typeface="Arial" panose="020B0604020202020204" pitchFamily="34" charset="0"/>
              </a:rPr>
              <a:t>By Pythagoras:</a:t>
            </a:r>
          </a:p>
          <a:p>
            <a:r>
              <a:rPr lang="en-GB" sz="4800" dirty="0">
                <a:latin typeface="Arial" panose="020B0604020202020204" pitchFamily="34" charset="0"/>
                <a:cs typeface="Arial" panose="020B0604020202020204" pitchFamily="34" charset="0"/>
              </a:rPr>
              <a:t>x</a:t>
            </a:r>
            <a:r>
              <a:rPr lang="en-GB" sz="4800" baseline="30000" dirty="0">
                <a:latin typeface="Arial" panose="020B0604020202020204" pitchFamily="34" charset="0"/>
                <a:cs typeface="Arial" panose="020B0604020202020204" pitchFamily="34" charset="0"/>
              </a:rPr>
              <a:t>2</a:t>
            </a:r>
            <a:r>
              <a:rPr lang="en-GB" sz="4800" dirty="0">
                <a:latin typeface="Arial" panose="020B0604020202020204" pitchFamily="34" charset="0"/>
                <a:cs typeface="Arial" panose="020B0604020202020204" pitchFamily="34" charset="0"/>
              </a:rPr>
              <a:t> = a</a:t>
            </a:r>
            <a:r>
              <a:rPr lang="en-GB" sz="4400" baseline="30000" dirty="0">
                <a:latin typeface="Arial" panose="020B0604020202020204" pitchFamily="34" charset="0"/>
                <a:cs typeface="Arial" panose="020B0604020202020204" pitchFamily="34" charset="0"/>
              </a:rPr>
              <a:t>2</a:t>
            </a:r>
            <a:r>
              <a:rPr lang="en-GB" sz="4400" dirty="0">
                <a:latin typeface="Arial" panose="020B0604020202020204" pitchFamily="34" charset="0"/>
                <a:cs typeface="Arial" panose="020B0604020202020204" pitchFamily="34" charset="0"/>
              </a:rPr>
              <a:t> + (a – b)</a:t>
            </a:r>
            <a:r>
              <a:rPr lang="en-GB" sz="4400" baseline="30000" dirty="0">
                <a:latin typeface="Arial" panose="020B0604020202020204" pitchFamily="34" charset="0"/>
                <a:cs typeface="Arial" panose="020B0604020202020204" pitchFamily="34" charset="0"/>
              </a:rPr>
              <a:t>2 </a:t>
            </a:r>
          </a:p>
          <a:p>
            <a:r>
              <a:rPr lang="en-GB" sz="4400" dirty="0">
                <a:latin typeface="Arial" panose="020B0604020202020204" pitchFamily="34" charset="0"/>
                <a:cs typeface="Arial" panose="020B0604020202020204" pitchFamily="34" charset="0"/>
              </a:rPr>
              <a:t>which is equivalent to</a:t>
            </a:r>
          </a:p>
          <a:p>
            <a:r>
              <a:rPr lang="en-GB" sz="4400" dirty="0">
                <a:latin typeface="Arial" panose="020B0604020202020204" pitchFamily="34" charset="0"/>
                <a:cs typeface="Arial" panose="020B0604020202020204" pitchFamily="34" charset="0"/>
              </a:rPr>
              <a:t>x</a:t>
            </a:r>
            <a:r>
              <a:rPr lang="en-GB" sz="4400" baseline="30000" dirty="0">
                <a:latin typeface="Arial" panose="020B0604020202020204" pitchFamily="34" charset="0"/>
                <a:cs typeface="Arial" panose="020B0604020202020204" pitchFamily="34" charset="0"/>
              </a:rPr>
              <a:t>2</a:t>
            </a:r>
            <a:r>
              <a:rPr lang="en-GB" sz="4400" dirty="0">
                <a:latin typeface="Arial" panose="020B0604020202020204" pitchFamily="34" charset="0"/>
                <a:cs typeface="Arial" panose="020B0604020202020204" pitchFamily="34" charset="0"/>
              </a:rPr>
              <a:t> = a</a:t>
            </a:r>
            <a:r>
              <a:rPr lang="en-GB" sz="4000" baseline="30000" dirty="0">
                <a:latin typeface="Arial" panose="020B0604020202020204" pitchFamily="34" charset="0"/>
                <a:cs typeface="Arial" panose="020B0604020202020204" pitchFamily="34" charset="0"/>
              </a:rPr>
              <a:t>2</a:t>
            </a:r>
            <a:r>
              <a:rPr lang="en-GB" sz="4000" dirty="0">
                <a:latin typeface="Arial" panose="020B0604020202020204" pitchFamily="34" charset="0"/>
                <a:cs typeface="Arial" panose="020B0604020202020204" pitchFamily="34" charset="0"/>
              </a:rPr>
              <a:t> + (b – a)</a:t>
            </a:r>
            <a:r>
              <a:rPr lang="en-GB" sz="4000" baseline="30000" dirty="0">
                <a:latin typeface="Arial" panose="020B0604020202020204" pitchFamily="34" charset="0"/>
                <a:cs typeface="Arial" panose="020B0604020202020204" pitchFamily="34" charset="0"/>
              </a:rPr>
              <a:t>2 </a:t>
            </a:r>
          </a:p>
          <a:p>
            <a:endParaRPr lang="en-GB" sz="4000" dirty="0">
              <a:latin typeface="Arial" panose="020B0604020202020204" pitchFamily="34" charset="0"/>
              <a:cs typeface="Arial" panose="020B0604020202020204" pitchFamily="34" charset="0"/>
            </a:endParaRPr>
          </a:p>
          <a:p>
            <a:endParaRPr lang="en-GB" sz="4400" dirty="0">
              <a:latin typeface="Arial" panose="020B0604020202020204" pitchFamily="34" charset="0"/>
              <a:cs typeface="Arial" panose="020B0604020202020204" pitchFamily="34" charset="0"/>
            </a:endParaRPr>
          </a:p>
          <a:p>
            <a:endParaRPr lang="en-GB" sz="44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B1CEBEC0-1521-ED2B-05A3-DC4311DEE953}"/>
              </a:ext>
            </a:extLst>
          </p:cNvPr>
          <p:cNvPicPr>
            <a:picLocks noChangeAspect="1"/>
          </p:cNvPicPr>
          <p:nvPr/>
        </p:nvPicPr>
        <p:blipFill>
          <a:blip r:embed="rId3"/>
          <a:stretch>
            <a:fillRect/>
          </a:stretch>
        </p:blipFill>
        <p:spPr>
          <a:xfrm>
            <a:off x="391377" y="7957556"/>
            <a:ext cx="7421011" cy="4706007"/>
          </a:xfrm>
          <a:prstGeom prst="rect">
            <a:avLst/>
          </a:prstGeom>
        </p:spPr>
      </p:pic>
    </p:spTree>
    <p:extLst>
      <p:ext uri="{BB962C8B-B14F-4D97-AF65-F5344CB8AC3E}">
        <p14:creationId xmlns:p14="http://schemas.microsoft.com/office/powerpoint/2010/main" val="286940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CD2F4E-3E56-B696-4AA5-4A28006F97DF}"/>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EEBCD755-A338-9DAA-3186-35FEE25AB14E}"/>
              </a:ext>
            </a:extLst>
          </p:cNvPr>
          <p:cNvSpPr txBox="1"/>
          <p:nvPr/>
        </p:nvSpPr>
        <p:spPr>
          <a:xfrm>
            <a:off x="443251" y="1052437"/>
            <a:ext cx="3861955" cy="707886"/>
          </a:xfrm>
          <a:prstGeom prst="rect">
            <a:avLst/>
          </a:prstGeom>
          <a:solidFill>
            <a:srgbClr val="FFFF00"/>
          </a:solidFill>
          <a:ln>
            <a:solidFill>
              <a:schemeClr val="tx1"/>
            </a:solidFill>
          </a:ln>
        </p:spPr>
        <p:txBody>
          <a:bodyPr wrap="none" rtlCol="0">
            <a:spAutoFit/>
          </a:bodyPr>
          <a:lstStyle/>
          <a:p>
            <a:r>
              <a:rPr lang="en-GB" sz="4000" dirty="0">
                <a:latin typeface="Arial" panose="020B0604020202020204" pitchFamily="34" charset="0"/>
                <a:cs typeface="Arial" panose="020B0604020202020204" pitchFamily="34" charset="0"/>
              </a:rPr>
              <a:t>GCSE Paper 1 </a:t>
            </a:r>
          </a:p>
        </p:txBody>
      </p:sp>
      <p:sp>
        <p:nvSpPr>
          <p:cNvPr id="4" name="TextBox 3">
            <a:extLst>
              <a:ext uri="{FF2B5EF4-FFF2-40B4-BE49-F238E27FC236}">
                <a16:creationId xmlns:a16="http://schemas.microsoft.com/office/drawing/2014/main" id="{2013B5D5-26B2-D590-F064-5AB18848D8B1}"/>
              </a:ext>
            </a:extLst>
          </p:cNvPr>
          <p:cNvSpPr txBox="1"/>
          <p:nvPr/>
        </p:nvSpPr>
        <p:spPr>
          <a:xfrm>
            <a:off x="8746434" y="8760480"/>
            <a:ext cx="4801314" cy="1200329"/>
          </a:xfrm>
          <a:prstGeom prst="rect">
            <a:avLst/>
          </a:prstGeom>
          <a:solidFill>
            <a:srgbClr val="FFFF00"/>
          </a:solidFill>
          <a:ln>
            <a:solidFill>
              <a:schemeClr val="tx1"/>
            </a:solidFill>
          </a:ln>
        </p:spPr>
        <p:txBody>
          <a:bodyPr wrap="none" rtlCol="0">
            <a:spAutoFit/>
          </a:bodyPr>
          <a:lstStyle/>
          <a:p>
            <a:r>
              <a:rPr lang="en-GB" sz="7200" dirty="0">
                <a:latin typeface="Arial" panose="020B0604020202020204" pitchFamily="34" charset="0"/>
                <a:cs typeface="Arial" panose="020B0604020202020204" pitchFamily="34" charset="0"/>
              </a:rPr>
              <a:t>Thoughts ?</a:t>
            </a:r>
          </a:p>
        </p:txBody>
      </p:sp>
      <p:pic>
        <p:nvPicPr>
          <p:cNvPr id="5" name="Graphic 4" descr="Thought bubble outline">
            <a:extLst>
              <a:ext uri="{FF2B5EF4-FFF2-40B4-BE49-F238E27FC236}">
                <a16:creationId xmlns:a16="http://schemas.microsoft.com/office/drawing/2014/main" id="{38BF9E29-4F23-EC0A-AEC7-4C1004521F5A}"/>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2553835" y="972924"/>
            <a:ext cx="7528029" cy="7528029"/>
          </a:xfrm>
          <a:prstGeom prst="rect">
            <a:avLst/>
          </a:prstGeom>
        </p:spPr>
      </p:pic>
    </p:spTree>
    <p:extLst>
      <p:ext uri="{BB962C8B-B14F-4D97-AF65-F5344CB8AC3E}">
        <p14:creationId xmlns:p14="http://schemas.microsoft.com/office/powerpoint/2010/main" val="325410646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358799b-757b-4cf3-84a9-4985256bc027">
      <Terms xmlns="http://schemas.microsoft.com/office/infopath/2007/PartnerControls"/>
    </lcf76f155ced4ddcb4097134ff3c332f>
    <TaxCatchAll xmlns="c5dbf80e-f509-45f6-9fe5-406e3eefabbb" xsi:nil="true"/>
    <_dlc_DocId xmlns="4d4d7803-6ba1-487e-919f-9fff55e42e7c">CESCDOCID-621931877-1241</_dlc_DocId>
    <_dlc_DocIdUrl xmlns="4d4d7803-6ba1-487e-919f-9fff55e42e7c">
      <Url>https://hants.sharepoint.com/sites/CESC/_layouts/15/DocIdRedir.aspx?ID=CESCDOCID-621931877-1241</Url>
      <Description>CESCDOCID-621931877-1241</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FBB0EBC339B4E45A8DC17D7349DD62D" ma:contentTypeVersion="14" ma:contentTypeDescription="Create a new document." ma:contentTypeScope="" ma:versionID="fac16eb9ad4c60e9b4da73ef24fd9f55">
  <xsd:schema xmlns:xsd="http://www.w3.org/2001/XMLSchema" xmlns:xs="http://www.w3.org/2001/XMLSchema" xmlns:p="http://schemas.microsoft.com/office/2006/metadata/properties" xmlns:ns2="4d4d7803-6ba1-487e-919f-9fff55e42e7c" xmlns:ns3="f358799b-757b-4cf3-84a9-4985256bc027" xmlns:ns4="c5dbf80e-f509-45f6-9fe5-406e3eefabbb" targetNamespace="http://schemas.microsoft.com/office/2006/metadata/properties" ma:root="true" ma:fieldsID="86bcff71b14fc291be6972ea4b217818" ns2:_="" ns3:_="" ns4:_="">
    <xsd:import namespace="4d4d7803-6ba1-487e-919f-9fff55e42e7c"/>
    <xsd:import namespace="f358799b-757b-4cf3-84a9-4985256bc027"/>
    <xsd:import namespace="c5dbf80e-f509-45f6-9fe5-406e3eefabbb"/>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lcf76f155ced4ddcb4097134ff3c332f" minOccurs="0"/>
                <xsd:element ref="ns4:TaxCatchAll" minOccurs="0"/>
                <xsd:element ref="ns3:MediaServiceObjectDetectorVersions"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4d7803-6ba1-487e-919f-9fff55e42e7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358799b-757b-4cf3-84a9-4985256bc02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3c5dbf34-c73a-430c-9290-9174ad78773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5dbf80e-f509-45f6-9fe5-406e3eefabbb"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ef89ec84-2cb4-4509-912a-78db2a4cace3}" ma:internalName="TaxCatchAll" ma:showField="CatchAllData" ma:web="4d4d7803-6ba1-487e-919f-9fff55e42e7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9D154B67-28CD-4416-A8CA-1B6E1B0FC999}">
  <ds:schemaRefs>
    <ds:schemaRef ds:uri="f358799b-757b-4cf3-84a9-4985256bc027"/>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c5dbf80e-f509-45f6-9fe5-406e3eefabbb"/>
    <ds:schemaRef ds:uri="4d4d7803-6ba1-487e-919f-9fff55e42e7c"/>
    <ds:schemaRef ds:uri="http://www.w3.org/XML/1998/namespace"/>
    <ds:schemaRef ds:uri="http://purl.org/dc/elements/1.1/"/>
  </ds:schemaRefs>
</ds:datastoreItem>
</file>

<file path=customXml/itemProps2.xml><?xml version="1.0" encoding="utf-8"?>
<ds:datastoreItem xmlns:ds="http://schemas.openxmlformats.org/officeDocument/2006/customXml" ds:itemID="{CAA78E8C-6C73-482D-B965-5D4AB0EF7A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4d7803-6ba1-487e-919f-9fff55e42e7c"/>
    <ds:schemaRef ds:uri="f358799b-757b-4cf3-84a9-4985256bc027"/>
    <ds:schemaRef ds:uri="c5dbf80e-f509-45f6-9fe5-406e3eefab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AC118E8-5797-4132-9939-863C75255866}">
  <ds:schemaRefs>
    <ds:schemaRef ds:uri="http://schemas.microsoft.com/sharepoint/v3/contenttype/forms"/>
  </ds:schemaRefs>
</ds:datastoreItem>
</file>

<file path=customXml/itemProps4.xml><?xml version="1.0" encoding="utf-8"?>
<ds:datastoreItem xmlns:ds="http://schemas.openxmlformats.org/officeDocument/2006/customXml" ds:itemID="{BB472F75-F4F4-44B0-8E05-4C84193C3F6E}">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23410</TotalTime>
  <Words>2724</Words>
  <Application>Microsoft Office PowerPoint</Application>
  <PresentationFormat>Custom</PresentationFormat>
  <Paragraphs>374</Paragraphs>
  <Slides>36</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Aptos</vt:lpstr>
      <vt:lpstr>Arial</vt:lpstr>
      <vt:lpstr>Calibri</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Your feedback matters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Holland, Nicholas</dc:creator>
  <cp:lastModifiedBy>Vickers, Rebecca</cp:lastModifiedBy>
  <cp:revision>123</cp:revision>
  <dcterms:created xsi:type="dcterms:W3CDTF">2023-04-27T13:13:25Z</dcterms:created>
  <dcterms:modified xsi:type="dcterms:W3CDTF">2026-05-19T16:00:22Z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0x010100AFBB0EBC339B4E45A8DC17D7349DD62D</vt:lpwstr>
  </property>
  <property fmtid="{D5CDD505-2E9C-101B-9397-08002B2CF9AE}" pid="3" name="_dlc_DocIdItemGuid">
    <vt:lpwstr>86fd668a-e389-428e-8d31-93a4b334825c</vt:lpwstr>
  </property>
</Properties>
</file>