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7" r:id="rId3"/>
    <p:sldId id="2646" r:id="rId4"/>
    <p:sldId id="262" r:id="rId5"/>
    <p:sldId id="2636" r:id="rId6"/>
    <p:sldId id="2637" r:id="rId7"/>
    <p:sldId id="2651" r:id="rId8"/>
    <p:sldId id="2638" r:id="rId9"/>
    <p:sldId id="2652" r:id="rId10"/>
    <p:sldId id="2641" r:id="rId11"/>
    <p:sldId id="2642" r:id="rId12"/>
    <p:sldId id="263" r:id="rId13"/>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8C8F34-8516-4E5D-AFF0-6559BDB73B47}" v="724" dt="2021-02-24T15:39:59.0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varScale="1">
        <p:scale>
          <a:sx n="79" d="100"/>
          <a:sy n="79" d="100"/>
        </p:scale>
        <p:origin x="148" y="72"/>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25/02/2021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59"/>
            <a:ext cx="7772400" cy="966223"/>
          </a:xfrm>
        </p:spPr>
        <p:txBody>
          <a:bodyPr>
            <a:normAutofit fontScale="62500" lnSpcReduction="20000"/>
          </a:bodyPr>
          <a:lstStyle/>
          <a:p>
            <a:pPr algn="l"/>
            <a:r>
              <a:rPr lang="en-GB" sz="2900" b="1" dirty="0">
                <a:solidFill>
                  <a:schemeClr val="tx1"/>
                </a:solidFill>
                <a:effectLst/>
                <a:ea typeface="Calibri" panose="020F0502020204030204" pitchFamily="34" charset="0"/>
              </a:rPr>
              <a:t>Multiplication and division (tables and related facts) 1</a:t>
            </a:r>
            <a:endParaRPr lang="en-GB" sz="2900" b="1" dirty="0">
              <a:solidFill>
                <a:schemeClr val="tx1"/>
              </a:solidFill>
            </a:endParaRPr>
          </a:p>
          <a:p>
            <a:pPr lvl="0" algn="l">
              <a:lnSpc>
                <a:spcPct val="107000"/>
              </a:lnSpc>
              <a:spcAft>
                <a:spcPts val="800"/>
              </a:spcAft>
            </a:pPr>
            <a:r>
              <a:rPr lang="en-GB" sz="2900" b="1" dirty="0">
                <a:solidFill>
                  <a:schemeClr val="tx1"/>
                </a:solidFill>
                <a:effectLst/>
                <a:ea typeface="Calibri" panose="020F0502020204030204" pitchFamily="34" charset="0"/>
              </a:rPr>
              <a:t>Solve problems involving multiplication and division, including using their knowledge of factors and multiples </a:t>
            </a:r>
            <a:endParaRPr lang="en-GB" sz="2900" dirty="0">
              <a:solidFill>
                <a:schemeClr val="tx1"/>
              </a:solidFill>
              <a:effectLst/>
              <a:ea typeface="Calibri" panose="020F0502020204030204" pitchFamily="34" charset="0"/>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848502" cy="3693319"/>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marL="342900" indent="-342900">
              <a:buAutoNum type="arabicPeriod"/>
            </a:pPr>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Can use your knowledge of division to check your multiplication calculations?</a:t>
            </a:r>
          </a:p>
          <a:p>
            <a:pPr marL="342900" indent="-342900">
              <a:buAutoNum type="arabicPeriod"/>
            </a:pPr>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Could you use the fact that 2 x 14 = 28 to make the calculations more efficient?</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Text Box 2">
            <a:extLst>
              <a:ext uri="{FF2B5EF4-FFF2-40B4-BE49-F238E27FC236}">
                <a16:creationId xmlns:a16="http://schemas.microsoft.com/office/drawing/2014/main" id="{49599AB2-1BB2-4524-AFAB-46EDAC959C33}"/>
              </a:ext>
            </a:extLst>
          </p:cNvPr>
          <p:cNvSpPr txBox="1">
            <a:spLocks noChangeArrowheads="1"/>
          </p:cNvSpPr>
          <p:nvPr/>
        </p:nvSpPr>
        <p:spPr bwMode="auto">
          <a:xfrm>
            <a:off x="6883131" y="1765879"/>
            <a:ext cx="4359896" cy="3542746"/>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Harry buys 4 large packs of biscuits and 2 small packs of biscuits.</a:t>
            </a:r>
          </a:p>
          <a:p>
            <a:pPr marL="0" indent="0">
              <a:buNone/>
            </a:pPr>
            <a:endParaRPr lang="en-GB" sz="2000" dirty="0">
              <a:solidFill>
                <a:srgbClr val="000000"/>
              </a:solidFill>
              <a:ea typeface="Arial Unicode MS"/>
            </a:endParaRPr>
          </a:p>
          <a:p>
            <a:pPr marL="0" indent="0">
              <a:buNone/>
            </a:pPr>
            <a:r>
              <a:rPr lang="en-GB" sz="2000" dirty="0">
                <a:solidFill>
                  <a:srgbClr val="000000"/>
                </a:solidFill>
                <a:ea typeface="Arial Unicode MS"/>
              </a:rPr>
              <a:t>Each large pack has 28 biscuits. Each small pack has 14 biscuits. </a:t>
            </a: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GB" sz="2000" dirty="0">
                <a:ln>
                  <a:noFill/>
                </a:ln>
                <a:solidFill>
                  <a:srgbClr val="000000"/>
                </a:solidFill>
                <a:effectLst/>
                <a:ea typeface="Arial Unicode MS"/>
              </a:rPr>
              <a:t>How many biscuits did Harry buy altogether</a:t>
            </a:r>
            <a:r>
              <a:rPr lang="en-US" sz="2000" dirty="0">
                <a:ln>
                  <a:noFill/>
                </a:ln>
                <a:solidFill>
                  <a:srgbClr val="000000"/>
                </a:solidFill>
                <a:effectLst/>
                <a:ea typeface="Arial Unicode MS"/>
              </a:rPr>
              <a: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833479" y="148244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Text Box 2">
            <a:extLst>
              <a:ext uri="{FF2B5EF4-FFF2-40B4-BE49-F238E27FC236}">
                <a16:creationId xmlns:a16="http://schemas.microsoft.com/office/drawing/2014/main" id="{33F433E6-4222-4273-9E68-6B147F26D376}"/>
              </a:ext>
            </a:extLst>
          </p:cNvPr>
          <p:cNvSpPr txBox="1">
            <a:spLocks noChangeArrowheads="1"/>
          </p:cNvSpPr>
          <p:nvPr/>
        </p:nvSpPr>
        <p:spPr bwMode="auto">
          <a:xfrm>
            <a:off x="6883131" y="1515025"/>
            <a:ext cx="4359896" cy="3542746"/>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Harry buys 4 large packs of biscuits and 4 small packs of biscuits.</a:t>
            </a:r>
          </a:p>
          <a:p>
            <a:pPr marL="0" indent="0">
              <a:buNone/>
            </a:pPr>
            <a:endParaRPr lang="en-GB" sz="2000" dirty="0">
              <a:solidFill>
                <a:srgbClr val="000000"/>
              </a:solidFill>
              <a:ea typeface="Arial Unicode MS"/>
            </a:endParaRPr>
          </a:p>
          <a:p>
            <a:pPr marL="0" indent="0">
              <a:buNone/>
            </a:pPr>
            <a:r>
              <a:rPr lang="en-GB" sz="2000" dirty="0">
                <a:solidFill>
                  <a:srgbClr val="000000"/>
                </a:solidFill>
                <a:ea typeface="Arial Unicode MS"/>
              </a:rPr>
              <a:t>Each large pack has 36 biscuits. Each small pack has 18 biscuits. </a:t>
            </a: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GB" sz="2000" dirty="0">
                <a:ln>
                  <a:noFill/>
                </a:ln>
                <a:solidFill>
                  <a:srgbClr val="000000"/>
                </a:solidFill>
                <a:effectLst/>
                <a:ea typeface="Arial Unicode MS"/>
              </a:rPr>
              <a:t>How many biscuits did Harry buy altogether</a:t>
            </a:r>
            <a:r>
              <a:rPr lang="en-US" sz="2000" dirty="0">
                <a:ln>
                  <a:noFill/>
                </a:ln>
                <a:solidFill>
                  <a:srgbClr val="000000"/>
                </a:solidFill>
                <a:effectLst/>
                <a:ea typeface="Arial Unicode MS"/>
              </a:rPr>
              <a: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93019" y="744467"/>
            <a:ext cx="9417781" cy="809203"/>
          </a:xfrm>
        </p:spPr>
        <p:txBody>
          <a:bodyPr>
            <a:normAutofit/>
          </a:bodyPr>
          <a:lstStyle/>
          <a:p>
            <a:pPr algn="l"/>
            <a:r>
              <a:rPr lang="en-GB" sz="2800" b="1" dirty="0">
                <a:solidFill>
                  <a:schemeClr val="tx1"/>
                </a:solidFill>
                <a:effectLst/>
                <a:ea typeface="Calibri" panose="020F0502020204030204" pitchFamily="34" charset="0"/>
              </a:rPr>
              <a:t>Solve problems involving multiplication</a:t>
            </a:r>
            <a:endParaRPr lang="en-GB" sz="2800" b="1" dirty="0"/>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Text Box 2">
            <a:extLst>
              <a:ext uri="{FF2B5EF4-FFF2-40B4-BE49-F238E27FC236}">
                <a16:creationId xmlns:a16="http://schemas.microsoft.com/office/drawing/2014/main" id="{CDBF6ADD-A40C-4876-BC77-8926013FEF6D}"/>
              </a:ext>
            </a:extLst>
          </p:cNvPr>
          <p:cNvSpPr txBox="1">
            <a:spLocks noChangeArrowheads="1"/>
          </p:cNvSpPr>
          <p:nvPr/>
        </p:nvSpPr>
        <p:spPr bwMode="auto">
          <a:xfrm>
            <a:off x="3675496" y="1741353"/>
            <a:ext cx="4359896" cy="3542746"/>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Harry buys 4 large packs of biscuits and 2 small packs of biscuits.</a:t>
            </a:r>
          </a:p>
          <a:p>
            <a:pPr marL="0" indent="0">
              <a:buNone/>
            </a:pPr>
            <a:endParaRPr lang="en-GB" sz="2000" dirty="0">
              <a:solidFill>
                <a:srgbClr val="000000"/>
              </a:solidFill>
              <a:ea typeface="Arial Unicode MS"/>
            </a:endParaRPr>
          </a:p>
          <a:p>
            <a:pPr marL="0" indent="0">
              <a:buNone/>
            </a:pPr>
            <a:r>
              <a:rPr lang="en-GB" sz="2000" dirty="0">
                <a:solidFill>
                  <a:srgbClr val="000000"/>
                </a:solidFill>
                <a:ea typeface="Arial Unicode MS"/>
              </a:rPr>
              <a:t>Each large pack has 28 biscuits. Each small pack has 14 biscuits. </a:t>
            </a: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GB" sz="2000" dirty="0">
                <a:ln>
                  <a:noFill/>
                </a:ln>
                <a:solidFill>
                  <a:srgbClr val="000000"/>
                </a:solidFill>
                <a:effectLst/>
                <a:ea typeface="Arial Unicode MS"/>
              </a:rPr>
              <a:t>How many biscuits did Harry buy altogether</a:t>
            </a:r>
            <a:r>
              <a:rPr lang="en-US" sz="2000" dirty="0">
                <a:ln>
                  <a:noFill/>
                </a:ln>
                <a:solidFill>
                  <a:srgbClr val="000000"/>
                </a:solidFill>
                <a:effectLst/>
                <a:ea typeface="Arial Unicode MS"/>
              </a:rPr>
              <a: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p:sp>
        <p:nvSpPr>
          <p:cNvPr id="3" name="TextBox 2">
            <a:extLst>
              <a:ext uri="{FF2B5EF4-FFF2-40B4-BE49-F238E27FC236}">
                <a16:creationId xmlns:a16="http://schemas.microsoft.com/office/drawing/2014/main" id="{C108D53A-CBF5-4B0E-8282-15120F8F0D36}"/>
              </a:ext>
            </a:extLst>
          </p:cNvPr>
          <p:cNvSpPr txBox="1"/>
          <p:nvPr/>
        </p:nvSpPr>
        <p:spPr>
          <a:xfrm>
            <a:off x="590720" y="1527013"/>
            <a:ext cx="5389294" cy="3693319"/>
          </a:xfrm>
          <a:prstGeom prst="rect">
            <a:avLst/>
          </a:prstGeom>
          <a:solidFill>
            <a:schemeClr val="accent5">
              <a:lumMod val="20000"/>
              <a:lumOff val="80000"/>
            </a:schemeClr>
          </a:solidFill>
        </p:spPr>
        <p:txBody>
          <a:bodyPr wrap="square" rtlCol="0">
            <a:spAutoFit/>
          </a:bodyPr>
          <a:lstStyle/>
          <a:p>
            <a:r>
              <a:rPr lang="en-GB" dirty="0"/>
              <a:t>Harry has bought some biscuits. He buys 4 large packs and 2 small packs. The large packs each contain 28 biscuits and the small packs each contain 14 biscuits.</a:t>
            </a:r>
          </a:p>
          <a:p>
            <a:endParaRPr lang="en-GB" dirty="0"/>
          </a:p>
          <a:p>
            <a:r>
              <a:rPr lang="en-GB" i="1" dirty="0"/>
              <a:t>We need to calculate how many biscuits Harry bought altogether.</a:t>
            </a:r>
          </a:p>
          <a:p>
            <a:endParaRPr lang="en-GB" i="1" dirty="0"/>
          </a:p>
          <a:p>
            <a:r>
              <a:rPr lang="en-GB" i="1" dirty="0"/>
              <a:t>We can notice that there are twice as many biscuits in the large pack (28) as there are in the small pack (14) </a:t>
            </a:r>
          </a:p>
          <a:p>
            <a:r>
              <a:rPr lang="en-GB" i="1" dirty="0"/>
              <a:t>2 x 14 = 28</a:t>
            </a:r>
          </a:p>
          <a:p>
            <a:endParaRPr lang="en-GB" i="1" dirty="0"/>
          </a:p>
        </p:txBody>
      </p:sp>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Text Box 2">
            <a:extLst>
              <a:ext uri="{FF2B5EF4-FFF2-40B4-BE49-F238E27FC236}">
                <a16:creationId xmlns:a16="http://schemas.microsoft.com/office/drawing/2014/main" id="{49098B0A-4B73-44B4-B55C-343F6796388A}"/>
              </a:ext>
            </a:extLst>
          </p:cNvPr>
          <p:cNvSpPr txBox="1">
            <a:spLocks noChangeArrowheads="1"/>
          </p:cNvSpPr>
          <p:nvPr/>
        </p:nvSpPr>
        <p:spPr bwMode="auto">
          <a:xfrm>
            <a:off x="6883131" y="1527013"/>
            <a:ext cx="4359896" cy="3542746"/>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Harry buys 4 large packs of biscuits and 2 small packs of biscuits.</a:t>
            </a:r>
          </a:p>
          <a:p>
            <a:pPr marL="0" indent="0">
              <a:buNone/>
            </a:pPr>
            <a:endParaRPr lang="en-GB" sz="2000" dirty="0">
              <a:solidFill>
                <a:srgbClr val="000000"/>
              </a:solidFill>
              <a:ea typeface="Arial Unicode MS"/>
            </a:endParaRPr>
          </a:p>
          <a:p>
            <a:pPr marL="0" indent="0">
              <a:buNone/>
            </a:pPr>
            <a:r>
              <a:rPr lang="en-GB" sz="2000" dirty="0">
                <a:solidFill>
                  <a:srgbClr val="000000"/>
                </a:solidFill>
                <a:ea typeface="Arial Unicode MS"/>
              </a:rPr>
              <a:t>Each large pack has 28 biscuits. Each small pack has 14 biscuits. </a:t>
            </a: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GB" sz="2000" dirty="0">
                <a:ln>
                  <a:noFill/>
                </a:ln>
                <a:solidFill>
                  <a:srgbClr val="000000"/>
                </a:solidFill>
                <a:effectLst/>
                <a:ea typeface="Arial Unicode MS"/>
              </a:rPr>
              <a:t>How many biscuits did Harry buy altogether</a:t>
            </a:r>
            <a:r>
              <a:rPr lang="en-US" sz="2000" dirty="0">
                <a:ln>
                  <a:noFill/>
                </a:ln>
                <a:solidFill>
                  <a:srgbClr val="000000"/>
                </a:solidFill>
                <a:effectLst/>
                <a:ea typeface="Arial Unicode MS"/>
              </a:rPr>
              <a: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252447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30226" y="1425730"/>
            <a:ext cx="4518053" cy="3139321"/>
          </a:xfrm>
          <a:prstGeom prst="rect">
            <a:avLst/>
          </a:prstGeom>
          <a:solidFill>
            <a:schemeClr val="accent5">
              <a:lumMod val="20000"/>
              <a:lumOff val="80000"/>
            </a:schemeClr>
          </a:solidFill>
        </p:spPr>
        <p:txBody>
          <a:bodyPr wrap="square" rtlCol="0">
            <a:spAutoFit/>
          </a:bodyPr>
          <a:lstStyle/>
          <a:p>
            <a:r>
              <a:rPr lang="en-GB" b="1" dirty="0"/>
              <a:t>Step 1: We need to visualise the problem. </a:t>
            </a:r>
            <a:r>
              <a:rPr lang="en-GB" b="1" dirty="0">
                <a:cs typeface="Times New Roman" panose="02020603050405020304" pitchFamily="18" charset="0"/>
              </a:rPr>
              <a:t>Representing it with the bar model should help us. </a:t>
            </a:r>
            <a:endParaRPr lang="en-GB" b="1" i="1" dirty="0"/>
          </a:p>
          <a:p>
            <a:endParaRPr lang="en-GB" b="1" dirty="0"/>
          </a:p>
          <a:p>
            <a:r>
              <a:rPr lang="en-GB" b="1" dirty="0">
                <a:cs typeface="Times New Roman" panose="02020603050405020304" pitchFamily="18" charset="0"/>
              </a:rPr>
              <a:t>Step 2: : We need to calculate how many biscuits Harry buys altogether. We should estimate our answer first.</a:t>
            </a:r>
          </a:p>
          <a:p>
            <a:endParaRPr lang="en-GB" dirty="0">
              <a:cs typeface="Times New Roman" panose="02020603050405020304" pitchFamily="18" charset="0"/>
            </a:endParaRPr>
          </a:p>
          <a:p>
            <a:r>
              <a:rPr lang="en-GB" b="1" dirty="0">
                <a:cs typeface="Times New Roman" panose="02020603050405020304" pitchFamily="18" charset="0"/>
              </a:rPr>
              <a:t>Step 3: We need to record how many biscuits Harry bought altogether </a:t>
            </a:r>
            <a:r>
              <a:rPr lang="en-US" b="1" dirty="0">
                <a:solidFill>
                  <a:srgbClr val="000000"/>
                </a:solidFill>
                <a:ea typeface="Arial Unicode MS"/>
              </a:rPr>
              <a:t>as the answer to the problem.</a:t>
            </a:r>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Text Box 2">
            <a:extLst>
              <a:ext uri="{FF2B5EF4-FFF2-40B4-BE49-F238E27FC236}">
                <a16:creationId xmlns:a16="http://schemas.microsoft.com/office/drawing/2014/main" id="{0213B36C-0330-421F-9BA1-646DF6448B65}"/>
              </a:ext>
            </a:extLst>
          </p:cNvPr>
          <p:cNvSpPr txBox="1">
            <a:spLocks noChangeArrowheads="1"/>
          </p:cNvSpPr>
          <p:nvPr/>
        </p:nvSpPr>
        <p:spPr bwMode="auto">
          <a:xfrm>
            <a:off x="6883131" y="1527013"/>
            <a:ext cx="4359896" cy="3542746"/>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Harry buys 4 large packs of biscuits and 2 small packs of biscuits.</a:t>
            </a:r>
          </a:p>
          <a:p>
            <a:pPr marL="0" indent="0">
              <a:buNone/>
            </a:pPr>
            <a:endParaRPr lang="en-GB" sz="2000" dirty="0">
              <a:solidFill>
                <a:srgbClr val="000000"/>
              </a:solidFill>
              <a:ea typeface="Arial Unicode MS"/>
            </a:endParaRPr>
          </a:p>
          <a:p>
            <a:pPr marL="0" indent="0">
              <a:buNone/>
            </a:pPr>
            <a:r>
              <a:rPr lang="en-GB" sz="2000" dirty="0">
                <a:solidFill>
                  <a:srgbClr val="000000"/>
                </a:solidFill>
                <a:ea typeface="Arial Unicode MS"/>
              </a:rPr>
              <a:t>Each large pack has 28 biscuits. Each small pack has 14 biscuits. </a:t>
            </a: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GB" sz="2000" dirty="0">
                <a:ln>
                  <a:noFill/>
                </a:ln>
                <a:solidFill>
                  <a:srgbClr val="000000"/>
                </a:solidFill>
                <a:effectLst/>
                <a:ea typeface="Arial Unicode MS"/>
              </a:rPr>
              <a:t>How many biscuits did Harry buy altogether</a:t>
            </a:r>
            <a:r>
              <a:rPr lang="en-US" sz="2000" dirty="0">
                <a:ln>
                  <a:noFill/>
                </a:ln>
                <a:solidFill>
                  <a:srgbClr val="000000"/>
                </a:solidFill>
                <a:effectLst/>
                <a:ea typeface="Arial Unicode MS"/>
              </a:rPr>
              <a: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C81ED7E0-92C2-402C-9A65-8E10DAA8B6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866" y="2063680"/>
            <a:ext cx="10094267" cy="2308795"/>
          </a:xfrm>
          <a:prstGeom prst="rect">
            <a:avLst/>
          </a:prstGeom>
        </p:spPr>
      </p:pic>
    </p:spTree>
    <p:extLst>
      <p:ext uri="{BB962C8B-B14F-4D97-AF65-F5344CB8AC3E}">
        <p14:creationId xmlns:p14="http://schemas.microsoft.com/office/powerpoint/2010/main" val="3074729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3" name="TextBox 2">
            <a:extLst>
              <a:ext uri="{FF2B5EF4-FFF2-40B4-BE49-F238E27FC236}">
                <a16:creationId xmlns:a16="http://schemas.microsoft.com/office/drawing/2014/main" id="{C108D53A-CBF5-4B0E-8282-15120F8F0D36}"/>
              </a:ext>
            </a:extLst>
          </p:cNvPr>
          <p:cNvSpPr txBox="1"/>
          <p:nvPr/>
        </p:nvSpPr>
        <p:spPr>
          <a:xfrm>
            <a:off x="189186" y="1527013"/>
            <a:ext cx="7441323" cy="5173331"/>
          </a:xfrm>
          <a:prstGeom prst="rect">
            <a:avLst/>
          </a:prstGeom>
          <a:solidFill>
            <a:schemeClr val="accent5">
              <a:lumMod val="20000"/>
              <a:lumOff val="80000"/>
            </a:schemeClr>
          </a:solidFill>
        </p:spPr>
        <p:txBody>
          <a:bodyPr wrap="square" rtlCol="0">
            <a:spAutoFit/>
          </a:bodyPr>
          <a:lstStyle/>
          <a:p>
            <a:r>
              <a:rPr lang="en-GB" sz="1600" b="1" dirty="0"/>
              <a:t>Step 1: </a:t>
            </a:r>
            <a:r>
              <a:rPr lang="en-GB" sz="1600" dirty="0"/>
              <a:t>Draw the bar model diagram to represent the problem.</a:t>
            </a:r>
          </a:p>
          <a:p>
            <a:endParaRPr lang="en-GB" sz="1600" b="1" dirty="0">
              <a:cs typeface="Times New Roman" panose="02020603050405020304" pitchFamily="18" charset="0"/>
            </a:endParaRPr>
          </a:p>
          <a:p>
            <a:r>
              <a:rPr lang="en-GB" sz="1600" b="1" dirty="0">
                <a:cs typeface="Times New Roman" panose="02020603050405020304" pitchFamily="18" charset="0"/>
              </a:rPr>
              <a:t>Step 2: </a:t>
            </a:r>
            <a:r>
              <a:rPr lang="en-GB" sz="1600" dirty="0"/>
              <a:t>Harry has 4 large packs and 2 small of biscuits:</a:t>
            </a:r>
          </a:p>
          <a:p>
            <a:r>
              <a:rPr lang="en-GB" sz="1600" dirty="0"/>
              <a:t>4 x 28 = </a:t>
            </a:r>
          </a:p>
          <a:p>
            <a:r>
              <a:rPr lang="en-GB" sz="1600" dirty="0"/>
              <a:t>2 x 14 =</a:t>
            </a:r>
          </a:p>
          <a:p>
            <a:r>
              <a:rPr lang="en-GB" sz="1600" dirty="0"/>
              <a:t>Estimate first by rounding to the nearest multiple of 5:</a:t>
            </a:r>
          </a:p>
          <a:p>
            <a:r>
              <a:rPr lang="en-GB" sz="1600" dirty="0"/>
              <a:t>28 </a:t>
            </a:r>
            <a:r>
              <a:rPr lang="en-GB" sz="1600" dirty="0">
                <a:cs typeface="Times New Roman" panose="02020603050405020304" pitchFamily="18" charset="0"/>
              </a:rPr>
              <a:t>→ 30</a:t>
            </a:r>
          </a:p>
          <a:p>
            <a:r>
              <a:rPr lang="en-GB" sz="1600" dirty="0">
                <a:cs typeface="Times New Roman" panose="02020603050405020304" pitchFamily="18" charset="0"/>
              </a:rPr>
              <a:t>14 → 15</a:t>
            </a:r>
          </a:p>
          <a:p>
            <a:r>
              <a:rPr lang="en-GB" sz="1600" dirty="0">
                <a:cs typeface="Times New Roman" panose="02020603050405020304" pitchFamily="18" charset="0"/>
              </a:rPr>
              <a:t>4 x 30 = 120</a:t>
            </a:r>
          </a:p>
          <a:p>
            <a:r>
              <a:rPr lang="en-GB" sz="1600" dirty="0">
                <a:cs typeface="Times New Roman" panose="02020603050405020304" pitchFamily="18" charset="0"/>
              </a:rPr>
              <a:t>2 x 15 = 30</a:t>
            </a:r>
            <a:endParaRPr lang="en-GB" sz="1600" dirty="0"/>
          </a:p>
          <a:p>
            <a:r>
              <a:rPr lang="en-GB" sz="1600" dirty="0"/>
              <a:t>120 + 30 = 150 </a:t>
            </a:r>
          </a:p>
          <a:p>
            <a:r>
              <a:rPr lang="en-GB" sz="1600" dirty="0"/>
              <a:t>Our answer will be approximately 150</a:t>
            </a:r>
          </a:p>
          <a:p>
            <a:r>
              <a:rPr lang="en-GB" sz="1600" dirty="0"/>
              <a:t>4 x 28 = 112</a:t>
            </a:r>
          </a:p>
          <a:p>
            <a:r>
              <a:rPr lang="en-GB" sz="1600" dirty="0"/>
              <a:t>2 x 14 = 28</a:t>
            </a:r>
          </a:p>
          <a:p>
            <a:r>
              <a:rPr lang="en-GB" sz="1600" dirty="0"/>
              <a:t>So Harry has 112 biscuits + 28 biscuits</a:t>
            </a:r>
          </a:p>
          <a:p>
            <a:r>
              <a:rPr lang="en-GB" sz="1600" dirty="0"/>
              <a:t>112 + 28 = 140 biscuits altogether.</a:t>
            </a:r>
          </a:p>
          <a:p>
            <a:r>
              <a:rPr lang="en-GB" sz="1600" dirty="0"/>
              <a:t>This answer is close to our estimate of 150.</a:t>
            </a:r>
          </a:p>
          <a:p>
            <a:endParaRPr lang="en-GB" sz="1600" b="1" dirty="0"/>
          </a:p>
          <a:p>
            <a:r>
              <a:rPr lang="en-GB" sz="1600" b="1" dirty="0">
                <a:cs typeface="Times New Roman" panose="02020603050405020304" pitchFamily="18" charset="0"/>
              </a:rPr>
              <a:t>Step 3: The answer to the problem is Harry bought 140 biscuits altogether.</a:t>
            </a:r>
            <a:endParaRPr lang="en-GB" sz="1600" b="1" dirty="0"/>
          </a:p>
          <a:p>
            <a:endParaRPr lang="en-GB" sz="1600" b="1" dirty="0"/>
          </a:p>
        </p:txBody>
      </p:sp>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Text Box 2">
            <a:extLst>
              <a:ext uri="{FF2B5EF4-FFF2-40B4-BE49-F238E27FC236}">
                <a16:creationId xmlns:a16="http://schemas.microsoft.com/office/drawing/2014/main" id="{40729564-E6B1-4034-BAC2-7708C2527355}"/>
              </a:ext>
            </a:extLst>
          </p:cNvPr>
          <p:cNvSpPr txBox="1">
            <a:spLocks noChangeArrowheads="1"/>
          </p:cNvSpPr>
          <p:nvPr/>
        </p:nvSpPr>
        <p:spPr bwMode="auto">
          <a:xfrm>
            <a:off x="7726587" y="1527013"/>
            <a:ext cx="4359896" cy="3542746"/>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000" dirty="0">
                <a:ln>
                  <a:noFill/>
                </a:ln>
                <a:solidFill>
                  <a:srgbClr val="000000"/>
                </a:solidFill>
                <a:effectLst/>
                <a:ea typeface="Arial Unicode MS"/>
              </a:rPr>
              <a:t>Harry buys 4 large packs of biscuits and 2 small packs of biscuits.</a:t>
            </a:r>
          </a:p>
          <a:p>
            <a:pPr marL="0" indent="0">
              <a:buNone/>
            </a:pPr>
            <a:endParaRPr lang="en-GB" sz="2000" dirty="0">
              <a:solidFill>
                <a:srgbClr val="000000"/>
              </a:solidFill>
              <a:ea typeface="Arial Unicode MS"/>
            </a:endParaRPr>
          </a:p>
          <a:p>
            <a:pPr marL="0" indent="0">
              <a:buNone/>
            </a:pPr>
            <a:r>
              <a:rPr lang="en-GB" sz="2000" dirty="0">
                <a:solidFill>
                  <a:srgbClr val="000000"/>
                </a:solidFill>
                <a:ea typeface="Arial Unicode MS"/>
              </a:rPr>
              <a:t>Each large pack has 28 biscuits. Each small pack has 14 biscuits. </a:t>
            </a:r>
          </a:p>
          <a:p>
            <a:pPr marL="0" indent="0">
              <a:buNone/>
            </a:pPr>
            <a:r>
              <a:rPr lang="en-US" sz="2000" dirty="0">
                <a:ln>
                  <a:noFill/>
                </a:ln>
                <a:solidFill>
                  <a:srgbClr val="000000"/>
                </a:solidFill>
                <a:effectLst/>
                <a:ea typeface="Arial" panose="020B0604020202020204" pitchFamily="34" charset="0"/>
              </a:rPr>
              <a:t> </a:t>
            </a:r>
            <a:endParaRPr lang="en-GB" sz="2000" dirty="0">
              <a:ln>
                <a:noFill/>
              </a:ln>
              <a:solidFill>
                <a:srgbClr val="000000"/>
              </a:solidFill>
              <a:effectLst/>
              <a:ea typeface="Arial Unicode MS"/>
            </a:endParaRPr>
          </a:p>
          <a:p>
            <a:pPr marL="0" indent="0">
              <a:buNone/>
            </a:pPr>
            <a:r>
              <a:rPr lang="en-GB" sz="2000" dirty="0">
                <a:ln>
                  <a:noFill/>
                </a:ln>
                <a:solidFill>
                  <a:srgbClr val="000000"/>
                </a:solidFill>
                <a:effectLst/>
                <a:ea typeface="Arial Unicode MS"/>
              </a:rPr>
              <a:t>How many biscuits did Harry buy altogether</a:t>
            </a:r>
            <a:r>
              <a:rPr lang="en-US" sz="2000" dirty="0">
                <a:ln>
                  <a:noFill/>
                </a:ln>
                <a:solidFill>
                  <a:srgbClr val="000000"/>
                </a:solidFill>
                <a:effectLst/>
                <a:ea typeface="Arial Unicode MS"/>
              </a:rPr>
              <a:t>?</a:t>
            </a:r>
            <a:endParaRPr lang="en-GB" sz="2000" dirty="0">
              <a:ln>
                <a:noFill/>
              </a:ln>
              <a:solidFill>
                <a:srgbClr val="000000"/>
              </a:solidFill>
              <a:effectLst/>
              <a:ea typeface="Arial Unicode MS"/>
            </a:endParaRPr>
          </a:p>
        </p:txBody>
      </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iagram&#10;&#10;Description automatically generated">
            <a:extLst>
              <a:ext uri="{FF2B5EF4-FFF2-40B4-BE49-F238E27FC236}">
                <a16:creationId xmlns:a16="http://schemas.microsoft.com/office/drawing/2014/main" id="{8345FAC2-2D27-4EB7-835E-D3949F3737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866" y="1342320"/>
            <a:ext cx="10094267" cy="2308795"/>
          </a:xfrm>
          <a:prstGeom prst="rect">
            <a:avLst/>
          </a:prstGeom>
        </p:spPr>
      </p:pic>
      <p:sp>
        <p:nvSpPr>
          <p:cNvPr id="3" name="TextBox 2">
            <a:extLst>
              <a:ext uri="{FF2B5EF4-FFF2-40B4-BE49-F238E27FC236}">
                <a16:creationId xmlns:a16="http://schemas.microsoft.com/office/drawing/2014/main" id="{2C2CFA2B-8442-44DA-A4A9-7EDC06D9085A}"/>
              </a:ext>
            </a:extLst>
          </p:cNvPr>
          <p:cNvSpPr txBox="1"/>
          <p:nvPr/>
        </p:nvSpPr>
        <p:spPr>
          <a:xfrm>
            <a:off x="1229710" y="3799490"/>
            <a:ext cx="9230711" cy="1754326"/>
          </a:xfrm>
          <a:prstGeom prst="rect">
            <a:avLst/>
          </a:prstGeom>
          <a:noFill/>
        </p:spPr>
        <p:txBody>
          <a:bodyPr wrap="square" rtlCol="0">
            <a:spAutoFit/>
          </a:bodyPr>
          <a:lstStyle/>
          <a:p>
            <a:r>
              <a:rPr lang="en-GB" dirty="0"/>
              <a:t>Harry has 4 large packs and 2 small of biscuits:</a:t>
            </a:r>
          </a:p>
          <a:p>
            <a:r>
              <a:rPr lang="en-GB" dirty="0"/>
              <a:t>4 x 28 = 112</a:t>
            </a:r>
          </a:p>
          <a:p>
            <a:r>
              <a:rPr lang="en-GB" dirty="0"/>
              <a:t>2 x 14 = 28</a:t>
            </a:r>
          </a:p>
          <a:p>
            <a:endParaRPr lang="en-GB" dirty="0"/>
          </a:p>
          <a:p>
            <a:r>
              <a:rPr lang="en-GB" dirty="0"/>
              <a:t>So Harry has 112 biscuits + 28 biscuits</a:t>
            </a:r>
          </a:p>
          <a:p>
            <a:r>
              <a:rPr lang="en-GB" dirty="0"/>
              <a:t>112 + 28 = 140 biscuits altogether</a:t>
            </a:r>
          </a:p>
        </p:txBody>
      </p:sp>
    </p:spTree>
    <p:extLst>
      <p:ext uri="{BB962C8B-B14F-4D97-AF65-F5344CB8AC3E}">
        <p14:creationId xmlns:p14="http://schemas.microsoft.com/office/powerpoint/2010/main" val="512779389"/>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2352</TotalTime>
  <Words>1104</Words>
  <Application>Microsoft Office PowerPoint</Application>
  <PresentationFormat>Widescreen</PresentationFormat>
  <Paragraphs>132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5</vt:lpstr>
      <vt:lpstr> HIAS Blended Learning Resource</vt:lpstr>
      <vt:lpstr>PowerPoint Presentation</vt:lpstr>
      <vt:lpstr>Solve problems involving multiplication</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14</cp:revision>
  <cp:lastPrinted>2021-01-17T18:03:11Z</cp:lastPrinted>
  <dcterms:created xsi:type="dcterms:W3CDTF">2021-01-05T11:02:27Z</dcterms:created>
  <dcterms:modified xsi:type="dcterms:W3CDTF">2021-02-25T16:36:35Z</dcterms:modified>
</cp:coreProperties>
</file>