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3" r:id="rId3"/>
    <p:sldId id="2644" r:id="rId4"/>
    <p:sldId id="2691" r:id="rId5"/>
    <p:sldId id="2697" r:id="rId6"/>
    <p:sldId id="2699" r:id="rId7"/>
    <p:sldId id="2696" r:id="rId8"/>
    <p:sldId id="2700" r:id="rId9"/>
    <p:sldId id="2701" r:id="rId10"/>
    <p:sldId id="270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5930" autoAdjust="0"/>
  </p:normalViewPr>
  <p:slideViewPr>
    <p:cSldViewPr snapToGrid="0">
      <p:cViewPr varScale="1">
        <p:scale>
          <a:sx n="74" d="100"/>
          <a:sy n="74" d="100"/>
        </p:scale>
        <p:origin x="1013"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16/01/2021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A as 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10</m:t>
                        </m:r>
                      </m:den>
                    </m:f>
                  </m:oMath>
                </a14:m>
                <a:r>
                  <a:rPr lang="en-GB" dirty="0"/>
                  <a:t> probability of getting a red counter and Bag B only has</a:t>
                </a:r>
                <a:r>
                  <a:rPr lang="en-GB" baseline="0" dirty="0"/>
                  <a:t>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4</m:t>
                        </m:r>
                      </m:num>
                      <m:den>
                        <m:r>
                          <a:rPr lang="en-GB" b="0" i="1" smtClean="0">
                            <a:latin typeface="Cambria Math" panose="02040503050406030204" pitchFamily="18" charset="0"/>
                          </a:rPr>
                          <m:t>10</m:t>
                        </m:r>
                      </m:den>
                    </m:f>
                  </m:oMath>
                </a14:m>
                <a:r>
                  <a:rPr lang="en-GB" dirty="0"/>
                  <a:t> </a:t>
                </a:r>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10</m:t>
                        </m:r>
                      </m:den>
                    </m:f>
                  </m:oMath>
                </a14:m>
                <a:r>
                  <a:rPr lang="en-GB" dirty="0"/>
                  <a:t> &gt;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4</m:t>
                        </m:r>
                      </m:num>
                      <m:den>
                        <m:r>
                          <a:rPr lang="en-GB" b="0" i="1" smtClean="0">
                            <a:latin typeface="Cambria Math" panose="02040503050406030204" pitchFamily="18" charset="0"/>
                          </a:rPr>
                          <m:t>10</m:t>
                        </m:r>
                      </m:den>
                    </m:f>
                  </m:oMath>
                </a14:m>
                <a:r>
                  <a:rPr lang="en-GB" dirty="0"/>
                  <a:t> </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A as there is a </a:t>
                </a:r>
                <a:r>
                  <a:rPr lang="en-GB" b="0" i="0">
                    <a:latin typeface="Cambria Math" panose="02040503050406030204" pitchFamily="18" charset="0"/>
                  </a:rPr>
                  <a:t>5/10</a:t>
                </a:r>
                <a:r>
                  <a:rPr lang="en-GB" dirty="0"/>
                  <a:t> probability of getting a red counter and Bag B only has</a:t>
                </a:r>
                <a:r>
                  <a:rPr lang="en-GB" baseline="0" dirty="0"/>
                  <a:t> a </a:t>
                </a:r>
                <a:r>
                  <a:rPr lang="en-GB" b="0" i="0">
                    <a:latin typeface="Cambria Math" panose="02040503050406030204" pitchFamily="18" charset="0"/>
                  </a:rPr>
                  <a:t>4/10</a:t>
                </a:r>
                <a:r>
                  <a:rPr lang="en-GB" dirty="0"/>
                  <a:t> </a:t>
                </a:r>
              </a:p>
              <a:p>
                <a:r>
                  <a:rPr lang="en-GB" b="0" i="0">
                    <a:latin typeface="Cambria Math" panose="02040503050406030204" pitchFamily="18" charset="0"/>
                  </a:rPr>
                  <a:t>5/10</a:t>
                </a:r>
                <a:r>
                  <a:rPr lang="en-GB" dirty="0"/>
                  <a:t> &gt;</a:t>
                </a:r>
                <a:r>
                  <a:rPr lang="en-GB" b="0" i="0">
                    <a:latin typeface="Cambria Math" panose="02040503050406030204" pitchFamily="18" charset="0"/>
                  </a:rPr>
                  <a:t>4/10</a:t>
                </a:r>
                <a:r>
                  <a:rPr lang="en-GB" dirty="0"/>
                  <a:t> </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417094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A as 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10</m:t>
                        </m:r>
                      </m:den>
                    </m:f>
                  </m:oMath>
                </a14:m>
                <a:r>
                  <a:rPr lang="en-GB" dirty="0"/>
                  <a:t> probability of getting a red counter and Bag B only has</a:t>
                </a:r>
                <a:r>
                  <a:rPr lang="en-GB" baseline="0" dirty="0"/>
                  <a:t>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20</m:t>
                        </m:r>
                      </m:den>
                    </m:f>
                  </m:oMath>
                </a14:m>
                <a:r>
                  <a:rPr lang="en-GB" dirty="0"/>
                  <a:t> </a:t>
                </a:r>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10</m:t>
                        </m:r>
                      </m:den>
                    </m:f>
                  </m:oMath>
                </a14:m>
                <a:r>
                  <a:rPr lang="en-GB" dirty="0"/>
                  <a:t> &gt;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20</m:t>
                        </m:r>
                      </m:den>
                    </m:f>
                  </m:oMath>
                </a14:m>
                <a:r>
                  <a:rPr lang="en-GB" dirty="0"/>
                  <a:t> </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A as there is a </a:t>
                </a:r>
                <a:r>
                  <a:rPr lang="en-GB" b="0" i="0">
                    <a:latin typeface="Cambria Math" panose="02040503050406030204" pitchFamily="18" charset="0"/>
                  </a:rPr>
                  <a:t>7/10</a:t>
                </a:r>
                <a:r>
                  <a:rPr lang="en-GB" dirty="0"/>
                  <a:t> probability of getting a red counter and Bag B only has</a:t>
                </a:r>
                <a:r>
                  <a:rPr lang="en-GB" baseline="0" dirty="0"/>
                  <a:t> a </a:t>
                </a:r>
                <a:r>
                  <a:rPr lang="en-GB" b="0" i="0">
                    <a:latin typeface="Cambria Math" panose="02040503050406030204" pitchFamily="18" charset="0"/>
                  </a:rPr>
                  <a:t>7/20</a:t>
                </a:r>
                <a:r>
                  <a:rPr lang="en-GB" dirty="0"/>
                  <a:t> </a:t>
                </a:r>
              </a:p>
              <a:p>
                <a:r>
                  <a:rPr lang="en-GB" b="0" i="0">
                    <a:latin typeface="Cambria Math" panose="02040503050406030204" pitchFamily="18" charset="0"/>
                  </a:rPr>
                  <a:t>7/10</a:t>
                </a:r>
                <a:r>
                  <a:rPr lang="en-GB" dirty="0"/>
                  <a:t> &gt;</a:t>
                </a:r>
                <a:r>
                  <a:rPr lang="en-GB" b="0" i="0">
                    <a:latin typeface="Cambria Math" panose="02040503050406030204" pitchFamily="18" charset="0"/>
                  </a:rPr>
                  <a:t>7/20</a:t>
                </a:r>
                <a:r>
                  <a:rPr lang="en-GB" dirty="0"/>
                  <a:t> </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90135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B as 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9</m:t>
                        </m:r>
                      </m:den>
                    </m:f>
                  </m:oMath>
                </a14:m>
                <a:r>
                  <a:rPr lang="en-GB" dirty="0"/>
                  <a:t> probability of getting a red counter and Bag A only has</a:t>
                </a:r>
                <a:r>
                  <a:rPr lang="en-GB" baseline="0" dirty="0"/>
                  <a:t>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6</m:t>
                        </m:r>
                      </m:num>
                      <m:den>
                        <m:r>
                          <a:rPr lang="en-GB" b="0" i="1" smtClean="0">
                            <a:latin typeface="Cambria Math" panose="02040503050406030204" pitchFamily="18" charset="0"/>
                          </a:rPr>
                          <m:t>8</m:t>
                        </m:r>
                      </m:den>
                    </m:f>
                  </m:oMath>
                </a14:m>
                <a:r>
                  <a:rPr lang="en-GB" dirty="0"/>
                  <a:t> </a:t>
                </a:r>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9</m:t>
                        </m:r>
                      </m:den>
                    </m:f>
                  </m:oMath>
                </a14:m>
                <a:r>
                  <a:rPr lang="en-GB" dirty="0"/>
                  <a:t> &gt;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6</m:t>
                        </m:r>
                      </m:num>
                      <m:den>
                        <m:r>
                          <a:rPr lang="en-GB" b="0" i="1" smtClean="0">
                            <a:latin typeface="Cambria Math" panose="02040503050406030204" pitchFamily="18" charset="0"/>
                          </a:rPr>
                          <m:t>8</m:t>
                        </m:r>
                      </m:den>
                    </m:f>
                  </m:oMath>
                </a14:m>
                <a:r>
                  <a:rPr lang="en-GB" dirty="0"/>
                  <a:t>   (0.77777 &gt; 0.75)</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B as there is a </a:t>
                </a:r>
                <a:r>
                  <a:rPr lang="en-GB" b="0" i="0">
                    <a:latin typeface="Cambria Math" panose="02040503050406030204" pitchFamily="18" charset="0"/>
                  </a:rPr>
                  <a:t>7/9</a:t>
                </a:r>
                <a:r>
                  <a:rPr lang="en-GB" dirty="0"/>
                  <a:t> probability of getting a red counter and Bag A only has</a:t>
                </a:r>
                <a:r>
                  <a:rPr lang="en-GB" baseline="0" dirty="0"/>
                  <a:t> a </a:t>
                </a:r>
                <a:r>
                  <a:rPr lang="en-GB" b="0" i="0">
                    <a:latin typeface="Cambria Math" panose="02040503050406030204" pitchFamily="18" charset="0"/>
                  </a:rPr>
                  <a:t>6/8</a:t>
                </a:r>
                <a:r>
                  <a:rPr lang="en-GB" dirty="0"/>
                  <a:t> </a:t>
                </a:r>
              </a:p>
              <a:p>
                <a:r>
                  <a:rPr lang="en-GB" b="0" i="0">
                    <a:latin typeface="Cambria Math" panose="02040503050406030204" pitchFamily="18" charset="0"/>
                  </a:rPr>
                  <a:t>7/9</a:t>
                </a:r>
                <a:r>
                  <a:rPr lang="en-GB" dirty="0"/>
                  <a:t> &gt;</a:t>
                </a:r>
                <a:r>
                  <a:rPr lang="en-GB" b="0" i="0">
                    <a:latin typeface="Cambria Math" panose="02040503050406030204" pitchFamily="18" charset="0"/>
                  </a:rPr>
                  <a:t>6/8</a:t>
                </a:r>
                <a:r>
                  <a:rPr lang="en-GB" dirty="0"/>
                  <a:t>   (0.77777 &gt; 0.75)</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375477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A as 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12</m:t>
                        </m:r>
                      </m:num>
                      <m:den>
                        <m:r>
                          <a:rPr lang="en-GB" b="0" i="1" smtClean="0">
                            <a:latin typeface="Cambria Math" panose="02040503050406030204" pitchFamily="18" charset="0"/>
                          </a:rPr>
                          <m:t>30</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m:t>
                        </m:r>
                      </m:num>
                      <m:den>
                        <m:r>
                          <a:rPr lang="en-GB" b="0" i="1" smtClean="0">
                            <a:latin typeface="Cambria Math" panose="02040503050406030204" pitchFamily="18" charset="0"/>
                          </a:rPr>
                          <m:t>5</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26</m:t>
                        </m:r>
                      </m:num>
                      <m:den>
                        <m:r>
                          <a:rPr lang="en-GB" b="0" i="1" smtClean="0">
                            <a:latin typeface="Cambria Math" panose="02040503050406030204" pitchFamily="18" charset="0"/>
                          </a:rPr>
                          <m:t>65</m:t>
                        </m:r>
                      </m:den>
                    </m:f>
                  </m:oMath>
                </a14:m>
                <a:r>
                  <a:rPr lang="en-GB" dirty="0"/>
                  <a:t> probability of getting a red counter and Bag B only has</a:t>
                </a:r>
                <a:r>
                  <a:rPr lang="en-GB" baseline="0" dirty="0"/>
                  <a:t>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10</m:t>
                        </m:r>
                      </m:num>
                      <m:den>
                        <m:r>
                          <a:rPr lang="en-GB" b="0" i="1" smtClean="0">
                            <a:latin typeface="Cambria Math" panose="02040503050406030204" pitchFamily="18" charset="0"/>
                          </a:rPr>
                          <m:t>26</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13</m:t>
                        </m:r>
                      </m:den>
                    </m:f>
                  </m:oMath>
                </a14:m>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25</m:t>
                        </m:r>
                      </m:num>
                      <m:den>
                        <m:r>
                          <a:rPr lang="en-GB" b="0" i="1" smtClean="0">
                            <a:latin typeface="Cambria Math" panose="02040503050406030204" pitchFamily="18" charset="0"/>
                          </a:rPr>
                          <m:t>65</m:t>
                        </m:r>
                      </m:den>
                    </m:f>
                  </m:oMath>
                </a14:m>
                <a:endParaRPr lang="en-GB" dirty="0"/>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12</m:t>
                        </m:r>
                      </m:num>
                      <m:den>
                        <m:r>
                          <a:rPr lang="en-GB" b="0" i="1" smtClean="0">
                            <a:latin typeface="Cambria Math" panose="02040503050406030204" pitchFamily="18" charset="0"/>
                          </a:rPr>
                          <m:t>30</m:t>
                        </m:r>
                      </m:den>
                    </m:f>
                  </m:oMath>
                </a14:m>
                <a:r>
                  <a:rPr lang="en-GB" dirty="0"/>
                  <a:t>&gt;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10</m:t>
                        </m:r>
                      </m:num>
                      <m:den>
                        <m:r>
                          <a:rPr lang="en-GB" b="0" i="1" smtClean="0">
                            <a:latin typeface="Cambria Math" panose="02040503050406030204" pitchFamily="18" charset="0"/>
                          </a:rPr>
                          <m:t>26</m:t>
                        </m:r>
                      </m:den>
                    </m:f>
                  </m:oMath>
                </a14:m>
                <a:r>
                  <a:rPr lang="en-GB" dirty="0"/>
                  <a:t> (0.4 &gt; 0.38…)</a:t>
                </a:r>
              </a:p>
              <a:p>
                <a:endParaRPr lang="en-GB" dirty="0"/>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A as there is a </a:t>
                </a:r>
                <a:r>
                  <a:rPr lang="en-GB" b="0" i="0">
                    <a:latin typeface="Cambria Math" panose="02040503050406030204" pitchFamily="18" charset="0"/>
                  </a:rPr>
                  <a:t>12/30</a:t>
                </a:r>
                <a:r>
                  <a:rPr lang="en-GB" dirty="0"/>
                  <a:t>  = </a:t>
                </a:r>
                <a:r>
                  <a:rPr lang="en-GB" b="0" i="0">
                    <a:latin typeface="Cambria Math" panose="02040503050406030204" pitchFamily="18" charset="0"/>
                  </a:rPr>
                  <a:t>2/5</a:t>
                </a:r>
                <a:r>
                  <a:rPr lang="en-GB" dirty="0"/>
                  <a:t> = </a:t>
                </a:r>
                <a:r>
                  <a:rPr lang="en-GB" b="0" i="0">
                    <a:latin typeface="Cambria Math" panose="02040503050406030204" pitchFamily="18" charset="0"/>
                  </a:rPr>
                  <a:t>26/65</a:t>
                </a:r>
                <a:r>
                  <a:rPr lang="en-GB" dirty="0"/>
                  <a:t> probability of getting a red counter and Bag B only has</a:t>
                </a:r>
                <a:r>
                  <a:rPr lang="en-GB" baseline="0" dirty="0"/>
                  <a:t> a </a:t>
                </a:r>
                <a:r>
                  <a:rPr lang="en-GB" b="0" i="0">
                    <a:latin typeface="Cambria Math" panose="02040503050406030204" pitchFamily="18" charset="0"/>
                  </a:rPr>
                  <a:t>10/26</a:t>
                </a:r>
                <a:r>
                  <a:rPr lang="en-GB" dirty="0"/>
                  <a:t>  = </a:t>
                </a:r>
                <a:r>
                  <a:rPr lang="en-GB" b="0" i="0">
                    <a:latin typeface="Cambria Math" panose="02040503050406030204" pitchFamily="18" charset="0"/>
                  </a:rPr>
                  <a:t>5/13</a:t>
                </a:r>
                <a:r>
                  <a:rPr lang="en-GB" dirty="0"/>
                  <a:t> = </a:t>
                </a:r>
                <a:r>
                  <a:rPr lang="en-GB" b="0" i="0">
                    <a:latin typeface="Cambria Math" panose="02040503050406030204" pitchFamily="18" charset="0"/>
                  </a:rPr>
                  <a:t>25/65</a:t>
                </a:r>
                <a:endParaRPr lang="en-GB" dirty="0"/>
              </a:p>
              <a:p>
                <a:r>
                  <a:rPr lang="en-GB" b="0" i="0">
                    <a:latin typeface="Cambria Math" panose="02040503050406030204" pitchFamily="18" charset="0"/>
                  </a:rPr>
                  <a:t>12/30</a:t>
                </a:r>
                <a:r>
                  <a:rPr lang="en-GB" dirty="0"/>
                  <a:t>&gt;</a:t>
                </a:r>
                <a:r>
                  <a:rPr lang="en-GB" b="0" i="0">
                    <a:latin typeface="Cambria Math" panose="02040503050406030204" pitchFamily="18" charset="0"/>
                  </a:rPr>
                  <a:t>10/26</a:t>
                </a:r>
                <a:r>
                  <a:rPr lang="en-GB" dirty="0"/>
                  <a:t> (0.4 &gt; 0.38…)</a:t>
                </a:r>
              </a:p>
              <a:p>
                <a:endParaRPr lang="en-GB" dirty="0"/>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9344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B as 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17</m:t>
                        </m:r>
                      </m:num>
                      <m:den>
                        <m:r>
                          <a:rPr lang="en-GB" b="0" i="1" smtClean="0">
                            <a:latin typeface="Cambria Math" panose="02040503050406030204" pitchFamily="18" charset="0"/>
                          </a:rPr>
                          <m:t>20</m:t>
                        </m:r>
                      </m:den>
                    </m:f>
                  </m:oMath>
                </a14:m>
                <a:r>
                  <a:rPr lang="en-GB" dirty="0"/>
                  <a:t> probability of getting a red counter and Bag A only has</a:t>
                </a:r>
                <a:r>
                  <a:rPr lang="en-GB" baseline="0" dirty="0"/>
                  <a:t>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17</m:t>
                        </m:r>
                      </m:num>
                      <m:den>
                        <m:r>
                          <a:rPr lang="en-GB" b="0" i="1" smtClean="0">
                            <a:latin typeface="Cambria Math" panose="02040503050406030204" pitchFamily="18" charset="0"/>
                          </a:rPr>
                          <m:t>25</m:t>
                        </m:r>
                      </m:den>
                    </m:f>
                  </m:oMath>
                </a14:m>
                <a:r>
                  <a:rPr lang="en-GB" dirty="0"/>
                  <a:t> </a:t>
                </a:r>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17</m:t>
                        </m:r>
                      </m:num>
                      <m:den>
                        <m:r>
                          <a:rPr lang="en-GB" b="0" i="1" smtClean="0">
                            <a:latin typeface="Cambria Math" panose="02040503050406030204" pitchFamily="18" charset="0"/>
                          </a:rPr>
                          <m:t>20</m:t>
                        </m:r>
                      </m:den>
                    </m:f>
                  </m:oMath>
                </a14:m>
                <a:r>
                  <a:rPr lang="en-GB" dirty="0"/>
                  <a:t> &gt;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17</m:t>
                        </m:r>
                      </m:num>
                      <m:den>
                        <m:r>
                          <a:rPr lang="en-GB" b="0" i="1" smtClean="0">
                            <a:latin typeface="Cambria Math" panose="02040503050406030204" pitchFamily="18" charset="0"/>
                          </a:rPr>
                          <m:t>25</m:t>
                        </m:r>
                      </m:den>
                    </m:f>
                  </m:oMath>
                </a14:m>
                <a:r>
                  <a:rPr lang="en-GB" dirty="0"/>
                  <a:t>   (85% &gt; 68%)</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B as there is a </a:t>
                </a:r>
                <a:r>
                  <a:rPr lang="en-GB" b="0" i="0">
                    <a:latin typeface="Cambria Math" panose="02040503050406030204" pitchFamily="18" charset="0"/>
                  </a:rPr>
                  <a:t>17/20</a:t>
                </a:r>
                <a:r>
                  <a:rPr lang="en-GB" dirty="0"/>
                  <a:t> probability of getting a red counter and Bag A only has</a:t>
                </a:r>
                <a:r>
                  <a:rPr lang="en-GB" baseline="0" dirty="0"/>
                  <a:t> a </a:t>
                </a:r>
                <a:r>
                  <a:rPr lang="en-GB" b="0" i="0">
                    <a:latin typeface="Cambria Math" panose="02040503050406030204" pitchFamily="18" charset="0"/>
                  </a:rPr>
                  <a:t>17/25</a:t>
                </a:r>
                <a:r>
                  <a:rPr lang="en-GB" dirty="0"/>
                  <a:t> </a:t>
                </a:r>
              </a:p>
              <a:p>
                <a:r>
                  <a:rPr lang="en-GB" b="0" i="0">
                    <a:latin typeface="Cambria Math" panose="02040503050406030204" pitchFamily="18" charset="0"/>
                  </a:rPr>
                  <a:t>17/20</a:t>
                </a:r>
                <a:r>
                  <a:rPr lang="en-GB" dirty="0"/>
                  <a:t> &gt;</a:t>
                </a:r>
                <a:r>
                  <a:rPr lang="en-GB" b="0" i="0">
                    <a:latin typeface="Cambria Math" panose="02040503050406030204" pitchFamily="18" charset="0"/>
                  </a:rPr>
                  <a:t>17/25</a:t>
                </a:r>
                <a:r>
                  <a:rPr lang="en-GB" dirty="0"/>
                  <a:t>   (85% &gt; 68%)</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4056060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There are no green counters. The probability of getting a green counter from any bag is 0</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3544478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dirty="0"/>
                  <a:t>Solutions</a:t>
                </a:r>
              </a:p>
              <a:p>
                <a:r>
                  <a:rPr lang="en-GB" dirty="0"/>
                  <a:t>Select Bag A or Bag C.</a:t>
                </a:r>
              </a:p>
              <a:p>
                <a:r>
                  <a:rPr lang="en-GB" dirty="0"/>
                  <a:t>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9</m:t>
                        </m:r>
                      </m:num>
                      <m:den>
                        <m:r>
                          <a:rPr lang="en-GB" b="0" i="1" smtClean="0">
                            <a:latin typeface="Cambria Math" panose="02040503050406030204" pitchFamily="18" charset="0"/>
                          </a:rPr>
                          <m:t>18 </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2 </m:t>
                        </m:r>
                      </m:den>
                    </m:f>
                  </m:oMath>
                </a14:m>
                <a:r>
                  <a:rPr lang="en-GB" dirty="0"/>
                  <a:t> ) probability of getting a blue counter from Bag 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m:t>
                        </m:r>
                      </m:num>
                      <m:den>
                        <m:r>
                          <a:rPr lang="en-GB" b="0" i="1" smtClean="0">
                            <a:latin typeface="Cambria Math" panose="02040503050406030204" pitchFamily="18" charset="0"/>
                          </a:rPr>
                          <m:t>14 </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2 </m:t>
                        </m:r>
                      </m:den>
                    </m:f>
                  </m:oMath>
                </a14:m>
                <a:r>
                  <a:rPr lang="en-GB" dirty="0"/>
                  <a:t> ) probability of getting a blue counter from Bag 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a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9</m:t>
                        </m:r>
                      </m:num>
                      <m:den>
                        <m:r>
                          <a:rPr lang="en-GB" b="0" i="1" smtClean="0">
                            <a:latin typeface="Cambria Math" panose="02040503050406030204" pitchFamily="18" charset="0"/>
                          </a:rPr>
                          <m:t>27 </m:t>
                        </m:r>
                      </m:den>
                    </m:f>
                  </m:oMath>
                </a14:m>
                <a:r>
                  <a:rPr lang="en-GB" dirty="0"/>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3 </m:t>
                        </m:r>
                      </m:den>
                    </m:f>
                  </m:oMath>
                </a14:m>
                <a:r>
                  <a:rPr lang="en-GB" dirty="0"/>
                  <a:t> ) probability of getting a blue counter from Bag B</a:t>
                </a:r>
              </a:p>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oMath>
                </a14:m>
                <a:r>
                  <a:rPr lang="en-GB" dirty="0"/>
                  <a:t> &gt;</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3</m:t>
                        </m:r>
                      </m:den>
                    </m:f>
                  </m:oMath>
                </a14:m>
                <a:r>
                  <a:rPr lang="en-GB" dirty="0"/>
                  <a:t>   (0.5 &gt; 0.3333…)</a:t>
                </a:r>
              </a:p>
              <a:p>
                <a:endParaRPr lang="en-GB" dirty="0"/>
              </a:p>
            </p:txBody>
          </p:sp>
        </mc:Choice>
        <mc:Fallback xmlns="">
          <p:sp>
            <p:nvSpPr>
              <p:cNvPr id="3" name="Notes Placeholder 2"/>
              <p:cNvSpPr>
                <a:spLocks noGrp="1"/>
              </p:cNvSpPr>
              <p:nvPr>
                <p:ph type="body" idx="1"/>
              </p:nvPr>
            </p:nvSpPr>
            <p:spPr/>
            <p:txBody>
              <a:bodyPr/>
              <a:lstStyle/>
              <a:p>
                <a:r>
                  <a:rPr lang="en-GB" dirty="0"/>
                  <a:t>Solutions</a:t>
                </a:r>
              </a:p>
              <a:p>
                <a:r>
                  <a:rPr lang="en-GB" dirty="0"/>
                  <a:t>Select Bag A or Bag C.</a:t>
                </a:r>
              </a:p>
              <a:p>
                <a:r>
                  <a:rPr lang="en-GB" dirty="0"/>
                  <a:t>There is a  </a:t>
                </a:r>
                <a:r>
                  <a:rPr lang="en-GB" b="0" i="0">
                    <a:latin typeface="Cambria Math" panose="02040503050406030204" pitchFamily="18" charset="0"/>
                  </a:rPr>
                  <a:t>9/(18 )</a:t>
                </a:r>
                <a:r>
                  <a:rPr lang="en-GB" dirty="0"/>
                  <a:t> (=</a:t>
                </a:r>
                <a:r>
                  <a:rPr lang="en-GB" b="0" i="0">
                    <a:latin typeface="Cambria Math" panose="02040503050406030204" pitchFamily="18" charset="0"/>
                  </a:rPr>
                  <a:t>1/(2 )</a:t>
                </a:r>
                <a:r>
                  <a:rPr lang="en-GB" dirty="0"/>
                  <a:t> ) probability of getting a blue counter from Bag 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a  </a:t>
                </a:r>
                <a:r>
                  <a:rPr lang="en-GB" b="0" i="0">
                    <a:latin typeface="Cambria Math" panose="02040503050406030204" pitchFamily="18" charset="0"/>
                  </a:rPr>
                  <a:t>7/(14 )</a:t>
                </a:r>
                <a:r>
                  <a:rPr lang="en-GB" dirty="0"/>
                  <a:t> (=</a:t>
                </a:r>
                <a:r>
                  <a:rPr lang="en-GB" b="0" i="0">
                    <a:latin typeface="Cambria Math" panose="02040503050406030204" pitchFamily="18" charset="0"/>
                  </a:rPr>
                  <a:t>1/(2 )</a:t>
                </a:r>
                <a:r>
                  <a:rPr lang="en-GB" dirty="0"/>
                  <a:t> ) probability of getting a blue counter from Bag 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a  </a:t>
                </a:r>
                <a:r>
                  <a:rPr lang="en-GB" b="0" i="0">
                    <a:latin typeface="Cambria Math" panose="02040503050406030204" pitchFamily="18" charset="0"/>
                  </a:rPr>
                  <a:t>9/(27 )</a:t>
                </a:r>
                <a:r>
                  <a:rPr lang="en-GB" dirty="0"/>
                  <a:t> (=</a:t>
                </a:r>
                <a:r>
                  <a:rPr lang="en-GB" b="0" i="0">
                    <a:latin typeface="Cambria Math" panose="02040503050406030204" pitchFamily="18" charset="0"/>
                  </a:rPr>
                  <a:t>1/(3 )</a:t>
                </a:r>
                <a:r>
                  <a:rPr lang="en-GB" dirty="0"/>
                  <a:t> ) probability of getting a blue counter from Bag B</a:t>
                </a:r>
              </a:p>
              <a:p>
                <a:r>
                  <a:rPr lang="en-GB" b="0" i="0">
                    <a:latin typeface="Cambria Math" panose="02040503050406030204" pitchFamily="18" charset="0"/>
                  </a:rPr>
                  <a:t>1/2</a:t>
                </a:r>
                <a:r>
                  <a:rPr lang="en-GB" dirty="0"/>
                  <a:t> &gt;</a:t>
                </a:r>
                <a:r>
                  <a:rPr lang="en-GB" b="0" i="0">
                    <a:latin typeface="Cambria Math" panose="02040503050406030204" pitchFamily="18" charset="0"/>
                  </a:rPr>
                  <a:t>1/3</a:t>
                </a:r>
                <a:r>
                  <a:rPr lang="en-GB" dirty="0"/>
                  <a:t>   (0.5 &gt; 0.3333…)</a:t>
                </a:r>
              </a:p>
              <a:p>
                <a:endParaRPr lang="en-GB" dirty="0"/>
              </a:p>
            </p:txBody>
          </p:sp>
        </mc:Fallback>
      </mc:AlternateContent>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1880298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0.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31296" y="143040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512725"/>
            <a:ext cx="8255260" cy="622920"/>
          </a:xfrm>
        </p:spPr>
        <p:txBody>
          <a:bodyPr>
            <a:normAutofit lnSpcReduction="10000"/>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An </a:t>
            </a:r>
            <a:r>
              <a:rPr lang="en-GB" b="1" dirty="0">
                <a:solidFill>
                  <a:schemeClr val="tx1"/>
                </a:solidFill>
                <a:latin typeface="+mj-lt"/>
                <a:ea typeface="Calibri" panose="020F0502020204030204" pitchFamily="34" charset="0"/>
                <a:cs typeface="Times New Roman" panose="02020603050405020304" pitchFamily="18" charset="0"/>
              </a:rPr>
              <a:t>I</a:t>
            </a:r>
            <a:r>
              <a:rPr lang="en-GB" b="1" dirty="0">
                <a:solidFill>
                  <a:schemeClr val="tx1"/>
                </a:solidFill>
                <a:effectLst/>
                <a:latin typeface="+mj-lt"/>
                <a:ea typeface="Calibri" panose="020F0502020204030204" pitchFamily="34" charset="0"/>
                <a:cs typeface="Times New Roman" panose="02020603050405020304" pitchFamily="18" charset="0"/>
              </a:rPr>
              <a:t>ntroduction to Probability (unit 7.7)</a:t>
            </a:r>
          </a:p>
          <a:p>
            <a:pPr algn="l">
              <a:lnSpc>
                <a:spcPct val="107000"/>
              </a:lnSpc>
              <a:spcAft>
                <a:spcPts val="800"/>
              </a:spcAft>
            </a:pP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354095" y="3183935"/>
            <a:ext cx="10163596" cy="2031325"/>
          </a:xfrm>
          <a:prstGeom prst="rect">
            <a:avLst/>
          </a:prstGeom>
          <a:noFill/>
        </p:spPr>
        <p:txBody>
          <a:bodyPr wrap="square">
            <a:spAutoFit/>
          </a:bodyPr>
          <a:lstStyle/>
          <a:p>
            <a:r>
              <a:rPr lang="en-US" sz="1400" dirty="0"/>
              <a:t>This unit is about Probability. </a:t>
            </a:r>
          </a:p>
          <a:p>
            <a:r>
              <a:rPr lang="en-US" sz="1400" dirty="0"/>
              <a:t>This topic is not addressed in the primary curriculum and students will not therefore have met this concept in any </a:t>
            </a:r>
          </a:p>
          <a:p>
            <a:r>
              <a:rPr lang="en-US" sz="1400" dirty="0"/>
              <a:t>depth before. </a:t>
            </a:r>
          </a:p>
          <a:p>
            <a:r>
              <a:rPr lang="en-US" sz="1400" dirty="0"/>
              <a:t>This unit introduces the 0-1 probability scale and the idea of outcomes from an event. </a:t>
            </a:r>
          </a:p>
          <a:p>
            <a:r>
              <a:rPr lang="en-US" sz="1400" dirty="0"/>
              <a:t>Students are required to carry out simple probability experiments, record the outcomes and draw conclusions about </a:t>
            </a:r>
          </a:p>
          <a:p>
            <a:r>
              <a:rPr lang="en-US" sz="1400" dirty="0"/>
              <a:t>the probability of events based on their results. </a:t>
            </a:r>
          </a:p>
          <a:p>
            <a:endParaRPr lang="en-US" sz="1400" dirty="0"/>
          </a:p>
          <a:p>
            <a:r>
              <a:rPr lang="en-US" sz="1400" dirty="0"/>
              <a:t>These problems are about the chances of selecting coloured counters from a bag. </a:t>
            </a:r>
          </a:p>
          <a:p>
            <a:r>
              <a:rPr lang="en-US" sz="1400" dirty="0"/>
              <a:t>Students will need to be able to generate equivalent fractions and identify lowest common multiples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784463" cy="738664"/>
          </a:xfrm>
          <a:prstGeom prst="rect">
            <a:avLst/>
          </a:prstGeom>
          <a:solidFill>
            <a:schemeClr val="bg1"/>
          </a:solidFill>
        </p:spPr>
        <p:txBody>
          <a:bodyPr wrap="none" rtlCol="0">
            <a:spAutoFit/>
          </a:bodyPr>
          <a:lstStyle/>
          <a:p>
            <a:r>
              <a:rPr lang="en-GB" sz="1400" b="1" dirty="0"/>
              <a:t>9 blue</a:t>
            </a:r>
            <a:r>
              <a:rPr lang="en-GB" sz="1400" dirty="0"/>
              <a:t> counters and</a:t>
            </a:r>
            <a:endParaRPr lang="en-GB" sz="1400" b="1" dirty="0"/>
          </a:p>
          <a:p>
            <a:r>
              <a:rPr lang="en-GB" sz="1400" b="1" dirty="0"/>
              <a:t>5 red </a:t>
            </a:r>
            <a:r>
              <a:rPr lang="en-GB" sz="1400" dirty="0"/>
              <a:t>counters and </a:t>
            </a:r>
          </a:p>
          <a:p>
            <a:r>
              <a:rPr lang="en-GB" sz="1400" b="1" dirty="0"/>
              <a:t>4 yellow </a:t>
            </a:r>
            <a:r>
              <a:rPr lang="en-GB" sz="1400" dirty="0"/>
              <a:t>counters </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845377" cy="738664"/>
          </a:xfrm>
          <a:prstGeom prst="rect">
            <a:avLst/>
          </a:prstGeom>
          <a:solidFill>
            <a:schemeClr val="bg1"/>
          </a:solidFill>
        </p:spPr>
        <p:txBody>
          <a:bodyPr wrap="none" rtlCol="0">
            <a:spAutoFit/>
          </a:bodyPr>
          <a:lstStyle/>
          <a:p>
            <a:r>
              <a:rPr lang="en-GB" sz="1400" b="1" dirty="0"/>
              <a:t>9 blue </a:t>
            </a:r>
            <a:r>
              <a:rPr lang="en-GB" sz="1400" dirty="0"/>
              <a:t>counter</a:t>
            </a:r>
            <a:endParaRPr lang="en-GB" sz="1400" b="1" dirty="0"/>
          </a:p>
          <a:p>
            <a:r>
              <a:rPr lang="en-GB" sz="1400" b="1" dirty="0"/>
              <a:t>10 red </a:t>
            </a:r>
            <a:r>
              <a:rPr lang="en-GB" sz="1400" dirty="0"/>
              <a:t>counters and </a:t>
            </a:r>
          </a:p>
          <a:p>
            <a:r>
              <a:rPr lang="en-GB" sz="1400" b="1" dirty="0"/>
              <a:t>8 yellow </a:t>
            </a:r>
            <a:r>
              <a:rPr lang="en-GB" sz="1400" dirty="0"/>
              <a:t>counters</a:t>
            </a:r>
          </a:p>
        </p:txBody>
      </p:sp>
      <p:sp>
        <p:nvSpPr>
          <p:cNvPr id="6" name="TextBox 5">
            <a:extLst>
              <a:ext uri="{FF2B5EF4-FFF2-40B4-BE49-F238E27FC236}">
                <a16:creationId xmlns:a16="http://schemas.microsoft.com/office/drawing/2014/main" id="{5BA5AD9F-73D2-4335-9D76-9BBBCDA1377E}"/>
              </a:ext>
            </a:extLst>
          </p:cNvPr>
          <p:cNvSpPr txBox="1"/>
          <p:nvPr/>
        </p:nvSpPr>
        <p:spPr>
          <a:xfrm>
            <a:off x="4281885" y="1341412"/>
            <a:ext cx="2501006" cy="307777"/>
          </a:xfrm>
          <a:prstGeom prst="rect">
            <a:avLst/>
          </a:prstGeom>
          <a:solidFill>
            <a:schemeClr val="bg1"/>
          </a:solidFill>
        </p:spPr>
        <p:txBody>
          <a:bodyPr wrap="none" rtlCol="0">
            <a:spAutoFit/>
          </a:bodyPr>
          <a:lstStyle/>
          <a:p>
            <a:r>
              <a:rPr lang="en-GB" sz="1400" dirty="0"/>
              <a:t>I have three bags of counters</a:t>
            </a:r>
          </a:p>
        </p:txBody>
      </p:sp>
      <p:pic>
        <p:nvPicPr>
          <p:cNvPr id="8" name="Picture 7">
            <a:extLst>
              <a:ext uri="{FF2B5EF4-FFF2-40B4-BE49-F238E27FC236}">
                <a16:creationId xmlns:a16="http://schemas.microsoft.com/office/drawing/2014/main" id="{D4E98A26-AA23-4AFC-9B44-F7D3601F28F3}"/>
              </a:ext>
            </a:extLst>
          </p:cNvPr>
          <p:cNvPicPr>
            <a:picLocks noChangeAspect="1"/>
          </p:cNvPicPr>
          <p:nvPr/>
        </p:nvPicPr>
        <p:blipFill>
          <a:blip r:embed="rId4"/>
          <a:stretch>
            <a:fillRect/>
          </a:stretch>
        </p:blipFill>
        <p:spPr>
          <a:xfrm>
            <a:off x="10290862" y="2840674"/>
            <a:ext cx="847843" cy="1047896"/>
          </a:xfrm>
          <a:prstGeom prst="rect">
            <a:avLst/>
          </a:prstGeom>
        </p:spPr>
      </p:pic>
      <p:sp>
        <p:nvSpPr>
          <p:cNvPr id="9" name="TextBox 8">
            <a:extLst>
              <a:ext uri="{FF2B5EF4-FFF2-40B4-BE49-F238E27FC236}">
                <a16:creationId xmlns:a16="http://schemas.microsoft.com/office/drawing/2014/main" id="{906FC2A7-71B8-480B-A0B1-03112DD81FC5}"/>
              </a:ext>
            </a:extLst>
          </p:cNvPr>
          <p:cNvSpPr txBox="1"/>
          <p:nvPr/>
        </p:nvSpPr>
        <p:spPr>
          <a:xfrm>
            <a:off x="10593556" y="3216522"/>
            <a:ext cx="287297" cy="338554"/>
          </a:xfrm>
          <a:prstGeom prst="rect">
            <a:avLst/>
          </a:prstGeom>
          <a:solidFill>
            <a:schemeClr val="bg1">
              <a:lumMod val="75000"/>
            </a:schemeClr>
          </a:solidFill>
        </p:spPr>
        <p:txBody>
          <a:bodyPr wrap="square" rtlCol="0">
            <a:spAutoFit/>
          </a:bodyPr>
          <a:lstStyle/>
          <a:p>
            <a:r>
              <a:rPr lang="en-GB" sz="1600" b="1" dirty="0"/>
              <a:t>C</a:t>
            </a:r>
          </a:p>
        </p:txBody>
      </p:sp>
      <p:sp>
        <p:nvSpPr>
          <p:cNvPr id="10" name="TextBox 9">
            <a:extLst>
              <a:ext uri="{FF2B5EF4-FFF2-40B4-BE49-F238E27FC236}">
                <a16:creationId xmlns:a16="http://schemas.microsoft.com/office/drawing/2014/main" id="{D502AEBB-ED66-4231-9585-48E8E57E189C}"/>
              </a:ext>
            </a:extLst>
          </p:cNvPr>
          <p:cNvSpPr txBox="1"/>
          <p:nvPr/>
        </p:nvSpPr>
        <p:spPr>
          <a:xfrm>
            <a:off x="9112016" y="1553378"/>
            <a:ext cx="1845377" cy="1169551"/>
          </a:xfrm>
          <a:prstGeom prst="rect">
            <a:avLst/>
          </a:prstGeom>
          <a:solidFill>
            <a:schemeClr val="bg1"/>
          </a:solidFill>
        </p:spPr>
        <p:txBody>
          <a:bodyPr wrap="none" rtlCol="0">
            <a:spAutoFit/>
          </a:bodyPr>
          <a:lstStyle/>
          <a:p>
            <a:r>
              <a:rPr lang="en-GB" sz="1400" b="1" dirty="0"/>
              <a:t>Bag C</a:t>
            </a:r>
            <a:r>
              <a:rPr lang="en-GB" sz="1400" dirty="0"/>
              <a:t> contains</a:t>
            </a:r>
          </a:p>
          <a:p>
            <a:endParaRPr lang="en-GB" sz="1400" b="1" dirty="0"/>
          </a:p>
          <a:p>
            <a:r>
              <a:rPr lang="en-GB" sz="1400" b="1" dirty="0"/>
              <a:t>7 blue</a:t>
            </a:r>
            <a:r>
              <a:rPr lang="en-GB" sz="1400" dirty="0"/>
              <a:t> counters and</a:t>
            </a:r>
            <a:endParaRPr lang="en-GB" sz="1400" b="1" dirty="0"/>
          </a:p>
          <a:p>
            <a:r>
              <a:rPr lang="en-GB" sz="1400" b="1" dirty="0"/>
              <a:t>2 red </a:t>
            </a:r>
            <a:r>
              <a:rPr lang="en-GB" sz="1400" dirty="0"/>
              <a:t>counters and </a:t>
            </a:r>
          </a:p>
          <a:p>
            <a:r>
              <a:rPr lang="en-GB" sz="1400" b="1" dirty="0"/>
              <a:t>5 yellow </a:t>
            </a:r>
            <a:r>
              <a:rPr lang="en-GB" sz="1400" dirty="0"/>
              <a:t>counters </a:t>
            </a:r>
          </a:p>
        </p:txBody>
      </p:sp>
      <p:sp>
        <p:nvSpPr>
          <p:cNvPr id="11" name="TextBox 10">
            <a:extLst>
              <a:ext uri="{FF2B5EF4-FFF2-40B4-BE49-F238E27FC236}">
                <a16:creationId xmlns:a16="http://schemas.microsoft.com/office/drawing/2014/main" id="{90BD2421-0881-47D3-958C-A02C4CB40497}"/>
              </a:ext>
            </a:extLst>
          </p:cNvPr>
          <p:cNvSpPr txBox="1"/>
          <p:nvPr/>
        </p:nvSpPr>
        <p:spPr>
          <a:xfrm>
            <a:off x="3864682" y="4542609"/>
            <a:ext cx="6170022" cy="1600438"/>
          </a:xfrm>
          <a:prstGeom prst="rect">
            <a:avLst/>
          </a:prstGeom>
          <a:solidFill>
            <a:schemeClr val="bg1"/>
          </a:solidFill>
        </p:spPr>
        <p:txBody>
          <a:bodyPr wrap="none" rtlCol="0">
            <a:spAutoFit/>
          </a:bodyPr>
          <a:lstStyle/>
          <a:p>
            <a:r>
              <a:rPr lang="en-GB" sz="1400" dirty="0"/>
              <a:t>I am going to take one counter at random from either bag A, bag B or bag C</a:t>
            </a:r>
          </a:p>
          <a:p>
            <a:endParaRPr lang="en-GB" sz="1400" dirty="0"/>
          </a:p>
          <a:p>
            <a:r>
              <a:rPr lang="en-GB" sz="1400" dirty="0"/>
              <a:t>I want to get a blue counter</a:t>
            </a:r>
          </a:p>
          <a:p>
            <a:r>
              <a:rPr lang="en-GB" sz="1400" dirty="0"/>
              <a:t>Which bag should I choose ?</a:t>
            </a:r>
          </a:p>
          <a:p>
            <a:endParaRPr lang="en-GB" sz="1400" dirty="0"/>
          </a:p>
          <a:p>
            <a:endParaRPr lang="en-GB" sz="1400" dirty="0"/>
          </a:p>
          <a:p>
            <a:endParaRPr lang="en-GB" sz="1400" dirty="0"/>
          </a:p>
        </p:txBody>
      </p:sp>
    </p:spTree>
    <p:extLst>
      <p:ext uri="{BB962C8B-B14F-4D97-AF65-F5344CB8AC3E}">
        <p14:creationId xmlns:p14="http://schemas.microsoft.com/office/powerpoint/2010/main" val="2276531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4285602995"/>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a:t>
                      </a:r>
                      <a:r>
                        <a:rPr lang="en-GB" sz="1800">
                          <a:effectLst/>
                        </a:rPr>
                        <a:t>: Area</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745991" cy="523220"/>
          </a:xfrm>
          <a:prstGeom prst="rect">
            <a:avLst/>
          </a:prstGeom>
          <a:solidFill>
            <a:schemeClr val="bg1"/>
          </a:solidFill>
        </p:spPr>
        <p:txBody>
          <a:bodyPr wrap="none" rtlCol="0">
            <a:spAutoFit/>
          </a:bodyPr>
          <a:lstStyle/>
          <a:p>
            <a:r>
              <a:rPr lang="en-GB" sz="1400" b="1" dirty="0"/>
              <a:t>5 red </a:t>
            </a:r>
            <a:r>
              <a:rPr lang="en-GB" sz="1400" dirty="0"/>
              <a:t>counters and </a:t>
            </a:r>
          </a:p>
          <a:p>
            <a:r>
              <a:rPr lang="en-GB" sz="1400" b="1" dirty="0"/>
              <a:t>5 yellow </a:t>
            </a:r>
            <a:r>
              <a:rPr lang="en-GB" sz="1400" dirty="0"/>
              <a:t>counters</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745991" cy="523220"/>
          </a:xfrm>
          <a:prstGeom prst="rect">
            <a:avLst/>
          </a:prstGeom>
          <a:solidFill>
            <a:schemeClr val="bg1"/>
          </a:solidFill>
        </p:spPr>
        <p:txBody>
          <a:bodyPr wrap="none" rtlCol="0">
            <a:spAutoFit/>
          </a:bodyPr>
          <a:lstStyle/>
          <a:p>
            <a:r>
              <a:rPr lang="en-GB" sz="1400" b="1" dirty="0"/>
              <a:t>4 red </a:t>
            </a:r>
            <a:r>
              <a:rPr lang="en-GB" sz="1400" dirty="0"/>
              <a:t>counters and </a:t>
            </a:r>
          </a:p>
          <a:p>
            <a:r>
              <a:rPr lang="en-GB" sz="1400" b="1" dirty="0"/>
              <a:t>6 yellow </a:t>
            </a:r>
            <a:r>
              <a:rPr lang="en-GB" sz="1400" dirty="0"/>
              <a:t>counters</a:t>
            </a:r>
          </a:p>
        </p:txBody>
      </p:sp>
    </p:spTree>
    <p:extLst>
      <p:ext uri="{BB962C8B-B14F-4D97-AF65-F5344CB8AC3E}">
        <p14:creationId xmlns:p14="http://schemas.microsoft.com/office/powerpoint/2010/main" val="817470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745991" cy="523220"/>
          </a:xfrm>
          <a:prstGeom prst="rect">
            <a:avLst/>
          </a:prstGeom>
          <a:solidFill>
            <a:schemeClr val="bg1"/>
          </a:solidFill>
        </p:spPr>
        <p:txBody>
          <a:bodyPr wrap="none" rtlCol="0">
            <a:spAutoFit/>
          </a:bodyPr>
          <a:lstStyle/>
          <a:p>
            <a:r>
              <a:rPr lang="en-GB" sz="1400" b="1" dirty="0"/>
              <a:t>7 red </a:t>
            </a:r>
            <a:r>
              <a:rPr lang="en-GB" sz="1400" dirty="0"/>
              <a:t>counters and </a:t>
            </a:r>
          </a:p>
          <a:p>
            <a:r>
              <a:rPr lang="en-GB" sz="1400" b="1" dirty="0"/>
              <a:t>3 yellow </a:t>
            </a:r>
            <a:r>
              <a:rPr lang="en-GB" sz="1400" dirty="0"/>
              <a:t>counters</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745991" cy="523220"/>
          </a:xfrm>
          <a:prstGeom prst="rect">
            <a:avLst/>
          </a:prstGeom>
          <a:solidFill>
            <a:schemeClr val="bg1"/>
          </a:solidFill>
        </p:spPr>
        <p:txBody>
          <a:bodyPr wrap="none" rtlCol="0">
            <a:spAutoFit/>
          </a:bodyPr>
          <a:lstStyle/>
          <a:p>
            <a:r>
              <a:rPr lang="en-GB" sz="1400" b="1" dirty="0"/>
              <a:t>7 red </a:t>
            </a:r>
            <a:r>
              <a:rPr lang="en-GB" sz="1400" dirty="0"/>
              <a:t>counters and </a:t>
            </a:r>
          </a:p>
          <a:p>
            <a:r>
              <a:rPr lang="en-GB" sz="1400" b="1" dirty="0"/>
              <a:t>13 yellow </a:t>
            </a:r>
            <a:r>
              <a:rPr lang="en-GB" sz="1400" dirty="0"/>
              <a:t>counters</a:t>
            </a:r>
          </a:p>
        </p:txBody>
      </p:sp>
    </p:spTree>
    <p:extLst>
      <p:ext uri="{BB962C8B-B14F-4D97-AF65-F5344CB8AC3E}">
        <p14:creationId xmlns:p14="http://schemas.microsoft.com/office/powerpoint/2010/main" val="230234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745991" cy="523220"/>
          </a:xfrm>
          <a:prstGeom prst="rect">
            <a:avLst/>
          </a:prstGeom>
          <a:solidFill>
            <a:schemeClr val="bg1"/>
          </a:solidFill>
        </p:spPr>
        <p:txBody>
          <a:bodyPr wrap="none" rtlCol="0">
            <a:spAutoFit/>
          </a:bodyPr>
          <a:lstStyle/>
          <a:p>
            <a:r>
              <a:rPr lang="en-GB" sz="1400" b="1" dirty="0"/>
              <a:t>6 red </a:t>
            </a:r>
            <a:r>
              <a:rPr lang="en-GB" sz="1400" dirty="0"/>
              <a:t>counters and </a:t>
            </a:r>
          </a:p>
          <a:p>
            <a:r>
              <a:rPr lang="en-GB" sz="1400" b="1" dirty="0"/>
              <a:t>2 yellow </a:t>
            </a:r>
            <a:r>
              <a:rPr lang="en-GB" sz="1400" dirty="0"/>
              <a:t>counter</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745991" cy="523220"/>
          </a:xfrm>
          <a:prstGeom prst="rect">
            <a:avLst/>
          </a:prstGeom>
          <a:solidFill>
            <a:schemeClr val="bg1"/>
          </a:solidFill>
        </p:spPr>
        <p:txBody>
          <a:bodyPr wrap="none" rtlCol="0">
            <a:spAutoFit/>
          </a:bodyPr>
          <a:lstStyle/>
          <a:p>
            <a:r>
              <a:rPr lang="en-GB" sz="1400" b="1" dirty="0"/>
              <a:t>7 red </a:t>
            </a:r>
            <a:r>
              <a:rPr lang="en-GB" sz="1400" dirty="0"/>
              <a:t>counters and </a:t>
            </a:r>
          </a:p>
          <a:p>
            <a:r>
              <a:rPr lang="en-GB" sz="1400" b="1" dirty="0"/>
              <a:t>2 yellow </a:t>
            </a:r>
            <a:r>
              <a:rPr lang="en-GB" sz="1400" dirty="0"/>
              <a:t>counters</a:t>
            </a:r>
          </a:p>
        </p:txBody>
      </p:sp>
    </p:spTree>
    <p:extLst>
      <p:ext uri="{BB962C8B-B14F-4D97-AF65-F5344CB8AC3E}">
        <p14:creationId xmlns:p14="http://schemas.microsoft.com/office/powerpoint/2010/main" val="341091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366706" y="1166497"/>
            <a:ext cx="5808467" cy="4815046"/>
          </a:xfrm>
          <a:prstGeom prst="rect">
            <a:avLst/>
          </a:prstGeom>
        </p:spPr>
      </p:pic>
      <p:sp>
        <p:nvSpPr>
          <p:cNvPr id="2" name="TextBox 1">
            <a:extLst>
              <a:ext uri="{FF2B5EF4-FFF2-40B4-BE49-F238E27FC236}">
                <a16:creationId xmlns:a16="http://schemas.microsoft.com/office/drawing/2014/main" id="{C6981C90-2D25-4B1F-8AC9-BE57C9E95478}"/>
              </a:ext>
            </a:extLst>
          </p:cNvPr>
          <p:cNvSpPr txBox="1"/>
          <p:nvPr/>
        </p:nvSpPr>
        <p:spPr>
          <a:xfrm>
            <a:off x="7668491" y="6213764"/>
            <a:ext cx="2662267" cy="307777"/>
          </a:xfrm>
          <a:prstGeom prst="rect">
            <a:avLst/>
          </a:prstGeom>
          <a:noFill/>
        </p:spPr>
        <p:txBody>
          <a:bodyPr wrap="none" rtlCol="0">
            <a:spAutoFit/>
          </a:bodyPr>
          <a:lstStyle/>
          <a:p>
            <a:r>
              <a:rPr lang="en-GB" sz="1400" dirty="0"/>
              <a:t>Problem taken from ‘Test Base’</a:t>
            </a:r>
          </a:p>
        </p:txBody>
      </p:sp>
    </p:spTree>
    <p:extLst>
      <p:ext uri="{BB962C8B-B14F-4D97-AF65-F5344CB8AC3E}">
        <p14:creationId xmlns:p14="http://schemas.microsoft.com/office/powerpoint/2010/main" val="2055741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845377" cy="738664"/>
          </a:xfrm>
          <a:prstGeom prst="rect">
            <a:avLst/>
          </a:prstGeom>
          <a:solidFill>
            <a:schemeClr val="bg1"/>
          </a:solidFill>
        </p:spPr>
        <p:txBody>
          <a:bodyPr wrap="none" rtlCol="0">
            <a:spAutoFit/>
          </a:bodyPr>
          <a:lstStyle/>
          <a:p>
            <a:r>
              <a:rPr lang="en-GB" sz="1400" b="1" dirty="0"/>
              <a:t>3 blue</a:t>
            </a:r>
            <a:r>
              <a:rPr lang="en-GB" sz="1400" dirty="0"/>
              <a:t> counters and</a:t>
            </a:r>
            <a:endParaRPr lang="en-GB" sz="1400" b="1" dirty="0"/>
          </a:p>
          <a:p>
            <a:r>
              <a:rPr lang="en-GB" sz="1400" b="1" dirty="0"/>
              <a:t>17 red </a:t>
            </a:r>
            <a:r>
              <a:rPr lang="en-GB" sz="1400" dirty="0"/>
              <a:t>counters and </a:t>
            </a:r>
          </a:p>
          <a:p>
            <a:r>
              <a:rPr lang="en-GB" sz="1400" b="1" dirty="0"/>
              <a:t>5 yellow </a:t>
            </a:r>
            <a:r>
              <a:rPr lang="en-GB" sz="1400" dirty="0"/>
              <a:t>counters </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845377" cy="738664"/>
          </a:xfrm>
          <a:prstGeom prst="rect">
            <a:avLst/>
          </a:prstGeom>
          <a:solidFill>
            <a:schemeClr val="bg1"/>
          </a:solidFill>
        </p:spPr>
        <p:txBody>
          <a:bodyPr wrap="none" rtlCol="0">
            <a:spAutoFit/>
          </a:bodyPr>
          <a:lstStyle/>
          <a:p>
            <a:r>
              <a:rPr lang="en-GB" sz="1400" b="1" dirty="0"/>
              <a:t>1 blue </a:t>
            </a:r>
            <a:r>
              <a:rPr lang="en-GB" sz="1400" dirty="0"/>
              <a:t>counter</a:t>
            </a:r>
            <a:endParaRPr lang="en-GB" sz="1400" b="1" dirty="0"/>
          </a:p>
          <a:p>
            <a:r>
              <a:rPr lang="en-GB" sz="1400" b="1" dirty="0"/>
              <a:t>17 red </a:t>
            </a:r>
            <a:r>
              <a:rPr lang="en-GB" sz="1400" dirty="0"/>
              <a:t>counters and </a:t>
            </a:r>
          </a:p>
          <a:p>
            <a:r>
              <a:rPr lang="en-GB" sz="1400" b="1" dirty="0"/>
              <a:t>2 yellow </a:t>
            </a:r>
            <a:r>
              <a:rPr lang="en-GB" sz="1400" dirty="0"/>
              <a:t>counters</a:t>
            </a:r>
          </a:p>
        </p:txBody>
      </p:sp>
    </p:spTree>
    <p:extLst>
      <p:ext uri="{BB962C8B-B14F-4D97-AF65-F5344CB8AC3E}">
        <p14:creationId xmlns:p14="http://schemas.microsoft.com/office/powerpoint/2010/main" val="921165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A625F40D-636D-4943-AD9D-9F24A7A4120D}"/>
              </a:ext>
            </a:extLst>
          </p:cNvPr>
          <p:cNvPicPr>
            <a:picLocks noChangeAspect="1"/>
          </p:cNvPicPr>
          <p:nvPr/>
        </p:nvPicPr>
        <p:blipFill>
          <a:blip r:embed="rId3"/>
          <a:stretch>
            <a:fillRect/>
          </a:stretch>
        </p:blipFill>
        <p:spPr>
          <a:xfrm>
            <a:off x="3522569" y="844099"/>
            <a:ext cx="6390358" cy="5297416"/>
          </a:xfrm>
          <a:prstGeom prst="rect">
            <a:avLst/>
          </a:prstGeom>
        </p:spPr>
      </p:pic>
      <p:sp>
        <p:nvSpPr>
          <p:cNvPr id="2" name="TextBox 1">
            <a:extLst>
              <a:ext uri="{FF2B5EF4-FFF2-40B4-BE49-F238E27FC236}">
                <a16:creationId xmlns:a16="http://schemas.microsoft.com/office/drawing/2014/main" id="{776C7FC1-5CFE-44DF-ACC9-37F8CE6261B9}"/>
              </a:ext>
            </a:extLst>
          </p:cNvPr>
          <p:cNvSpPr txBox="1"/>
          <p:nvPr/>
        </p:nvSpPr>
        <p:spPr>
          <a:xfrm>
            <a:off x="5615992" y="2182091"/>
            <a:ext cx="1845377" cy="738664"/>
          </a:xfrm>
          <a:prstGeom prst="rect">
            <a:avLst/>
          </a:prstGeom>
          <a:solidFill>
            <a:schemeClr val="bg1"/>
          </a:solidFill>
        </p:spPr>
        <p:txBody>
          <a:bodyPr wrap="none" rtlCol="0">
            <a:spAutoFit/>
          </a:bodyPr>
          <a:lstStyle/>
          <a:p>
            <a:r>
              <a:rPr lang="en-GB" sz="1400" b="1" dirty="0"/>
              <a:t>3 blue</a:t>
            </a:r>
            <a:r>
              <a:rPr lang="en-GB" sz="1400" dirty="0"/>
              <a:t> counters and</a:t>
            </a:r>
            <a:endParaRPr lang="en-GB" sz="1400" b="1" dirty="0"/>
          </a:p>
          <a:p>
            <a:r>
              <a:rPr lang="en-GB" sz="1400" b="1" dirty="0"/>
              <a:t>4 red </a:t>
            </a:r>
            <a:r>
              <a:rPr lang="en-GB" sz="1400" dirty="0"/>
              <a:t>counters and </a:t>
            </a:r>
          </a:p>
          <a:p>
            <a:r>
              <a:rPr lang="en-GB" sz="1400" b="1" dirty="0"/>
              <a:t>2 yellow </a:t>
            </a:r>
            <a:r>
              <a:rPr lang="en-GB" sz="1400" dirty="0"/>
              <a:t>counters </a:t>
            </a:r>
          </a:p>
        </p:txBody>
      </p:sp>
      <p:sp>
        <p:nvSpPr>
          <p:cNvPr id="5" name="TextBox 4">
            <a:extLst>
              <a:ext uri="{FF2B5EF4-FFF2-40B4-BE49-F238E27FC236}">
                <a16:creationId xmlns:a16="http://schemas.microsoft.com/office/drawing/2014/main" id="{CC5151EF-C03E-4DD3-8A00-872E5230893C}"/>
              </a:ext>
            </a:extLst>
          </p:cNvPr>
          <p:cNvSpPr txBox="1"/>
          <p:nvPr/>
        </p:nvSpPr>
        <p:spPr>
          <a:xfrm>
            <a:off x="5615991" y="3629470"/>
            <a:ext cx="1745991" cy="738664"/>
          </a:xfrm>
          <a:prstGeom prst="rect">
            <a:avLst/>
          </a:prstGeom>
          <a:solidFill>
            <a:schemeClr val="bg1"/>
          </a:solidFill>
        </p:spPr>
        <p:txBody>
          <a:bodyPr wrap="none" rtlCol="0">
            <a:spAutoFit/>
          </a:bodyPr>
          <a:lstStyle/>
          <a:p>
            <a:r>
              <a:rPr lang="en-GB" sz="1400" b="1" dirty="0"/>
              <a:t>1 blue </a:t>
            </a:r>
            <a:r>
              <a:rPr lang="en-GB" sz="1400" dirty="0"/>
              <a:t>counter</a:t>
            </a:r>
            <a:endParaRPr lang="en-GB" sz="1400" b="1" dirty="0"/>
          </a:p>
          <a:p>
            <a:r>
              <a:rPr lang="en-GB" sz="1400" b="1" dirty="0"/>
              <a:t>7 red </a:t>
            </a:r>
            <a:r>
              <a:rPr lang="en-GB" sz="1400" dirty="0"/>
              <a:t>counters and </a:t>
            </a:r>
          </a:p>
          <a:p>
            <a:r>
              <a:rPr lang="en-GB" sz="1400" b="1" dirty="0"/>
              <a:t>15 yellow </a:t>
            </a:r>
            <a:r>
              <a:rPr lang="en-GB" sz="1400" dirty="0"/>
              <a:t>counters</a:t>
            </a:r>
          </a:p>
        </p:txBody>
      </p:sp>
      <p:sp>
        <p:nvSpPr>
          <p:cNvPr id="6" name="TextBox 5">
            <a:extLst>
              <a:ext uri="{FF2B5EF4-FFF2-40B4-BE49-F238E27FC236}">
                <a16:creationId xmlns:a16="http://schemas.microsoft.com/office/drawing/2014/main" id="{5BA5AD9F-73D2-4335-9D76-9BBBCDA1377E}"/>
              </a:ext>
            </a:extLst>
          </p:cNvPr>
          <p:cNvSpPr txBox="1"/>
          <p:nvPr/>
        </p:nvSpPr>
        <p:spPr>
          <a:xfrm>
            <a:off x="4281885" y="1341412"/>
            <a:ext cx="2501006" cy="307777"/>
          </a:xfrm>
          <a:prstGeom prst="rect">
            <a:avLst/>
          </a:prstGeom>
          <a:solidFill>
            <a:schemeClr val="bg1"/>
          </a:solidFill>
        </p:spPr>
        <p:txBody>
          <a:bodyPr wrap="none" rtlCol="0">
            <a:spAutoFit/>
          </a:bodyPr>
          <a:lstStyle/>
          <a:p>
            <a:r>
              <a:rPr lang="en-GB" sz="1400" dirty="0"/>
              <a:t>I have three bags of counters</a:t>
            </a:r>
          </a:p>
        </p:txBody>
      </p:sp>
      <p:pic>
        <p:nvPicPr>
          <p:cNvPr id="8" name="Picture 7">
            <a:extLst>
              <a:ext uri="{FF2B5EF4-FFF2-40B4-BE49-F238E27FC236}">
                <a16:creationId xmlns:a16="http://schemas.microsoft.com/office/drawing/2014/main" id="{D4E98A26-AA23-4AFC-9B44-F7D3601F28F3}"/>
              </a:ext>
            </a:extLst>
          </p:cNvPr>
          <p:cNvPicPr>
            <a:picLocks noChangeAspect="1"/>
          </p:cNvPicPr>
          <p:nvPr/>
        </p:nvPicPr>
        <p:blipFill>
          <a:blip r:embed="rId4"/>
          <a:stretch>
            <a:fillRect/>
          </a:stretch>
        </p:blipFill>
        <p:spPr>
          <a:xfrm>
            <a:off x="10290862" y="2840674"/>
            <a:ext cx="847843" cy="1047896"/>
          </a:xfrm>
          <a:prstGeom prst="rect">
            <a:avLst/>
          </a:prstGeom>
        </p:spPr>
      </p:pic>
      <p:sp>
        <p:nvSpPr>
          <p:cNvPr id="9" name="TextBox 8">
            <a:extLst>
              <a:ext uri="{FF2B5EF4-FFF2-40B4-BE49-F238E27FC236}">
                <a16:creationId xmlns:a16="http://schemas.microsoft.com/office/drawing/2014/main" id="{906FC2A7-71B8-480B-A0B1-03112DD81FC5}"/>
              </a:ext>
            </a:extLst>
          </p:cNvPr>
          <p:cNvSpPr txBox="1"/>
          <p:nvPr/>
        </p:nvSpPr>
        <p:spPr>
          <a:xfrm>
            <a:off x="10593556" y="3216522"/>
            <a:ext cx="287297" cy="338554"/>
          </a:xfrm>
          <a:prstGeom prst="rect">
            <a:avLst/>
          </a:prstGeom>
          <a:solidFill>
            <a:schemeClr val="bg1">
              <a:lumMod val="75000"/>
            </a:schemeClr>
          </a:solidFill>
        </p:spPr>
        <p:txBody>
          <a:bodyPr wrap="square" rtlCol="0">
            <a:spAutoFit/>
          </a:bodyPr>
          <a:lstStyle/>
          <a:p>
            <a:r>
              <a:rPr lang="en-GB" sz="1600" b="1" dirty="0"/>
              <a:t>C</a:t>
            </a:r>
          </a:p>
        </p:txBody>
      </p:sp>
      <p:sp>
        <p:nvSpPr>
          <p:cNvPr id="10" name="TextBox 9">
            <a:extLst>
              <a:ext uri="{FF2B5EF4-FFF2-40B4-BE49-F238E27FC236}">
                <a16:creationId xmlns:a16="http://schemas.microsoft.com/office/drawing/2014/main" id="{D502AEBB-ED66-4231-9585-48E8E57E189C}"/>
              </a:ext>
            </a:extLst>
          </p:cNvPr>
          <p:cNvSpPr txBox="1"/>
          <p:nvPr/>
        </p:nvSpPr>
        <p:spPr>
          <a:xfrm>
            <a:off x="9112016" y="1553378"/>
            <a:ext cx="1845377" cy="1169551"/>
          </a:xfrm>
          <a:prstGeom prst="rect">
            <a:avLst/>
          </a:prstGeom>
          <a:solidFill>
            <a:schemeClr val="bg1"/>
          </a:solidFill>
        </p:spPr>
        <p:txBody>
          <a:bodyPr wrap="none" rtlCol="0">
            <a:spAutoFit/>
          </a:bodyPr>
          <a:lstStyle/>
          <a:p>
            <a:r>
              <a:rPr lang="en-GB" sz="1400" b="1" dirty="0"/>
              <a:t>Bag C</a:t>
            </a:r>
            <a:r>
              <a:rPr lang="en-GB" sz="1400" dirty="0"/>
              <a:t> contains</a:t>
            </a:r>
          </a:p>
          <a:p>
            <a:endParaRPr lang="en-GB" sz="1400" b="1" dirty="0"/>
          </a:p>
          <a:p>
            <a:r>
              <a:rPr lang="en-GB" sz="1400" b="1" dirty="0"/>
              <a:t>3 blue</a:t>
            </a:r>
            <a:r>
              <a:rPr lang="en-GB" sz="1400" dirty="0"/>
              <a:t> counters and</a:t>
            </a:r>
            <a:endParaRPr lang="en-GB" sz="1400" b="1" dirty="0"/>
          </a:p>
          <a:p>
            <a:r>
              <a:rPr lang="en-GB" sz="1400" b="1" dirty="0"/>
              <a:t>17 red </a:t>
            </a:r>
            <a:r>
              <a:rPr lang="en-GB" sz="1400" dirty="0"/>
              <a:t>counters and </a:t>
            </a:r>
          </a:p>
          <a:p>
            <a:r>
              <a:rPr lang="en-GB" sz="1400" b="1" dirty="0"/>
              <a:t>5 yellow </a:t>
            </a:r>
            <a:r>
              <a:rPr lang="en-GB" sz="1400" dirty="0"/>
              <a:t>counters </a:t>
            </a:r>
          </a:p>
        </p:txBody>
      </p:sp>
      <p:sp>
        <p:nvSpPr>
          <p:cNvPr id="11" name="TextBox 10">
            <a:extLst>
              <a:ext uri="{FF2B5EF4-FFF2-40B4-BE49-F238E27FC236}">
                <a16:creationId xmlns:a16="http://schemas.microsoft.com/office/drawing/2014/main" id="{90BD2421-0881-47D3-958C-A02C4CB40497}"/>
              </a:ext>
            </a:extLst>
          </p:cNvPr>
          <p:cNvSpPr txBox="1"/>
          <p:nvPr/>
        </p:nvSpPr>
        <p:spPr>
          <a:xfrm>
            <a:off x="3864682" y="4542609"/>
            <a:ext cx="6170022" cy="1600438"/>
          </a:xfrm>
          <a:prstGeom prst="rect">
            <a:avLst/>
          </a:prstGeom>
          <a:solidFill>
            <a:schemeClr val="bg1"/>
          </a:solidFill>
        </p:spPr>
        <p:txBody>
          <a:bodyPr wrap="none" rtlCol="0">
            <a:spAutoFit/>
          </a:bodyPr>
          <a:lstStyle/>
          <a:p>
            <a:r>
              <a:rPr lang="en-GB" sz="1400" dirty="0"/>
              <a:t>I am going to take one counter at random from either bag A, bag B or bag C</a:t>
            </a:r>
          </a:p>
          <a:p>
            <a:endParaRPr lang="en-GB" sz="1400" dirty="0"/>
          </a:p>
          <a:p>
            <a:r>
              <a:rPr lang="en-GB" sz="1400" dirty="0"/>
              <a:t>I want to get a green counter</a:t>
            </a:r>
          </a:p>
          <a:p>
            <a:r>
              <a:rPr lang="en-GB" sz="1400" dirty="0"/>
              <a:t>Which bag should I choose ?</a:t>
            </a:r>
          </a:p>
          <a:p>
            <a:endParaRPr lang="en-GB" sz="1400" dirty="0"/>
          </a:p>
          <a:p>
            <a:endParaRPr lang="en-GB" sz="1400" dirty="0"/>
          </a:p>
          <a:p>
            <a:endParaRPr lang="en-GB" sz="1400" dirty="0"/>
          </a:p>
        </p:txBody>
      </p:sp>
    </p:spTree>
    <p:extLst>
      <p:ext uri="{BB962C8B-B14F-4D97-AF65-F5344CB8AC3E}">
        <p14:creationId xmlns:p14="http://schemas.microsoft.com/office/powerpoint/2010/main" val="2127805851"/>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1035</Words>
  <Application>Microsoft Office PowerPoint</Application>
  <PresentationFormat>Widescreen</PresentationFormat>
  <Paragraphs>171</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 Math</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67</cp:revision>
  <dcterms:created xsi:type="dcterms:W3CDTF">2021-01-05T11:02:27Z</dcterms:created>
  <dcterms:modified xsi:type="dcterms:W3CDTF">2021-01-16T19:46:08Z</dcterms:modified>
</cp:coreProperties>
</file>