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304" r:id="rId3"/>
    <p:sldId id="379" r:id="rId4"/>
    <p:sldId id="380" r:id="rId5"/>
    <p:sldId id="381" r:id="rId6"/>
    <p:sldId id="382" r:id="rId7"/>
    <p:sldId id="377" r:id="rId8"/>
    <p:sldId id="376" r:id="rId9"/>
    <p:sldId id="261" r:id="rId10"/>
    <p:sldId id="308" r:id="rId11"/>
    <p:sldId id="403" r:id="rId12"/>
    <p:sldId id="383" r:id="rId13"/>
    <p:sldId id="305" r:id="rId14"/>
    <p:sldId id="306" r:id="rId15"/>
    <p:sldId id="384" r:id="rId16"/>
    <p:sldId id="315" r:id="rId17"/>
    <p:sldId id="385" r:id="rId18"/>
    <p:sldId id="387" r:id="rId19"/>
    <p:sldId id="402" r:id="rId20"/>
    <p:sldId id="388" r:id="rId21"/>
    <p:sldId id="321" r:id="rId22"/>
    <p:sldId id="389" r:id="rId23"/>
    <p:sldId id="390" r:id="rId24"/>
    <p:sldId id="393" r:id="rId25"/>
    <p:sldId id="392" r:id="rId26"/>
    <p:sldId id="391" r:id="rId27"/>
    <p:sldId id="394" r:id="rId28"/>
    <p:sldId id="395" r:id="rId29"/>
    <p:sldId id="396" r:id="rId30"/>
    <p:sldId id="398" r:id="rId31"/>
    <p:sldId id="399" r:id="rId32"/>
    <p:sldId id="397" r:id="rId33"/>
    <p:sldId id="400" r:id="rId34"/>
    <p:sldId id="401" r:id="rId35"/>
    <p:sldId id="404" r:id="rId36"/>
    <p:sldId id="405" r:id="rId37"/>
    <p:sldId id="406" r:id="rId38"/>
    <p:sldId id="407" r:id="rId39"/>
    <p:sldId id="408" r:id="rId40"/>
    <p:sldId id="409" r:id="rId41"/>
    <p:sldId id="411" r:id="rId42"/>
    <p:sldId id="410" r:id="rId43"/>
    <p:sldId id="412" r:id="rId44"/>
    <p:sldId id="413" r:id="rId45"/>
    <p:sldId id="414" r:id="rId46"/>
    <p:sldId id="416" r:id="rId47"/>
    <p:sldId id="417" r:id="rId48"/>
    <p:sldId id="415" r:id="rId49"/>
    <p:sldId id="418" r:id="rId50"/>
    <p:sldId id="419" r:id="rId51"/>
    <p:sldId id="420" r:id="rId52"/>
    <p:sldId id="421" r:id="rId5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87500" autoAdjust="0"/>
  </p:normalViewPr>
  <p:slideViewPr>
    <p:cSldViewPr snapToGrid="0">
      <p:cViewPr varScale="1">
        <p:scale>
          <a:sx n="89" d="100"/>
          <a:sy n="89" d="100"/>
        </p:scale>
        <p:origin x="643" y="72"/>
      </p:cViewPr>
      <p:guideLst/>
    </p:cSldViewPr>
  </p:slideViewPr>
  <p:notesTextViewPr>
    <p:cViewPr>
      <p:scale>
        <a:sx n="1" d="1"/>
        <a:sy n="1" d="1"/>
      </p:scale>
      <p:origin x="0" y="0"/>
    </p:cViewPr>
  </p:notesTextViewPr>
  <p:sorterViewPr>
    <p:cViewPr>
      <p:scale>
        <a:sx n="100" d="100"/>
        <a:sy n="100" d="100"/>
      </p:scale>
      <p:origin x="0" y="-7836"/>
    </p:cViewPr>
  </p:sorterViewPr>
  <p:notesViewPr>
    <p:cSldViewPr snapToGrid="0">
      <p:cViewPr varScale="1">
        <p:scale>
          <a:sx n="64" d="100"/>
          <a:sy n="64" d="100"/>
        </p:scale>
        <p:origin x="240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C66C97A-4788-4F6E-8669-B337EE080FF0}" type="datetimeFigureOut">
              <a:rPr lang="en-GB" smtClean="0"/>
              <a:t>07/06/2019</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70A550E-B6C0-4DC0-ABFC-EECACA0192D6}" type="slidenum">
              <a:rPr lang="en-GB" smtClean="0"/>
              <a:t>‹#›</a:t>
            </a:fld>
            <a:endParaRPr lang="en-GB"/>
          </a:p>
        </p:txBody>
      </p:sp>
    </p:spTree>
    <p:extLst>
      <p:ext uri="{BB962C8B-B14F-4D97-AF65-F5344CB8AC3E}">
        <p14:creationId xmlns:p14="http://schemas.microsoft.com/office/powerpoint/2010/main" val="277540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8</a:t>
            </a:fld>
            <a:endParaRPr lang="en-GB"/>
          </a:p>
        </p:txBody>
      </p:sp>
    </p:spTree>
    <p:extLst>
      <p:ext uri="{BB962C8B-B14F-4D97-AF65-F5344CB8AC3E}">
        <p14:creationId xmlns:p14="http://schemas.microsoft.com/office/powerpoint/2010/main" val="247278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26</a:t>
            </a:fld>
            <a:endParaRPr lang="en-GB"/>
          </a:p>
        </p:txBody>
      </p:sp>
    </p:spTree>
    <p:extLst>
      <p:ext uri="{BB962C8B-B14F-4D97-AF65-F5344CB8AC3E}">
        <p14:creationId xmlns:p14="http://schemas.microsoft.com/office/powerpoint/2010/main" val="177622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27</a:t>
            </a:fld>
            <a:endParaRPr lang="en-GB"/>
          </a:p>
        </p:txBody>
      </p:sp>
    </p:spTree>
    <p:extLst>
      <p:ext uri="{BB962C8B-B14F-4D97-AF65-F5344CB8AC3E}">
        <p14:creationId xmlns:p14="http://schemas.microsoft.com/office/powerpoint/2010/main" val="340383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28</a:t>
            </a:fld>
            <a:endParaRPr lang="en-GB"/>
          </a:p>
        </p:txBody>
      </p:sp>
    </p:spTree>
    <p:extLst>
      <p:ext uri="{BB962C8B-B14F-4D97-AF65-F5344CB8AC3E}">
        <p14:creationId xmlns:p14="http://schemas.microsoft.com/office/powerpoint/2010/main" val="376833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29</a:t>
            </a:fld>
            <a:endParaRPr lang="en-GB"/>
          </a:p>
        </p:txBody>
      </p:sp>
    </p:spTree>
    <p:extLst>
      <p:ext uri="{BB962C8B-B14F-4D97-AF65-F5344CB8AC3E}">
        <p14:creationId xmlns:p14="http://schemas.microsoft.com/office/powerpoint/2010/main" val="4233053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30</a:t>
            </a:fld>
            <a:endParaRPr lang="en-GB"/>
          </a:p>
        </p:txBody>
      </p:sp>
    </p:spTree>
    <p:extLst>
      <p:ext uri="{BB962C8B-B14F-4D97-AF65-F5344CB8AC3E}">
        <p14:creationId xmlns:p14="http://schemas.microsoft.com/office/powerpoint/2010/main" val="403247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31</a:t>
            </a:fld>
            <a:endParaRPr lang="en-GB"/>
          </a:p>
        </p:txBody>
      </p:sp>
    </p:spTree>
    <p:extLst>
      <p:ext uri="{BB962C8B-B14F-4D97-AF65-F5344CB8AC3E}">
        <p14:creationId xmlns:p14="http://schemas.microsoft.com/office/powerpoint/2010/main" val="1004576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32</a:t>
            </a:fld>
            <a:endParaRPr lang="en-GB"/>
          </a:p>
        </p:txBody>
      </p:sp>
    </p:spTree>
    <p:extLst>
      <p:ext uri="{BB962C8B-B14F-4D97-AF65-F5344CB8AC3E}">
        <p14:creationId xmlns:p14="http://schemas.microsoft.com/office/powerpoint/2010/main" val="349358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33</a:t>
            </a:fld>
            <a:endParaRPr lang="en-GB"/>
          </a:p>
        </p:txBody>
      </p:sp>
    </p:spTree>
    <p:extLst>
      <p:ext uri="{BB962C8B-B14F-4D97-AF65-F5344CB8AC3E}">
        <p14:creationId xmlns:p14="http://schemas.microsoft.com/office/powerpoint/2010/main" val="292610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34</a:t>
            </a:fld>
            <a:endParaRPr lang="en-GB"/>
          </a:p>
        </p:txBody>
      </p:sp>
    </p:spTree>
    <p:extLst>
      <p:ext uri="{BB962C8B-B14F-4D97-AF65-F5344CB8AC3E}">
        <p14:creationId xmlns:p14="http://schemas.microsoft.com/office/powerpoint/2010/main" val="233390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35</a:t>
            </a:fld>
            <a:endParaRPr lang="en-GB"/>
          </a:p>
        </p:txBody>
      </p:sp>
    </p:spTree>
    <p:extLst>
      <p:ext uri="{BB962C8B-B14F-4D97-AF65-F5344CB8AC3E}">
        <p14:creationId xmlns:p14="http://schemas.microsoft.com/office/powerpoint/2010/main" val="369497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in order of the test top to bottom, left to right..</a:t>
            </a:r>
          </a:p>
        </p:txBody>
      </p:sp>
      <p:sp>
        <p:nvSpPr>
          <p:cNvPr id="4" name="Slide Number Placeholder 3"/>
          <p:cNvSpPr>
            <a:spLocks noGrp="1"/>
          </p:cNvSpPr>
          <p:nvPr>
            <p:ph type="sldNum" sz="quarter" idx="5"/>
          </p:nvPr>
        </p:nvSpPr>
        <p:spPr/>
        <p:txBody>
          <a:bodyPr/>
          <a:lstStyle/>
          <a:p>
            <a:fld id="{B70A550E-B6C0-4DC0-ABFC-EECACA0192D6}" type="slidenum">
              <a:rPr lang="en-GB" smtClean="0"/>
              <a:t>13</a:t>
            </a:fld>
            <a:endParaRPr lang="en-GB"/>
          </a:p>
        </p:txBody>
      </p:sp>
    </p:spTree>
    <p:extLst>
      <p:ext uri="{BB962C8B-B14F-4D97-AF65-F5344CB8AC3E}">
        <p14:creationId xmlns:p14="http://schemas.microsoft.com/office/powerpoint/2010/main" val="3389990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36</a:t>
            </a:fld>
            <a:endParaRPr lang="en-GB"/>
          </a:p>
        </p:txBody>
      </p:sp>
    </p:spTree>
    <p:extLst>
      <p:ext uri="{BB962C8B-B14F-4D97-AF65-F5344CB8AC3E}">
        <p14:creationId xmlns:p14="http://schemas.microsoft.com/office/powerpoint/2010/main" val="344817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37</a:t>
            </a:fld>
            <a:endParaRPr lang="en-GB"/>
          </a:p>
        </p:txBody>
      </p:sp>
    </p:spTree>
    <p:extLst>
      <p:ext uri="{BB962C8B-B14F-4D97-AF65-F5344CB8AC3E}">
        <p14:creationId xmlns:p14="http://schemas.microsoft.com/office/powerpoint/2010/main" val="110710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38</a:t>
            </a:fld>
            <a:endParaRPr lang="en-GB"/>
          </a:p>
        </p:txBody>
      </p:sp>
    </p:spTree>
    <p:extLst>
      <p:ext uri="{BB962C8B-B14F-4D97-AF65-F5344CB8AC3E}">
        <p14:creationId xmlns:p14="http://schemas.microsoft.com/office/powerpoint/2010/main" val="924495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39</a:t>
            </a:fld>
            <a:endParaRPr lang="en-GB"/>
          </a:p>
        </p:txBody>
      </p:sp>
    </p:spTree>
    <p:extLst>
      <p:ext uri="{BB962C8B-B14F-4D97-AF65-F5344CB8AC3E}">
        <p14:creationId xmlns:p14="http://schemas.microsoft.com/office/powerpoint/2010/main" val="3356504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40</a:t>
            </a:fld>
            <a:endParaRPr lang="en-GB"/>
          </a:p>
        </p:txBody>
      </p:sp>
    </p:spTree>
    <p:extLst>
      <p:ext uri="{BB962C8B-B14F-4D97-AF65-F5344CB8AC3E}">
        <p14:creationId xmlns:p14="http://schemas.microsoft.com/office/powerpoint/2010/main" val="3582270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41</a:t>
            </a:fld>
            <a:endParaRPr lang="en-GB"/>
          </a:p>
        </p:txBody>
      </p:sp>
    </p:spTree>
    <p:extLst>
      <p:ext uri="{BB962C8B-B14F-4D97-AF65-F5344CB8AC3E}">
        <p14:creationId xmlns:p14="http://schemas.microsoft.com/office/powerpoint/2010/main" val="3693565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42</a:t>
            </a:fld>
            <a:endParaRPr lang="en-GB"/>
          </a:p>
        </p:txBody>
      </p:sp>
    </p:spTree>
    <p:extLst>
      <p:ext uri="{BB962C8B-B14F-4D97-AF65-F5344CB8AC3E}">
        <p14:creationId xmlns:p14="http://schemas.microsoft.com/office/powerpoint/2010/main" val="3735640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43</a:t>
            </a:fld>
            <a:endParaRPr lang="en-GB"/>
          </a:p>
        </p:txBody>
      </p:sp>
    </p:spTree>
    <p:extLst>
      <p:ext uri="{BB962C8B-B14F-4D97-AF65-F5344CB8AC3E}">
        <p14:creationId xmlns:p14="http://schemas.microsoft.com/office/powerpoint/2010/main" val="2239991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44</a:t>
            </a:fld>
            <a:endParaRPr lang="en-GB"/>
          </a:p>
        </p:txBody>
      </p:sp>
    </p:spTree>
    <p:extLst>
      <p:ext uri="{BB962C8B-B14F-4D97-AF65-F5344CB8AC3E}">
        <p14:creationId xmlns:p14="http://schemas.microsoft.com/office/powerpoint/2010/main" val="1351637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45</a:t>
            </a:fld>
            <a:endParaRPr lang="en-GB"/>
          </a:p>
        </p:txBody>
      </p:sp>
    </p:spTree>
    <p:extLst>
      <p:ext uri="{BB962C8B-B14F-4D97-AF65-F5344CB8AC3E}">
        <p14:creationId xmlns:p14="http://schemas.microsoft.com/office/powerpoint/2010/main" val="82821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14</a:t>
            </a:fld>
            <a:endParaRPr lang="en-GB"/>
          </a:p>
        </p:txBody>
      </p:sp>
    </p:spTree>
    <p:extLst>
      <p:ext uri="{BB962C8B-B14F-4D97-AF65-F5344CB8AC3E}">
        <p14:creationId xmlns:p14="http://schemas.microsoft.com/office/powerpoint/2010/main" val="2005980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46</a:t>
            </a:fld>
            <a:endParaRPr lang="en-GB"/>
          </a:p>
        </p:txBody>
      </p:sp>
    </p:spTree>
    <p:extLst>
      <p:ext uri="{BB962C8B-B14F-4D97-AF65-F5344CB8AC3E}">
        <p14:creationId xmlns:p14="http://schemas.microsoft.com/office/powerpoint/2010/main" val="1161039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47</a:t>
            </a:fld>
            <a:endParaRPr lang="en-GB"/>
          </a:p>
        </p:txBody>
      </p:sp>
    </p:spTree>
    <p:extLst>
      <p:ext uri="{BB962C8B-B14F-4D97-AF65-F5344CB8AC3E}">
        <p14:creationId xmlns:p14="http://schemas.microsoft.com/office/powerpoint/2010/main" val="3527250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48</a:t>
            </a:fld>
            <a:endParaRPr lang="en-GB"/>
          </a:p>
        </p:txBody>
      </p:sp>
    </p:spTree>
    <p:extLst>
      <p:ext uri="{BB962C8B-B14F-4D97-AF65-F5344CB8AC3E}">
        <p14:creationId xmlns:p14="http://schemas.microsoft.com/office/powerpoint/2010/main" val="46601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Questions in order of the test top to bottom, left to right..</a:t>
            </a:r>
          </a:p>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16</a:t>
            </a:fld>
            <a:endParaRPr lang="en-GB"/>
          </a:p>
        </p:txBody>
      </p:sp>
    </p:spTree>
    <p:extLst>
      <p:ext uri="{BB962C8B-B14F-4D97-AF65-F5344CB8AC3E}">
        <p14:creationId xmlns:p14="http://schemas.microsoft.com/office/powerpoint/2010/main" val="13983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21</a:t>
            </a:fld>
            <a:endParaRPr lang="en-GB"/>
          </a:p>
        </p:txBody>
      </p:sp>
    </p:spTree>
    <p:extLst>
      <p:ext uri="{BB962C8B-B14F-4D97-AF65-F5344CB8AC3E}">
        <p14:creationId xmlns:p14="http://schemas.microsoft.com/office/powerpoint/2010/main" val="317166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22</a:t>
            </a:fld>
            <a:endParaRPr lang="en-GB"/>
          </a:p>
        </p:txBody>
      </p:sp>
    </p:spTree>
    <p:extLst>
      <p:ext uri="{BB962C8B-B14F-4D97-AF65-F5344CB8AC3E}">
        <p14:creationId xmlns:p14="http://schemas.microsoft.com/office/powerpoint/2010/main" val="107610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23</a:t>
            </a:fld>
            <a:endParaRPr lang="en-GB"/>
          </a:p>
        </p:txBody>
      </p:sp>
    </p:spTree>
    <p:extLst>
      <p:ext uri="{BB962C8B-B14F-4D97-AF65-F5344CB8AC3E}">
        <p14:creationId xmlns:p14="http://schemas.microsoft.com/office/powerpoint/2010/main" val="140541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24</a:t>
            </a:fld>
            <a:endParaRPr lang="en-GB"/>
          </a:p>
        </p:txBody>
      </p:sp>
    </p:spTree>
    <p:extLst>
      <p:ext uri="{BB962C8B-B14F-4D97-AF65-F5344CB8AC3E}">
        <p14:creationId xmlns:p14="http://schemas.microsoft.com/office/powerpoint/2010/main" val="85656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486400" cy="3916115"/>
          </a:xfrm>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25</a:t>
            </a:fld>
            <a:endParaRPr lang="en-GB"/>
          </a:p>
        </p:txBody>
      </p:sp>
    </p:spTree>
    <p:extLst>
      <p:ext uri="{BB962C8B-B14F-4D97-AF65-F5344CB8AC3E}">
        <p14:creationId xmlns:p14="http://schemas.microsoft.com/office/powerpoint/2010/main" val="89831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80838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056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856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9995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8171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61545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9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406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763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88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uk/government/publications/key-stage-1-tests-2019-mathematics-test-material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key-stage-1-tests-2019-mathematics-test-materials"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18" Type="http://schemas.openxmlformats.org/officeDocument/2006/relationships/image" Target="../media/image40.png"/><Relationship Id="rId3" Type="http://schemas.openxmlformats.org/officeDocument/2006/relationships/image" Target="../media/image19.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1.png"/><Relationship Id="rId15" Type="http://schemas.openxmlformats.org/officeDocument/2006/relationships/image" Target="../media/image34.png"/><Relationship Id="rId10" Type="http://schemas.openxmlformats.org/officeDocument/2006/relationships/image" Target="../media/image28.png"/><Relationship Id="rId19" Type="http://schemas.openxmlformats.org/officeDocument/2006/relationships/image" Target="../media/image42.png"/><Relationship Id="rId4" Type="http://schemas.openxmlformats.org/officeDocument/2006/relationships/image" Target="../media/image20.png"/><Relationship Id="rId9" Type="http://schemas.openxmlformats.org/officeDocument/2006/relationships/image" Target="../media/image27.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2019-scaled-scores-at-key-stage-1?utm_source=ac7db3d8-736c-4dbb-a6b2-7da09aa98aee&amp;utm_medium=email&amp;utm_campaign=govuk-notifications&amp;utm_content=immediate" TargetMode="External"/><Relationship Id="rId2" Type="http://schemas.openxmlformats.org/officeDocument/2006/relationships/hyperlink" Target="https://www.gov.uk/government/publications/key-stage-1-tests-2019-mathematics-test-materials?utm_source=e3a18ed3-8191-4d7d-9de6-d98a35b77385&amp;utm_medium=email&amp;utm_campaign=govuk-notifications&amp;utm_content=immediate"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gov.uk/guidance/understanding-scaled-scores-at-key-stage-1?utm_source=36c460f0-d4c3-4291-a08d-4227fd051299&amp;utm_medium=email&amp;utm_campaign=govuk-notifications&amp;utm_content=immediat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uidance/understanding-scaled-scores-at-key-stage-1?utm_source=36c460f0-d4c3-4291-a08d-4227fd051299&amp;utm_medium=email&amp;utm_campaign=govuk-notifications&amp;utm_content=immediat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uidance/understanding-scaled-scores-at-key-stage-1?utm_source=36c460f0-d4c3-4291-a08d-4227fd051299&amp;utm_medium=email&amp;utm_campaign=govuk-notifications&amp;utm_content=immediate"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guidance/understanding-scaled-scores-at-key-stage-1?utm_source=36c460f0-d4c3-4291-a08d-4227fd051299&amp;utm_medium=email&amp;utm_campaign=govuk-notifications&amp;utm_content=immediat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uidance/understanding-scaled-scores-at-key-stage-1?utm_source=36c460f0-d4c3-4291-a08d-4227fd051299&amp;utm_medium=email&amp;utm_campaign=govuk-notifications&amp;utm_content=immediat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www.gov.uk/government/publications/2019-scaled-scores-at-key-stage-1"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pre-key-stage-1-standard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0070C0"/>
                </a:solidFill>
              </a:rPr>
              <a:t>2019 Key Stage 1 SATs</a:t>
            </a:r>
            <a:br>
              <a:rPr lang="en-GB" b="1" dirty="0">
                <a:solidFill>
                  <a:srgbClr val="0070C0"/>
                </a:solidFill>
              </a:rPr>
            </a:br>
            <a:r>
              <a:rPr lang="en-GB" b="1" dirty="0">
                <a:solidFill>
                  <a:srgbClr val="0070C0"/>
                </a:solidFill>
              </a:rPr>
              <a:t>Mathematics</a:t>
            </a:r>
          </a:p>
        </p:txBody>
      </p:sp>
      <p:sp>
        <p:nvSpPr>
          <p:cNvPr id="3" name="Subtitle 2"/>
          <p:cNvSpPr>
            <a:spLocks noGrp="1"/>
          </p:cNvSpPr>
          <p:nvPr>
            <p:ph type="subTitle" idx="1"/>
          </p:nvPr>
        </p:nvSpPr>
        <p:spPr/>
        <p:txBody>
          <a:bodyPr/>
          <a:lstStyle/>
          <a:p>
            <a:pPr algn="l"/>
            <a:r>
              <a:rPr lang="en-GB" sz="2000" dirty="0"/>
              <a:t>Arithmetic Paper 1</a:t>
            </a:r>
          </a:p>
          <a:p>
            <a:pPr algn="l"/>
            <a:r>
              <a:rPr lang="en-GB" sz="2000" dirty="0"/>
              <a:t>Reasoning Paper 2</a:t>
            </a:r>
          </a:p>
          <a:p>
            <a:pPr algn="l"/>
            <a:r>
              <a:rPr lang="en-GB" sz="2000" dirty="0"/>
              <a:t>Pre- Key Stage 1 Standards</a:t>
            </a:r>
          </a:p>
        </p:txBody>
      </p:sp>
      <p:pic>
        <p:nvPicPr>
          <p:cNvPr id="4" name="Picture 3">
            <a:extLst>
              <a:ext uri="{FF2B5EF4-FFF2-40B4-BE49-F238E27FC236}">
                <a16:creationId xmlns:a16="http://schemas.microsoft.com/office/drawing/2014/main" id="{E3240DDA-79D4-451A-949E-E29F638BA93C}"/>
              </a:ext>
            </a:extLst>
          </p:cNvPr>
          <p:cNvPicPr>
            <a:picLocks noChangeAspect="1"/>
          </p:cNvPicPr>
          <p:nvPr/>
        </p:nvPicPr>
        <p:blipFill>
          <a:blip r:embed="rId2"/>
          <a:stretch>
            <a:fillRect/>
          </a:stretch>
        </p:blipFill>
        <p:spPr>
          <a:xfrm>
            <a:off x="8787076" y="1391233"/>
            <a:ext cx="2602984" cy="3444353"/>
          </a:xfrm>
          <a:prstGeom prst="rect">
            <a:avLst/>
          </a:prstGeom>
          <a:ln w="12700">
            <a:solidFill>
              <a:schemeClr val="tx1"/>
            </a:solidFill>
          </a:ln>
        </p:spPr>
      </p:pic>
      <p:pic>
        <p:nvPicPr>
          <p:cNvPr id="5" name="Picture 4">
            <a:extLst>
              <a:ext uri="{FF2B5EF4-FFF2-40B4-BE49-F238E27FC236}">
                <a16:creationId xmlns:a16="http://schemas.microsoft.com/office/drawing/2014/main" id="{82F795C1-CE16-4F84-9209-408FA6306DC2}"/>
              </a:ext>
            </a:extLst>
          </p:cNvPr>
          <p:cNvPicPr>
            <a:picLocks noChangeAspect="1"/>
          </p:cNvPicPr>
          <p:nvPr/>
        </p:nvPicPr>
        <p:blipFill>
          <a:blip r:embed="rId3"/>
          <a:stretch>
            <a:fillRect/>
          </a:stretch>
        </p:blipFill>
        <p:spPr>
          <a:xfrm>
            <a:off x="7625394" y="3202423"/>
            <a:ext cx="2512887" cy="3428999"/>
          </a:xfrm>
          <a:prstGeom prst="rect">
            <a:avLst/>
          </a:prstGeom>
          <a:ln w="12700">
            <a:solidFill>
              <a:schemeClr val="tx1"/>
            </a:solidFill>
          </a:ln>
        </p:spPr>
      </p:pic>
      <p:pic>
        <p:nvPicPr>
          <p:cNvPr id="6" name="Picture 5">
            <a:extLst>
              <a:ext uri="{FF2B5EF4-FFF2-40B4-BE49-F238E27FC236}">
                <a16:creationId xmlns:a16="http://schemas.microsoft.com/office/drawing/2014/main" id="{61D59256-A856-4F22-9616-33774E7FC0F0}"/>
              </a:ext>
            </a:extLst>
          </p:cNvPr>
          <p:cNvPicPr>
            <a:picLocks noChangeAspect="1"/>
          </p:cNvPicPr>
          <p:nvPr/>
        </p:nvPicPr>
        <p:blipFill>
          <a:blip r:embed="rId4"/>
          <a:stretch>
            <a:fillRect/>
          </a:stretch>
        </p:blipFill>
        <p:spPr>
          <a:xfrm>
            <a:off x="260232" y="115894"/>
            <a:ext cx="2602984" cy="3457566"/>
          </a:xfrm>
          <a:prstGeom prst="rect">
            <a:avLst/>
          </a:prstGeom>
          <a:ln w="12700">
            <a:solidFill>
              <a:schemeClr val="tx1"/>
            </a:solidFill>
          </a:ln>
        </p:spPr>
      </p:pic>
    </p:spTree>
    <p:extLst>
      <p:ext uri="{BB962C8B-B14F-4D97-AF65-F5344CB8AC3E}">
        <p14:creationId xmlns:p14="http://schemas.microsoft.com/office/powerpoint/2010/main" val="189917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5DDB9-F21F-41E9-BC65-E0742EB7AEE6}"/>
              </a:ext>
            </a:extLst>
          </p:cNvPr>
          <p:cNvSpPr txBox="1"/>
          <p:nvPr/>
        </p:nvSpPr>
        <p:spPr>
          <a:xfrm>
            <a:off x="342900" y="3570149"/>
            <a:ext cx="3196778" cy="1323439"/>
          </a:xfrm>
          <a:prstGeom prst="rect">
            <a:avLst/>
          </a:prstGeom>
          <a:noFill/>
        </p:spPr>
        <p:txBody>
          <a:bodyPr wrap="square" rtlCol="0">
            <a:spAutoFit/>
          </a:bodyPr>
          <a:lstStyle/>
          <a:p>
            <a:r>
              <a:rPr lang="en-GB" sz="1600" b="1" dirty="0">
                <a:solidFill>
                  <a:srgbClr val="0070C0"/>
                </a:solidFill>
                <a:hlinkClick r:id="rId2"/>
              </a:rPr>
              <a:t>https://www.gov.uk/government/publications/key-stage-1-tests-2019-mathematics-test-materials</a:t>
            </a:r>
            <a:endParaRPr lang="en-GB" sz="1600" b="1" dirty="0">
              <a:solidFill>
                <a:srgbClr val="0070C0"/>
              </a:solidFill>
            </a:endParaRPr>
          </a:p>
          <a:p>
            <a:endParaRPr lang="en-GB" sz="1600" b="1" dirty="0">
              <a:solidFill>
                <a:srgbClr val="0070C0"/>
              </a:solidFill>
            </a:endParaRPr>
          </a:p>
        </p:txBody>
      </p:sp>
      <p:sp>
        <p:nvSpPr>
          <p:cNvPr id="6" name="TextBox 5">
            <a:extLst>
              <a:ext uri="{FF2B5EF4-FFF2-40B4-BE49-F238E27FC236}">
                <a16:creationId xmlns:a16="http://schemas.microsoft.com/office/drawing/2014/main" id="{B5353E3A-E06D-422D-810A-69B98532109B}"/>
              </a:ext>
            </a:extLst>
          </p:cNvPr>
          <p:cNvSpPr txBox="1"/>
          <p:nvPr/>
        </p:nvSpPr>
        <p:spPr>
          <a:xfrm>
            <a:off x="179615" y="742950"/>
            <a:ext cx="3881191" cy="830997"/>
          </a:xfrm>
          <a:prstGeom prst="rect">
            <a:avLst/>
          </a:prstGeom>
          <a:noFill/>
        </p:spPr>
        <p:txBody>
          <a:bodyPr wrap="none" rtlCol="0">
            <a:spAutoFit/>
          </a:bodyPr>
          <a:lstStyle/>
          <a:p>
            <a:r>
              <a:rPr lang="en-GB" sz="2400" b="1" dirty="0">
                <a:solidFill>
                  <a:srgbClr val="0070C0"/>
                </a:solidFill>
              </a:rPr>
              <a:t>Key Stage 1 Mathematics</a:t>
            </a:r>
          </a:p>
          <a:p>
            <a:r>
              <a:rPr lang="en-GB" sz="2400" b="1" dirty="0">
                <a:solidFill>
                  <a:srgbClr val="0070C0"/>
                </a:solidFill>
              </a:rPr>
              <a:t>Mark Scheme</a:t>
            </a:r>
          </a:p>
        </p:txBody>
      </p:sp>
      <p:pic>
        <p:nvPicPr>
          <p:cNvPr id="3" name="Picture 2">
            <a:extLst>
              <a:ext uri="{FF2B5EF4-FFF2-40B4-BE49-F238E27FC236}">
                <a16:creationId xmlns:a16="http://schemas.microsoft.com/office/drawing/2014/main" id="{87524564-6ADD-4EC6-B9D0-483B01316AEC}"/>
              </a:ext>
            </a:extLst>
          </p:cNvPr>
          <p:cNvPicPr>
            <a:picLocks noChangeAspect="1"/>
          </p:cNvPicPr>
          <p:nvPr/>
        </p:nvPicPr>
        <p:blipFill>
          <a:blip r:embed="rId3"/>
          <a:stretch>
            <a:fillRect/>
          </a:stretch>
        </p:blipFill>
        <p:spPr>
          <a:xfrm>
            <a:off x="4274053" y="143122"/>
            <a:ext cx="4286899" cy="6714877"/>
          </a:xfrm>
          <a:prstGeom prst="rect">
            <a:avLst/>
          </a:prstGeom>
        </p:spPr>
      </p:pic>
    </p:spTree>
    <p:extLst>
      <p:ext uri="{BB962C8B-B14F-4D97-AF65-F5344CB8AC3E}">
        <p14:creationId xmlns:p14="http://schemas.microsoft.com/office/powerpoint/2010/main" val="2687581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3E416-63DC-4521-856F-ABA963C516D4}"/>
              </a:ext>
            </a:extLst>
          </p:cNvPr>
          <p:cNvPicPr>
            <a:picLocks noChangeAspect="1"/>
          </p:cNvPicPr>
          <p:nvPr/>
        </p:nvPicPr>
        <p:blipFill>
          <a:blip r:embed="rId2"/>
          <a:stretch>
            <a:fillRect/>
          </a:stretch>
        </p:blipFill>
        <p:spPr>
          <a:xfrm>
            <a:off x="414337" y="895350"/>
            <a:ext cx="9406177" cy="4194540"/>
          </a:xfrm>
          <a:prstGeom prst="rect">
            <a:avLst/>
          </a:prstGeom>
        </p:spPr>
      </p:pic>
      <p:sp>
        <p:nvSpPr>
          <p:cNvPr id="3" name="Rectangle 2">
            <a:extLst>
              <a:ext uri="{FF2B5EF4-FFF2-40B4-BE49-F238E27FC236}">
                <a16:creationId xmlns:a16="http://schemas.microsoft.com/office/drawing/2014/main" id="{9C7B8BB5-5527-4443-BA0B-B02998366A03}"/>
              </a:ext>
            </a:extLst>
          </p:cNvPr>
          <p:cNvSpPr/>
          <p:nvPr/>
        </p:nvSpPr>
        <p:spPr>
          <a:xfrm>
            <a:off x="3193656" y="6058711"/>
            <a:ext cx="7212702" cy="276999"/>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spTree>
    <p:extLst>
      <p:ext uri="{BB962C8B-B14F-4D97-AF65-F5344CB8AC3E}">
        <p14:creationId xmlns:p14="http://schemas.microsoft.com/office/powerpoint/2010/main" val="284769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2FCFAA-D705-424D-9805-A1383868A40E}"/>
              </a:ext>
            </a:extLst>
          </p:cNvPr>
          <p:cNvPicPr>
            <a:picLocks noChangeAspect="1"/>
          </p:cNvPicPr>
          <p:nvPr/>
        </p:nvPicPr>
        <p:blipFill>
          <a:blip r:embed="rId2"/>
          <a:stretch>
            <a:fillRect/>
          </a:stretch>
        </p:blipFill>
        <p:spPr>
          <a:xfrm>
            <a:off x="3808675" y="117316"/>
            <a:ext cx="4655678" cy="6740684"/>
          </a:xfrm>
          <a:prstGeom prst="rect">
            <a:avLst/>
          </a:prstGeom>
        </p:spPr>
      </p:pic>
      <p:sp>
        <p:nvSpPr>
          <p:cNvPr id="8" name="Rectangle 7">
            <a:extLst>
              <a:ext uri="{FF2B5EF4-FFF2-40B4-BE49-F238E27FC236}">
                <a16:creationId xmlns:a16="http://schemas.microsoft.com/office/drawing/2014/main" id="{17147A60-9C84-4237-8930-1B538486B890}"/>
              </a:ext>
            </a:extLst>
          </p:cNvPr>
          <p:cNvSpPr/>
          <p:nvPr/>
        </p:nvSpPr>
        <p:spPr>
          <a:xfrm>
            <a:off x="199604" y="4254904"/>
            <a:ext cx="3474180" cy="1477328"/>
          </a:xfrm>
          <a:prstGeom prst="rect">
            <a:avLst/>
          </a:prstGeom>
        </p:spPr>
        <p:txBody>
          <a:bodyPr wrap="square">
            <a:spAutoFit/>
          </a:bodyPr>
          <a:lstStyle/>
          <a:p>
            <a:r>
              <a:rPr lang="en-GB" b="1" dirty="0">
                <a:solidFill>
                  <a:srgbClr val="0070C0"/>
                </a:solidFill>
                <a:hlinkClick r:id="rId3"/>
              </a:rPr>
              <a:t>https://www.gov.uk/government/publications/key-stage-1-tests-2019-mathematics-test-materials</a:t>
            </a:r>
            <a:endParaRPr lang="en-GB" b="1" dirty="0">
              <a:solidFill>
                <a:srgbClr val="0070C0"/>
              </a:solidFill>
            </a:endParaRPr>
          </a:p>
          <a:p>
            <a:endParaRPr lang="en-GB" b="1" dirty="0">
              <a:solidFill>
                <a:srgbClr val="0070C0"/>
              </a:solidFill>
            </a:endParaRPr>
          </a:p>
        </p:txBody>
      </p:sp>
    </p:spTree>
    <p:extLst>
      <p:ext uri="{BB962C8B-B14F-4D97-AF65-F5344CB8AC3E}">
        <p14:creationId xmlns:p14="http://schemas.microsoft.com/office/powerpoint/2010/main" val="311180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BDE57-F2B9-4827-84FB-C7446BE044CF}"/>
              </a:ext>
            </a:extLst>
          </p:cNvPr>
          <p:cNvSpPr>
            <a:spLocks noGrp="1"/>
          </p:cNvSpPr>
          <p:nvPr>
            <p:ph type="title"/>
          </p:nvPr>
        </p:nvSpPr>
        <p:spPr/>
        <p:txBody>
          <a:bodyPr/>
          <a:lstStyle/>
          <a:p>
            <a:r>
              <a:rPr lang="en-GB" b="1" dirty="0">
                <a:solidFill>
                  <a:srgbClr val="0070C0"/>
                </a:solidFill>
              </a:rPr>
              <a:t>Key Stage 1 Arithmetic Paper 2019</a:t>
            </a:r>
            <a:br>
              <a:rPr lang="en-GB" b="1" dirty="0">
                <a:solidFill>
                  <a:srgbClr val="0070C0"/>
                </a:solidFill>
              </a:rPr>
            </a:br>
            <a:endParaRPr lang="en-GB" b="1" dirty="0">
              <a:solidFill>
                <a:srgbClr val="0070C0"/>
              </a:solidFill>
            </a:endParaRPr>
          </a:p>
        </p:txBody>
      </p:sp>
      <p:sp>
        <p:nvSpPr>
          <p:cNvPr id="22" name="Rectangle 21">
            <a:extLst>
              <a:ext uri="{FF2B5EF4-FFF2-40B4-BE49-F238E27FC236}">
                <a16:creationId xmlns:a16="http://schemas.microsoft.com/office/drawing/2014/main" id="{0DC15F79-A6B7-4250-9101-6CCB1ED20D76}"/>
              </a:ext>
            </a:extLst>
          </p:cNvPr>
          <p:cNvSpPr/>
          <p:nvPr/>
        </p:nvSpPr>
        <p:spPr>
          <a:xfrm>
            <a:off x="3193656" y="6058711"/>
            <a:ext cx="7212702" cy="276999"/>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pic>
        <p:nvPicPr>
          <p:cNvPr id="23" name="Picture 22">
            <a:extLst>
              <a:ext uri="{FF2B5EF4-FFF2-40B4-BE49-F238E27FC236}">
                <a16:creationId xmlns:a16="http://schemas.microsoft.com/office/drawing/2014/main" id="{A148226D-232C-4DEA-996C-2A654F6C3C19}"/>
              </a:ext>
            </a:extLst>
          </p:cNvPr>
          <p:cNvPicPr>
            <a:picLocks noChangeAspect="1"/>
          </p:cNvPicPr>
          <p:nvPr/>
        </p:nvPicPr>
        <p:blipFill>
          <a:blip r:embed="rId3"/>
          <a:stretch>
            <a:fillRect/>
          </a:stretch>
        </p:blipFill>
        <p:spPr>
          <a:xfrm>
            <a:off x="443769" y="1417638"/>
            <a:ext cx="2749887" cy="694061"/>
          </a:xfrm>
          <a:prstGeom prst="rect">
            <a:avLst/>
          </a:prstGeom>
        </p:spPr>
      </p:pic>
      <p:pic>
        <p:nvPicPr>
          <p:cNvPr id="24" name="Picture 23">
            <a:extLst>
              <a:ext uri="{FF2B5EF4-FFF2-40B4-BE49-F238E27FC236}">
                <a16:creationId xmlns:a16="http://schemas.microsoft.com/office/drawing/2014/main" id="{1F561054-DC92-48B3-B7E2-6492A1CC87D9}"/>
              </a:ext>
            </a:extLst>
          </p:cNvPr>
          <p:cNvPicPr>
            <a:picLocks noChangeAspect="1"/>
          </p:cNvPicPr>
          <p:nvPr/>
        </p:nvPicPr>
        <p:blipFill>
          <a:blip r:embed="rId4"/>
          <a:stretch>
            <a:fillRect/>
          </a:stretch>
        </p:blipFill>
        <p:spPr>
          <a:xfrm>
            <a:off x="443769" y="2215812"/>
            <a:ext cx="3238107" cy="626318"/>
          </a:xfrm>
          <a:prstGeom prst="rect">
            <a:avLst/>
          </a:prstGeom>
        </p:spPr>
      </p:pic>
      <p:pic>
        <p:nvPicPr>
          <p:cNvPr id="25" name="Picture 24">
            <a:extLst>
              <a:ext uri="{FF2B5EF4-FFF2-40B4-BE49-F238E27FC236}">
                <a16:creationId xmlns:a16="http://schemas.microsoft.com/office/drawing/2014/main" id="{DE817687-77D4-4435-A5D7-92971FCE3730}"/>
              </a:ext>
            </a:extLst>
          </p:cNvPr>
          <p:cNvPicPr>
            <a:picLocks noChangeAspect="1"/>
          </p:cNvPicPr>
          <p:nvPr/>
        </p:nvPicPr>
        <p:blipFill>
          <a:blip r:embed="rId5"/>
          <a:stretch>
            <a:fillRect/>
          </a:stretch>
        </p:blipFill>
        <p:spPr>
          <a:xfrm>
            <a:off x="443769" y="3010320"/>
            <a:ext cx="2812037" cy="667913"/>
          </a:xfrm>
          <a:prstGeom prst="rect">
            <a:avLst/>
          </a:prstGeom>
        </p:spPr>
      </p:pic>
      <p:pic>
        <p:nvPicPr>
          <p:cNvPr id="26" name="Picture 25">
            <a:extLst>
              <a:ext uri="{FF2B5EF4-FFF2-40B4-BE49-F238E27FC236}">
                <a16:creationId xmlns:a16="http://schemas.microsoft.com/office/drawing/2014/main" id="{8410B8D4-2D9F-4D3E-8E36-2601E11E9E38}"/>
              </a:ext>
            </a:extLst>
          </p:cNvPr>
          <p:cNvPicPr>
            <a:picLocks noChangeAspect="1"/>
          </p:cNvPicPr>
          <p:nvPr/>
        </p:nvPicPr>
        <p:blipFill>
          <a:blip r:embed="rId6"/>
          <a:stretch>
            <a:fillRect/>
          </a:stretch>
        </p:blipFill>
        <p:spPr>
          <a:xfrm>
            <a:off x="429082" y="3865859"/>
            <a:ext cx="2764573" cy="626318"/>
          </a:xfrm>
          <a:prstGeom prst="rect">
            <a:avLst/>
          </a:prstGeom>
        </p:spPr>
      </p:pic>
      <p:pic>
        <p:nvPicPr>
          <p:cNvPr id="27" name="Picture 26">
            <a:extLst>
              <a:ext uri="{FF2B5EF4-FFF2-40B4-BE49-F238E27FC236}">
                <a16:creationId xmlns:a16="http://schemas.microsoft.com/office/drawing/2014/main" id="{01603EC5-0C39-40CB-9801-F7E2479A69D1}"/>
              </a:ext>
            </a:extLst>
          </p:cNvPr>
          <p:cNvPicPr>
            <a:picLocks noChangeAspect="1"/>
          </p:cNvPicPr>
          <p:nvPr/>
        </p:nvPicPr>
        <p:blipFill>
          <a:blip r:embed="rId7"/>
          <a:stretch>
            <a:fillRect/>
          </a:stretch>
        </p:blipFill>
        <p:spPr>
          <a:xfrm>
            <a:off x="443769" y="4643449"/>
            <a:ext cx="3127365" cy="678279"/>
          </a:xfrm>
          <a:prstGeom prst="rect">
            <a:avLst/>
          </a:prstGeom>
        </p:spPr>
      </p:pic>
      <p:pic>
        <p:nvPicPr>
          <p:cNvPr id="28" name="Picture 27">
            <a:extLst>
              <a:ext uri="{FF2B5EF4-FFF2-40B4-BE49-F238E27FC236}">
                <a16:creationId xmlns:a16="http://schemas.microsoft.com/office/drawing/2014/main" id="{C1192E06-CB5C-4509-8CD6-B5AC3C81D813}"/>
              </a:ext>
            </a:extLst>
          </p:cNvPr>
          <p:cNvPicPr>
            <a:picLocks noChangeAspect="1"/>
          </p:cNvPicPr>
          <p:nvPr/>
        </p:nvPicPr>
        <p:blipFill>
          <a:blip r:embed="rId8"/>
          <a:stretch>
            <a:fillRect/>
          </a:stretch>
        </p:blipFill>
        <p:spPr>
          <a:xfrm>
            <a:off x="4473888" y="1470356"/>
            <a:ext cx="2827936" cy="641343"/>
          </a:xfrm>
          <a:prstGeom prst="rect">
            <a:avLst/>
          </a:prstGeom>
        </p:spPr>
      </p:pic>
      <p:pic>
        <p:nvPicPr>
          <p:cNvPr id="29" name="Picture 28">
            <a:extLst>
              <a:ext uri="{FF2B5EF4-FFF2-40B4-BE49-F238E27FC236}">
                <a16:creationId xmlns:a16="http://schemas.microsoft.com/office/drawing/2014/main" id="{63712232-E11B-4D37-8640-ADCFD5DB7141}"/>
              </a:ext>
            </a:extLst>
          </p:cNvPr>
          <p:cNvPicPr>
            <a:picLocks noChangeAspect="1"/>
          </p:cNvPicPr>
          <p:nvPr/>
        </p:nvPicPr>
        <p:blipFill>
          <a:blip r:embed="rId9"/>
          <a:stretch>
            <a:fillRect/>
          </a:stretch>
        </p:blipFill>
        <p:spPr>
          <a:xfrm>
            <a:off x="4473887" y="2333844"/>
            <a:ext cx="2687563" cy="649022"/>
          </a:xfrm>
          <a:prstGeom prst="rect">
            <a:avLst/>
          </a:prstGeom>
        </p:spPr>
      </p:pic>
      <p:pic>
        <p:nvPicPr>
          <p:cNvPr id="30" name="Picture 29">
            <a:extLst>
              <a:ext uri="{FF2B5EF4-FFF2-40B4-BE49-F238E27FC236}">
                <a16:creationId xmlns:a16="http://schemas.microsoft.com/office/drawing/2014/main" id="{1B0DEF49-6A3E-4F47-9648-581DE2837C6D}"/>
              </a:ext>
            </a:extLst>
          </p:cNvPr>
          <p:cNvPicPr>
            <a:picLocks noChangeAspect="1"/>
          </p:cNvPicPr>
          <p:nvPr/>
        </p:nvPicPr>
        <p:blipFill>
          <a:blip r:embed="rId10"/>
          <a:stretch>
            <a:fillRect/>
          </a:stretch>
        </p:blipFill>
        <p:spPr>
          <a:xfrm>
            <a:off x="4473887" y="3163841"/>
            <a:ext cx="3015129" cy="619674"/>
          </a:xfrm>
          <a:prstGeom prst="rect">
            <a:avLst/>
          </a:prstGeom>
        </p:spPr>
      </p:pic>
      <p:pic>
        <p:nvPicPr>
          <p:cNvPr id="31" name="Picture 30">
            <a:extLst>
              <a:ext uri="{FF2B5EF4-FFF2-40B4-BE49-F238E27FC236}">
                <a16:creationId xmlns:a16="http://schemas.microsoft.com/office/drawing/2014/main" id="{7590088E-213B-4989-8A72-072032DA2CF3}"/>
              </a:ext>
            </a:extLst>
          </p:cNvPr>
          <p:cNvPicPr>
            <a:picLocks noChangeAspect="1"/>
          </p:cNvPicPr>
          <p:nvPr/>
        </p:nvPicPr>
        <p:blipFill>
          <a:blip r:embed="rId11"/>
          <a:stretch>
            <a:fillRect/>
          </a:stretch>
        </p:blipFill>
        <p:spPr>
          <a:xfrm>
            <a:off x="4502986" y="3981131"/>
            <a:ext cx="3186028" cy="1121263"/>
          </a:xfrm>
          <a:prstGeom prst="rect">
            <a:avLst/>
          </a:prstGeom>
          <a:ln w="19050">
            <a:solidFill>
              <a:schemeClr val="tx1"/>
            </a:solidFill>
          </a:ln>
        </p:spPr>
      </p:pic>
      <p:pic>
        <p:nvPicPr>
          <p:cNvPr id="32" name="Picture 31">
            <a:extLst>
              <a:ext uri="{FF2B5EF4-FFF2-40B4-BE49-F238E27FC236}">
                <a16:creationId xmlns:a16="http://schemas.microsoft.com/office/drawing/2014/main" id="{FB24E4BF-E203-4E01-B885-F5AFF15E93FA}"/>
              </a:ext>
            </a:extLst>
          </p:cNvPr>
          <p:cNvPicPr>
            <a:picLocks noChangeAspect="1"/>
          </p:cNvPicPr>
          <p:nvPr/>
        </p:nvPicPr>
        <p:blipFill>
          <a:blip r:embed="rId12"/>
          <a:stretch>
            <a:fillRect/>
          </a:stretch>
        </p:blipFill>
        <p:spPr>
          <a:xfrm>
            <a:off x="8407625" y="1508141"/>
            <a:ext cx="2856024" cy="646480"/>
          </a:xfrm>
          <a:prstGeom prst="rect">
            <a:avLst/>
          </a:prstGeom>
        </p:spPr>
      </p:pic>
      <p:pic>
        <p:nvPicPr>
          <p:cNvPr id="33" name="Picture 32">
            <a:extLst>
              <a:ext uri="{FF2B5EF4-FFF2-40B4-BE49-F238E27FC236}">
                <a16:creationId xmlns:a16="http://schemas.microsoft.com/office/drawing/2014/main" id="{C6118754-C6DB-4B8F-AB27-8023452952CE}"/>
              </a:ext>
            </a:extLst>
          </p:cNvPr>
          <p:cNvPicPr>
            <a:picLocks noChangeAspect="1"/>
          </p:cNvPicPr>
          <p:nvPr/>
        </p:nvPicPr>
        <p:blipFill>
          <a:blip r:embed="rId13"/>
          <a:stretch>
            <a:fillRect/>
          </a:stretch>
        </p:blipFill>
        <p:spPr>
          <a:xfrm>
            <a:off x="8407625" y="2373805"/>
            <a:ext cx="2912126" cy="922449"/>
          </a:xfrm>
          <a:prstGeom prst="rect">
            <a:avLst/>
          </a:prstGeom>
          <a:ln w="19050">
            <a:solidFill>
              <a:schemeClr val="tx1"/>
            </a:solidFill>
          </a:ln>
        </p:spPr>
      </p:pic>
    </p:spTree>
    <p:extLst>
      <p:ext uri="{BB962C8B-B14F-4D97-AF65-F5344CB8AC3E}">
        <p14:creationId xmlns:p14="http://schemas.microsoft.com/office/powerpoint/2010/main" val="4379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A5FF-5451-45A2-93E0-49FF7BD3B4AD}"/>
              </a:ext>
            </a:extLst>
          </p:cNvPr>
          <p:cNvSpPr>
            <a:spLocks noGrp="1"/>
          </p:cNvSpPr>
          <p:nvPr>
            <p:ph type="title"/>
          </p:nvPr>
        </p:nvSpPr>
        <p:spPr/>
        <p:txBody>
          <a:bodyPr/>
          <a:lstStyle/>
          <a:p>
            <a:r>
              <a:rPr lang="en-GB" b="1" dirty="0">
                <a:solidFill>
                  <a:srgbClr val="0070C0"/>
                </a:solidFill>
              </a:rPr>
              <a:t>Key Stage 1 Arithmetic Paper 2019</a:t>
            </a:r>
            <a:endParaRPr lang="en-GB" dirty="0"/>
          </a:p>
        </p:txBody>
      </p:sp>
      <p:sp>
        <p:nvSpPr>
          <p:cNvPr id="22" name="Rectangle 21">
            <a:extLst>
              <a:ext uri="{FF2B5EF4-FFF2-40B4-BE49-F238E27FC236}">
                <a16:creationId xmlns:a16="http://schemas.microsoft.com/office/drawing/2014/main" id="{C3D91DF7-B2FD-40E8-9008-93A1AF7E7C0F}"/>
              </a:ext>
            </a:extLst>
          </p:cNvPr>
          <p:cNvSpPr/>
          <p:nvPr/>
        </p:nvSpPr>
        <p:spPr>
          <a:xfrm>
            <a:off x="3142549" y="6222283"/>
            <a:ext cx="7212702" cy="276999"/>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pic>
        <p:nvPicPr>
          <p:cNvPr id="23" name="Picture 22">
            <a:extLst>
              <a:ext uri="{FF2B5EF4-FFF2-40B4-BE49-F238E27FC236}">
                <a16:creationId xmlns:a16="http://schemas.microsoft.com/office/drawing/2014/main" id="{FEC7BA82-0E78-4639-A66E-334BAD5510A7}"/>
              </a:ext>
            </a:extLst>
          </p:cNvPr>
          <p:cNvPicPr>
            <a:picLocks noChangeAspect="1"/>
          </p:cNvPicPr>
          <p:nvPr/>
        </p:nvPicPr>
        <p:blipFill>
          <a:blip r:embed="rId3"/>
          <a:stretch>
            <a:fillRect/>
          </a:stretch>
        </p:blipFill>
        <p:spPr>
          <a:xfrm>
            <a:off x="857755" y="1742944"/>
            <a:ext cx="3407253" cy="762974"/>
          </a:xfrm>
          <a:prstGeom prst="rect">
            <a:avLst/>
          </a:prstGeom>
        </p:spPr>
      </p:pic>
      <p:pic>
        <p:nvPicPr>
          <p:cNvPr id="24" name="Picture 23">
            <a:extLst>
              <a:ext uri="{FF2B5EF4-FFF2-40B4-BE49-F238E27FC236}">
                <a16:creationId xmlns:a16="http://schemas.microsoft.com/office/drawing/2014/main" id="{24D06597-7F45-4201-8AD3-7DB58612FC2B}"/>
              </a:ext>
            </a:extLst>
          </p:cNvPr>
          <p:cNvPicPr>
            <a:picLocks noChangeAspect="1"/>
          </p:cNvPicPr>
          <p:nvPr/>
        </p:nvPicPr>
        <p:blipFill>
          <a:blip r:embed="rId4"/>
          <a:stretch>
            <a:fillRect/>
          </a:stretch>
        </p:blipFill>
        <p:spPr>
          <a:xfrm>
            <a:off x="857755" y="2742461"/>
            <a:ext cx="3264925" cy="777363"/>
          </a:xfrm>
          <a:prstGeom prst="rect">
            <a:avLst/>
          </a:prstGeom>
        </p:spPr>
      </p:pic>
      <p:pic>
        <p:nvPicPr>
          <p:cNvPr id="25" name="Picture 24">
            <a:extLst>
              <a:ext uri="{FF2B5EF4-FFF2-40B4-BE49-F238E27FC236}">
                <a16:creationId xmlns:a16="http://schemas.microsoft.com/office/drawing/2014/main" id="{2573FFDF-EE81-40F7-867F-E78C79F47057}"/>
              </a:ext>
            </a:extLst>
          </p:cNvPr>
          <p:cNvPicPr>
            <a:picLocks noChangeAspect="1"/>
          </p:cNvPicPr>
          <p:nvPr/>
        </p:nvPicPr>
        <p:blipFill>
          <a:blip r:embed="rId5"/>
          <a:stretch>
            <a:fillRect/>
          </a:stretch>
        </p:blipFill>
        <p:spPr>
          <a:xfrm>
            <a:off x="857755" y="3750080"/>
            <a:ext cx="3412099" cy="740033"/>
          </a:xfrm>
          <a:prstGeom prst="rect">
            <a:avLst/>
          </a:prstGeom>
        </p:spPr>
      </p:pic>
      <p:pic>
        <p:nvPicPr>
          <p:cNvPr id="26" name="Picture 25">
            <a:extLst>
              <a:ext uri="{FF2B5EF4-FFF2-40B4-BE49-F238E27FC236}">
                <a16:creationId xmlns:a16="http://schemas.microsoft.com/office/drawing/2014/main" id="{87CFD71B-3017-4710-B576-82C665CCB06C}"/>
              </a:ext>
            </a:extLst>
          </p:cNvPr>
          <p:cNvPicPr>
            <a:picLocks noChangeAspect="1"/>
          </p:cNvPicPr>
          <p:nvPr/>
        </p:nvPicPr>
        <p:blipFill>
          <a:blip r:embed="rId6"/>
          <a:stretch>
            <a:fillRect/>
          </a:stretch>
        </p:blipFill>
        <p:spPr>
          <a:xfrm>
            <a:off x="857755" y="4720369"/>
            <a:ext cx="3412099" cy="709397"/>
          </a:xfrm>
          <a:prstGeom prst="rect">
            <a:avLst/>
          </a:prstGeom>
        </p:spPr>
      </p:pic>
      <p:pic>
        <p:nvPicPr>
          <p:cNvPr id="27" name="Picture 26">
            <a:extLst>
              <a:ext uri="{FF2B5EF4-FFF2-40B4-BE49-F238E27FC236}">
                <a16:creationId xmlns:a16="http://schemas.microsoft.com/office/drawing/2014/main" id="{FBE68B88-57CC-42B0-90B0-93700D73A021}"/>
              </a:ext>
            </a:extLst>
          </p:cNvPr>
          <p:cNvPicPr>
            <a:picLocks noChangeAspect="1"/>
          </p:cNvPicPr>
          <p:nvPr/>
        </p:nvPicPr>
        <p:blipFill>
          <a:blip r:embed="rId7"/>
          <a:stretch>
            <a:fillRect/>
          </a:stretch>
        </p:blipFill>
        <p:spPr>
          <a:xfrm>
            <a:off x="5092588" y="1694180"/>
            <a:ext cx="3143250" cy="723900"/>
          </a:xfrm>
          <a:prstGeom prst="rect">
            <a:avLst/>
          </a:prstGeom>
        </p:spPr>
      </p:pic>
      <p:pic>
        <p:nvPicPr>
          <p:cNvPr id="28" name="Picture 27">
            <a:extLst>
              <a:ext uri="{FF2B5EF4-FFF2-40B4-BE49-F238E27FC236}">
                <a16:creationId xmlns:a16="http://schemas.microsoft.com/office/drawing/2014/main" id="{AD55C5FE-6F7D-43DF-95B1-F05939E7C26B}"/>
              </a:ext>
            </a:extLst>
          </p:cNvPr>
          <p:cNvPicPr>
            <a:picLocks noChangeAspect="1"/>
          </p:cNvPicPr>
          <p:nvPr/>
        </p:nvPicPr>
        <p:blipFill>
          <a:blip r:embed="rId8"/>
          <a:stretch>
            <a:fillRect/>
          </a:stretch>
        </p:blipFill>
        <p:spPr>
          <a:xfrm>
            <a:off x="5092588" y="2694622"/>
            <a:ext cx="3264925" cy="688842"/>
          </a:xfrm>
          <a:prstGeom prst="rect">
            <a:avLst/>
          </a:prstGeom>
        </p:spPr>
      </p:pic>
      <p:pic>
        <p:nvPicPr>
          <p:cNvPr id="29" name="Picture 28">
            <a:extLst>
              <a:ext uri="{FF2B5EF4-FFF2-40B4-BE49-F238E27FC236}">
                <a16:creationId xmlns:a16="http://schemas.microsoft.com/office/drawing/2014/main" id="{37DCE3F6-E7E3-4806-85CC-B188CCC01FB9}"/>
              </a:ext>
            </a:extLst>
          </p:cNvPr>
          <p:cNvPicPr>
            <a:picLocks noChangeAspect="1"/>
          </p:cNvPicPr>
          <p:nvPr/>
        </p:nvPicPr>
        <p:blipFill>
          <a:blip r:embed="rId9"/>
          <a:stretch>
            <a:fillRect/>
          </a:stretch>
        </p:blipFill>
        <p:spPr>
          <a:xfrm>
            <a:off x="5092588" y="3678652"/>
            <a:ext cx="3264925" cy="749481"/>
          </a:xfrm>
          <a:prstGeom prst="rect">
            <a:avLst/>
          </a:prstGeom>
        </p:spPr>
      </p:pic>
      <p:pic>
        <p:nvPicPr>
          <p:cNvPr id="30" name="Picture 29">
            <a:extLst>
              <a:ext uri="{FF2B5EF4-FFF2-40B4-BE49-F238E27FC236}">
                <a16:creationId xmlns:a16="http://schemas.microsoft.com/office/drawing/2014/main" id="{2C16F58B-3070-4163-9E18-CD724FE5C26D}"/>
              </a:ext>
            </a:extLst>
          </p:cNvPr>
          <p:cNvPicPr>
            <a:picLocks noChangeAspect="1"/>
          </p:cNvPicPr>
          <p:nvPr/>
        </p:nvPicPr>
        <p:blipFill>
          <a:blip r:embed="rId10"/>
          <a:stretch>
            <a:fillRect/>
          </a:stretch>
        </p:blipFill>
        <p:spPr>
          <a:xfrm>
            <a:off x="5092588" y="4720369"/>
            <a:ext cx="3143250" cy="730440"/>
          </a:xfrm>
          <a:prstGeom prst="rect">
            <a:avLst/>
          </a:prstGeom>
        </p:spPr>
      </p:pic>
    </p:spTree>
    <p:extLst>
      <p:ext uri="{BB962C8B-B14F-4D97-AF65-F5344CB8AC3E}">
        <p14:creationId xmlns:p14="http://schemas.microsoft.com/office/powerpoint/2010/main" val="104096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722A-F572-4CEE-A981-D88CA1CC7A13}"/>
              </a:ext>
            </a:extLst>
          </p:cNvPr>
          <p:cNvSpPr>
            <a:spLocks noGrp="1"/>
          </p:cNvSpPr>
          <p:nvPr>
            <p:ph type="title"/>
          </p:nvPr>
        </p:nvSpPr>
        <p:spPr/>
        <p:txBody>
          <a:bodyPr/>
          <a:lstStyle/>
          <a:p>
            <a:r>
              <a:rPr lang="en-GB" b="1" dirty="0">
                <a:solidFill>
                  <a:srgbClr val="0070C0"/>
                </a:solidFill>
              </a:rPr>
              <a:t>Key Stage 1 Arithmetic Paper 2019</a:t>
            </a:r>
            <a:endParaRPr lang="en-GB" dirty="0"/>
          </a:p>
        </p:txBody>
      </p:sp>
      <p:pic>
        <p:nvPicPr>
          <p:cNvPr id="3" name="Picture 2">
            <a:extLst>
              <a:ext uri="{FF2B5EF4-FFF2-40B4-BE49-F238E27FC236}">
                <a16:creationId xmlns:a16="http://schemas.microsoft.com/office/drawing/2014/main" id="{D0E0A8D4-5444-4EF7-8BCA-49A3CE35F233}"/>
              </a:ext>
            </a:extLst>
          </p:cNvPr>
          <p:cNvPicPr>
            <a:picLocks noChangeAspect="1"/>
          </p:cNvPicPr>
          <p:nvPr/>
        </p:nvPicPr>
        <p:blipFill>
          <a:blip r:embed="rId2"/>
          <a:stretch>
            <a:fillRect/>
          </a:stretch>
        </p:blipFill>
        <p:spPr>
          <a:xfrm>
            <a:off x="697938" y="1874043"/>
            <a:ext cx="3124200" cy="823913"/>
          </a:xfrm>
          <a:prstGeom prst="rect">
            <a:avLst/>
          </a:prstGeom>
        </p:spPr>
      </p:pic>
      <p:pic>
        <p:nvPicPr>
          <p:cNvPr id="4" name="Picture 3">
            <a:extLst>
              <a:ext uri="{FF2B5EF4-FFF2-40B4-BE49-F238E27FC236}">
                <a16:creationId xmlns:a16="http://schemas.microsoft.com/office/drawing/2014/main" id="{76CCF391-B7E4-4D31-9EBA-D9BF761090E3}"/>
              </a:ext>
            </a:extLst>
          </p:cNvPr>
          <p:cNvPicPr>
            <a:picLocks noChangeAspect="1"/>
          </p:cNvPicPr>
          <p:nvPr/>
        </p:nvPicPr>
        <p:blipFill>
          <a:blip r:embed="rId3"/>
          <a:stretch>
            <a:fillRect/>
          </a:stretch>
        </p:blipFill>
        <p:spPr>
          <a:xfrm>
            <a:off x="697938" y="3064572"/>
            <a:ext cx="3509330" cy="854446"/>
          </a:xfrm>
          <a:prstGeom prst="rect">
            <a:avLst/>
          </a:prstGeom>
        </p:spPr>
      </p:pic>
      <p:pic>
        <p:nvPicPr>
          <p:cNvPr id="5" name="Picture 4">
            <a:extLst>
              <a:ext uri="{FF2B5EF4-FFF2-40B4-BE49-F238E27FC236}">
                <a16:creationId xmlns:a16="http://schemas.microsoft.com/office/drawing/2014/main" id="{C2E04A6E-6C5C-43C7-B93A-CAC109486979}"/>
              </a:ext>
            </a:extLst>
          </p:cNvPr>
          <p:cNvPicPr>
            <a:picLocks noChangeAspect="1"/>
          </p:cNvPicPr>
          <p:nvPr/>
        </p:nvPicPr>
        <p:blipFill>
          <a:blip r:embed="rId4"/>
          <a:stretch>
            <a:fillRect/>
          </a:stretch>
        </p:blipFill>
        <p:spPr>
          <a:xfrm>
            <a:off x="721434" y="4290719"/>
            <a:ext cx="3462337" cy="766762"/>
          </a:xfrm>
          <a:prstGeom prst="rect">
            <a:avLst/>
          </a:prstGeom>
        </p:spPr>
      </p:pic>
      <p:pic>
        <p:nvPicPr>
          <p:cNvPr id="6" name="Picture 5">
            <a:extLst>
              <a:ext uri="{FF2B5EF4-FFF2-40B4-BE49-F238E27FC236}">
                <a16:creationId xmlns:a16="http://schemas.microsoft.com/office/drawing/2014/main" id="{62081548-9B11-4B85-ACC3-C57B692D2192}"/>
              </a:ext>
            </a:extLst>
          </p:cNvPr>
          <p:cNvPicPr>
            <a:picLocks noChangeAspect="1"/>
          </p:cNvPicPr>
          <p:nvPr/>
        </p:nvPicPr>
        <p:blipFill>
          <a:blip r:embed="rId5"/>
          <a:stretch>
            <a:fillRect/>
          </a:stretch>
        </p:blipFill>
        <p:spPr>
          <a:xfrm>
            <a:off x="5593408" y="1874043"/>
            <a:ext cx="3509330" cy="841038"/>
          </a:xfrm>
          <a:prstGeom prst="rect">
            <a:avLst/>
          </a:prstGeom>
        </p:spPr>
      </p:pic>
      <p:pic>
        <p:nvPicPr>
          <p:cNvPr id="7" name="Picture 6">
            <a:extLst>
              <a:ext uri="{FF2B5EF4-FFF2-40B4-BE49-F238E27FC236}">
                <a16:creationId xmlns:a16="http://schemas.microsoft.com/office/drawing/2014/main" id="{10BBB86F-5AE1-46B6-B1EC-1C97CB4A88D5}"/>
              </a:ext>
            </a:extLst>
          </p:cNvPr>
          <p:cNvPicPr>
            <a:picLocks noChangeAspect="1"/>
          </p:cNvPicPr>
          <p:nvPr/>
        </p:nvPicPr>
        <p:blipFill>
          <a:blip r:embed="rId6"/>
          <a:stretch>
            <a:fillRect/>
          </a:stretch>
        </p:blipFill>
        <p:spPr>
          <a:xfrm>
            <a:off x="5593408" y="3318901"/>
            <a:ext cx="3850629" cy="843523"/>
          </a:xfrm>
          <a:prstGeom prst="rect">
            <a:avLst/>
          </a:prstGeom>
        </p:spPr>
      </p:pic>
      <p:sp>
        <p:nvSpPr>
          <p:cNvPr id="8" name="Rectangle 7">
            <a:extLst>
              <a:ext uri="{FF2B5EF4-FFF2-40B4-BE49-F238E27FC236}">
                <a16:creationId xmlns:a16="http://schemas.microsoft.com/office/drawing/2014/main" id="{771CD010-ACB9-4A97-9BF3-A87C99EBA71F}"/>
              </a:ext>
            </a:extLst>
          </p:cNvPr>
          <p:cNvSpPr/>
          <p:nvPr/>
        </p:nvSpPr>
        <p:spPr>
          <a:xfrm>
            <a:off x="3142549" y="6222283"/>
            <a:ext cx="7212702" cy="276999"/>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spTree>
    <p:extLst>
      <p:ext uri="{BB962C8B-B14F-4D97-AF65-F5344CB8AC3E}">
        <p14:creationId xmlns:p14="http://schemas.microsoft.com/office/powerpoint/2010/main" val="71366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7F3A-422D-4CD2-9B8A-E770F487295B}"/>
              </a:ext>
            </a:extLst>
          </p:cNvPr>
          <p:cNvSpPr>
            <a:spLocks noGrp="1"/>
          </p:cNvSpPr>
          <p:nvPr>
            <p:ph type="title"/>
          </p:nvPr>
        </p:nvSpPr>
        <p:spPr>
          <a:xfrm>
            <a:off x="609601" y="274638"/>
            <a:ext cx="8174567" cy="766762"/>
          </a:xfrm>
          <a:solidFill>
            <a:schemeClr val="accent5">
              <a:lumMod val="40000"/>
              <a:lumOff val="60000"/>
            </a:schemeClr>
          </a:solidFill>
        </p:spPr>
        <p:txBody>
          <a:bodyPr/>
          <a:lstStyle/>
          <a:p>
            <a:r>
              <a:rPr lang="en-GB" sz="2400" b="1" dirty="0">
                <a:solidFill>
                  <a:srgbClr val="0070C0"/>
                </a:solidFill>
              </a:rPr>
              <a:t>2019: KS1 Arithmetic Paper</a:t>
            </a:r>
            <a:br>
              <a:rPr lang="en-GB" sz="2400" b="1" dirty="0">
                <a:solidFill>
                  <a:srgbClr val="0070C0"/>
                </a:solidFill>
              </a:rPr>
            </a:br>
            <a:r>
              <a:rPr lang="en-GB" sz="2400" b="1" dirty="0">
                <a:solidFill>
                  <a:srgbClr val="0070C0"/>
                </a:solidFill>
              </a:rPr>
              <a:t>Addition and subtraction</a:t>
            </a:r>
            <a:endParaRPr lang="en-GB" sz="2400" dirty="0"/>
          </a:p>
        </p:txBody>
      </p:sp>
      <p:pic>
        <p:nvPicPr>
          <p:cNvPr id="21" name="Picture 20">
            <a:extLst>
              <a:ext uri="{FF2B5EF4-FFF2-40B4-BE49-F238E27FC236}">
                <a16:creationId xmlns:a16="http://schemas.microsoft.com/office/drawing/2014/main" id="{204DB6B7-4C86-4A55-9CCA-31FF3FDDF33D}"/>
              </a:ext>
            </a:extLst>
          </p:cNvPr>
          <p:cNvPicPr>
            <a:picLocks noChangeAspect="1"/>
          </p:cNvPicPr>
          <p:nvPr/>
        </p:nvPicPr>
        <p:blipFill>
          <a:blip r:embed="rId3"/>
          <a:stretch>
            <a:fillRect/>
          </a:stretch>
        </p:blipFill>
        <p:spPr>
          <a:xfrm>
            <a:off x="184824" y="1417638"/>
            <a:ext cx="2749887" cy="694061"/>
          </a:xfrm>
          <a:prstGeom prst="rect">
            <a:avLst/>
          </a:prstGeom>
        </p:spPr>
      </p:pic>
      <p:pic>
        <p:nvPicPr>
          <p:cNvPr id="22" name="Picture 21">
            <a:extLst>
              <a:ext uri="{FF2B5EF4-FFF2-40B4-BE49-F238E27FC236}">
                <a16:creationId xmlns:a16="http://schemas.microsoft.com/office/drawing/2014/main" id="{DB41D116-85AC-468E-A0BC-164E492F801B}"/>
              </a:ext>
            </a:extLst>
          </p:cNvPr>
          <p:cNvPicPr>
            <a:picLocks noChangeAspect="1"/>
          </p:cNvPicPr>
          <p:nvPr/>
        </p:nvPicPr>
        <p:blipFill>
          <a:blip r:embed="rId4"/>
          <a:stretch>
            <a:fillRect/>
          </a:stretch>
        </p:blipFill>
        <p:spPr>
          <a:xfrm>
            <a:off x="184824" y="2213662"/>
            <a:ext cx="3238107" cy="626318"/>
          </a:xfrm>
          <a:prstGeom prst="rect">
            <a:avLst/>
          </a:prstGeom>
        </p:spPr>
      </p:pic>
      <p:pic>
        <p:nvPicPr>
          <p:cNvPr id="23" name="Picture 22">
            <a:extLst>
              <a:ext uri="{FF2B5EF4-FFF2-40B4-BE49-F238E27FC236}">
                <a16:creationId xmlns:a16="http://schemas.microsoft.com/office/drawing/2014/main" id="{5FFDBA96-51AD-4043-8658-9A78B3494A7E}"/>
              </a:ext>
            </a:extLst>
          </p:cNvPr>
          <p:cNvPicPr>
            <a:picLocks noChangeAspect="1"/>
          </p:cNvPicPr>
          <p:nvPr/>
        </p:nvPicPr>
        <p:blipFill>
          <a:blip r:embed="rId5"/>
          <a:stretch>
            <a:fillRect/>
          </a:stretch>
        </p:blipFill>
        <p:spPr>
          <a:xfrm>
            <a:off x="184824" y="2937424"/>
            <a:ext cx="2812037" cy="667913"/>
          </a:xfrm>
          <a:prstGeom prst="rect">
            <a:avLst/>
          </a:prstGeom>
        </p:spPr>
      </p:pic>
      <p:pic>
        <p:nvPicPr>
          <p:cNvPr id="24" name="Picture 23">
            <a:extLst>
              <a:ext uri="{FF2B5EF4-FFF2-40B4-BE49-F238E27FC236}">
                <a16:creationId xmlns:a16="http://schemas.microsoft.com/office/drawing/2014/main" id="{DF418F85-AE6B-4D18-98B9-EDD5E6A39C94}"/>
              </a:ext>
            </a:extLst>
          </p:cNvPr>
          <p:cNvPicPr>
            <a:picLocks noChangeAspect="1"/>
          </p:cNvPicPr>
          <p:nvPr/>
        </p:nvPicPr>
        <p:blipFill>
          <a:blip r:embed="rId6"/>
          <a:stretch>
            <a:fillRect/>
          </a:stretch>
        </p:blipFill>
        <p:spPr>
          <a:xfrm>
            <a:off x="184824" y="3725066"/>
            <a:ext cx="3127365" cy="678279"/>
          </a:xfrm>
          <a:prstGeom prst="rect">
            <a:avLst/>
          </a:prstGeom>
        </p:spPr>
      </p:pic>
      <p:pic>
        <p:nvPicPr>
          <p:cNvPr id="25" name="Picture 24">
            <a:extLst>
              <a:ext uri="{FF2B5EF4-FFF2-40B4-BE49-F238E27FC236}">
                <a16:creationId xmlns:a16="http://schemas.microsoft.com/office/drawing/2014/main" id="{887A1983-1C5E-4F8E-9569-BC2CC0AA5DC6}"/>
              </a:ext>
            </a:extLst>
          </p:cNvPr>
          <p:cNvPicPr>
            <a:picLocks noChangeAspect="1"/>
          </p:cNvPicPr>
          <p:nvPr/>
        </p:nvPicPr>
        <p:blipFill>
          <a:blip r:embed="rId7"/>
          <a:stretch>
            <a:fillRect/>
          </a:stretch>
        </p:blipFill>
        <p:spPr>
          <a:xfrm>
            <a:off x="184824" y="4490423"/>
            <a:ext cx="2827936" cy="641343"/>
          </a:xfrm>
          <a:prstGeom prst="rect">
            <a:avLst/>
          </a:prstGeom>
        </p:spPr>
      </p:pic>
      <p:pic>
        <p:nvPicPr>
          <p:cNvPr id="26" name="Picture 25">
            <a:extLst>
              <a:ext uri="{FF2B5EF4-FFF2-40B4-BE49-F238E27FC236}">
                <a16:creationId xmlns:a16="http://schemas.microsoft.com/office/drawing/2014/main" id="{A7CAE437-5B12-40D3-BE81-5021B9A569D2}"/>
              </a:ext>
            </a:extLst>
          </p:cNvPr>
          <p:cNvPicPr>
            <a:picLocks noChangeAspect="1"/>
          </p:cNvPicPr>
          <p:nvPr/>
        </p:nvPicPr>
        <p:blipFill>
          <a:blip r:embed="rId8"/>
          <a:stretch>
            <a:fillRect/>
          </a:stretch>
        </p:blipFill>
        <p:spPr>
          <a:xfrm>
            <a:off x="184824" y="5218844"/>
            <a:ext cx="3015129" cy="619674"/>
          </a:xfrm>
          <a:prstGeom prst="rect">
            <a:avLst/>
          </a:prstGeom>
        </p:spPr>
      </p:pic>
      <p:pic>
        <p:nvPicPr>
          <p:cNvPr id="27" name="Picture 26">
            <a:extLst>
              <a:ext uri="{FF2B5EF4-FFF2-40B4-BE49-F238E27FC236}">
                <a16:creationId xmlns:a16="http://schemas.microsoft.com/office/drawing/2014/main" id="{BC8D9658-5F1F-421A-A033-AB291F2108DE}"/>
              </a:ext>
            </a:extLst>
          </p:cNvPr>
          <p:cNvPicPr>
            <a:picLocks noChangeAspect="1"/>
          </p:cNvPicPr>
          <p:nvPr/>
        </p:nvPicPr>
        <p:blipFill>
          <a:blip r:embed="rId9"/>
          <a:stretch>
            <a:fillRect/>
          </a:stretch>
        </p:blipFill>
        <p:spPr>
          <a:xfrm>
            <a:off x="4022315" y="1489470"/>
            <a:ext cx="3186028" cy="1121263"/>
          </a:xfrm>
          <a:prstGeom prst="rect">
            <a:avLst/>
          </a:prstGeom>
          <a:ln w="19050">
            <a:solidFill>
              <a:schemeClr val="tx1"/>
            </a:solidFill>
          </a:ln>
        </p:spPr>
      </p:pic>
      <p:pic>
        <p:nvPicPr>
          <p:cNvPr id="28" name="Picture 27">
            <a:extLst>
              <a:ext uri="{FF2B5EF4-FFF2-40B4-BE49-F238E27FC236}">
                <a16:creationId xmlns:a16="http://schemas.microsoft.com/office/drawing/2014/main" id="{E90ADD91-F2A8-4EA4-91D3-C002608B9FB9}"/>
              </a:ext>
            </a:extLst>
          </p:cNvPr>
          <p:cNvPicPr>
            <a:picLocks noChangeAspect="1"/>
          </p:cNvPicPr>
          <p:nvPr/>
        </p:nvPicPr>
        <p:blipFill>
          <a:blip r:embed="rId10"/>
          <a:stretch>
            <a:fillRect/>
          </a:stretch>
        </p:blipFill>
        <p:spPr>
          <a:xfrm>
            <a:off x="4022315" y="2777841"/>
            <a:ext cx="2856024" cy="646480"/>
          </a:xfrm>
          <a:prstGeom prst="rect">
            <a:avLst/>
          </a:prstGeom>
        </p:spPr>
      </p:pic>
      <p:pic>
        <p:nvPicPr>
          <p:cNvPr id="29" name="Picture 28">
            <a:extLst>
              <a:ext uri="{FF2B5EF4-FFF2-40B4-BE49-F238E27FC236}">
                <a16:creationId xmlns:a16="http://schemas.microsoft.com/office/drawing/2014/main" id="{08A62248-76B3-4974-8A53-788126EDCC70}"/>
              </a:ext>
            </a:extLst>
          </p:cNvPr>
          <p:cNvPicPr>
            <a:picLocks noChangeAspect="1"/>
          </p:cNvPicPr>
          <p:nvPr/>
        </p:nvPicPr>
        <p:blipFill>
          <a:blip r:embed="rId11"/>
          <a:stretch>
            <a:fillRect/>
          </a:stretch>
        </p:blipFill>
        <p:spPr>
          <a:xfrm>
            <a:off x="4022315" y="3591429"/>
            <a:ext cx="2912126" cy="922449"/>
          </a:xfrm>
          <a:prstGeom prst="rect">
            <a:avLst/>
          </a:prstGeom>
          <a:ln w="19050">
            <a:solidFill>
              <a:schemeClr val="tx1"/>
            </a:solidFill>
          </a:ln>
        </p:spPr>
      </p:pic>
      <p:pic>
        <p:nvPicPr>
          <p:cNvPr id="30" name="Picture 29">
            <a:extLst>
              <a:ext uri="{FF2B5EF4-FFF2-40B4-BE49-F238E27FC236}">
                <a16:creationId xmlns:a16="http://schemas.microsoft.com/office/drawing/2014/main" id="{44795C99-DC46-4E0D-970E-7C4563A248D2}"/>
              </a:ext>
            </a:extLst>
          </p:cNvPr>
          <p:cNvPicPr>
            <a:picLocks noChangeAspect="1"/>
          </p:cNvPicPr>
          <p:nvPr/>
        </p:nvPicPr>
        <p:blipFill>
          <a:blip r:embed="rId12"/>
          <a:stretch>
            <a:fillRect/>
          </a:stretch>
        </p:blipFill>
        <p:spPr>
          <a:xfrm>
            <a:off x="4002519" y="4631444"/>
            <a:ext cx="3407253" cy="762974"/>
          </a:xfrm>
          <a:prstGeom prst="rect">
            <a:avLst/>
          </a:prstGeom>
        </p:spPr>
      </p:pic>
      <p:pic>
        <p:nvPicPr>
          <p:cNvPr id="31" name="Picture 30">
            <a:extLst>
              <a:ext uri="{FF2B5EF4-FFF2-40B4-BE49-F238E27FC236}">
                <a16:creationId xmlns:a16="http://schemas.microsoft.com/office/drawing/2014/main" id="{DFD8ADE4-E653-415E-886F-FDE58FD5CB5D}"/>
              </a:ext>
            </a:extLst>
          </p:cNvPr>
          <p:cNvPicPr>
            <a:picLocks noChangeAspect="1"/>
          </p:cNvPicPr>
          <p:nvPr/>
        </p:nvPicPr>
        <p:blipFill>
          <a:blip r:embed="rId13"/>
          <a:stretch>
            <a:fillRect/>
          </a:stretch>
        </p:blipFill>
        <p:spPr>
          <a:xfrm>
            <a:off x="4022315" y="5511984"/>
            <a:ext cx="3412099" cy="740033"/>
          </a:xfrm>
          <a:prstGeom prst="rect">
            <a:avLst/>
          </a:prstGeom>
        </p:spPr>
      </p:pic>
      <p:pic>
        <p:nvPicPr>
          <p:cNvPr id="32" name="Picture 31">
            <a:extLst>
              <a:ext uri="{FF2B5EF4-FFF2-40B4-BE49-F238E27FC236}">
                <a16:creationId xmlns:a16="http://schemas.microsoft.com/office/drawing/2014/main" id="{A425F11E-ADA4-44D9-9533-8CEB1377B844}"/>
              </a:ext>
            </a:extLst>
          </p:cNvPr>
          <p:cNvPicPr>
            <a:picLocks noChangeAspect="1"/>
          </p:cNvPicPr>
          <p:nvPr/>
        </p:nvPicPr>
        <p:blipFill>
          <a:blip r:embed="rId14"/>
          <a:stretch>
            <a:fillRect/>
          </a:stretch>
        </p:blipFill>
        <p:spPr>
          <a:xfrm>
            <a:off x="8144991" y="1474564"/>
            <a:ext cx="3412099" cy="709397"/>
          </a:xfrm>
          <a:prstGeom prst="rect">
            <a:avLst/>
          </a:prstGeom>
        </p:spPr>
      </p:pic>
      <p:pic>
        <p:nvPicPr>
          <p:cNvPr id="33" name="Picture 32">
            <a:extLst>
              <a:ext uri="{FF2B5EF4-FFF2-40B4-BE49-F238E27FC236}">
                <a16:creationId xmlns:a16="http://schemas.microsoft.com/office/drawing/2014/main" id="{D5F2AF04-F445-4546-A436-866A99A6358F}"/>
              </a:ext>
            </a:extLst>
          </p:cNvPr>
          <p:cNvPicPr>
            <a:picLocks noChangeAspect="1"/>
          </p:cNvPicPr>
          <p:nvPr/>
        </p:nvPicPr>
        <p:blipFill>
          <a:blip r:embed="rId15"/>
          <a:stretch>
            <a:fillRect/>
          </a:stretch>
        </p:blipFill>
        <p:spPr>
          <a:xfrm>
            <a:off x="8144991" y="2248783"/>
            <a:ext cx="3143250" cy="723900"/>
          </a:xfrm>
          <a:prstGeom prst="rect">
            <a:avLst/>
          </a:prstGeom>
        </p:spPr>
      </p:pic>
      <p:pic>
        <p:nvPicPr>
          <p:cNvPr id="34" name="Picture 33">
            <a:extLst>
              <a:ext uri="{FF2B5EF4-FFF2-40B4-BE49-F238E27FC236}">
                <a16:creationId xmlns:a16="http://schemas.microsoft.com/office/drawing/2014/main" id="{B1ABCB8A-F9EF-4258-84CD-B5DC81E60FF7}"/>
              </a:ext>
            </a:extLst>
          </p:cNvPr>
          <p:cNvPicPr>
            <a:picLocks noChangeAspect="1"/>
          </p:cNvPicPr>
          <p:nvPr/>
        </p:nvPicPr>
        <p:blipFill>
          <a:blip r:embed="rId16"/>
          <a:stretch>
            <a:fillRect/>
          </a:stretch>
        </p:blipFill>
        <p:spPr>
          <a:xfrm>
            <a:off x="8144991" y="3037505"/>
            <a:ext cx="3264925" cy="749481"/>
          </a:xfrm>
          <a:prstGeom prst="rect">
            <a:avLst/>
          </a:prstGeom>
        </p:spPr>
      </p:pic>
      <p:pic>
        <p:nvPicPr>
          <p:cNvPr id="35" name="Picture 34">
            <a:extLst>
              <a:ext uri="{FF2B5EF4-FFF2-40B4-BE49-F238E27FC236}">
                <a16:creationId xmlns:a16="http://schemas.microsoft.com/office/drawing/2014/main" id="{852D6317-091D-44DB-BA90-D142A85A337B}"/>
              </a:ext>
            </a:extLst>
          </p:cNvPr>
          <p:cNvPicPr>
            <a:picLocks noChangeAspect="1"/>
          </p:cNvPicPr>
          <p:nvPr/>
        </p:nvPicPr>
        <p:blipFill>
          <a:blip r:embed="rId17"/>
          <a:stretch>
            <a:fillRect/>
          </a:stretch>
        </p:blipFill>
        <p:spPr>
          <a:xfrm>
            <a:off x="8144991" y="3862317"/>
            <a:ext cx="3143250" cy="730440"/>
          </a:xfrm>
          <a:prstGeom prst="rect">
            <a:avLst/>
          </a:prstGeom>
        </p:spPr>
      </p:pic>
      <p:pic>
        <p:nvPicPr>
          <p:cNvPr id="36" name="Picture 35">
            <a:extLst>
              <a:ext uri="{FF2B5EF4-FFF2-40B4-BE49-F238E27FC236}">
                <a16:creationId xmlns:a16="http://schemas.microsoft.com/office/drawing/2014/main" id="{588C143C-6BF3-4A3E-8314-FBE4DAC9A83A}"/>
              </a:ext>
            </a:extLst>
          </p:cNvPr>
          <p:cNvPicPr>
            <a:picLocks noChangeAspect="1"/>
          </p:cNvPicPr>
          <p:nvPr/>
        </p:nvPicPr>
        <p:blipFill>
          <a:blip r:embed="rId18"/>
          <a:stretch>
            <a:fillRect/>
          </a:stretch>
        </p:blipFill>
        <p:spPr>
          <a:xfrm>
            <a:off x="8144991" y="4668088"/>
            <a:ext cx="3462337" cy="766762"/>
          </a:xfrm>
          <a:prstGeom prst="rect">
            <a:avLst/>
          </a:prstGeom>
        </p:spPr>
      </p:pic>
      <p:pic>
        <p:nvPicPr>
          <p:cNvPr id="37" name="Picture 36">
            <a:extLst>
              <a:ext uri="{FF2B5EF4-FFF2-40B4-BE49-F238E27FC236}">
                <a16:creationId xmlns:a16="http://schemas.microsoft.com/office/drawing/2014/main" id="{B13FF48F-1C30-4776-B7E9-741DB8E3CEDD}"/>
              </a:ext>
            </a:extLst>
          </p:cNvPr>
          <p:cNvPicPr>
            <a:picLocks noChangeAspect="1"/>
          </p:cNvPicPr>
          <p:nvPr/>
        </p:nvPicPr>
        <p:blipFill>
          <a:blip r:embed="rId19"/>
          <a:stretch>
            <a:fillRect/>
          </a:stretch>
        </p:blipFill>
        <p:spPr>
          <a:xfrm>
            <a:off x="8144991" y="5554171"/>
            <a:ext cx="3850629" cy="843523"/>
          </a:xfrm>
          <a:prstGeom prst="rect">
            <a:avLst/>
          </a:prstGeom>
        </p:spPr>
      </p:pic>
      <p:sp>
        <p:nvSpPr>
          <p:cNvPr id="38" name="Rectangle 37">
            <a:extLst>
              <a:ext uri="{FF2B5EF4-FFF2-40B4-BE49-F238E27FC236}">
                <a16:creationId xmlns:a16="http://schemas.microsoft.com/office/drawing/2014/main" id="{43EC4AFE-1767-4982-A5C4-5C3CD7C88433}"/>
              </a:ext>
            </a:extLst>
          </p:cNvPr>
          <p:cNvSpPr/>
          <p:nvPr/>
        </p:nvSpPr>
        <p:spPr>
          <a:xfrm>
            <a:off x="3142549" y="6409112"/>
            <a:ext cx="7212702" cy="276999"/>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spTree>
    <p:extLst>
      <p:ext uri="{BB962C8B-B14F-4D97-AF65-F5344CB8AC3E}">
        <p14:creationId xmlns:p14="http://schemas.microsoft.com/office/powerpoint/2010/main" val="203451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7265A7-C295-4A66-9793-B67912BE9064}"/>
              </a:ext>
            </a:extLst>
          </p:cNvPr>
          <p:cNvSpPr>
            <a:spLocks noGrp="1"/>
          </p:cNvSpPr>
          <p:nvPr>
            <p:ph type="title"/>
          </p:nvPr>
        </p:nvSpPr>
        <p:spPr>
          <a:xfrm>
            <a:off x="609600" y="274638"/>
            <a:ext cx="8174038" cy="777363"/>
          </a:xfrm>
          <a:solidFill>
            <a:schemeClr val="accent5">
              <a:lumMod val="40000"/>
              <a:lumOff val="60000"/>
            </a:schemeClr>
          </a:solidFill>
        </p:spPr>
        <p:txBody>
          <a:bodyPr/>
          <a:lstStyle/>
          <a:p>
            <a:r>
              <a:rPr lang="en-GB" sz="2400" b="1" dirty="0">
                <a:solidFill>
                  <a:srgbClr val="0070C0"/>
                </a:solidFill>
              </a:rPr>
              <a:t>2019: KS1 Arithmetic Paper</a:t>
            </a:r>
            <a:br>
              <a:rPr lang="en-GB" sz="2400" b="1" dirty="0">
                <a:solidFill>
                  <a:srgbClr val="0070C0"/>
                </a:solidFill>
              </a:rPr>
            </a:br>
            <a:r>
              <a:rPr lang="en-GB" sz="2400" b="1" dirty="0">
                <a:solidFill>
                  <a:srgbClr val="0070C0"/>
                </a:solidFill>
              </a:rPr>
              <a:t>Multiplication and Division</a:t>
            </a:r>
            <a:endParaRPr lang="en-GB" sz="2400" dirty="0"/>
          </a:p>
        </p:txBody>
      </p:sp>
      <p:pic>
        <p:nvPicPr>
          <p:cNvPr id="4" name="Picture 3">
            <a:extLst>
              <a:ext uri="{FF2B5EF4-FFF2-40B4-BE49-F238E27FC236}">
                <a16:creationId xmlns:a16="http://schemas.microsoft.com/office/drawing/2014/main" id="{E8423EA3-BB39-46DF-B198-213FD997184B}"/>
              </a:ext>
            </a:extLst>
          </p:cNvPr>
          <p:cNvPicPr>
            <a:picLocks noChangeAspect="1"/>
          </p:cNvPicPr>
          <p:nvPr/>
        </p:nvPicPr>
        <p:blipFill>
          <a:blip r:embed="rId2"/>
          <a:stretch>
            <a:fillRect/>
          </a:stretch>
        </p:blipFill>
        <p:spPr>
          <a:xfrm>
            <a:off x="832266" y="2212449"/>
            <a:ext cx="2764573" cy="626318"/>
          </a:xfrm>
          <a:prstGeom prst="rect">
            <a:avLst/>
          </a:prstGeom>
        </p:spPr>
      </p:pic>
      <p:pic>
        <p:nvPicPr>
          <p:cNvPr id="5" name="Picture 4">
            <a:extLst>
              <a:ext uri="{FF2B5EF4-FFF2-40B4-BE49-F238E27FC236}">
                <a16:creationId xmlns:a16="http://schemas.microsoft.com/office/drawing/2014/main" id="{C7F9FC7B-D8F2-4A7B-9E86-8A8E98370562}"/>
              </a:ext>
            </a:extLst>
          </p:cNvPr>
          <p:cNvPicPr>
            <a:picLocks noChangeAspect="1"/>
          </p:cNvPicPr>
          <p:nvPr/>
        </p:nvPicPr>
        <p:blipFill>
          <a:blip r:embed="rId3"/>
          <a:stretch>
            <a:fillRect/>
          </a:stretch>
        </p:blipFill>
        <p:spPr>
          <a:xfrm>
            <a:off x="832266" y="3610338"/>
            <a:ext cx="2687563" cy="649022"/>
          </a:xfrm>
          <a:prstGeom prst="rect">
            <a:avLst/>
          </a:prstGeom>
        </p:spPr>
      </p:pic>
      <p:pic>
        <p:nvPicPr>
          <p:cNvPr id="6" name="Picture 5">
            <a:extLst>
              <a:ext uri="{FF2B5EF4-FFF2-40B4-BE49-F238E27FC236}">
                <a16:creationId xmlns:a16="http://schemas.microsoft.com/office/drawing/2014/main" id="{2035651F-3069-405D-B001-850B76138902}"/>
              </a:ext>
            </a:extLst>
          </p:cNvPr>
          <p:cNvPicPr>
            <a:picLocks noChangeAspect="1"/>
          </p:cNvPicPr>
          <p:nvPr/>
        </p:nvPicPr>
        <p:blipFill>
          <a:blip r:embed="rId4"/>
          <a:stretch>
            <a:fillRect/>
          </a:stretch>
        </p:blipFill>
        <p:spPr>
          <a:xfrm>
            <a:off x="5421664" y="1972323"/>
            <a:ext cx="3264925" cy="777363"/>
          </a:xfrm>
          <a:prstGeom prst="rect">
            <a:avLst/>
          </a:prstGeom>
        </p:spPr>
      </p:pic>
      <p:pic>
        <p:nvPicPr>
          <p:cNvPr id="7" name="Picture 6">
            <a:extLst>
              <a:ext uri="{FF2B5EF4-FFF2-40B4-BE49-F238E27FC236}">
                <a16:creationId xmlns:a16="http://schemas.microsoft.com/office/drawing/2014/main" id="{12AB6BA6-CB2D-45A5-8851-6B04A23027A1}"/>
              </a:ext>
            </a:extLst>
          </p:cNvPr>
          <p:cNvPicPr>
            <a:picLocks noChangeAspect="1"/>
          </p:cNvPicPr>
          <p:nvPr/>
        </p:nvPicPr>
        <p:blipFill>
          <a:blip r:embed="rId5"/>
          <a:stretch>
            <a:fillRect/>
          </a:stretch>
        </p:blipFill>
        <p:spPr>
          <a:xfrm>
            <a:off x="5421664" y="3570518"/>
            <a:ext cx="3264925" cy="688842"/>
          </a:xfrm>
          <a:prstGeom prst="rect">
            <a:avLst/>
          </a:prstGeom>
        </p:spPr>
      </p:pic>
      <p:sp>
        <p:nvSpPr>
          <p:cNvPr id="8" name="Rectangle 7">
            <a:extLst>
              <a:ext uri="{FF2B5EF4-FFF2-40B4-BE49-F238E27FC236}">
                <a16:creationId xmlns:a16="http://schemas.microsoft.com/office/drawing/2014/main" id="{8142B0E6-E5F9-42F7-A90D-6028F048C5E6}"/>
              </a:ext>
            </a:extLst>
          </p:cNvPr>
          <p:cNvSpPr/>
          <p:nvPr/>
        </p:nvSpPr>
        <p:spPr>
          <a:xfrm>
            <a:off x="3142549" y="6222283"/>
            <a:ext cx="7212702" cy="276999"/>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spTree>
    <p:extLst>
      <p:ext uri="{BB962C8B-B14F-4D97-AF65-F5344CB8AC3E}">
        <p14:creationId xmlns:p14="http://schemas.microsoft.com/office/powerpoint/2010/main" val="319819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0A8D4-5444-4EF7-8BCA-49A3CE35F233}"/>
              </a:ext>
            </a:extLst>
          </p:cNvPr>
          <p:cNvPicPr>
            <a:picLocks noChangeAspect="1"/>
          </p:cNvPicPr>
          <p:nvPr/>
        </p:nvPicPr>
        <p:blipFill>
          <a:blip r:embed="rId2"/>
          <a:stretch>
            <a:fillRect/>
          </a:stretch>
        </p:blipFill>
        <p:spPr>
          <a:xfrm>
            <a:off x="697938" y="2294562"/>
            <a:ext cx="3124200" cy="823913"/>
          </a:xfrm>
          <a:prstGeom prst="rect">
            <a:avLst/>
          </a:prstGeom>
        </p:spPr>
      </p:pic>
      <p:pic>
        <p:nvPicPr>
          <p:cNvPr id="4" name="Picture 3">
            <a:extLst>
              <a:ext uri="{FF2B5EF4-FFF2-40B4-BE49-F238E27FC236}">
                <a16:creationId xmlns:a16="http://schemas.microsoft.com/office/drawing/2014/main" id="{76CCF391-B7E4-4D31-9EBA-D9BF761090E3}"/>
              </a:ext>
            </a:extLst>
          </p:cNvPr>
          <p:cNvPicPr>
            <a:picLocks noChangeAspect="1"/>
          </p:cNvPicPr>
          <p:nvPr/>
        </p:nvPicPr>
        <p:blipFill>
          <a:blip r:embed="rId3"/>
          <a:stretch>
            <a:fillRect/>
          </a:stretch>
        </p:blipFill>
        <p:spPr>
          <a:xfrm>
            <a:off x="697938" y="3857592"/>
            <a:ext cx="3509330" cy="854446"/>
          </a:xfrm>
          <a:prstGeom prst="rect">
            <a:avLst/>
          </a:prstGeom>
        </p:spPr>
      </p:pic>
      <p:pic>
        <p:nvPicPr>
          <p:cNvPr id="6" name="Picture 5">
            <a:extLst>
              <a:ext uri="{FF2B5EF4-FFF2-40B4-BE49-F238E27FC236}">
                <a16:creationId xmlns:a16="http://schemas.microsoft.com/office/drawing/2014/main" id="{62081548-9B11-4B85-ACC3-C57B692D2192}"/>
              </a:ext>
            </a:extLst>
          </p:cNvPr>
          <p:cNvPicPr>
            <a:picLocks noChangeAspect="1"/>
          </p:cNvPicPr>
          <p:nvPr/>
        </p:nvPicPr>
        <p:blipFill>
          <a:blip r:embed="rId4"/>
          <a:stretch>
            <a:fillRect/>
          </a:stretch>
        </p:blipFill>
        <p:spPr>
          <a:xfrm>
            <a:off x="5609592" y="2277437"/>
            <a:ext cx="3509330" cy="841038"/>
          </a:xfrm>
          <a:prstGeom prst="rect">
            <a:avLst/>
          </a:prstGeom>
        </p:spPr>
      </p:pic>
      <p:sp>
        <p:nvSpPr>
          <p:cNvPr id="8" name="Rectangle 7">
            <a:extLst>
              <a:ext uri="{FF2B5EF4-FFF2-40B4-BE49-F238E27FC236}">
                <a16:creationId xmlns:a16="http://schemas.microsoft.com/office/drawing/2014/main" id="{771CD010-ACB9-4A97-9BF3-A87C99EBA71F}"/>
              </a:ext>
            </a:extLst>
          </p:cNvPr>
          <p:cNvSpPr/>
          <p:nvPr/>
        </p:nvSpPr>
        <p:spPr>
          <a:xfrm>
            <a:off x="3142549" y="6222283"/>
            <a:ext cx="7212702" cy="276999"/>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sp>
        <p:nvSpPr>
          <p:cNvPr id="10" name="Title 1">
            <a:extLst>
              <a:ext uri="{FF2B5EF4-FFF2-40B4-BE49-F238E27FC236}">
                <a16:creationId xmlns:a16="http://schemas.microsoft.com/office/drawing/2014/main" id="{57BB2438-3CB8-4569-A5B7-5BD72C8EAE72}"/>
              </a:ext>
            </a:extLst>
          </p:cNvPr>
          <p:cNvSpPr txBox="1">
            <a:spLocks noGrp="1"/>
          </p:cNvSpPr>
          <p:nvPr>
            <p:ph type="title"/>
          </p:nvPr>
        </p:nvSpPr>
        <p:spPr bwMode="auto">
          <a:xfrm>
            <a:off x="609600" y="274638"/>
            <a:ext cx="8174038" cy="841038"/>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a:lstStyle>
          <a:p>
            <a:r>
              <a:rPr lang="en-GB" sz="2400" b="1" dirty="0">
                <a:solidFill>
                  <a:srgbClr val="0070C0"/>
                </a:solidFill>
              </a:rPr>
              <a:t>2019: KS1 Arithmetic Paper</a:t>
            </a:r>
            <a:br>
              <a:rPr lang="en-GB" sz="2400" b="1" dirty="0">
                <a:solidFill>
                  <a:srgbClr val="0070C0"/>
                </a:solidFill>
              </a:rPr>
            </a:br>
            <a:r>
              <a:rPr lang="en-GB" sz="2400" b="1" dirty="0">
                <a:solidFill>
                  <a:srgbClr val="0070C0"/>
                </a:solidFill>
              </a:rPr>
              <a:t>Fractions</a:t>
            </a:r>
            <a:endParaRPr lang="en-GB" sz="2400" dirty="0"/>
          </a:p>
        </p:txBody>
      </p:sp>
    </p:spTree>
    <p:extLst>
      <p:ext uri="{BB962C8B-B14F-4D97-AF65-F5344CB8AC3E}">
        <p14:creationId xmlns:p14="http://schemas.microsoft.com/office/powerpoint/2010/main" val="19132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77957-E6F5-4637-A5CB-26711554C70F}"/>
              </a:ext>
            </a:extLst>
          </p:cNvPr>
          <p:cNvPicPr>
            <a:picLocks noChangeAspect="1"/>
          </p:cNvPicPr>
          <p:nvPr/>
        </p:nvPicPr>
        <p:blipFill>
          <a:blip r:embed="rId2"/>
          <a:stretch>
            <a:fillRect/>
          </a:stretch>
        </p:blipFill>
        <p:spPr>
          <a:xfrm>
            <a:off x="190626" y="1122728"/>
            <a:ext cx="9660039" cy="4565973"/>
          </a:xfrm>
          <a:prstGeom prst="rect">
            <a:avLst/>
          </a:prstGeom>
        </p:spPr>
      </p:pic>
      <p:sp>
        <p:nvSpPr>
          <p:cNvPr id="5" name="Rectangle 4">
            <a:extLst>
              <a:ext uri="{FF2B5EF4-FFF2-40B4-BE49-F238E27FC236}">
                <a16:creationId xmlns:a16="http://schemas.microsoft.com/office/drawing/2014/main" id="{1C626D49-2CD6-46E1-9AD1-FDC39E60D48A}"/>
              </a:ext>
            </a:extLst>
          </p:cNvPr>
          <p:cNvSpPr/>
          <p:nvPr/>
        </p:nvSpPr>
        <p:spPr>
          <a:xfrm>
            <a:off x="3193656" y="6058711"/>
            <a:ext cx="7212702" cy="276999"/>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spTree>
    <p:extLst>
      <p:ext uri="{BB962C8B-B14F-4D97-AF65-F5344CB8AC3E}">
        <p14:creationId xmlns:p14="http://schemas.microsoft.com/office/powerpoint/2010/main" val="284612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7708" y="842261"/>
            <a:ext cx="10471866" cy="4349750"/>
          </a:xfrm>
          <a:noFill/>
        </p:spPr>
        <p:txBody>
          <a:bodyPr/>
          <a:lstStyle/>
          <a:p>
            <a:pPr marL="0" indent="0">
              <a:buNone/>
            </a:pPr>
            <a:endParaRPr lang="en-GB" sz="2000" b="1" dirty="0">
              <a:solidFill>
                <a:srgbClr val="0070C0"/>
              </a:solidFill>
            </a:endParaRPr>
          </a:p>
          <a:p>
            <a:pPr marL="0" indent="0">
              <a:buNone/>
            </a:pPr>
            <a:r>
              <a:rPr lang="en-GB" sz="2000" b="1" dirty="0">
                <a:solidFill>
                  <a:srgbClr val="0070C0"/>
                </a:solidFill>
              </a:rPr>
              <a:t>Key Stage 1 SATs papers 2019</a:t>
            </a:r>
          </a:p>
          <a:p>
            <a:pPr marL="0" indent="0">
              <a:buNone/>
            </a:pPr>
            <a:r>
              <a:rPr lang="en-GB" sz="1400" b="1" dirty="0">
                <a:solidFill>
                  <a:srgbClr val="FF0000"/>
                </a:solidFill>
                <a:hlinkClick r:id="rId2"/>
              </a:rPr>
              <a:t>https://www.gov.uk/government/publications/key-stage-1-tests-2019-mathematics-test-materials?utm_source=e3a18ed3-8191-4d7d-9de6-d98a35b77385&amp;utm_medium=email&amp;utm_campaign=govuk-notifications&amp;utm_content=immediate</a:t>
            </a:r>
            <a:endParaRPr lang="en-GB" sz="1400" b="1" dirty="0">
              <a:solidFill>
                <a:srgbClr val="FF0000"/>
              </a:solidFill>
            </a:endParaRPr>
          </a:p>
          <a:p>
            <a:pPr marL="0" indent="0">
              <a:buNone/>
            </a:pPr>
            <a:endParaRPr lang="en-GB" sz="1400" b="1" dirty="0">
              <a:solidFill>
                <a:srgbClr val="FF0000"/>
              </a:solidFill>
            </a:endParaRPr>
          </a:p>
          <a:p>
            <a:pPr marL="0" indent="0">
              <a:buNone/>
            </a:pPr>
            <a:r>
              <a:rPr lang="en-GB" sz="2000" b="1" dirty="0">
                <a:solidFill>
                  <a:srgbClr val="0070C0"/>
                </a:solidFill>
              </a:rPr>
              <a:t>Key stage 1 SATs 2019 scaled scores </a:t>
            </a:r>
          </a:p>
          <a:p>
            <a:pPr marL="0" indent="0">
              <a:buNone/>
            </a:pPr>
            <a:r>
              <a:rPr lang="en-GB" sz="1600" dirty="0"/>
              <a:t>Details</a:t>
            </a:r>
          </a:p>
          <a:p>
            <a:pPr marL="0" indent="0">
              <a:buNone/>
            </a:pPr>
            <a:r>
              <a:rPr lang="en-GB" sz="1600" dirty="0"/>
              <a:t>A scaled score between 100 and 115 shows the pupil has met the expected standard in the test.</a:t>
            </a:r>
          </a:p>
          <a:p>
            <a:pPr marL="0" indent="0">
              <a:buNone/>
            </a:pPr>
            <a:r>
              <a:rPr lang="en-GB" sz="1600" dirty="0"/>
              <a:t>The lowest scaled score that can be awarded on a key stage 1 test is 85. The highest score is 115. Pupils need to have a raw score of at least 3 marks to be awarded the minimum scaled score.</a:t>
            </a:r>
          </a:p>
          <a:p>
            <a:pPr marL="0" indent="0">
              <a:buNone/>
            </a:pPr>
            <a:r>
              <a:rPr lang="en-GB" sz="1600" dirty="0"/>
              <a:t>The subjects are listed on separate tabs within the Excel spreadsheet.</a:t>
            </a:r>
          </a:p>
          <a:p>
            <a:pPr marL="0" indent="0">
              <a:buNone/>
            </a:pPr>
            <a:r>
              <a:rPr lang="en-GB" sz="1400" dirty="0">
                <a:solidFill>
                  <a:srgbClr val="FF0000"/>
                </a:solidFill>
                <a:hlinkClick r:id="rId3"/>
              </a:rPr>
              <a:t>https://www.gov.uk/government/publications/2019-scaled-scores-at-key-stage-1?utm_source=ac7db3d8-736c-4dbb-a6b2-7da09aa98aee&amp;utm_medium=email&amp;utm_campaign=govuk-notifications&amp;utm_content=immediate</a:t>
            </a:r>
            <a:endParaRPr lang="en-GB" sz="1400" dirty="0">
              <a:solidFill>
                <a:srgbClr val="FF0000"/>
              </a:solidFill>
            </a:endParaRPr>
          </a:p>
          <a:p>
            <a:pPr marL="0" indent="0">
              <a:buNone/>
            </a:pPr>
            <a:endParaRPr lang="en-GB" sz="1800" b="1" dirty="0">
              <a:solidFill>
                <a:srgbClr val="0070C0"/>
              </a:solidFill>
            </a:endParaRPr>
          </a:p>
          <a:p>
            <a:pPr marL="0" indent="0">
              <a:buNone/>
            </a:pPr>
            <a:r>
              <a:rPr lang="en-GB" sz="1800" b="1" dirty="0">
                <a:solidFill>
                  <a:srgbClr val="0070C0"/>
                </a:solidFill>
              </a:rPr>
              <a:t>Understanding scaled scores at key stage 1</a:t>
            </a:r>
            <a:endParaRPr lang="en-GB" sz="1800" dirty="0">
              <a:solidFill>
                <a:srgbClr val="FF0000"/>
              </a:solidFill>
              <a:hlinkClick r:id="rId4"/>
            </a:endParaRPr>
          </a:p>
          <a:p>
            <a:pPr marL="0" indent="0">
              <a:buNone/>
            </a:pPr>
            <a:r>
              <a:rPr lang="en-GB" sz="1400" dirty="0">
                <a:solidFill>
                  <a:srgbClr val="FF0000"/>
                </a:solidFill>
                <a:hlinkClick r:id="rId4"/>
              </a:rPr>
              <a:t>https://www.gov.uk/guidance/understanding-scaled-scores-at-key-stage-1?utm_source=36c460f0-d4c3-4291-a08d-4227fd051299&amp;utm_medium=email&amp;utm_campaign=govuk-notifications&amp;utm_content=immediate</a:t>
            </a:r>
            <a:endParaRPr lang="en-GB" sz="1400" dirty="0">
              <a:solidFill>
                <a:srgbClr val="FF0000"/>
              </a:solidFill>
            </a:endParaRPr>
          </a:p>
          <a:p>
            <a:pPr marL="0" indent="0">
              <a:buNone/>
            </a:pPr>
            <a:endParaRPr lang="en-GB" sz="1800" dirty="0">
              <a:solidFill>
                <a:srgbClr val="FF0000"/>
              </a:solidFill>
            </a:endParaRPr>
          </a:p>
        </p:txBody>
      </p:sp>
      <p:pic>
        <p:nvPicPr>
          <p:cNvPr id="2" name="Picture 1">
            <a:extLst>
              <a:ext uri="{FF2B5EF4-FFF2-40B4-BE49-F238E27FC236}">
                <a16:creationId xmlns:a16="http://schemas.microsoft.com/office/drawing/2014/main" id="{318C6042-113D-4E3D-BDC3-2842CD538634}"/>
              </a:ext>
            </a:extLst>
          </p:cNvPr>
          <p:cNvPicPr>
            <a:picLocks noChangeAspect="1"/>
          </p:cNvPicPr>
          <p:nvPr/>
        </p:nvPicPr>
        <p:blipFill>
          <a:blip r:embed="rId5"/>
          <a:stretch>
            <a:fillRect/>
          </a:stretch>
        </p:blipFill>
        <p:spPr>
          <a:xfrm>
            <a:off x="474186" y="603867"/>
            <a:ext cx="2273378" cy="476787"/>
          </a:xfrm>
          <a:prstGeom prst="rect">
            <a:avLst/>
          </a:prstGeom>
        </p:spPr>
      </p:pic>
    </p:spTree>
    <p:extLst>
      <p:ext uri="{BB962C8B-B14F-4D97-AF65-F5344CB8AC3E}">
        <p14:creationId xmlns:p14="http://schemas.microsoft.com/office/powerpoint/2010/main" val="13468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53E3A-E06D-422D-810A-69B98532109B}"/>
              </a:ext>
            </a:extLst>
          </p:cNvPr>
          <p:cNvSpPr txBox="1"/>
          <p:nvPr/>
        </p:nvSpPr>
        <p:spPr>
          <a:xfrm>
            <a:off x="179615" y="742950"/>
            <a:ext cx="3881191" cy="830997"/>
          </a:xfrm>
          <a:prstGeom prst="rect">
            <a:avLst/>
          </a:prstGeom>
          <a:noFill/>
        </p:spPr>
        <p:txBody>
          <a:bodyPr wrap="none" rtlCol="0">
            <a:spAutoFit/>
          </a:bodyPr>
          <a:lstStyle/>
          <a:p>
            <a:r>
              <a:rPr lang="en-GB" sz="2400" b="1" dirty="0">
                <a:solidFill>
                  <a:srgbClr val="0070C0"/>
                </a:solidFill>
              </a:rPr>
              <a:t>Key Stage 1 Mathematics</a:t>
            </a:r>
          </a:p>
          <a:p>
            <a:r>
              <a:rPr lang="en-GB" sz="2400" b="1" dirty="0">
                <a:solidFill>
                  <a:srgbClr val="0070C0"/>
                </a:solidFill>
              </a:rPr>
              <a:t>Mark Scheme</a:t>
            </a:r>
          </a:p>
        </p:txBody>
      </p:sp>
      <p:sp>
        <p:nvSpPr>
          <p:cNvPr id="7" name="Rectangle 6">
            <a:extLst>
              <a:ext uri="{FF2B5EF4-FFF2-40B4-BE49-F238E27FC236}">
                <a16:creationId xmlns:a16="http://schemas.microsoft.com/office/drawing/2014/main" id="{BA30D52E-7D0E-4061-8238-8C6D28AFD1EF}"/>
              </a:ext>
            </a:extLst>
          </p:cNvPr>
          <p:cNvSpPr/>
          <p:nvPr/>
        </p:nvSpPr>
        <p:spPr>
          <a:xfrm>
            <a:off x="179615" y="2087253"/>
            <a:ext cx="4360017" cy="461665"/>
          </a:xfrm>
          <a:prstGeom prst="rect">
            <a:avLst/>
          </a:prstGeom>
        </p:spPr>
        <p:txBody>
          <a:bodyPr wrap="square">
            <a:spAutoFit/>
          </a:bodyPr>
          <a:lstStyle/>
          <a:p>
            <a:r>
              <a:rPr lang="en-GB" sz="1200" b="1" dirty="0">
                <a:solidFill>
                  <a:srgbClr val="0070C0"/>
                </a:solidFill>
              </a:rPr>
              <a:t>https://www.gov.uk/government/publications/key-stage-1-tests-2019-mathematics-test-materials</a:t>
            </a:r>
          </a:p>
        </p:txBody>
      </p:sp>
      <p:pic>
        <p:nvPicPr>
          <p:cNvPr id="3" name="Picture 2">
            <a:extLst>
              <a:ext uri="{FF2B5EF4-FFF2-40B4-BE49-F238E27FC236}">
                <a16:creationId xmlns:a16="http://schemas.microsoft.com/office/drawing/2014/main" id="{64B39C08-6C37-4714-B777-A403AD857567}"/>
              </a:ext>
            </a:extLst>
          </p:cNvPr>
          <p:cNvPicPr>
            <a:picLocks noChangeAspect="1"/>
          </p:cNvPicPr>
          <p:nvPr/>
        </p:nvPicPr>
        <p:blipFill>
          <a:blip r:embed="rId2"/>
          <a:stretch>
            <a:fillRect/>
          </a:stretch>
        </p:blipFill>
        <p:spPr>
          <a:xfrm>
            <a:off x="6882974" y="291313"/>
            <a:ext cx="2159568" cy="6566687"/>
          </a:xfrm>
          <a:prstGeom prst="rect">
            <a:avLst/>
          </a:prstGeom>
        </p:spPr>
      </p:pic>
      <p:pic>
        <p:nvPicPr>
          <p:cNvPr id="4" name="Picture 3">
            <a:extLst>
              <a:ext uri="{FF2B5EF4-FFF2-40B4-BE49-F238E27FC236}">
                <a16:creationId xmlns:a16="http://schemas.microsoft.com/office/drawing/2014/main" id="{FD3E674A-F7E2-4D61-9FF3-6D5E61C50E91}"/>
              </a:ext>
            </a:extLst>
          </p:cNvPr>
          <p:cNvPicPr>
            <a:picLocks noChangeAspect="1"/>
          </p:cNvPicPr>
          <p:nvPr/>
        </p:nvPicPr>
        <p:blipFill>
          <a:blip r:embed="rId3"/>
          <a:stretch>
            <a:fillRect/>
          </a:stretch>
        </p:blipFill>
        <p:spPr>
          <a:xfrm>
            <a:off x="61112" y="212879"/>
            <a:ext cx="6703359" cy="530071"/>
          </a:xfrm>
          <a:prstGeom prst="rect">
            <a:avLst/>
          </a:prstGeom>
        </p:spPr>
      </p:pic>
    </p:spTree>
    <p:extLst>
      <p:ext uri="{BB962C8B-B14F-4D97-AF65-F5344CB8AC3E}">
        <p14:creationId xmlns:p14="http://schemas.microsoft.com/office/powerpoint/2010/main" val="282179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6FFC66B3-A451-499C-BABA-C25D108562FE}"/>
              </a:ext>
            </a:extLst>
          </p:cNvPr>
          <p:cNvPicPr>
            <a:picLocks noGrp="1" noChangeAspect="1"/>
          </p:cNvPicPr>
          <p:nvPr>
            <p:ph idx="1"/>
          </p:nvPr>
        </p:nvPicPr>
        <p:blipFill>
          <a:blip r:embed="rId3"/>
          <a:stretch>
            <a:fillRect/>
          </a:stretch>
        </p:blipFill>
        <p:spPr>
          <a:xfrm>
            <a:off x="3428511" y="1600200"/>
            <a:ext cx="5334978" cy="4349750"/>
          </a:xfrm>
          <a:prstGeom prst="rect">
            <a:avLst/>
          </a:prstGeom>
        </p:spPr>
      </p:pic>
    </p:spTree>
    <p:extLst>
      <p:ext uri="{BB962C8B-B14F-4D97-AF65-F5344CB8AC3E}">
        <p14:creationId xmlns:p14="http://schemas.microsoft.com/office/powerpoint/2010/main" val="140012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8190B594-416D-4584-99ED-6FA5DF7E74AC}"/>
              </a:ext>
            </a:extLst>
          </p:cNvPr>
          <p:cNvPicPr>
            <a:picLocks noGrp="1" noChangeAspect="1"/>
          </p:cNvPicPr>
          <p:nvPr>
            <p:ph idx="1"/>
          </p:nvPr>
        </p:nvPicPr>
        <p:blipFill>
          <a:blip r:embed="rId3"/>
          <a:stretch>
            <a:fillRect/>
          </a:stretch>
        </p:blipFill>
        <p:spPr>
          <a:xfrm>
            <a:off x="2286000" y="2436812"/>
            <a:ext cx="7620000" cy="2676525"/>
          </a:xfrm>
          <a:prstGeom prst="rect">
            <a:avLst/>
          </a:prstGeom>
        </p:spPr>
      </p:pic>
    </p:spTree>
    <p:extLst>
      <p:ext uri="{BB962C8B-B14F-4D97-AF65-F5344CB8AC3E}">
        <p14:creationId xmlns:p14="http://schemas.microsoft.com/office/powerpoint/2010/main" val="237651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5681E6BC-4C5A-4E80-8F43-983895E6CC81}"/>
              </a:ext>
            </a:extLst>
          </p:cNvPr>
          <p:cNvPicPr>
            <a:picLocks noGrp="1" noChangeAspect="1"/>
          </p:cNvPicPr>
          <p:nvPr>
            <p:ph idx="1"/>
          </p:nvPr>
        </p:nvPicPr>
        <p:blipFill>
          <a:blip r:embed="rId3"/>
          <a:stretch>
            <a:fillRect/>
          </a:stretch>
        </p:blipFill>
        <p:spPr>
          <a:xfrm>
            <a:off x="3277274" y="1156579"/>
            <a:ext cx="5721069" cy="5161552"/>
          </a:xfrm>
          <a:prstGeom prst="rect">
            <a:avLst/>
          </a:prstGeom>
        </p:spPr>
      </p:pic>
    </p:spTree>
    <p:extLst>
      <p:ext uri="{BB962C8B-B14F-4D97-AF65-F5344CB8AC3E}">
        <p14:creationId xmlns:p14="http://schemas.microsoft.com/office/powerpoint/2010/main" val="2082324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CC3FAFD9-0F03-45E2-BD5D-2F057A525383}"/>
              </a:ext>
            </a:extLst>
          </p:cNvPr>
          <p:cNvPicPr>
            <a:picLocks noGrp="1" noChangeAspect="1"/>
          </p:cNvPicPr>
          <p:nvPr>
            <p:ph idx="1"/>
          </p:nvPr>
        </p:nvPicPr>
        <p:blipFill>
          <a:blip r:embed="rId3"/>
          <a:stretch>
            <a:fillRect/>
          </a:stretch>
        </p:blipFill>
        <p:spPr>
          <a:xfrm>
            <a:off x="1254518" y="2049328"/>
            <a:ext cx="8729119" cy="2319703"/>
          </a:xfrm>
          <a:prstGeom prst="rect">
            <a:avLst/>
          </a:prstGeom>
        </p:spPr>
      </p:pic>
    </p:spTree>
    <p:extLst>
      <p:ext uri="{BB962C8B-B14F-4D97-AF65-F5344CB8AC3E}">
        <p14:creationId xmlns:p14="http://schemas.microsoft.com/office/powerpoint/2010/main" val="100740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1E001F75-1817-455B-BF1F-7CFCD84E6509}"/>
              </a:ext>
            </a:extLst>
          </p:cNvPr>
          <p:cNvPicPr>
            <a:picLocks noGrp="1" noChangeAspect="1"/>
          </p:cNvPicPr>
          <p:nvPr>
            <p:ph idx="1"/>
          </p:nvPr>
        </p:nvPicPr>
        <p:blipFill>
          <a:blip r:embed="rId3"/>
          <a:stretch>
            <a:fillRect/>
          </a:stretch>
        </p:blipFill>
        <p:spPr>
          <a:xfrm>
            <a:off x="2214562" y="2351087"/>
            <a:ext cx="7762875" cy="2847975"/>
          </a:xfrm>
          <a:prstGeom prst="rect">
            <a:avLst/>
          </a:prstGeom>
        </p:spPr>
      </p:pic>
    </p:spTree>
    <p:extLst>
      <p:ext uri="{BB962C8B-B14F-4D97-AF65-F5344CB8AC3E}">
        <p14:creationId xmlns:p14="http://schemas.microsoft.com/office/powerpoint/2010/main" val="2308167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CD93EDCA-E784-475A-B702-045B4568E2FD}"/>
              </a:ext>
            </a:extLst>
          </p:cNvPr>
          <p:cNvPicPr>
            <a:picLocks noGrp="1" noChangeAspect="1"/>
          </p:cNvPicPr>
          <p:nvPr>
            <p:ph idx="1"/>
          </p:nvPr>
        </p:nvPicPr>
        <p:blipFill>
          <a:blip r:embed="rId3"/>
          <a:stretch>
            <a:fillRect/>
          </a:stretch>
        </p:blipFill>
        <p:spPr>
          <a:xfrm>
            <a:off x="2410214" y="1246173"/>
            <a:ext cx="7009964" cy="4728053"/>
          </a:xfrm>
          <a:prstGeom prst="rect">
            <a:avLst/>
          </a:prstGeom>
        </p:spPr>
      </p:pic>
    </p:spTree>
    <p:extLst>
      <p:ext uri="{BB962C8B-B14F-4D97-AF65-F5344CB8AC3E}">
        <p14:creationId xmlns:p14="http://schemas.microsoft.com/office/powerpoint/2010/main" val="81685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F86D4949-435E-4942-ABE3-552BBB267B1A}"/>
              </a:ext>
            </a:extLst>
          </p:cNvPr>
          <p:cNvPicPr>
            <a:picLocks noGrp="1" noChangeAspect="1"/>
          </p:cNvPicPr>
          <p:nvPr>
            <p:ph idx="1"/>
          </p:nvPr>
        </p:nvPicPr>
        <p:blipFill>
          <a:blip r:embed="rId3"/>
          <a:stretch>
            <a:fillRect/>
          </a:stretch>
        </p:blipFill>
        <p:spPr>
          <a:xfrm>
            <a:off x="3746612" y="1280080"/>
            <a:ext cx="4531540" cy="5436732"/>
          </a:xfrm>
          <a:prstGeom prst="rect">
            <a:avLst/>
          </a:prstGeom>
        </p:spPr>
      </p:pic>
    </p:spTree>
    <p:extLst>
      <p:ext uri="{BB962C8B-B14F-4D97-AF65-F5344CB8AC3E}">
        <p14:creationId xmlns:p14="http://schemas.microsoft.com/office/powerpoint/2010/main" val="2255538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91DE54AF-6A52-4838-9BC5-17B9DBFFA1F9}"/>
              </a:ext>
            </a:extLst>
          </p:cNvPr>
          <p:cNvPicPr>
            <a:picLocks noGrp="1" noChangeAspect="1"/>
          </p:cNvPicPr>
          <p:nvPr>
            <p:ph idx="1"/>
          </p:nvPr>
        </p:nvPicPr>
        <p:blipFill>
          <a:blip r:embed="rId3"/>
          <a:stretch>
            <a:fillRect/>
          </a:stretch>
        </p:blipFill>
        <p:spPr>
          <a:xfrm>
            <a:off x="1772246" y="1417638"/>
            <a:ext cx="8167091" cy="4452937"/>
          </a:xfrm>
          <a:prstGeom prst="rect">
            <a:avLst/>
          </a:prstGeom>
        </p:spPr>
      </p:pic>
    </p:spTree>
    <p:extLst>
      <p:ext uri="{BB962C8B-B14F-4D97-AF65-F5344CB8AC3E}">
        <p14:creationId xmlns:p14="http://schemas.microsoft.com/office/powerpoint/2010/main" val="1172387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72F84EFC-4F1F-482C-B4E1-B12D1B4527E3}"/>
              </a:ext>
            </a:extLst>
          </p:cNvPr>
          <p:cNvPicPr>
            <a:picLocks noGrp="1" noChangeAspect="1"/>
          </p:cNvPicPr>
          <p:nvPr>
            <p:ph idx="1"/>
          </p:nvPr>
        </p:nvPicPr>
        <p:blipFill>
          <a:blip r:embed="rId3"/>
          <a:stretch>
            <a:fillRect/>
          </a:stretch>
        </p:blipFill>
        <p:spPr>
          <a:xfrm>
            <a:off x="3730428" y="1280660"/>
            <a:ext cx="4458711" cy="5302702"/>
          </a:xfrm>
          <a:prstGeom prst="rect">
            <a:avLst/>
          </a:prstGeom>
        </p:spPr>
      </p:pic>
    </p:spTree>
    <p:extLst>
      <p:ext uri="{BB962C8B-B14F-4D97-AF65-F5344CB8AC3E}">
        <p14:creationId xmlns:p14="http://schemas.microsoft.com/office/powerpoint/2010/main" val="396482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85D6-0344-492C-A145-5BB5F0475173}"/>
              </a:ext>
            </a:extLst>
          </p:cNvPr>
          <p:cNvSpPr>
            <a:spLocks noGrp="1"/>
          </p:cNvSpPr>
          <p:nvPr>
            <p:ph type="title"/>
          </p:nvPr>
        </p:nvSpPr>
        <p:spPr/>
        <p:txBody>
          <a:bodyPr/>
          <a:lstStyle/>
          <a:p>
            <a:pPr marL="0" indent="0" algn="l"/>
            <a:r>
              <a:rPr lang="en-GB" sz="2400" b="1" dirty="0">
                <a:solidFill>
                  <a:srgbClr val="0070C0"/>
                </a:solidFill>
              </a:rPr>
              <a:t>Understanding scaled scores at key stage 1</a:t>
            </a:r>
            <a:br>
              <a:rPr lang="en-GB" sz="2400" dirty="0">
                <a:solidFill>
                  <a:srgbClr val="FF0000"/>
                </a:solidFill>
                <a:hlinkClick r:id="rId2"/>
              </a:rPr>
            </a:br>
            <a:r>
              <a:rPr lang="en-GB" sz="1200" dirty="0">
                <a:solidFill>
                  <a:srgbClr val="FF0000"/>
                </a:solidFill>
                <a:hlinkClick r:id="rId2"/>
              </a:rPr>
              <a:t>https://www.gov.uk/guidance/understanding-scaled-scores-at-key-stage-1?utm_source=36c460f0-d4c3-4291-a08d-4227fd051299&amp;utm_medium=email&amp;utm_campaign=govuk-notifications&amp;utm_content=immediate</a:t>
            </a:r>
            <a:br>
              <a:rPr lang="en-GB" sz="1200" dirty="0">
                <a:solidFill>
                  <a:srgbClr val="FF0000"/>
                </a:solidFill>
              </a:rPr>
            </a:br>
            <a:endParaRPr lang="en-GB" sz="1800" dirty="0"/>
          </a:p>
        </p:txBody>
      </p:sp>
      <p:sp>
        <p:nvSpPr>
          <p:cNvPr id="3" name="Content Placeholder 2">
            <a:extLst>
              <a:ext uri="{FF2B5EF4-FFF2-40B4-BE49-F238E27FC236}">
                <a16:creationId xmlns:a16="http://schemas.microsoft.com/office/drawing/2014/main" id="{3BE75F2B-32BA-418E-9D59-401F0B5300A1}"/>
              </a:ext>
            </a:extLst>
          </p:cNvPr>
          <p:cNvSpPr>
            <a:spLocks noGrp="1"/>
          </p:cNvSpPr>
          <p:nvPr>
            <p:ph idx="1"/>
          </p:nvPr>
        </p:nvSpPr>
        <p:spPr/>
        <p:txBody>
          <a:bodyPr/>
          <a:lstStyle/>
          <a:p>
            <a:pPr marL="0" indent="0">
              <a:buNone/>
            </a:pPr>
            <a:r>
              <a:rPr lang="en-GB" sz="1800" b="1" dirty="0">
                <a:solidFill>
                  <a:srgbClr val="0070C0"/>
                </a:solidFill>
              </a:rPr>
              <a:t>What is a scaled score?</a:t>
            </a:r>
          </a:p>
          <a:p>
            <a:pPr marL="0" indent="0">
              <a:buNone/>
            </a:pPr>
            <a:r>
              <a:rPr lang="en-GB" sz="1800" dirty="0"/>
              <a:t>Tests are developed to the same specification each year, however, because the questions must be different, the difficulty of tests may vary slightly each year. This means we need to convert the total number of marks a pupil gets in a test (their ‘raw’ score) into a scaled score, to ensure we can make accurate comparisons of pupil performance over time.</a:t>
            </a:r>
          </a:p>
          <a:p>
            <a:pPr marL="0" indent="0">
              <a:buNone/>
            </a:pPr>
            <a:endParaRPr lang="en-GB" sz="1800" dirty="0"/>
          </a:p>
          <a:p>
            <a:pPr marL="0" indent="0">
              <a:buNone/>
            </a:pPr>
            <a:r>
              <a:rPr lang="en-GB" sz="1800" dirty="0"/>
              <a:t>Pupils scoring at least 100 will always have met the expected standard on the test. However, given that the difficulty of the tests may vary each year, the number of raw score marks needed to achieve a scaled score of 100 may also change. For example, if the overall difficulty of a test decreases compared with previous years, the raw score required to meet the expected standard will increase. Similarly, if the test is more difficult, the raw score required to meet the expected standard will decrease.</a:t>
            </a:r>
          </a:p>
          <a:p>
            <a:pPr marL="0" indent="0">
              <a:buNone/>
            </a:pPr>
            <a:endParaRPr lang="en-GB" sz="1800" dirty="0"/>
          </a:p>
          <a:p>
            <a:pPr marL="0" indent="0">
              <a:buNone/>
            </a:pPr>
            <a:r>
              <a:rPr lang="en-GB" sz="1800" dirty="0"/>
              <a:t>In 2016, panels of teachers set the raw score required to meet the expected standard. We have used data from trialling to maintain that standard for the tests from 2017 onwards</a:t>
            </a:r>
            <a:r>
              <a:rPr lang="en-GB" dirty="0"/>
              <a:t>.</a:t>
            </a:r>
          </a:p>
        </p:txBody>
      </p:sp>
    </p:spTree>
    <p:extLst>
      <p:ext uri="{BB962C8B-B14F-4D97-AF65-F5344CB8AC3E}">
        <p14:creationId xmlns:p14="http://schemas.microsoft.com/office/powerpoint/2010/main" val="1253537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1709EB21-3159-45BC-BF37-600FBC69EC9E}"/>
              </a:ext>
            </a:extLst>
          </p:cNvPr>
          <p:cNvPicPr>
            <a:picLocks noGrp="1" noChangeAspect="1"/>
          </p:cNvPicPr>
          <p:nvPr>
            <p:ph idx="1"/>
          </p:nvPr>
        </p:nvPicPr>
        <p:blipFill>
          <a:blip r:embed="rId3"/>
          <a:stretch>
            <a:fillRect/>
          </a:stretch>
        </p:blipFill>
        <p:spPr>
          <a:xfrm>
            <a:off x="3333919" y="1247771"/>
            <a:ext cx="5996198" cy="5486522"/>
          </a:xfrm>
          <a:prstGeom prst="rect">
            <a:avLst/>
          </a:prstGeom>
        </p:spPr>
      </p:pic>
    </p:spTree>
    <p:extLst>
      <p:ext uri="{BB962C8B-B14F-4D97-AF65-F5344CB8AC3E}">
        <p14:creationId xmlns:p14="http://schemas.microsoft.com/office/powerpoint/2010/main" val="368790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BB5420E3-1E79-4E3E-ACB8-0A648858D1A3}"/>
              </a:ext>
            </a:extLst>
          </p:cNvPr>
          <p:cNvPicPr>
            <a:picLocks noGrp="1" noChangeAspect="1"/>
          </p:cNvPicPr>
          <p:nvPr>
            <p:ph idx="1"/>
          </p:nvPr>
        </p:nvPicPr>
        <p:blipFill>
          <a:blip r:embed="rId3"/>
          <a:stretch>
            <a:fillRect/>
          </a:stretch>
        </p:blipFill>
        <p:spPr>
          <a:xfrm>
            <a:off x="2298297" y="1600200"/>
            <a:ext cx="7595405" cy="4349750"/>
          </a:xfrm>
          <a:prstGeom prst="rect">
            <a:avLst/>
          </a:prstGeom>
        </p:spPr>
      </p:pic>
    </p:spTree>
    <p:extLst>
      <p:ext uri="{BB962C8B-B14F-4D97-AF65-F5344CB8AC3E}">
        <p14:creationId xmlns:p14="http://schemas.microsoft.com/office/powerpoint/2010/main" val="2170481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60DB6945-CE4E-4195-826C-8A1C6C24A9F4}"/>
              </a:ext>
            </a:extLst>
          </p:cNvPr>
          <p:cNvPicPr>
            <a:picLocks noGrp="1" noChangeAspect="1"/>
          </p:cNvPicPr>
          <p:nvPr>
            <p:ph idx="1"/>
          </p:nvPr>
        </p:nvPicPr>
        <p:blipFill>
          <a:blip r:embed="rId3"/>
          <a:stretch>
            <a:fillRect/>
          </a:stretch>
        </p:blipFill>
        <p:spPr>
          <a:xfrm>
            <a:off x="1018978" y="2290046"/>
            <a:ext cx="8887022" cy="2599454"/>
          </a:xfrm>
          <a:prstGeom prst="rect">
            <a:avLst/>
          </a:prstGeom>
        </p:spPr>
      </p:pic>
    </p:spTree>
    <p:extLst>
      <p:ext uri="{BB962C8B-B14F-4D97-AF65-F5344CB8AC3E}">
        <p14:creationId xmlns:p14="http://schemas.microsoft.com/office/powerpoint/2010/main" val="251018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119AB9DE-07A2-4F23-889C-379D1DDC6010}"/>
              </a:ext>
            </a:extLst>
          </p:cNvPr>
          <p:cNvPicPr>
            <a:picLocks noGrp="1" noChangeAspect="1"/>
          </p:cNvPicPr>
          <p:nvPr>
            <p:ph idx="1"/>
          </p:nvPr>
        </p:nvPicPr>
        <p:blipFill>
          <a:blip r:embed="rId3"/>
          <a:stretch>
            <a:fillRect/>
          </a:stretch>
        </p:blipFill>
        <p:spPr>
          <a:xfrm>
            <a:off x="3552404" y="1064638"/>
            <a:ext cx="5615872" cy="5797482"/>
          </a:xfrm>
          <a:prstGeom prst="rect">
            <a:avLst/>
          </a:prstGeom>
        </p:spPr>
      </p:pic>
    </p:spTree>
    <p:extLst>
      <p:ext uri="{BB962C8B-B14F-4D97-AF65-F5344CB8AC3E}">
        <p14:creationId xmlns:p14="http://schemas.microsoft.com/office/powerpoint/2010/main" val="4283448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67230AB2-1689-455B-98F5-6B9F70263ABF}"/>
              </a:ext>
            </a:extLst>
          </p:cNvPr>
          <p:cNvPicPr>
            <a:picLocks noGrp="1" noChangeAspect="1"/>
          </p:cNvPicPr>
          <p:nvPr>
            <p:ph idx="1"/>
          </p:nvPr>
        </p:nvPicPr>
        <p:blipFill>
          <a:blip r:embed="rId3"/>
          <a:stretch>
            <a:fillRect/>
          </a:stretch>
        </p:blipFill>
        <p:spPr>
          <a:xfrm>
            <a:off x="1517287" y="1974457"/>
            <a:ext cx="8393476" cy="3300805"/>
          </a:xfrm>
          <a:prstGeom prst="rect">
            <a:avLst/>
          </a:prstGeom>
        </p:spPr>
      </p:pic>
    </p:spTree>
    <p:extLst>
      <p:ext uri="{BB962C8B-B14F-4D97-AF65-F5344CB8AC3E}">
        <p14:creationId xmlns:p14="http://schemas.microsoft.com/office/powerpoint/2010/main" val="2915740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BF5005A0-4E92-4103-BC1B-88A4B49C2DB3}"/>
              </a:ext>
            </a:extLst>
          </p:cNvPr>
          <p:cNvPicPr>
            <a:picLocks noGrp="1" noChangeAspect="1"/>
          </p:cNvPicPr>
          <p:nvPr>
            <p:ph idx="1"/>
          </p:nvPr>
        </p:nvPicPr>
        <p:blipFill>
          <a:blip r:embed="rId3"/>
          <a:stretch>
            <a:fillRect/>
          </a:stretch>
        </p:blipFill>
        <p:spPr>
          <a:xfrm>
            <a:off x="3212538" y="1131305"/>
            <a:ext cx="5963830" cy="5468079"/>
          </a:xfrm>
          <a:prstGeom prst="rect">
            <a:avLst/>
          </a:prstGeom>
        </p:spPr>
      </p:pic>
    </p:spTree>
    <p:extLst>
      <p:ext uri="{BB962C8B-B14F-4D97-AF65-F5344CB8AC3E}">
        <p14:creationId xmlns:p14="http://schemas.microsoft.com/office/powerpoint/2010/main" val="206497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811E1569-722C-43B3-8E20-08ABDE47C089}"/>
              </a:ext>
            </a:extLst>
          </p:cNvPr>
          <p:cNvPicPr>
            <a:picLocks noGrp="1" noChangeAspect="1"/>
          </p:cNvPicPr>
          <p:nvPr>
            <p:ph idx="1"/>
          </p:nvPr>
        </p:nvPicPr>
        <p:blipFill>
          <a:blip r:embed="rId3"/>
          <a:stretch>
            <a:fillRect/>
          </a:stretch>
        </p:blipFill>
        <p:spPr>
          <a:xfrm>
            <a:off x="3131043" y="1231521"/>
            <a:ext cx="6789793" cy="5414861"/>
          </a:xfrm>
          <a:prstGeom prst="rect">
            <a:avLst/>
          </a:prstGeom>
        </p:spPr>
      </p:pic>
    </p:spTree>
    <p:extLst>
      <p:ext uri="{BB962C8B-B14F-4D97-AF65-F5344CB8AC3E}">
        <p14:creationId xmlns:p14="http://schemas.microsoft.com/office/powerpoint/2010/main" val="3205960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CBAE355B-8DC5-474A-B061-E6E791708827}"/>
              </a:ext>
            </a:extLst>
          </p:cNvPr>
          <p:cNvPicPr>
            <a:picLocks noGrp="1" noChangeAspect="1"/>
          </p:cNvPicPr>
          <p:nvPr>
            <p:ph idx="1"/>
          </p:nvPr>
        </p:nvPicPr>
        <p:blipFill>
          <a:blip r:embed="rId3"/>
          <a:stretch>
            <a:fillRect/>
          </a:stretch>
        </p:blipFill>
        <p:spPr>
          <a:xfrm>
            <a:off x="3396774" y="1218509"/>
            <a:ext cx="5156508" cy="5364853"/>
          </a:xfrm>
          <a:prstGeom prst="rect">
            <a:avLst/>
          </a:prstGeom>
        </p:spPr>
      </p:pic>
    </p:spTree>
    <p:extLst>
      <p:ext uri="{BB962C8B-B14F-4D97-AF65-F5344CB8AC3E}">
        <p14:creationId xmlns:p14="http://schemas.microsoft.com/office/powerpoint/2010/main" val="118545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F02B765C-8F39-4E9D-9F9A-B6F90B17ED51}"/>
              </a:ext>
            </a:extLst>
          </p:cNvPr>
          <p:cNvPicPr>
            <a:picLocks noGrp="1" noChangeAspect="1"/>
          </p:cNvPicPr>
          <p:nvPr>
            <p:ph idx="1"/>
          </p:nvPr>
        </p:nvPicPr>
        <p:blipFill>
          <a:blip r:embed="rId3"/>
          <a:stretch>
            <a:fillRect/>
          </a:stretch>
        </p:blipFill>
        <p:spPr>
          <a:xfrm>
            <a:off x="1133713" y="1780248"/>
            <a:ext cx="8777050" cy="3528352"/>
          </a:xfrm>
          <a:prstGeom prst="rect">
            <a:avLst/>
          </a:prstGeom>
        </p:spPr>
      </p:pic>
    </p:spTree>
    <p:extLst>
      <p:ext uri="{BB962C8B-B14F-4D97-AF65-F5344CB8AC3E}">
        <p14:creationId xmlns:p14="http://schemas.microsoft.com/office/powerpoint/2010/main" val="191748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1B51FA16-2A7F-4834-BF28-EFC2D0E88406}"/>
              </a:ext>
            </a:extLst>
          </p:cNvPr>
          <p:cNvPicPr>
            <a:picLocks noGrp="1" noChangeAspect="1"/>
          </p:cNvPicPr>
          <p:nvPr>
            <p:ph idx="1"/>
          </p:nvPr>
        </p:nvPicPr>
        <p:blipFill>
          <a:blip r:embed="rId3"/>
          <a:stretch>
            <a:fillRect/>
          </a:stretch>
        </p:blipFill>
        <p:spPr>
          <a:xfrm>
            <a:off x="2920999" y="1238208"/>
            <a:ext cx="6878455" cy="4711742"/>
          </a:xfrm>
          <a:prstGeom prst="rect">
            <a:avLst/>
          </a:prstGeom>
        </p:spPr>
      </p:pic>
    </p:spTree>
    <p:extLst>
      <p:ext uri="{BB962C8B-B14F-4D97-AF65-F5344CB8AC3E}">
        <p14:creationId xmlns:p14="http://schemas.microsoft.com/office/powerpoint/2010/main" val="246183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15810A-BE0D-4F7C-BD56-11C3C15E3599}"/>
              </a:ext>
            </a:extLst>
          </p:cNvPr>
          <p:cNvPicPr>
            <a:picLocks noGrp="1" noChangeAspect="1"/>
          </p:cNvPicPr>
          <p:nvPr>
            <p:ph idx="4294967295"/>
          </p:nvPr>
        </p:nvPicPr>
        <p:blipFill>
          <a:blip r:embed="rId2"/>
          <a:stretch>
            <a:fillRect/>
          </a:stretch>
        </p:blipFill>
        <p:spPr>
          <a:xfrm>
            <a:off x="456868" y="203435"/>
            <a:ext cx="8027173" cy="6582029"/>
          </a:xfrm>
          <a:prstGeom prst="rect">
            <a:avLst/>
          </a:prstGeom>
        </p:spPr>
      </p:pic>
      <p:sp>
        <p:nvSpPr>
          <p:cNvPr id="5" name="TextBox 4">
            <a:extLst>
              <a:ext uri="{FF2B5EF4-FFF2-40B4-BE49-F238E27FC236}">
                <a16:creationId xmlns:a16="http://schemas.microsoft.com/office/drawing/2014/main" id="{ED971D9D-E6DE-4CAB-9C83-6C1FB3A46F11}"/>
              </a:ext>
            </a:extLst>
          </p:cNvPr>
          <p:cNvSpPr txBox="1"/>
          <p:nvPr/>
        </p:nvSpPr>
        <p:spPr>
          <a:xfrm>
            <a:off x="9016779" y="2751150"/>
            <a:ext cx="2718353" cy="2246769"/>
          </a:xfrm>
          <a:prstGeom prst="rect">
            <a:avLst/>
          </a:prstGeom>
          <a:noFill/>
        </p:spPr>
        <p:txBody>
          <a:bodyPr wrap="square" rtlCol="0">
            <a:spAutoFit/>
          </a:bodyPr>
          <a:lstStyle/>
          <a:p>
            <a:r>
              <a:rPr lang="en-GB" sz="1400" dirty="0">
                <a:solidFill>
                  <a:srgbClr val="FF0000"/>
                </a:solidFill>
                <a:hlinkClick r:id="rId3"/>
              </a:rPr>
              <a:t>https://www.gov.uk/guidance/understanding-scaled-scores-at-key-stage-1?utm_source=36c460f0-d4c3-4291-a08d-4227fd051299&amp;utm_medium=email&amp;utm_campaign=govuk-notifications&amp;utm_content=immediate</a:t>
            </a:r>
            <a:br>
              <a:rPr lang="en-GB" sz="1400" dirty="0">
                <a:solidFill>
                  <a:srgbClr val="FF0000"/>
                </a:solidFill>
              </a:rPr>
            </a:br>
            <a:endParaRPr lang="en-GB" sz="1400" dirty="0"/>
          </a:p>
        </p:txBody>
      </p:sp>
    </p:spTree>
    <p:extLst>
      <p:ext uri="{BB962C8B-B14F-4D97-AF65-F5344CB8AC3E}">
        <p14:creationId xmlns:p14="http://schemas.microsoft.com/office/powerpoint/2010/main" val="3685705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072DFC1E-B1B9-4AA2-AC30-D0F1096D69B0}"/>
              </a:ext>
            </a:extLst>
          </p:cNvPr>
          <p:cNvPicPr>
            <a:picLocks noGrp="1" noChangeAspect="1"/>
          </p:cNvPicPr>
          <p:nvPr>
            <p:ph idx="1"/>
          </p:nvPr>
        </p:nvPicPr>
        <p:blipFill>
          <a:blip r:embed="rId3"/>
          <a:stretch>
            <a:fillRect/>
          </a:stretch>
        </p:blipFill>
        <p:spPr>
          <a:xfrm>
            <a:off x="3269182" y="1187155"/>
            <a:ext cx="5769621" cy="5396207"/>
          </a:xfrm>
          <a:prstGeom prst="rect">
            <a:avLst/>
          </a:prstGeom>
        </p:spPr>
      </p:pic>
    </p:spTree>
    <p:extLst>
      <p:ext uri="{BB962C8B-B14F-4D97-AF65-F5344CB8AC3E}">
        <p14:creationId xmlns:p14="http://schemas.microsoft.com/office/powerpoint/2010/main" val="2463409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444B8F8B-DC7A-4D1D-B1F4-99793F5441A9}"/>
              </a:ext>
            </a:extLst>
          </p:cNvPr>
          <p:cNvPicPr>
            <a:picLocks noGrp="1" noChangeAspect="1"/>
          </p:cNvPicPr>
          <p:nvPr>
            <p:ph idx="1"/>
          </p:nvPr>
        </p:nvPicPr>
        <p:blipFill>
          <a:blip r:embed="rId3"/>
          <a:stretch>
            <a:fillRect/>
          </a:stretch>
        </p:blipFill>
        <p:spPr>
          <a:xfrm>
            <a:off x="3224940" y="1279541"/>
            <a:ext cx="5559228" cy="5379452"/>
          </a:xfrm>
          <a:prstGeom prst="rect">
            <a:avLst/>
          </a:prstGeom>
        </p:spPr>
      </p:pic>
    </p:spTree>
    <p:extLst>
      <p:ext uri="{BB962C8B-B14F-4D97-AF65-F5344CB8AC3E}">
        <p14:creationId xmlns:p14="http://schemas.microsoft.com/office/powerpoint/2010/main" val="302540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5" name="Content Placeholder 4">
            <a:extLst>
              <a:ext uri="{FF2B5EF4-FFF2-40B4-BE49-F238E27FC236}">
                <a16:creationId xmlns:a16="http://schemas.microsoft.com/office/drawing/2014/main" id="{A2500E6F-DC19-471F-9E0E-D45A5A34BAD9}"/>
              </a:ext>
            </a:extLst>
          </p:cNvPr>
          <p:cNvPicPr>
            <a:picLocks noGrp="1" noChangeAspect="1"/>
          </p:cNvPicPr>
          <p:nvPr>
            <p:ph idx="1"/>
          </p:nvPr>
        </p:nvPicPr>
        <p:blipFill>
          <a:blip r:embed="rId3"/>
          <a:stretch>
            <a:fillRect/>
          </a:stretch>
        </p:blipFill>
        <p:spPr>
          <a:xfrm>
            <a:off x="3244906" y="1110696"/>
            <a:ext cx="5539262" cy="5490242"/>
          </a:xfrm>
          <a:prstGeom prst="rect">
            <a:avLst/>
          </a:prstGeom>
        </p:spPr>
      </p:pic>
    </p:spTree>
    <p:extLst>
      <p:ext uri="{BB962C8B-B14F-4D97-AF65-F5344CB8AC3E}">
        <p14:creationId xmlns:p14="http://schemas.microsoft.com/office/powerpoint/2010/main" val="3268260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903694A8-3044-4956-8F44-42D2A2207319}"/>
              </a:ext>
            </a:extLst>
          </p:cNvPr>
          <p:cNvPicPr>
            <a:picLocks noGrp="1" noChangeAspect="1"/>
          </p:cNvPicPr>
          <p:nvPr>
            <p:ph idx="1"/>
          </p:nvPr>
        </p:nvPicPr>
        <p:blipFill>
          <a:blip r:embed="rId3"/>
          <a:stretch>
            <a:fillRect/>
          </a:stretch>
        </p:blipFill>
        <p:spPr>
          <a:xfrm>
            <a:off x="1553671" y="1228618"/>
            <a:ext cx="8314229" cy="4661007"/>
          </a:xfrm>
          <a:prstGeom prst="rect">
            <a:avLst/>
          </a:prstGeom>
        </p:spPr>
      </p:pic>
    </p:spTree>
    <p:extLst>
      <p:ext uri="{BB962C8B-B14F-4D97-AF65-F5344CB8AC3E}">
        <p14:creationId xmlns:p14="http://schemas.microsoft.com/office/powerpoint/2010/main" val="2731132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EB1A8C0B-186D-40F0-A4A3-6785939F5185}"/>
              </a:ext>
            </a:extLst>
          </p:cNvPr>
          <p:cNvPicPr>
            <a:picLocks noGrp="1" noChangeAspect="1"/>
          </p:cNvPicPr>
          <p:nvPr>
            <p:ph idx="1"/>
          </p:nvPr>
        </p:nvPicPr>
        <p:blipFill>
          <a:blip r:embed="rId3"/>
          <a:stretch>
            <a:fillRect/>
          </a:stretch>
        </p:blipFill>
        <p:spPr>
          <a:xfrm>
            <a:off x="3058789" y="1265105"/>
            <a:ext cx="6627377" cy="5080990"/>
          </a:xfrm>
          <a:prstGeom prst="rect">
            <a:avLst/>
          </a:prstGeom>
        </p:spPr>
      </p:pic>
    </p:spTree>
    <p:extLst>
      <p:ext uri="{BB962C8B-B14F-4D97-AF65-F5344CB8AC3E}">
        <p14:creationId xmlns:p14="http://schemas.microsoft.com/office/powerpoint/2010/main" val="570465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5" name="Content Placeholder 4">
            <a:extLst>
              <a:ext uri="{FF2B5EF4-FFF2-40B4-BE49-F238E27FC236}">
                <a16:creationId xmlns:a16="http://schemas.microsoft.com/office/drawing/2014/main" id="{FD3B8043-DE69-40F4-8C3F-22E6E1FC88E1}"/>
              </a:ext>
            </a:extLst>
          </p:cNvPr>
          <p:cNvPicPr>
            <a:picLocks noGrp="1" noChangeAspect="1"/>
          </p:cNvPicPr>
          <p:nvPr>
            <p:ph idx="1"/>
          </p:nvPr>
        </p:nvPicPr>
        <p:blipFill>
          <a:blip r:embed="rId3"/>
          <a:stretch>
            <a:fillRect/>
          </a:stretch>
        </p:blipFill>
        <p:spPr>
          <a:xfrm>
            <a:off x="1060057" y="1870833"/>
            <a:ext cx="9038719" cy="3239441"/>
          </a:xfrm>
          <a:prstGeom prst="rect">
            <a:avLst/>
          </a:prstGeom>
        </p:spPr>
      </p:pic>
    </p:spTree>
    <p:extLst>
      <p:ext uri="{BB962C8B-B14F-4D97-AF65-F5344CB8AC3E}">
        <p14:creationId xmlns:p14="http://schemas.microsoft.com/office/powerpoint/2010/main" val="672466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9370C1E9-BFD3-4D53-8A7B-2A09E40ADDCE}"/>
              </a:ext>
            </a:extLst>
          </p:cNvPr>
          <p:cNvPicPr>
            <a:picLocks noGrp="1" noChangeAspect="1"/>
          </p:cNvPicPr>
          <p:nvPr>
            <p:ph idx="1"/>
          </p:nvPr>
        </p:nvPicPr>
        <p:blipFill>
          <a:blip r:embed="rId3"/>
          <a:stretch>
            <a:fillRect/>
          </a:stretch>
        </p:blipFill>
        <p:spPr>
          <a:xfrm>
            <a:off x="3277275" y="1212697"/>
            <a:ext cx="6830133" cy="5060934"/>
          </a:xfrm>
          <a:prstGeom prst="rect">
            <a:avLst/>
          </a:prstGeom>
        </p:spPr>
      </p:pic>
    </p:spTree>
    <p:extLst>
      <p:ext uri="{BB962C8B-B14F-4D97-AF65-F5344CB8AC3E}">
        <p14:creationId xmlns:p14="http://schemas.microsoft.com/office/powerpoint/2010/main" val="2568973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3" name="Content Placeholder 2">
            <a:extLst>
              <a:ext uri="{FF2B5EF4-FFF2-40B4-BE49-F238E27FC236}">
                <a16:creationId xmlns:a16="http://schemas.microsoft.com/office/drawing/2014/main" id="{4251DFA9-5A38-4477-9E97-0C74A4D9CD46}"/>
              </a:ext>
            </a:extLst>
          </p:cNvPr>
          <p:cNvPicPr>
            <a:picLocks noGrp="1" noChangeAspect="1"/>
          </p:cNvPicPr>
          <p:nvPr>
            <p:ph idx="1"/>
          </p:nvPr>
        </p:nvPicPr>
        <p:blipFill>
          <a:blip r:embed="rId3"/>
          <a:stretch>
            <a:fillRect/>
          </a:stretch>
        </p:blipFill>
        <p:spPr>
          <a:xfrm>
            <a:off x="3777126" y="1331796"/>
            <a:ext cx="4541486" cy="5411374"/>
          </a:xfrm>
          <a:prstGeom prst="rect">
            <a:avLst/>
          </a:prstGeom>
        </p:spPr>
      </p:pic>
    </p:spTree>
    <p:extLst>
      <p:ext uri="{BB962C8B-B14F-4D97-AF65-F5344CB8AC3E}">
        <p14:creationId xmlns:p14="http://schemas.microsoft.com/office/powerpoint/2010/main" val="2712378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064C-88D1-40D9-AAEF-0981C9B55066}"/>
              </a:ext>
            </a:extLst>
          </p:cNvPr>
          <p:cNvSpPr>
            <a:spLocks noGrp="1"/>
          </p:cNvSpPr>
          <p:nvPr>
            <p:ph type="title"/>
          </p:nvPr>
        </p:nvSpPr>
        <p:spPr/>
        <p:txBody>
          <a:bodyPr/>
          <a:lstStyle/>
          <a:p>
            <a:r>
              <a:rPr lang="en-GB" b="1" dirty="0">
                <a:solidFill>
                  <a:srgbClr val="0070C0"/>
                </a:solidFill>
              </a:rPr>
              <a:t>2019 Key Stage 1: Paper 2 Reasoning</a:t>
            </a:r>
          </a:p>
        </p:txBody>
      </p:sp>
      <p:pic>
        <p:nvPicPr>
          <p:cNvPr id="5" name="Content Placeholder 4">
            <a:extLst>
              <a:ext uri="{FF2B5EF4-FFF2-40B4-BE49-F238E27FC236}">
                <a16:creationId xmlns:a16="http://schemas.microsoft.com/office/drawing/2014/main" id="{CD1CC304-4E25-4237-B1C7-C627F623ADBC}"/>
              </a:ext>
            </a:extLst>
          </p:cNvPr>
          <p:cNvPicPr>
            <a:picLocks noGrp="1" noChangeAspect="1"/>
          </p:cNvPicPr>
          <p:nvPr>
            <p:ph idx="1"/>
          </p:nvPr>
        </p:nvPicPr>
        <p:blipFill>
          <a:blip r:embed="rId3"/>
          <a:stretch>
            <a:fillRect/>
          </a:stretch>
        </p:blipFill>
        <p:spPr>
          <a:xfrm>
            <a:off x="1114699" y="2201034"/>
            <a:ext cx="8734151" cy="2759903"/>
          </a:xfrm>
          <a:prstGeom prst="rect">
            <a:avLst/>
          </a:prstGeom>
        </p:spPr>
      </p:pic>
    </p:spTree>
    <p:extLst>
      <p:ext uri="{BB962C8B-B14F-4D97-AF65-F5344CB8AC3E}">
        <p14:creationId xmlns:p14="http://schemas.microsoft.com/office/powerpoint/2010/main" val="1578800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D8FB-1272-482D-8E8C-EB3C59BC0CDF}"/>
              </a:ext>
            </a:extLst>
          </p:cNvPr>
          <p:cNvSpPr>
            <a:spLocks noGrp="1"/>
          </p:cNvSpPr>
          <p:nvPr>
            <p:ph type="title"/>
          </p:nvPr>
        </p:nvSpPr>
        <p:spPr/>
        <p:txBody>
          <a:bodyPr/>
          <a:lstStyle/>
          <a:p>
            <a:r>
              <a:rPr lang="en-GB" b="1" dirty="0">
                <a:solidFill>
                  <a:srgbClr val="0070C0"/>
                </a:solidFill>
              </a:rPr>
              <a:t>2019 Key Stage 1: Paper 2 Reasoning</a:t>
            </a:r>
            <a:endParaRPr lang="en-GB" dirty="0"/>
          </a:p>
        </p:txBody>
      </p:sp>
      <p:pic>
        <p:nvPicPr>
          <p:cNvPr id="4" name="Content Placeholder 3">
            <a:extLst>
              <a:ext uri="{FF2B5EF4-FFF2-40B4-BE49-F238E27FC236}">
                <a16:creationId xmlns:a16="http://schemas.microsoft.com/office/drawing/2014/main" id="{DDBA0731-179C-43BE-BEC2-B27DC3FB6771}"/>
              </a:ext>
            </a:extLst>
          </p:cNvPr>
          <p:cNvPicPr>
            <a:picLocks noGrp="1" noChangeAspect="1"/>
          </p:cNvPicPr>
          <p:nvPr>
            <p:ph idx="1"/>
          </p:nvPr>
        </p:nvPicPr>
        <p:blipFill>
          <a:blip r:embed="rId2"/>
          <a:stretch>
            <a:fillRect/>
          </a:stretch>
        </p:blipFill>
        <p:spPr>
          <a:xfrm>
            <a:off x="3298765" y="1116701"/>
            <a:ext cx="6114294" cy="5566746"/>
          </a:xfrm>
          <a:prstGeom prst="rect">
            <a:avLst/>
          </a:prstGeom>
        </p:spPr>
      </p:pic>
    </p:spTree>
    <p:extLst>
      <p:ext uri="{BB962C8B-B14F-4D97-AF65-F5344CB8AC3E}">
        <p14:creationId xmlns:p14="http://schemas.microsoft.com/office/powerpoint/2010/main" val="427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DE3B-8F7B-4AEE-89E4-1D10F8A5A4F1}"/>
              </a:ext>
            </a:extLst>
          </p:cNvPr>
          <p:cNvSpPr>
            <a:spLocks noGrp="1"/>
          </p:cNvSpPr>
          <p:nvPr>
            <p:ph type="title"/>
          </p:nvPr>
        </p:nvSpPr>
        <p:spPr/>
        <p:txBody>
          <a:bodyPr/>
          <a:lstStyle/>
          <a:p>
            <a:pPr marL="0" indent="0" algn="l">
              <a:buNone/>
            </a:pPr>
            <a:br>
              <a:rPr lang="en-GB" sz="2400" b="1" dirty="0"/>
            </a:br>
            <a:r>
              <a:rPr lang="en-GB" sz="2400" b="1" dirty="0">
                <a:solidFill>
                  <a:srgbClr val="0070C0"/>
                </a:solidFill>
              </a:rPr>
              <a:t>Range of scaled scores and the expected standard</a:t>
            </a:r>
            <a:br>
              <a:rPr lang="en-GB" sz="2400" b="1" dirty="0"/>
            </a:br>
            <a:br>
              <a:rPr lang="en-GB" sz="2400" b="1" dirty="0"/>
            </a:br>
            <a:endParaRPr lang="en-GB" dirty="0"/>
          </a:p>
        </p:txBody>
      </p:sp>
      <p:sp>
        <p:nvSpPr>
          <p:cNvPr id="3" name="Content Placeholder 2">
            <a:extLst>
              <a:ext uri="{FF2B5EF4-FFF2-40B4-BE49-F238E27FC236}">
                <a16:creationId xmlns:a16="http://schemas.microsoft.com/office/drawing/2014/main" id="{1C246E1E-5CF0-450B-820B-9288ED438779}"/>
              </a:ext>
            </a:extLst>
          </p:cNvPr>
          <p:cNvSpPr>
            <a:spLocks noGrp="1"/>
          </p:cNvSpPr>
          <p:nvPr>
            <p:ph idx="1"/>
          </p:nvPr>
        </p:nvSpPr>
        <p:spPr/>
        <p:txBody>
          <a:bodyPr/>
          <a:lstStyle/>
          <a:p>
            <a:pPr marL="0" indent="0">
              <a:buNone/>
            </a:pPr>
            <a:r>
              <a:rPr lang="en-GB" sz="1600" dirty="0"/>
              <a:t>The range of scaled scores available for each test is the same as set in 2016 and is intended to stay the same in future years. The lowest scaled score that can be awarded on a KS1 test is 85. The highest scaled score is 115.</a:t>
            </a:r>
          </a:p>
          <a:p>
            <a:pPr marL="0" indent="0">
              <a:buNone/>
            </a:pPr>
            <a:r>
              <a:rPr lang="en-GB" sz="1600" dirty="0"/>
              <a:t>Pupils scoring at least 100 will have met the expected standard in the test.</a:t>
            </a:r>
          </a:p>
          <a:p>
            <a:pPr marL="0" indent="0">
              <a:buNone/>
            </a:pPr>
            <a:r>
              <a:rPr lang="en-GB" sz="1600" dirty="0"/>
              <a:t>A pupil awarded a score of 99 or less has not met the expected standard in the test.</a:t>
            </a:r>
          </a:p>
          <a:p>
            <a:pPr marL="0" indent="0">
              <a:buNone/>
            </a:pPr>
            <a:r>
              <a:rPr lang="en-GB" sz="1600" dirty="0"/>
              <a:t>Pupils need a minimum raw score before they can be awarded the lowest scaled score. Pupils who do not achieve the lowest scaled score on the test have not demonstrated sufficient understanding of the KS1 curriculum in the subject. You should award these pupils an N for the test. It is likely that these pupils should be teacher-assessed using the pre-key stage standards.</a:t>
            </a:r>
          </a:p>
          <a:p>
            <a:endParaRPr lang="en-GB" sz="1600" dirty="0"/>
          </a:p>
          <a:p>
            <a:pPr marL="0" indent="0">
              <a:buNone/>
            </a:pPr>
            <a:r>
              <a:rPr lang="en-GB" sz="1600" dirty="0"/>
              <a:t>The conversion tables also show that sometimes 2 or more raw scores convert to the same scaled score. This is because data from pupils showed that the attainment of pupils who score these total marks is not very different.</a:t>
            </a:r>
          </a:p>
          <a:p>
            <a:endParaRPr lang="en-GB" sz="1600" dirty="0"/>
          </a:p>
          <a:p>
            <a:pPr marL="0" indent="0">
              <a:buNone/>
            </a:pPr>
            <a:r>
              <a:rPr lang="en-GB" sz="1600" dirty="0"/>
              <a:t>There are also times when it is not possible to achieve a particular scaled score on this test. This is because of the limited number of questions in these tests, although these scores may be possible on previous or future tests</a:t>
            </a:r>
          </a:p>
        </p:txBody>
      </p:sp>
      <p:sp>
        <p:nvSpPr>
          <p:cNvPr id="5" name="TextBox 4">
            <a:extLst>
              <a:ext uri="{FF2B5EF4-FFF2-40B4-BE49-F238E27FC236}">
                <a16:creationId xmlns:a16="http://schemas.microsoft.com/office/drawing/2014/main" id="{09953D34-63D1-4D2E-99FE-A6BF98F34773}"/>
              </a:ext>
            </a:extLst>
          </p:cNvPr>
          <p:cNvSpPr txBox="1"/>
          <p:nvPr/>
        </p:nvSpPr>
        <p:spPr>
          <a:xfrm>
            <a:off x="3275937" y="5501515"/>
            <a:ext cx="7609399" cy="1169551"/>
          </a:xfrm>
          <a:prstGeom prst="rect">
            <a:avLst/>
          </a:prstGeom>
          <a:noFill/>
        </p:spPr>
        <p:txBody>
          <a:bodyPr wrap="square" rtlCol="0">
            <a:spAutoFit/>
          </a:bodyPr>
          <a:lstStyle/>
          <a:p>
            <a:r>
              <a:rPr lang="en-GB" sz="1400" dirty="0">
                <a:solidFill>
                  <a:srgbClr val="FF0000"/>
                </a:solidFill>
                <a:hlinkClick r:id="rId2"/>
              </a:rPr>
              <a:t>https://www.gov.uk/guidance/understanding-scaled-scores-at-key-stage-1?utm_source=36c460f0-d4c3-4291-a08d-4227fd051299&amp;utm_medium=email&amp;utm_campaign=govuk-notifications&amp;utm_content=immediate</a:t>
            </a:r>
            <a:br>
              <a:rPr lang="en-GB" sz="1400" dirty="0">
                <a:solidFill>
                  <a:srgbClr val="FF0000"/>
                </a:solidFill>
              </a:rPr>
            </a:br>
            <a:endParaRPr lang="en-GB" sz="1400" dirty="0"/>
          </a:p>
        </p:txBody>
      </p:sp>
    </p:spTree>
    <p:extLst>
      <p:ext uri="{BB962C8B-B14F-4D97-AF65-F5344CB8AC3E}">
        <p14:creationId xmlns:p14="http://schemas.microsoft.com/office/powerpoint/2010/main" val="1280639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3D02-A6FB-4B8F-AEC6-7B9299AB2219}"/>
              </a:ext>
            </a:extLst>
          </p:cNvPr>
          <p:cNvSpPr>
            <a:spLocks noGrp="1"/>
          </p:cNvSpPr>
          <p:nvPr>
            <p:ph type="title"/>
          </p:nvPr>
        </p:nvSpPr>
        <p:spPr/>
        <p:txBody>
          <a:bodyPr/>
          <a:lstStyle/>
          <a:p>
            <a:r>
              <a:rPr lang="en-GB" b="1" dirty="0">
                <a:solidFill>
                  <a:srgbClr val="0070C0"/>
                </a:solidFill>
              </a:rPr>
              <a:t>2019 Key Stage 1: Paper 2 Reasoning</a:t>
            </a:r>
            <a:endParaRPr lang="en-GB" dirty="0"/>
          </a:p>
        </p:txBody>
      </p:sp>
      <p:pic>
        <p:nvPicPr>
          <p:cNvPr id="4" name="Content Placeholder 3">
            <a:extLst>
              <a:ext uri="{FF2B5EF4-FFF2-40B4-BE49-F238E27FC236}">
                <a16:creationId xmlns:a16="http://schemas.microsoft.com/office/drawing/2014/main" id="{953327E6-D3A2-4A09-A427-8016293EE765}"/>
              </a:ext>
            </a:extLst>
          </p:cNvPr>
          <p:cNvPicPr>
            <a:picLocks noGrp="1" noChangeAspect="1"/>
          </p:cNvPicPr>
          <p:nvPr>
            <p:ph idx="1"/>
          </p:nvPr>
        </p:nvPicPr>
        <p:blipFill>
          <a:blip r:embed="rId2"/>
          <a:stretch>
            <a:fillRect/>
          </a:stretch>
        </p:blipFill>
        <p:spPr>
          <a:xfrm>
            <a:off x="1836892" y="1941512"/>
            <a:ext cx="8050058" cy="3893558"/>
          </a:xfrm>
          <a:prstGeom prst="rect">
            <a:avLst/>
          </a:prstGeom>
        </p:spPr>
      </p:pic>
    </p:spTree>
    <p:extLst>
      <p:ext uri="{BB962C8B-B14F-4D97-AF65-F5344CB8AC3E}">
        <p14:creationId xmlns:p14="http://schemas.microsoft.com/office/powerpoint/2010/main" val="4096115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AEFB-491B-4904-B40A-E3A628D4A431}"/>
              </a:ext>
            </a:extLst>
          </p:cNvPr>
          <p:cNvSpPr>
            <a:spLocks noGrp="1"/>
          </p:cNvSpPr>
          <p:nvPr>
            <p:ph type="title"/>
          </p:nvPr>
        </p:nvSpPr>
        <p:spPr/>
        <p:txBody>
          <a:bodyPr/>
          <a:lstStyle/>
          <a:p>
            <a:r>
              <a:rPr lang="en-GB" b="1" dirty="0">
                <a:solidFill>
                  <a:srgbClr val="0070C0"/>
                </a:solidFill>
              </a:rPr>
              <a:t>2019 Key Stage 1: Paper 2 Reasoning</a:t>
            </a:r>
            <a:endParaRPr lang="en-GB" dirty="0"/>
          </a:p>
        </p:txBody>
      </p:sp>
      <p:pic>
        <p:nvPicPr>
          <p:cNvPr id="4" name="Content Placeholder 3">
            <a:extLst>
              <a:ext uri="{FF2B5EF4-FFF2-40B4-BE49-F238E27FC236}">
                <a16:creationId xmlns:a16="http://schemas.microsoft.com/office/drawing/2014/main" id="{8A52B5FA-935D-460B-AAC5-76D66F482948}"/>
              </a:ext>
            </a:extLst>
          </p:cNvPr>
          <p:cNvPicPr>
            <a:picLocks noGrp="1" noChangeAspect="1"/>
          </p:cNvPicPr>
          <p:nvPr>
            <p:ph idx="1"/>
          </p:nvPr>
        </p:nvPicPr>
        <p:blipFill>
          <a:blip r:embed="rId2"/>
          <a:stretch>
            <a:fillRect/>
          </a:stretch>
        </p:blipFill>
        <p:spPr>
          <a:xfrm>
            <a:off x="1027689" y="1995153"/>
            <a:ext cx="8980642" cy="3486204"/>
          </a:xfrm>
          <a:prstGeom prst="rect">
            <a:avLst/>
          </a:prstGeom>
        </p:spPr>
      </p:pic>
    </p:spTree>
    <p:extLst>
      <p:ext uri="{BB962C8B-B14F-4D97-AF65-F5344CB8AC3E}">
        <p14:creationId xmlns:p14="http://schemas.microsoft.com/office/powerpoint/2010/main" val="523619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7468-4E26-4119-AA40-619BABA214B3}"/>
              </a:ext>
            </a:extLst>
          </p:cNvPr>
          <p:cNvSpPr>
            <a:spLocks noGrp="1"/>
          </p:cNvSpPr>
          <p:nvPr>
            <p:ph type="title"/>
          </p:nvPr>
        </p:nvSpPr>
        <p:spPr/>
        <p:txBody>
          <a:bodyPr/>
          <a:lstStyle/>
          <a:p>
            <a:r>
              <a:rPr lang="en-GB" b="1" dirty="0">
                <a:solidFill>
                  <a:srgbClr val="0070C0"/>
                </a:solidFill>
              </a:rPr>
              <a:t>2019 Key Stage 1: Paper 2 Reasoning</a:t>
            </a:r>
            <a:endParaRPr lang="en-GB" dirty="0"/>
          </a:p>
        </p:txBody>
      </p:sp>
      <p:pic>
        <p:nvPicPr>
          <p:cNvPr id="4" name="Content Placeholder 3">
            <a:extLst>
              <a:ext uri="{FF2B5EF4-FFF2-40B4-BE49-F238E27FC236}">
                <a16:creationId xmlns:a16="http://schemas.microsoft.com/office/drawing/2014/main" id="{C19440AD-401A-4EFC-AC13-E6540B4DD078}"/>
              </a:ext>
            </a:extLst>
          </p:cNvPr>
          <p:cNvPicPr>
            <a:picLocks noGrp="1" noChangeAspect="1"/>
          </p:cNvPicPr>
          <p:nvPr>
            <p:ph idx="1"/>
          </p:nvPr>
        </p:nvPicPr>
        <p:blipFill>
          <a:blip r:embed="rId2"/>
          <a:stretch>
            <a:fillRect/>
          </a:stretch>
        </p:blipFill>
        <p:spPr>
          <a:xfrm>
            <a:off x="3351106" y="1473763"/>
            <a:ext cx="5857630" cy="4983681"/>
          </a:xfrm>
          <a:prstGeom prst="rect">
            <a:avLst/>
          </a:prstGeom>
        </p:spPr>
      </p:pic>
    </p:spTree>
    <p:extLst>
      <p:ext uri="{BB962C8B-B14F-4D97-AF65-F5344CB8AC3E}">
        <p14:creationId xmlns:p14="http://schemas.microsoft.com/office/powerpoint/2010/main" val="125214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E64C-3E79-4A50-A1F1-CFDDD7AFC0E0}"/>
              </a:ext>
            </a:extLst>
          </p:cNvPr>
          <p:cNvSpPr>
            <a:spLocks noGrp="1"/>
          </p:cNvSpPr>
          <p:nvPr>
            <p:ph type="title"/>
          </p:nvPr>
        </p:nvSpPr>
        <p:spPr/>
        <p:txBody>
          <a:bodyPr/>
          <a:lstStyle/>
          <a:p>
            <a:r>
              <a:rPr lang="en-GB" b="1" dirty="0">
                <a:solidFill>
                  <a:srgbClr val="0070C0"/>
                </a:solidFill>
              </a:rPr>
              <a:t>Using and interpreting test outcomes</a:t>
            </a:r>
            <a:endParaRPr lang="en-GB" dirty="0">
              <a:solidFill>
                <a:srgbClr val="0070C0"/>
              </a:solidFill>
            </a:endParaRPr>
          </a:p>
        </p:txBody>
      </p:sp>
      <p:sp>
        <p:nvSpPr>
          <p:cNvPr id="3" name="Content Placeholder 2">
            <a:extLst>
              <a:ext uri="{FF2B5EF4-FFF2-40B4-BE49-F238E27FC236}">
                <a16:creationId xmlns:a16="http://schemas.microsoft.com/office/drawing/2014/main" id="{208E11EA-99F4-496E-B138-C46A29F08053}"/>
              </a:ext>
            </a:extLst>
          </p:cNvPr>
          <p:cNvSpPr>
            <a:spLocks noGrp="1"/>
          </p:cNvSpPr>
          <p:nvPr>
            <p:ph idx="1"/>
          </p:nvPr>
        </p:nvSpPr>
        <p:spPr>
          <a:xfrm>
            <a:off x="609601" y="1254125"/>
            <a:ext cx="10972800" cy="4349750"/>
          </a:xfrm>
        </p:spPr>
        <p:txBody>
          <a:bodyPr/>
          <a:lstStyle/>
          <a:p>
            <a:pPr marL="0" indent="0">
              <a:buNone/>
            </a:pPr>
            <a:r>
              <a:rPr lang="en-GB" sz="1400" dirty="0"/>
              <a:t>You should use evidence from the English reading and mathematics tests to inform your teacher assessment judgement for each pupil. You can also use the optional KS1 English grammar, punctuation and spelling test to inform your teacher assessment judgement in English writing.</a:t>
            </a:r>
          </a:p>
          <a:p>
            <a:pPr marL="0" indent="0">
              <a:buNone/>
            </a:pPr>
            <a:endParaRPr lang="en-GB" sz="1400" dirty="0"/>
          </a:p>
          <a:p>
            <a:pPr marL="0" indent="0">
              <a:buNone/>
            </a:pPr>
            <a:r>
              <a:rPr lang="en-GB" sz="1400" dirty="0"/>
              <a:t>The tests can provide evidence that a pupil has met certain ‘pupil can’ statements, as well as evidence to support the judgement overall. Tests and teacher assessment are different forms of assessment, so it is not necessary for the outcomes to be the same.</a:t>
            </a:r>
          </a:p>
          <a:p>
            <a:pPr marL="0" indent="0">
              <a:buNone/>
            </a:pPr>
            <a:endParaRPr lang="en-GB" sz="1400" dirty="0"/>
          </a:p>
          <a:p>
            <a:pPr marL="0" indent="0">
              <a:buNone/>
            </a:pPr>
            <a:r>
              <a:rPr lang="en-GB" sz="1400" dirty="0"/>
              <a:t>The national curriculum tests are compensatory – as pupils can score marks from any parts of the tests, pupils with the same total score may achieve their marks in different ways. The teacher assessment frameworks are different and ask teachers to assess pupils against certain aspects of the national curriculum, based on a range of evidence from the classroom.</a:t>
            </a:r>
          </a:p>
          <a:p>
            <a:pPr marL="0" indent="0">
              <a:buNone/>
            </a:pPr>
            <a:endParaRPr lang="en-GB" sz="1400" dirty="0"/>
          </a:p>
          <a:p>
            <a:pPr marL="0" indent="0">
              <a:buNone/>
            </a:pPr>
            <a:r>
              <a:rPr lang="en-GB" sz="1400" dirty="0"/>
              <a:t>It is possible for a pupil to have met the expected standard in the test, but not for teacher assessment, because of gaps in their knowledge or understanding. It is also possible for pupils to have demonstrated their attainment of the ‘pupil can’ statements through their classwork, but not to have achieved the mark for a related question on the test. If a pupil gets a question wrong in the test on an area of the curriculum that they have demonstrated in their classwork, the teacher will want to take this into consideration when making their teacher assessment judgement.</a:t>
            </a:r>
          </a:p>
          <a:p>
            <a:pPr marL="0" indent="0">
              <a:buNone/>
            </a:pPr>
            <a:endParaRPr lang="en-GB" sz="1400" dirty="0"/>
          </a:p>
          <a:p>
            <a:pPr marL="0" indent="0">
              <a:buNone/>
            </a:pPr>
            <a:r>
              <a:rPr lang="en-GB" sz="1400" dirty="0"/>
              <a:t>Together, the tests and teacher assessment provide a broader picture of pupil attainment</a:t>
            </a:r>
          </a:p>
        </p:txBody>
      </p:sp>
      <p:sp>
        <p:nvSpPr>
          <p:cNvPr id="4" name="TextBox 3">
            <a:extLst>
              <a:ext uri="{FF2B5EF4-FFF2-40B4-BE49-F238E27FC236}">
                <a16:creationId xmlns:a16="http://schemas.microsoft.com/office/drawing/2014/main" id="{4ECA6043-F12A-40DC-B151-F313B62603D9}"/>
              </a:ext>
            </a:extLst>
          </p:cNvPr>
          <p:cNvSpPr txBox="1"/>
          <p:nvPr/>
        </p:nvSpPr>
        <p:spPr>
          <a:xfrm>
            <a:off x="3283888" y="5688449"/>
            <a:ext cx="7609399" cy="1169551"/>
          </a:xfrm>
          <a:prstGeom prst="rect">
            <a:avLst/>
          </a:prstGeom>
          <a:noFill/>
        </p:spPr>
        <p:txBody>
          <a:bodyPr wrap="square" rtlCol="0">
            <a:spAutoFit/>
          </a:bodyPr>
          <a:lstStyle/>
          <a:p>
            <a:r>
              <a:rPr lang="en-GB" sz="1400" dirty="0">
                <a:solidFill>
                  <a:srgbClr val="FF0000"/>
                </a:solidFill>
                <a:hlinkClick r:id="rId2"/>
              </a:rPr>
              <a:t>https://www.gov.uk/guidance/understanding-scaled-scores-at-key-stage-1?utm_source=36c460f0-d4c3-4291-a08d-4227fd051299&amp;utm_medium=email&amp;utm_campaign=govuk-notifications&amp;utm_content=immediate</a:t>
            </a:r>
            <a:br>
              <a:rPr lang="en-GB" sz="1400" dirty="0">
                <a:solidFill>
                  <a:srgbClr val="FF0000"/>
                </a:solidFill>
              </a:rPr>
            </a:br>
            <a:endParaRPr lang="en-GB" sz="1400" dirty="0"/>
          </a:p>
        </p:txBody>
      </p:sp>
    </p:spTree>
    <p:extLst>
      <p:ext uri="{BB962C8B-B14F-4D97-AF65-F5344CB8AC3E}">
        <p14:creationId xmlns:p14="http://schemas.microsoft.com/office/powerpoint/2010/main" val="340160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ndards and Testing Agency" title="Logo">
            <a:extLst>
              <a:ext uri="{FF2B5EF4-FFF2-40B4-BE49-F238E27FC236}">
                <a16:creationId xmlns:a16="http://schemas.microsoft.com/office/drawing/2014/main" id="{F9A2C563-B5DE-41DB-ACBA-08629B3218E6}"/>
              </a:ext>
            </a:extLst>
          </p:cNvPr>
          <p:cNvPicPr/>
          <p:nvPr/>
        </p:nvPicPr>
        <p:blipFill>
          <a:blip r:embed="rId2"/>
          <a:srcRect r="51557"/>
          <a:stretch>
            <a:fillRect/>
          </a:stretch>
        </p:blipFill>
        <p:spPr>
          <a:xfrm>
            <a:off x="150654" y="1410824"/>
            <a:ext cx="1066800" cy="1079500"/>
          </a:xfrm>
          <a:prstGeom prst="rect">
            <a:avLst/>
          </a:prstGeom>
          <a:noFill/>
          <a:ln cap="flat">
            <a:noFill/>
          </a:ln>
        </p:spPr>
      </p:pic>
      <p:pic>
        <p:nvPicPr>
          <p:cNvPr id="5" name="Picture 4">
            <a:extLst>
              <a:ext uri="{FF2B5EF4-FFF2-40B4-BE49-F238E27FC236}">
                <a16:creationId xmlns:a16="http://schemas.microsoft.com/office/drawing/2014/main" id="{2F902FF4-7B2C-4615-AC42-BAE5CE9135A1}"/>
              </a:ext>
            </a:extLst>
          </p:cNvPr>
          <p:cNvPicPr>
            <a:picLocks noChangeAspect="1"/>
          </p:cNvPicPr>
          <p:nvPr/>
        </p:nvPicPr>
        <p:blipFill>
          <a:blip r:embed="rId3"/>
          <a:stretch>
            <a:fillRect/>
          </a:stretch>
        </p:blipFill>
        <p:spPr>
          <a:xfrm>
            <a:off x="7458229" y="956641"/>
            <a:ext cx="1505586" cy="5261279"/>
          </a:xfrm>
          <a:prstGeom prst="rect">
            <a:avLst/>
          </a:prstGeom>
        </p:spPr>
      </p:pic>
      <p:pic>
        <p:nvPicPr>
          <p:cNvPr id="6" name="Picture 5">
            <a:extLst>
              <a:ext uri="{FF2B5EF4-FFF2-40B4-BE49-F238E27FC236}">
                <a16:creationId xmlns:a16="http://schemas.microsoft.com/office/drawing/2014/main" id="{F343D16F-D0B8-4409-90BC-F28CD29069FE}"/>
              </a:ext>
            </a:extLst>
          </p:cNvPr>
          <p:cNvPicPr>
            <a:picLocks noChangeAspect="1"/>
          </p:cNvPicPr>
          <p:nvPr/>
        </p:nvPicPr>
        <p:blipFill>
          <a:blip r:embed="rId4"/>
          <a:stretch>
            <a:fillRect/>
          </a:stretch>
        </p:blipFill>
        <p:spPr>
          <a:xfrm>
            <a:off x="5643218" y="0"/>
            <a:ext cx="1504975" cy="6858000"/>
          </a:xfrm>
          <a:prstGeom prst="rect">
            <a:avLst/>
          </a:prstGeom>
        </p:spPr>
      </p:pic>
      <p:sp>
        <p:nvSpPr>
          <p:cNvPr id="7" name="TextBox 6">
            <a:extLst>
              <a:ext uri="{FF2B5EF4-FFF2-40B4-BE49-F238E27FC236}">
                <a16:creationId xmlns:a16="http://schemas.microsoft.com/office/drawing/2014/main" id="{33F0D90D-BE54-4A49-933A-D8396EC16194}"/>
              </a:ext>
            </a:extLst>
          </p:cNvPr>
          <p:cNvSpPr txBox="1"/>
          <p:nvPr/>
        </p:nvSpPr>
        <p:spPr>
          <a:xfrm>
            <a:off x="1302818" y="1725432"/>
            <a:ext cx="4340400" cy="923330"/>
          </a:xfrm>
          <a:prstGeom prst="rect">
            <a:avLst/>
          </a:prstGeom>
          <a:noFill/>
        </p:spPr>
        <p:txBody>
          <a:bodyPr wrap="square" rtlCol="0">
            <a:spAutoFit/>
          </a:bodyPr>
          <a:lstStyle/>
          <a:p>
            <a:r>
              <a:rPr lang="en-GB" dirty="0">
                <a:hlinkClick r:id="rId5"/>
              </a:rPr>
              <a:t>https://www.gov.uk/government/publications/2019-scaled-scores-at-key-stage-1</a:t>
            </a:r>
            <a:endParaRPr lang="en-GB" dirty="0"/>
          </a:p>
          <a:p>
            <a:endParaRPr lang="en-GB" dirty="0"/>
          </a:p>
        </p:txBody>
      </p:sp>
      <p:sp>
        <p:nvSpPr>
          <p:cNvPr id="8" name="Title 7">
            <a:extLst>
              <a:ext uri="{FF2B5EF4-FFF2-40B4-BE49-F238E27FC236}">
                <a16:creationId xmlns:a16="http://schemas.microsoft.com/office/drawing/2014/main" id="{72630221-6A5E-4E51-A788-5059B4B61A28}"/>
              </a:ext>
            </a:extLst>
          </p:cNvPr>
          <p:cNvSpPr>
            <a:spLocks noGrp="1"/>
          </p:cNvSpPr>
          <p:nvPr>
            <p:ph type="title"/>
          </p:nvPr>
        </p:nvSpPr>
        <p:spPr>
          <a:xfrm>
            <a:off x="299565" y="174091"/>
            <a:ext cx="5033617" cy="1143000"/>
          </a:xfrm>
        </p:spPr>
        <p:txBody>
          <a:bodyPr/>
          <a:lstStyle/>
          <a:p>
            <a:r>
              <a:rPr lang="en-GB" sz="2400" b="1" dirty="0">
                <a:solidFill>
                  <a:srgbClr val="0070C0"/>
                </a:solidFill>
              </a:rPr>
              <a:t>2019 Key  Stage 1 </a:t>
            </a:r>
            <a:br>
              <a:rPr lang="en-GB" sz="2400" b="1" dirty="0">
                <a:solidFill>
                  <a:srgbClr val="0070C0"/>
                </a:solidFill>
              </a:rPr>
            </a:br>
            <a:r>
              <a:rPr lang="en-GB" sz="2400" b="1" dirty="0">
                <a:solidFill>
                  <a:srgbClr val="0070C0"/>
                </a:solidFill>
              </a:rPr>
              <a:t>Scaled scores: mathematics</a:t>
            </a:r>
          </a:p>
        </p:txBody>
      </p:sp>
    </p:spTree>
    <p:extLst>
      <p:ext uri="{BB962C8B-B14F-4D97-AF65-F5344CB8AC3E}">
        <p14:creationId xmlns:p14="http://schemas.microsoft.com/office/powerpoint/2010/main" val="63828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A7D46F-D042-4804-BCBE-38BBFB2213CE}"/>
              </a:ext>
            </a:extLst>
          </p:cNvPr>
          <p:cNvSpPr txBox="1"/>
          <p:nvPr/>
        </p:nvSpPr>
        <p:spPr>
          <a:xfrm>
            <a:off x="4039627" y="1807554"/>
            <a:ext cx="7587342" cy="4524315"/>
          </a:xfrm>
          <a:prstGeom prst="rect">
            <a:avLst/>
          </a:prstGeom>
          <a:solidFill>
            <a:schemeClr val="accent1">
              <a:lumMod val="20000"/>
              <a:lumOff val="80000"/>
            </a:schemeClr>
          </a:solidFill>
        </p:spPr>
        <p:txBody>
          <a:bodyPr wrap="square" rtlCol="0">
            <a:spAutoFit/>
          </a:bodyPr>
          <a:lstStyle/>
          <a:p>
            <a:pPr fontAlgn="base"/>
            <a:r>
              <a:rPr lang="en-GB" b="1" dirty="0"/>
              <a:t>Details</a:t>
            </a:r>
          </a:p>
          <a:p>
            <a:pPr fontAlgn="base"/>
            <a:r>
              <a:rPr lang="en-GB" dirty="0"/>
              <a:t>Pre-key stage standards are for pupils who are working below the overall standard of national curriculum assessments, but who are engaged in subject-specific study.</a:t>
            </a:r>
          </a:p>
          <a:p>
            <a:pPr fontAlgn="base"/>
            <a:endParaRPr lang="en-GB" dirty="0"/>
          </a:p>
          <a:p>
            <a:pPr fontAlgn="base"/>
            <a:r>
              <a:rPr lang="en-GB" b="1" dirty="0"/>
              <a:t>2018 to 2019 Pre-key stage 1 standards</a:t>
            </a:r>
          </a:p>
          <a:p>
            <a:pPr fontAlgn="base"/>
            <a:r>
              <a:rPr lang="en-GB" dirty="0"/>
              <a:t>Teachers must use these standards to make statutory teacher assessment judgements at the end of key stage 1 for pupils who are working below the national curriculum teacher assessment frameworks, and above P scale 4. If a pupil is working below these standards, teachers should report their outcomes using P scales 1 to 4.</a:t>
            </a:r>
          </a:p>
          <a:p>
            <a:pPr fontAlgn="base"/>
            <a:endParaRPr lang="en-GB" dirty="0"/>
          </a:p>
          <a:p>
            <a:pPr fontAlgn="base"/>
            <a:r>
              <a:rPr lang="en-GB" dirty="0"/>
              <a:t>These are for use from the 2018 to 2019 academic year onwards. They are the same documents that we originally published in May 2018 to give teachers advance notice of the final standards..</a:t>
            </a:r>
          </a:p>
          <a:p>
            <a:endParaRPr lang="en-GB" dirty="0"/>
          </a:p>
        </p:txBody>
      </p:sp>
      <p:sp>
        <p:nvSpPr>
          <p:cNvPr id="5" name="TextBox 4">
            <a:extLst>
              <a:ext uri="{FF2B5EF4-FFF2-40B4-BE49-F238E27FC236}">
                <a16:creationId xmlns:a16="http://schemas.microsoft.com/office/drawing/2014/main" id="{FA965CE3-61E2-48E0-97FB-A89165DBF9B3}"/>
              </a:ext>
            </a:extLst>
          </p:cNvPr>
          <p:cNvSpPr txBox="1"/>
          <p:nvPr/>
        </p:nvSpPr>
        <p:spPr>
          <a:xfrm>
            <a:off x="4039627" y="0"/>
            <a:ext cx="7972054" cy="1908215"/>
          </a:xfrm>
          <a:prstGeom prst="rect">
            <a:avLst/>
          </a:prstGeom>
          <a:noFill/>
        </p:spPr>
        <p:txBody>
          <a:bodyPr wrap="square" rtlCol="0">
            <a:spAutoFit/>
          </a:bodyPr>
          <a:lstStyle/>
          <a:p>
            <a:pPr fontAlgn="base"/>
            <a:r>
              <a:rPr lang="en-GB" sz="2800" b="1" dirty="0">
                <a:solidFill>
                  <a:srgbClr val="0070C0"/>
                </a:solidFill>
              </a:rPr>
              <a:t>Statutory guidance </a:t>
            </a:r>
          </a:p>
          <a:p>
            <a:pPr fontAlgn="base"/>
            <a:r>
              <a:rPr lang="en-GB" b="1" dirty="0">
                <a:solidFill>
                  <a:srgbClr val="0070C0"/>
                </a:solidFill>
              </a:rPr>
              <a:t>Pre-key stage 1 standards </a:t>
            </a:r>
          </a:p>
          <a:p>
            <a:pPr fontAlgn="base"/>
            <a:r>
              <a:rPr lang="en-GB" b="1" dirty="0">
                <a:solidFill>
                  <a:srgbClr val="0070C0"/>
                </a:solidFill>
              </a:rPr>
              <a:t>For teachers to report assessment outcomes for pupils working below the standard of national curriculum assessments (commonly called SATs) at the end of KS1. </a:t>
            </a:r>
          </a:p>
          <a:p>
            <a:endParaRPr lang="en-GB" dirty="0"/>
          </a:p>
        </p:txBody>
      </p:sp>
      <p:sp>
        <p:nvSpPr>
          <p:cNvPr id="6" name="TextBox 5">
            <a:extLst>
              <a:ext uri="{FF2B5EF4-FFF2-40B4-BE49-F238E27FC236}">
                <a16:creationId xmlns:a16="http://schemas.microsoft.com/office/drawing/2014/main" id="{0D0CC309-0957-4131-BBAB-36F3806BD232}"/>
              </a:ext>
            </a:extLst>
          </p:cNvPr>
          <p:cNvSpPr txBox="1"/>
          <p:nvPr/>
        </p:nvSpPr>
        <p:spPr>
          <a:xfrm>
            <a:off x="3265714" y="6231208"/>
            <a:ext cx="7972053" cy="646331"/>
          </a:xfrm>
          <a:prstGeom prst="rect">
            <a:avLst/>
          </a:prstGeom>
          <a:noFill/>
        </p:spPr>
        <p:txBody>
          <a:bodyPr wrap="square" rtlCol="0">
            <a:spAutoFit/>
          </a:bodyPr>
          <a:lstStyle/>
          <a:p>
            <a:r>
              <a:rPr lang="en-GB" dirty="0">
                <a:hlinkClick r:id="rId3"/>
              </a:rPr>
              <a:t>https://www.gov.uk/government/publications/pre-key-stage-1-standards</a:t>
            </a:r>
            <a:endParaRPr lang="en-GB" dirty="0"/>
          </a:p>
          <a:p>
            <a:endParaRPr lang="en-GB" dirty="0"/>
          </a:p>
        </p:txBody>
      </p:sp>
      <p:pic>
        <p:nvPicPr>
          <p:cNvPr id="2" name="Picture 1">
            <a:extLst>
              <a:ext uri="{FF2B5EF4-FFF2-40B4-BE49-F238E27FC236}">
                <a16:creationId xmlns:a16="http://schemas.microsoft.com/office/drawing/2014/main" id="{8FA3540B-143F-437F-BD5A-A3B227A32F12}"/>
              </a:ext>
            </a:extLst>
          </p:cNvPr>
          <p:cNvPicPr>
            <a:picLocks noChangeAspect="1"/>
          </p:cNvPicPr>
          <p:nvPr/>
        </p:nvPicPr>
        <p:blipFill>
          <a:blip r:embed="rId4"/>
          <a:stretch>
            <a:fillRect/>
          </a:stretch>
        </p:blipFill>
        <p:spPr>
          <a:xfrm>
            <a:off x="293452" y="386799"/>
            <a:ext cx="3038145" cy="4118054"/>
          </a:xfrm>
          <a:prstGeom prst="rect">
            <a:avLst/>
          </a:prstGeom>
          <a:ln w="28575">
            <a:solidFill>
              <a:schemeClr val="tx1"/>
            </a:solidFill>
          </a:ln>
        </p:spPr>
      </p:pic>
      <p:pic>
        <p:nvPicPr>
          <p:cNvPr id="7" name="Picture 6">
            <a:extLst>
              <a:ext uri="{FF2B5EF4-FFF2-40B4-BE49-F238E27FC236}">
                <a16:creationId xmlns:a16="http://schemas.microsoft.com/office/drawing/2014/main" id="{B7D75CD9-5A2A-4829-9CEB-AFE094B5EA0F}"/>
              </a:ext>
            </a:extLst>
          </p:cNvPr>
          <p:cNvPicPr>
            <a:picLocks noChangeAspect="1"/>
          </p:cNvPicPr>
          <p:nvPr/>
        </p:nvPicPr>
        <p:blipFill>
          <a:blip r:embed="rId5"/>
          <a:stretch>
            <a:fillRect/>
          </a:stretch>
        </p:blipFill>
        <p:spPr>
          <a:xfrm>
            <a:off x="0" y="4570768"/>
            <a:ext cx="4017408" cy="1318534"/>
          </a:xfrm>
          <a:prstGeom prst="rect">
            <a:avLst/>
          </a:prstGeom>
        </p:spPr>
      </p:pic>
    </p:spTree>
    <p:extLst>
      <p:ext uri="{BB962C8B-B14F-4D97-AF65-F5344CB8AC3E}">
        <p14:creationId xmlns:p14="http://schemas.microsoft.com/office/powerpoint/2010/main" val="234103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05" y="264727"/>
            <a:ext cx="3610743" cy="562074"/>
          </a:xfrm>
        </p:spPr>
        <p:txBody>
          <a:bodyPr/>
          <a:lstStyle/>
          <a:p>
            <a:pPr algn="l"/>
            <a:r>
              <a:rPr lang="en-GB" b="1" dirty="0">
                <a:solidFill>
                  <a:srgbClr val="0070C0"/>
                </a:solidFill>
              </a:rPr>
              <a:t>Pre Key Stage 1</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941" y="1771922"/>
            <a:ext cx="6132829" cy="495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6554" y="856653"/>
            <a:ext cx="9001643" cy="523220"/>
          </a:xfrm>
          <a:prstGeom prst="rect">
            <a:avLst/>
          </a:prstGeom>
          <a:noFill/>
        </p:spPr>
        <p:txBody>
          <a:bodyPr wrap="square" rtlCol="0">
            <a:spAutoFit/>
          </a:bodyPr>
          <a:lstStyle/>
          <a:p>
            <a:r>
              <a:rPr lang="en-GB" sz="1400" i="1" dirty="0">
                <a:solidFill>
                  <a:srgbClr val="0070C0"/>
                </a:solidFill>
              </a:rPr>
              <a:t>…teachers need to have evidence which demonstrates that the pupil meets all of the statements within that standard.’</a:t>
            </a:r>
          </a:p>
        </p:txBody>
      </p:sp>
      <p:sp>
        <p:nvSpPr>
          <p:cNvPr id="5" name="TextBox 4"/>
          <p:cNvSpPr txBox="1"/>
          <p:nvPr/>
        </p:nvSpPr>
        <p:spPr>
          <a:xfrm>
            <a:off x="436554" y="1404879"/>
            <a:ext cx="8810813" cy="523220"/>
          </a:xfrm>
          <a:prstGeom prst="rect">
            <a:avLst/>
          </a:prstGeom>
          <a:noFill/>
        </p:spPr>
        <p:txBody>
          <a:bodyPr wrap="square" rtlCol="0">
            <a:spAutoFit/>
          </a:bodyPr>
          <a:lstStyle/>
          <a:p>
            <a:r>
              <a:rPr lang="en-GB" sz="1400" i="1" dirty="0">
                <a:solidFill>
                  <a:srgbClr val="0070C0"/>
                </a:solidFill>
              </a:rPr>
              <a:t>‘Assess each individual pupil based on their own method of communication, and disregard statements which a pupil is physically unable to access.’</a:t>
            </a:r>
          </a:p>
        </p:txBody>
      </p:sp>
    </p:spTree>
    <p:extLst>
      <p:ext uri="{BB962C8B-B14F-4D97-AF65-F5344CB8AC3E}">
        <p14:creationId xmlns:p14="http://schemas.microsoft.com/office/powerpoint/2010/main" val="3296096223"/>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1816</Words>
  <Application>Microsoft Office PowerPoint</Application>
  <PresentationFormat>Widescreen</PresentationFormat>
  <Paragraphs>150</Paragraphs>
  <Slides>52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3_HIAS PowerPoint template</vt:lpstr>
      <vt:lpstr>2019 Key Stage 1 SATs Mathematics</vt:lpstr>
      <vt:lpstr>PowerPoint Presentation</vt:lpstr>
      <vt:lpstr>Understanding scaled scores at key stage 1 https://www.gov.uk/guidance/understanding-scaled-scores-at-key-stage-1?utm_source=36c460f0-d4c3-4291-a08d-4227fd051299&amp;utm_medium=email&amp;utm_campaign=govuk-notifications&amp;utm_content=immediate </vt:lpstr>
      <vt:lpstr>PowerPoint Presentation</vt:lpstr>
      <vt:lpstr> Range of scaled scores and the expected standard  </vt:lpstr>
      <vt:lpstr>Using and interpreting test outcomes</vt:lpstr>
      <vt:lpstr>2019 Key  Stage 1  Scaled scores: mathematics</vt:lpstr>
      <vt:lpstr>PowerPoint Presentation</vt:lpstr>
      <vt:lpstr>Pre Key Stage 1</vt:lpstr>
      <vt:lpstr>PowerPoint Presentation</vt:lpstr>
      <vt:lpstr>PowerPoint Presentation</vt:lpstr>
      <vt:lpstr>PowerPoint Presentation</vt:lpstr>
      <vt:lpstr>Key Stage 1 Arithmetic Paper 2019 </vt:lpstr>
      <vt:lpstr>Key Stage 1 Arithmetic Paper 2019</vt:lpstr>
      <vt:lpstr>Key Stage 1 Arithmetic Paper 2019</vt:lpstr>
      <vt:lpstr>2019: KS1 Arithmetic Paper Addition and subtraction</vt:lpstr>
      <vt:lpstr>2019: KS1 Arithmetic Paper Multiplication and Division</vt:lpstr>
      <vt:lpstr>2019: KS1 Arithmetic Paper Fractions</vt:lpstr>
      <vt:lpstr>PowerPoint Presentation</vt:lpstr>
      <vt:lpstr>PowerPoint Presentation</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lpstr>2019 Key Stage 1: Paper 2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Key Stage 2 SATs Mathematics</dc:title>
  <dc:creator>Clifft, Jacqui</dc:creator>
  <cp:lastModifiedBy>Ridout, Lynne</cp:lastModifiedBy>
  <cp:revision>108</cp:revision>
  <cp:lastPrinted>2019-06-04T08:07:48Z</cp:lastPrinted>
  <dcterms:created xsi:type="dcterms:W3CDTF">2019-06-02T06:42:53Z</dcterms:created>
  <dcterms:modified xsi:type="dcterms:W3CDTF">2019-06-07T07:42:45Z</dcterms:modified>
</cp:coreProperties>
</file>