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2" r:id="rId2"/>
    <p:sldId id="2643" r:id="rId3"/>
    <p:sldId id="2644" r:id="rId4"/>
    <p:sldId id="2647" r:id="rId5"/>
    <p:sldId id="2648" r:id="rId6"/>
    <p:sldId id="2651" r:id="rId7"/>
    <p:sldId id="265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833CDA-68CE-40CE-95C1-2E66372F3D21}" v="22" dt="2021-01-13T12:48:50.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15/01/2021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15 students take both Spanish and French</a:t>
            </a:r>
          </a:p>
          <a:p>
            <a:r>
              <a:rPr lang="en-GB" dirty="0"/>
              <a:t>Venn should show 20 in just Spain (non-intersecting part), 15 in the intersection and 9 (24-15) in just French (non-intersecting part)</a:t>
            </a:r>
          </a:p>
          <a:p>
            <a:r>
              <a:rPr lang="en-GB" dirty="0"/>
              <a:t>6 students don’t study either language and so that number goes inside the box but outside the circles</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190487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191</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Just Australia 63-15=48</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15 joint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Just France 89-15=74</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Neither trip 54 which is placed in the box but outside of </a:t>
            </a:r>
            <a:r>
              <a:rPr lang="en-GB" sz="1200">
                <a:effectLst/>
                <a:latin typeface="Calibri" panose="020F0502020204030204" pitchFamily="34" charset="0"/>
                <a:ea typeface="Calibri" panose="020F0502020204030204" pitchFamily="34" charset="0"/>
                <a:cs typeface="Times New Roman" panose="02020603050405020304" pitchFamily="18" charset="0"/>
              </a:rPr>
              <a:t>the circles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48 + 15 + 74 + 54 = 191</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412405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spcAft>
                <a:spcPts val="8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98 in the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Geog</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non-intersecting part and 34 in the History non-intersecting part, unknown (x) in the intersection</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or 98 + </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or 34 + </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800"/>
              </a:spcAft>
            </a:pP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8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98 + </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 2(34 + </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8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98 + </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 68 + 2</a:t>
            </a:r>
            <a:r>
              <a:rPr lang="en-GB" sz="1600" i="1" dirty="0">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800"/>
              </a:spcAft>
            </a:pPr>
            <a:r>
              <a:rPr lang="en-GB" sz="1200" i="1" dirty="0">
                <a:effectLst/>
                <a:latin typeface="Arial" panose="020B0604020202020204" pitchFamily="34" charset="0"/>
                <a:ea typeface="Times New Roman" panose="02020603050405020304" pitchFamily="18" charset="0"/>
                <a:cs typeface="Times New Roman" panose="02020603050405020304" pitchFamily="18" charset="0"/>
              </a:rPr>
              <a:t>         x =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30</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662370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Square numbers: 1, 4, 9, 16, 25, 36, 49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Multiples of 3: 3, 6, 9, 12, 15, 18, 21, 24, 27, 30, 33, 36, 39, 42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Factors of 36: 1, 2, 3, 4, 6, 9, 12, 18, 36</a:t>
            </a: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A 	16, 25, 49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B 	15, 21, 24, 27, 30, 33, 39, 42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C 	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D 	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E 	3, 6, 12, 18</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F 	1, 4</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G 	36</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H 	5, 7, 8, 10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8602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1.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fontScale="92500" lnSpcReduction="10000"/>
          </a:bodyPr>
          <a:lstStyle/>
          <a:p>
            <a:pPr algn="l"/>
            <a:r>
              <a:rPr lang="en-GB" sz="2200" b="1" dirty="0">
                <a:solidFill>
                  <a:schemeClr val="tx1"/>
                </a:solidFill>
              </a:rPr>
              <a:t>Probability: Sets and Venn Diagrams (unit 9.6)</a:t>
            </a:r>
          </a:p>
          <a:p>
            <a:pPr marL="342900" lvl="0" indent="-342900" algn="l">
              <a:lnSpc>
                <a:spcPct val="107000"/>
              </a:lnSpc>
              <a:spcAft>
                <a:spcPts val="800"/>
              </a:spcAft>
              <a:buFont typeface="Symbol" panose="05050102010706020507" pitchFamily="18" charset="2"/>
              <a:buChar char=""/>
            </a:pPr>
            <a:r>
              <a:rPr lang="en-GB" sz="1900" b="1" dirty="0">
                <a:solidFill>
                  <a:schemeClr val="tx1"/>
                </a:solidFill>
                <a:effectLst/>
                <a:latin typeface="+mj-lt"/>
                <a:ea typeface="Calibri" panose="020F0502020204030204" pitchFamily="34" charset="0"/>
                <a:cs typeface="Times New Roman" panose="02020603050405020304" pitchFamily="18" charset="0"/>
              </a:rPr>
              <a:t>Enumerate sets and unions/ intersections of sets systematically, using tables, grids and Venn diagrams</a:t>
            </a:r>
            <a:endParaRPr lang="en-GB" sz="1900" dirty="0">
              <a:solidFill>
                <a:schemeClr val="tx1"/>
              </a:solidFill>
              <a:effectLst/>
              <a:latin typeface="+mj-lt"/>
              <a:ea typeface="Calibri" panose="020F0502020204030204" pitchFamily="34" charset="0"/>
              <a:cs typeface="Times New Roman" panose="02020603050405020304" pitchFamily="18" charset="0"/>
            </a:endParaRPr>
          </a:p>
          <a:p>
            <a:pPr algn="l"/>
            <a:endParaRPr lang="en-GB" sz="2400" i="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324485025"/>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D135788C-1D93-47AD-B0F5-9FFA681FEDBB}"/>
              </a:ext>
            </a:extLst>
          </p:cNvPr>
          <p:cNvPicPr>
            <a:picLocks noChangeAspect="1"/>
          </p:cNvPicPr>
          <p:nvPr/>
        </p:nvPicPr>
        <p:blipFill>
          <a:blip r:embed="rId3"/>
          <a:stretch>
            <a:fillRect/>
          </a:stretch>
        </p:blipFill>
        <p:spPr>
          <a:xfrm>
            <a:off x="5120570" y="1671705"/>
            <a:ext cx="5980694" cy="3724979"/>
          </a:xfrm>
          <a:prstGeom prst="rect">
            <a:avLst/>
          </a:prstGeom>
        </p:spPr>
      </p:pic>
      <p:sp>
        <p:nvSpPr>
          <p:cNvPr id="5" name="TextBox 4">
            <a:extLst>
              <a:ext uri="{FF2B5EF4-FFF2-40B4-BE49-F238E27FC236}">
                <a16:creationId xmlns:a16="http://schemas.microsoft.com/office/drawing/2014/main" id="{394F0F9B-3066-4197-B4AA-7C48A58CB0AE}"/>
              </a:ext>
            </a:extLst>
          </p:cNvPr>
          <p:cNvSpPr txBox="1"/>
          <p:nvPr/>
        </p:nvSpPr>
        <p:spPr>
          <a:xfrm>
            <a:off x="695915" y="1094838"/>
            <a:ext cx="6214682" cy="3066865"/>
          </a:xfrm>
          <a:prstGeom prst="rect">
            <a:avLst/>
          </a:prstGeom>
          <a:noFill/>
        </p:spPr>
        <p:txBody>
          <a:bodyPr wrap="square">
            <a:spAutoFit/>
          </a:bodyPr>
          <a:lstStyle/>
          <a:p>
            <a:pPr>
              <a:lnSpc>
                <a:spcPct val="107000"/>
              </a:lnSpc>
              <a:spcAft>
                <a:spcPts val="800"/>
              </a:spcAft>
            </a:pPr>
            <a:r>
              <a:rPr lang="en-GB" sz="1400" dirty="0">
                <a:effectLst/>
                <a:latin typeface="Arial" panose="020B0604020202020204" pitchFamily="34" charset="0"/>
                <a:ea typeface="Times New Roman" panose="02020603050405020304" pitchFamily="18" charset="0"/>
                <a:cs typeface="Times New Roman" panose="02020603050405020304" pitchFamily="18" charset="0"/>
              </a:rPr>
              <a:t>50 students are asked if they study Spanish or French.</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400" dirty="0">
                <a:effectLst/>
                <a:latin typeface="Arial" panose="020B0604020202020204" pitchFamily="34" charset="0"/>
                <a:ea typeface="Times New Roman" panose="02020603050405020304" pitchFamily="18" charset="0"/>
              </a:rPr>
              <a:t>The Venn diagram shows some information about their answers. </a:t>
            </a:r>
            <a:endParaRPr kumimoji="0" lang="en-GB" sz="1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solidFill>
                <a:prstClr val="black"/>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dirty="0">
                <a:ln>
                  <a:noFill/>
                </a:ln>
                <a:solidFill>
                  <a:prstClr val="black"/>
                </a:solidFill>
                <a:effectLst/>
                <a:uLnTx/>
                <a:uFillTx/>
                <a:latin typeface="Arial"/>
                <a:ea typeface="+mn-ea"/>
                <a:cs typeface="+mn-cs"/>
              </a:rPr>
              <a:t>What does the </a:t>
            </a:r>
            <a:r>
              <a:rPr lang="en-GB" sz="1400" dirty="0">
                <a:solidFill>
                  <a:prstClr val="black"/>
                </a:solidFill>
                <a:latin typeface="Arial"/>
              </a:rPr>
              <a:t>15</a:t>
            </a:r>
            <a:r>
              <a:rPr kumimoji="0" lang="en-GB" sz="1400" b="0" i="0" u="none" strike="noStrike" kern="1200" cap="none" spc="0" normalizeH="0" baseline="0" dirty="0">
                <a:ln>
                  <a:noFill/>
                </a:ln>
                <a:solidFill>
                  <a:prstClr val="black"/>
                </a:solidFill>
                <a:effectLst/>
                <a:uLnTx/>
                <a:uFillTx/>
                <a:latin typeface="Arial"/>
                <a:ea typeface="+mn-ea"/>
                <a:cs typeface="+mn-cs"/>
              </a:rPr>
              <a:t> on t</a:t>
            </a:r>
            <a:r>
              <a:rPr lang="en-GB" sz="1400" dirty="0">
                <a:solidFill>
                  <a:prstClr val="black"/>
                </a:solidFill>
                <a:latin typeface="Arial"/>
              </a:rPr>
              <a:t>he diagram represent?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solidFill>
                <a:prstClr val="black"/>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solidFill>
                <a:prstClr val="black"/>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prstClr val="black"/>
                </a:solidFill>
                <a:latin typeface="Arial"/>
              </a:rPr>
              <a:t>20 students study Spanish but not French.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solidFill>
                <a:prstClr val="black"/>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a:ea typeface="+mn-ea"/>
                <a:cs typeface="+mn-cs"/>
              </a:rPr>
              <a:t>24 students study French.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a:ea typeface="+mn-ea"/>
              <a:cs typeface="+mn-cs"/>
            </a:endParaRPr>
          </a:p>
          <a:p>
            <a:pPr>
              <a:lnSpc>
                <a:spcPct val="107000"/>
              </a:lnSpc>
              <a:spcBef>
                <a:spcPts val="1200"/>
              </a:spcBef>
              <a:spcAft>
                <a:spcPts val="800"/>
              </a:spcAft>
            </a:pPr>
            <a:r>
              <a:rPr lang="en-GB" sz="1400" dirty="0">
                <a:effectLst/>
                <a:ea typeface="Times New Roman" panose="02020603050405020304" pitchFamily="18" charset="0"/>
                <a:cs typeface="Times New Roman" panose="02020603050405020304" pitchFamily="18" charset="0"/>
              </a:rPr>
              <a:t>Complete the Venn diagram.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TextBox 5">
            <a:extLst>
              <a:ext uri="{FF2B5EF4-FFF2-40B4-BE49-F238E27FC236}">
                <a16:creationId xmlns:a16="http://schemas.microsoft.com/office/drawing/2014/main" id="{36C39713-CC9C-4ADF-A5DD-5714BDB16347}"/>
              </a:ext>
            </a:extLst>
          </p:cNvPr>
          <p:cNvSpPr txBox="1"/>
          <p:nvPr/>
        </p:nvSpPr>
        <p:spPr>
          <a:xfrm>
            <a:off x="7942195" y="3275111"/>
            <a:ext cx="853847" cy="307777"/>
          </a:xfrm>
          <a:prstGeom prst="rect">
            <a:avLst/>
          </a:prstGeom>
          <a:noFill/>
        </p:spPr>
        <p:txBody>
          <a:bodyPr wrap="square" rtlCol="0">
            <a:spAutoFit/>
          </a:bodyPr>
          <a:lstStyle/>
          <a:p>
            <a:r>
              <a:rPr lang="en-GB" sz="1400" dirty="0"/>
              <a:t>15</a:t>
            </a:r>
          </a:p>
        </p:txBody>
      </p:sp>
      <p:sp>
        <p:nvSpPr>
          <p:cNvPr id="7" name="TextBox 6">
            <a:extLst>
              <a:ext uri="{FF2B5EF4-FFF2-40B4-BE49-F238E27FC236}">
                <a16:creationId xmlns:a16="http://schemas.microsoft.com/office/drawing/2014/main" id="{1B4741CC-B18C-4327-AD18-B2695337912C}"/>
              </a:ext>
            </a:extLst>
          </p:cNvPr>
          <p:cNvSpPr txBox="1"/>
          <p:nvPr/>
        </p:nvSpPr>
        <p:spPr>
          <a:xfrm>
            <a:off x="5818172" y="2191933"/>
            <a:ext cx="1092425" cy="307777"/>
          </a:xfrm>
          <a:prstGeom prst="rect">
            <a:avLst/>
          </a:prstGeom>
          <a:noFill/>
        </p:spPr>
        <p:txBody>
          <a:bodyPr wrap="square" rtlCol="0">
            <a:spAutoFit/>
          </a:bodyPr>
          <a:lstStyle/>
          <a:p>
            <a:r>
              <a:rPr lang="en-GB" sz="1400" dirty="0"/>
              <a:t>Spanish</a:t>
            </a:r>
          </a:p>
        </p:txBody>
      </p:sp>
      <p:sp>
        <p:nvSpPr>
          <p:cNvPr id="8" name="TextBox 7">
            <a:extLst>
              <a:ext uri="{FF2B5EF4-FFF2-40B4-BE49-F238E27FC236}">
                <a16:creationId xmlns:a16="http://schemas.microsoft.com/office/drawing/2014/main" id="{EFE40B79-892E-40E9-ADE3-F96EBDE76E33}"/>
              </a:ext>
            </a:extLst>
          </p:cNvPr>
          <p:cNvSpPr txBox="1"/>
          <p:nvPr/>
        </p:nvSpPr>
        <p:spPr>
          <a:xfrm>
            <a:off x="9297748" y="2191932"/>
            <a:ext cx="1027689" cy="307777"/>
          </a:xfrm>
          <a:prstGeom prst="rect">
            <a:avLst/>
          </a:prstGeom>
          <a:noFill/>
        </p:spPr>
        <p:txBody>
          <a:bodyPr wrap="square" rtlCol="0">
            <a:spAutoFit/>
          </a:bodyPr>
          <a:lstStyle/>
          <a:p>
            <a:r>
              <a:rPr lang="en-GB" sz="1400" dirty="0"/>
              <a:t>French</a:t>
            </a:r>
          </a:p>
        </p:txBody>
      </p:sp>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7" name="Picture 6">
            <a:extLst>
              <a:ext uri="{FF2B5EF4-FFF2-40B4-BE49-F238E27FC236}">
                <a16:creationId xmlns:a16="http://schemas.microsoft.com/office/drawing/2014/main" id="{AF4F0AD5-4B52-44F1-8530-7BF7CA93EE68}"/>
              </a:ext>
            </a:extLst>
          </p:cNvPr>
          <p:cNvPicPr>
            <a:picLocks noChangeAspect="1"/>
          </p:cNvPicPr>
          <p:nvPr/>
        </p:nvPicPr>
        <p:blipFill>
          <a:blip r:embed="rId3"/>
          <a:stretch>
            <a:fillRect/>
          </a:stretch>
        </p:blipFill>
        <p:spPr>
          <a:xfrm>
            <a:off x="5113798" y="1750357"/>
            <a:ext cx="5980309" cy="3726859"/>
          </a:xfrm>
          <a:prstGeom prst="rect">
            <a:avLst/>
          </a:prstGeom>
        </p:spPr>
      </p:pic>
      <p:sp>
        <p:nvSpPr>
          <p:cNvPr id="10" name="TextBox 9">
            <a:extLst>
              <a:ext uri="{FF2B5EF4-FFF2-40B4-BE49-F238E27FC236}">
                <a16:creationId xmlns:a16="http://schemas.microsoft.com/office/drawing/2014/main" id="{5115DFD7-E950-47CD-94A3-3E1495EA9E65}"/>
              </a:ext>
            </a:extLst>
          </p:cNvPr>
          <p:cNvSpPr txBox="1"/>
          <p:nvPr/>
        </p:nvSpPr>
        <p:spPr>
          <a:xfrm>
            <a:off x="982962" y="1017088"/>
            <a:ext cx="7679342" cy="4801314"/>
          </a:xfrm>
          <a:prstGeom prst="rect">
            <a:avLst/>
          </a:prstGeom>
          <a:noFill/>
        </p:spPr>
        <p:txBody>
          <a:bodyPr wrap="square" rtlCol="0">
            <a:spAutoFit/>
          </a:bodyPr>
          <a:lstStyle/>
          <a:p>
            <a:r>
              <a:rPr lang="en-GB" sz="1400" dirty="0"/>
              <a:t>During Year 10 a school runs a trip to Austria and a trip to France.</a:t>
            </a:r>
          </a:p>
          <a:p>
            <a:r>
              <a:rPr lang="en-GB" sz="1400" dirty="0"/>
              <a:t>63 students go to Austria.</a:t>
            </a:r>
          </a:p>
          <a:p>
            <a:r>
              <a:rPr lang="en-GB" sz="1400" dirty="0"/>
              <a:t>89 students got to France.</a:t>
            </a:r>
          </a:p>
          <a:p>
            <a:r>
              <a:rPr lang="en-GB" sz="1400" dirty="0"/>
              <a:t>15 students go to both Austria and France.</a:t>
            </a:r>
          </a:p>
          <a:p>
            <a:r>
              <a:rPr lang="en-GB" sz="1400" dirty="0"/>
              <a:t>54 students do not go on either trip.</a:t>
            </a:r>
          </a:p>
          <a:p>
            <a:endParaRPr lang="en-GB" sz="1400" dirty="0"/>
          </a:p>
          <a:p>
            <a:r>
              <a:rPr lang="en-GB" sz="1400" dirty="0"/>
              <a:t>How many students are there in Year 10?</a:t>
            </a:r>
          </a:p>
          <a:p>
            <a:r>
              <a:rPr lang="en-GB" sz="1400" dirty="0"/>
              <a:t>You may use the Venn diagram to help you.</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r>
              <a:rPr lang="en-GB" sz="1400" i="1" dirty="0" err="1">
                <a:solidFill>
                  <a:srgbClr val="00B0F0"/>
                </a:solidFill>
              </a:rPr>
              <a:t>Testbase</a:t>
            </a:r>
            <a:endParaRPr lang="en-GB" sz="1400" i="1" dirty="0">
              <a:solidFill>
                <a:srgbClr val="00B0F0"/>
              </a:solidFill>
            </a:endParaRPr>
          </a:p>
          <a:p>
            <a:r>
              <a:rPr lang="en-GB" sz="1200" dirty="0"/>
              <a:t> </a:t>
            </a:r>
          </a:p>
        </p:txBody>
      </p:sp>
    </p:spTree>
    <p:extLst>
      <p:ext uri="{BB962C8B-B14F-4D97-AF65-F5344CB8AC3E}">
        <p14:creationId xmlns:p14="http://schemas.microsoft.com/office/powerpoint/2010/main" val="102299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B6B02E13-403C-4B98-81D0-5B6CD27382AF}"/>
              </a:ext>
            </a:extLst>
          </p:cNvPr>
          <p:cNvPicPr>
            <a:picLocks noChangeAspect="1"/>
          </p:cNvPicPr>
          <p:nvPr/>
        </p:nvPicPr>
        <p:blipFill>
          <a:blip r:embed="rId3"/>
          <a:stretch>
            <a:fillRect/>
          </a:stretch>
        </p:blipFill>
        <p:spPr>
          <a:xfrm>
            <a:off x="4910176" y="1647430"/>
            <a:ext cx="5980694" cy="3724979"/>
          </a:xfrm>
          <a:prstGeom prst="rect">
            <a:avLst/>
          </a:prstGeom>
        </p:spPr>
      </p:pic>
      <p:sp>
        <p:nvSpPr>
          <p:cNvPr id="3" name="TextBox 2">
            <a:extLst>
              <a:ext uri="{FF2B5EF4-FFF2-40B4-BE49-F238E27FC236}">
                <a16:creationId xmlns:a16="http://schemas.microsoft.com/office/drawing/2014/main" id="{2A0CB7E1-8AB0-4C0B-9A21-0D0F3BB08518}"/>
              </a:ext>
            </a:extLst>
          </p:cNvPr>
          <p:cNvSpPr txBox="1"/>
          <p:nvPr/>
        </p:nvSpPr>
        <p:spPr>
          <a:xfrm>
            <a:off x="736375" y="1181437"/>
            <a:ext cx="3479575" cy="1553671"/>
          </a:xfrm>
          <a:prstGeom prst="rect">
            <a:avLst/>
          </a:prstGeom>
          <a:noFill/>
        </p:spPr>
        <p:txBody>
          <a:bodyPr wrap="square" rtlCol="0">
            <a:spAutoFit/>
          </a:bodyPr>
          <a:lstStyle/>
          <a:p>
            <a:endParaRPr lang="en-GB" dirty="0"/>
          </a:p>
        </p:txBody>
      </p:sp>
      <p:sp>
        <p:nvSpPr>
          <p:cNvPr id="11" name="TextBox 10">
            <a:extLst>
              <a:ext uri="{FF2B5EF4-FFF2-40B4-BE49-F238E27FC236}">
                <a16:creationId xmlns:a16="http://schemas.microsoft.com/office/drawing/2014/main" id="{1B5CA58F-59B2-499B-A41D-10B56CD992EB}"/>
              </a:ext>
            </a:extLst>
          </p:cNvPr>
          <p:cNvSpPr txBox="1"/>
          <p:nvPr/>
        </p:nvSpPr>
        <p:spPr>
          <a:xfrm>
            <a:off x="736374" y="1286634"/>
            <a:ext cx="3633103" cy="3539430"/>
          </a:xfrm>
          <a:prstGeom prst="rect">
            <a:avLst/>
          </a:prstGeom>
          <a:noFill/>
        </p:spPr>
        <p:txBody>
          <a:bodyPr wrap="square" rtlCol="0">
            <a:spAutoFit/>
          </a:bodyPr>
          <a:lstStyle/>
          <a:p>
            <a:r>
              <a:rPr lang="en-GB" sz="1400" dirty="0"/>
              <a:t>In a school:</a:t>
            </a:r>
          </a:p>
          <a:p>
            <a:endParaRPr lang="en-GB" sz="1400" dirty="0"/>
          </a:p>
          <a:p>
            <a:r>
              <a:rPr lang="en-GB" sz="1400" dirty="0"/>
              <a:t>98 students take Geography only.</a:t>
            </a:r>
          </a:p>
          <a:p>
            <a:endParaRPr lang="en-GB" sz="1400" dirty="0"/>
          </a:p>
          <a:p>
            <a:r>
              <a:rPr lang="en-GB" sz="1400" dirty="0"/>
              <a:t>34 students take History only.</a:t>
            </a:r>
          </a:p>
          <a:p>
            <a:endParaRPr lang="en-GB" sz="1400" dirty="0"/>
          </a:p>
          <a:p>
            <a:r>
              <a:rPr lang="en-GB" sz="1400" dirty="0"/>
              <a:t>Twice as many students take Geography.</a:t>
            </a:r>
          </a:p>
          <a:p>
            <a:endParaRPr lang="en-GB" sz="1400" dirty="0"/>
          </a:p>
          <a:p>
            <a:endParaRPr lang="en-GB" sz="1400" dirty="0"/>
          </a:p>
          <a:p>
            <a:endParaRPr lang="en-GB" sz="1400" dirty="0"/>
          </a:p>
          <a:p>
            <a:r>
              <a:rPr lang="en-GB" sz="1400" dirty="0"/>
              <a:t>How many students take both History and Geography?</a:t>
            </a:r>
          </a:p>
          <a:p>
            <a:endParaRPr lang="en-GB" sz="1400" dirty="0"/>
          </a:p>
          <a:p>
            <a:r>
              <a:rPr lang="en-GB" sz="1400" dirty="0"/>
              <a:t>You may use the Venn diagram to help you.</a:t>
            </a:r>
          </a:p>
          <a:p>
            <a:endParaRPr lang="en-GB" sz="1400" dirty="0"/>
          </a:p>
          <a:p>
            <a:endParaRPr lang="en-GB" sz="1400" dirty="0"/>
          </a:p>
        </p:txBody>
      </p:sp>
    </p:spTree>
    <p:extLst>
      <p:ext uri="{BB962C8B-B14F-4D97-AF65-F5344CB8AC3E}">
        <p14:creationId xmlns:p14="http://schemas.microsoft.com/office/powerpoint/2010/main" val="2161755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DA8F19DB-FF97-4BA9-850F-DA997737E265}"/>
              </a:ext>
            </a:extLst>
          </p:cNvPr>
          <p:cNvPicPr>
            <a:picLocks noChangeAspect="1"/>
          </p:cNvPicPr>
          <p:nvPr/>
        </p:nvPicPr>
        <p:blipFill>
          <a:blip r:embed="rId3"/>
          <a:stretch>
            <a:fillRect/>
          </a:stretch>
        </p:blipFill>
        <p:spPr>
          <a:xfrm>
            <a:off x="3074973" y="837151"/>
            <a:ext cx="6773455" cy="6020849"/>
          </a:xfrm>
          <a:prstGeom prst="rect">
            <a:avLst/>
          </a:prstGeom>
        </p:spPr>
      </p:pic>
    </p:spTree>
    <p:extLst>
      <p:ext uri="{BB962C8B-B14F-4D97-AF65-F5344CB8AC3E}">
        <p14:creationId xmlns:p14="http://schemas.microsoft.com/office/powerpoint/2010/main" val="414737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898</Words>
  <Application>Microsoft Office PowerPoint</Application>
  <PresentationFormat>Widescreen</PresentationFormat>
  <Paragraphs>157</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 New Roman</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20</cp:revision>
  <dcterms:created xsi:type="dcterms:W3CDTF">2021-01-05T11:02:27Z</dcterms:created>
  <dcterms:modified xsi:type="dcterms:W3CDTF">2021-01-15T16:53:57Z</dcterms:modified>
</cp:coreProperties>
</file>