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72" r:id="rId2"/>
    <p:sldId id="2643" r:id="rId3"/>
    <p:sldId id="2646" r:id="rId4"/>
    <p:sldId id="262" r:id="rId5"/>
    <p:sldId id="2636" r:id="rId6"/>
    <p:sldId id="2637" r:id="rId7"/>
    <p:sldId id="2645" r:id="rId8"/>
    <p:sldId id="2638" r:id="rId9"/>
    <p:sldId id="2641" r:id="rId10"/>
    <p:sldId id="2642" r:id="rId11"/>
    <p:sldId id="263" r:id="rId12"/>
  </p:sldIdLst>
  <p:sldSz cx="12192000" cy="6858000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556937-6D98-4F56-A452-41E07C90418F}" v="1" dt="2021-01-14T15:20:11.5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4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75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rnell, Dave" userId="164ff1f7-6d4b-4db1-8bbf-580e54230b03" providerId="ADAL" clId="{17556937-6D98-4F56-A452-41E07C90418F}"/>
    <pc:docChg chg="modSld">
      <pc:chgData name="Parnell, Dave" userId="164ff1f7-6d4b-4db1-8bbf-580e54230b03" providerId="ADAL" clId="{17556937-6D98-4F56-A452-41E07C90418F}" dt="2021-01-14T15:21:47.911" v="4" actId="1076"/>
      <pc:docMkLst>
        <pc:docMk/>
      </pc:docMkLst>
      <pc:sldChg chg="modSp mod">
        <pc:chgData name="Parnell, Dave" userId="164ff1f7-6d4b-4db1-8bbf-580e54230b03" providerId="ADAL" clId="{17556937-6D98-4F56-A452-41E07C90418F}" dt="2021-01-14T15:21:47.911" v="4" actId="1076"/>
        <pc:sldMkLst>
          <pc:docMk/>
          <pc:sldMk cId="2524474153" sldId="2636"/>
        </pc:sldMkLst>
        <pc:spChg chg="mod">
          <ac:chgData name="Parnell, Dave" userId="164ff1f7-6d4b-4db1-8bbf-580e54230b03" providerId="ADAL" clId="{17556937-6D98-4F56-A452-41E07C90418F}" dt="2021-01-14T15:21:47.911" v="4" actId="1076"/>
          <ac:spMkLst>
            <pc:docMk/>
            <pc:sldMk cId="2524474153" sldId="2636"/>
            <ac:spMk id="11" creationId="{74C274AD-A02B-4256-96A4-51756CE98F8E}"/>
          </ac:spMkLst>
        </pc:spChg>
        <pc:picChg chg="mod">
          <ac:chgData name="Parnell, Dave" userId="164ff1f7-6d4b-4db1-8bbf-580e54230b03" providerId="ADAL" clId="{17556937-6D98-4F56-A452-41E07C90418F}" dt="2021-01-14T15:21:38.195" v="3" actId="1076"/>
          <ac:picMkLst>
            <pc:docMk/>
            <pc:sldMk cId="2524474153" sldId="2636"/>
            <ac:picMk id="9" creationId="{4E6E9F3B-918D-47ED-9289-C6A28B345E3B}"/>
          </ac:picMkLst>
        </pc:picChg>
      </pc:sldChg>
      <pc:sldChg chg="modSp">
        <pc:chgData name="Parnell, Dave" userId="164ff1f7-6d4b-4db1-8bbf-580e54230b03" providerId="ADAL" clId="{17556937-6D98-4F56-A452-41E07C90418F}" dt="2021-01-14T15:20:11.500" v="0" actId="20577"/>
        <pc:sldMkLst>
          <pc:docMk/>
          <pc:sldMk cId="2483527723" sldId="2637"/>
        </pc:sldMkLst>
        <pc:spChg chg="mod">
          <ac:chgData name="Parnell, Dave" userId="164ff1f7-6d4b-4db1-8bbf-580e54230b03" providerId="ADAL" clId="{17556937-6D98-4F56-A452-41E07C90418F}" dt="2021-01-14T15:20:11.500" v="0" actId="20577"/>
          <ac:spMkLst>
            <pc:docMk/>
            <pc:sldMk cId="2483527723" sldId="2637"/>
            <ac:spMk id="3" creationId="{C108D53A-CBF5-4B0E-8282-15120F8F0D3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D0AFF3-C104-4FF2-9246-46F3E7242363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86362"/>
            <a:ext cx="5486400" cy="39161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929179-DAC7-4087-8034-1DBDA8E953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7584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8298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6484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3200996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1700809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0676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349079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349079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8569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6"/>
            <a:ext cx="5386917" cy="3774405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 baseline="0">
                <a:latin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6"/>
            <a:ext cx="5389033" cy="3774405"/>
          </a:xfrm>
        </p:spPr>
        <p:txBody>
          <a:bodyPr/>
          <a:lstStyle>
            <a:lvl1pPr>
              <a:defRPr sz="24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1757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072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4567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0434" y="188913"/>
            <a:ext cx="3119967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484785"/>
            <a:ext cx="6815667" cy="4464496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84785"/>
            <a:ext cx="4011084" cy="446260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82905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0434" y="188913"/>
            <a:ext cx="3119967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5003" y="4800600"/>
            <a:ext cx="7315200" cy="566738"/>
          </a:xfrm>
        </p:spPr>
        <p:txBody>
          <a:bodyPr anchor="b"/>
          <a:lstStyle>
            <a:lvl1pPr algn="l">
              <a:defRPr sz="2000" b="1" baseline="0">
                <a:latin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5003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5003" y="5367338"/>
            <a:ext cx="7315200" cy="509934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35749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817456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34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pic>
        <p:nvPicPr>
          <p:cNvPr id="2052" name="Picture 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1207" b="43192"/>
          <a:stretch>
            <a:fillRect/>
          </a:stretch>
        </p:blipFill>
        <p:spPr bwMode="auto">
          <a:xfrm>
            <a:off x="9914468" y="4652964"/>
            <a:ext cx="2518833" cy="221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8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5967" y="260350"/>
            <a:ext cx="26416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18413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Jo.Lees@hants.gov.uk" TargetMode="External"/><Relationship Id="rId2" Type="http://schemas.openxmlformats.org/officeDocument/2006/relationships/hyperlink" Target="mailto:Jacqui.clifft@hants.gov.uk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7.png"/><Relationship Id="rId4" Type="http://schemas.openxmlformats.org/officeDocument/2006/relationships/hyperlink" Target="mailto:hias.enquiries@hants.gov.uk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5" t="1016" r="535"/>
          <a:stretch/>
        </p:blipFill>
        <p:spPr bwMode="auto">
          <a:xfrm>
            <a:off x="472664" y="171903"/>
            <a:ext cx="10163596" cy="65141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47528" y="1628801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en-GB" b="1" dirty="0"/>
              <a:t>Year 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47528" y="3068960"/>
            <a:ext cx="7776864" cy="622920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n-GB" sz="6400" b="1" dirty="0">
                <a:solidFill>
                  <a:schemeClr val="tx1"/>
                </a:solidFill>
              </a:rPr>
              <a:t>Geometry (angle) 1</a:t>
            </a:r>
          </a:p>
          <a:p>
            <a:pPr algn="l"/>
            <a:r>
              <a:rPr lang="en-GB" sz="6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Know angles are measured in degrees: estimate and compare acute, obtuse and reflex angles.</a:t>
            </a:r>
            <a:endParaRPr lang="en-GB" sz="6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en-GB" sz="2400" dirty="0">
              <a:solidFill>
                <a:schemeClr val="tx1"/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883718" y="4797152"/>
            <a:ext cx="7776864" cy="112697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HIAS maths  Team</a:t>
            </a:r>
          </a:p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 2021</a:t>
            </a:r>
          </a:p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Final version</a:t>
            </a:r>
          </a:p>
          <a:p>
            <a:pPr algn="l"/>
            <a:endParaRPr lang="en-GB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Hampshire County Council</a:t>
            </a:r>
          </a:p>
          <a:p>
            <a:pPr algn="l"/>
            <a:endParaRPr lang="en-GB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9537" y="323225"/>
            <a:ext cx="2139950" cy="835025"/>
          </a:xfrm>
          <a:prstGeom prst="rect">
            <a:avLst/>
          </a:prstGeom>
          <a:noFill/>
        </p:spPr>
      </p:pic>
      <p:pic>
        <p:nvPicPr>
          <p:cNvPr id="7" name="Picture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5841" y="6052700"/>
            <a:ext cx="1951355" cy="50482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 Box 2">
            <a:extLst>
              <a:ext uri="{FF2B5EF4-FFF2-40B4-BE49-F238E27FC236}">
                <a16:creationId xmlns:a16="http://schemas.microsoft.com/office/drawing/2014/main" id="{485B68E5-F36B-4783-B160-42CF83F0A4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652224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842453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Autofit/>
          </a:bodyPr>
          <a:lstStyle/>
          <a:p>
            <a:pPr algn="l"/>
            <a:r>
              <a:rPr lang="en-GB" sz="2800" b="1" dirty="0"/>
              <a:t>Now try this one</a:t>
            </a:r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F34E6F11-56D1-46EC-A93A-BB940636CDA3}"/>
              </a:ext>
            </a:extLst>
          </p:cNvPr>
          <p:cNvSpPr txBox="1">
            <a:spLocks noGrp="1" noChangeArrowheads="1"/>
          </p:cNvSpPr>
          <p:nvPr>
            <p:ph idx="1"/>
          </p:nvPr>
        </p:nvSpPr>
        <p:spPr bwMode="auto">
          <a:xfrm>
            <a:off x="5076498" y="1601732"/>
            <a:ext cx="6665046" cy="3857466"/>
          </a:xfrm>
          <a:prstGeom prst="rect">
            <a:avLst/>
          </a:prstGeom>
          <a:solidFill>
            <a:schemeClr val="bg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GB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GB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B95C2A-ABE7-40E7-8C98-4D1427C073AA}"/>
              </a:ext>
            </a:extLst>
          </p:cNvPr>
          <p:cNvSpPr txBox="1"/>
          <p:nvPr/>
        </p:nvSpPr>
        <p:spPr>
          <a:xfrm>
            <a:off x="373581" y="1515025"/>
            <a:ext cx="4518053" cy="39703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Understand the problem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Make a plan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Carry out your plan: show your reasoning 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Review your solution: does it seem reasonable?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Think about your learning: which parts of the problem did you find easy and which parts did you find harder?</a:t>
            </a:r>
          </a:p>
          <a:p>
            <a:endParaRPr lang="en-GB" b="1" dirty="0">
              <a:cs typeface="Times New Roman" panose="02020603050405020304" pitchFamily="18" charset="0"/>
            </a:endParaRPr>
          </a:p>
        </p:txBody>
      </p:sp>
      <p:sp>
        <p:nvSpPr>
          <p:cNvPr id="8" name="Text Box 2">
            <a:extLst>
              <a:ext uri="{FF2B5EF4-FFF2-40B4-BE49-F238E27FC236}">
                <a16:creationId xmlns:a16="http://schemas.microsoft.com/office/drawing/2014/main" id="{E47093AC-0C9F-49A7-8108-3D53CED6F4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pic>
        <p:nvPicPr>
          <p:cNvPr id="4" name="Picture 3" descr="Diagram&#10;&#10;Description automatically generated">
            <a:extLst>
              <a:ext uri="{FF2B5EF4-FFF2-40B4-BE49-F238E27FC236}">
                <a16:creationId xmlns:a16="http://schemas.microsoft.com/office/drawing/2014/main" id="{BDE4C035-AF3A-4792-A115-6E9568F513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7767" y="2179583"/>
            <a:ext cx="3925984" cy="317675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D9AF6DD-C575-4D15-AF3D-5803F36037D0}"/>
              </a:ext>
            </a:extLst>
          </p:cNvPr>
          <p:cNvSpPr txBox="1"/>
          <p:nvPr/>
        </p:nvSpPr>
        <p:spPr>
          <a:xfrm>
            <a:off x="9165020" y="2413336"/>
            <a:ext cx="302698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Write the letters of the angles that are </a:t>
            </a:r>
            <a:r>
              <a:rPr lang="en-GB" b="1" dirty="0"/>
              <a:t>obtuse.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Write the letters of the angles that are </a:t>
            </a:r>
            <a:r>
              <a:rPr lang="en-GB" b="1" dirty="0"/>
              <a:t>acute.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CE73254-AC55-4318-BAC0-F121AB74DD26}"/>
              </a:ext>
            </a:extLst>
          </p:cNvPr>
          <p:cNvSpPr txBox="1"/>
          <p:nvPr/>
        </p:nvSpPr>
        <p:spPr>
          <a:xfrm>
            <a:off x="5157767" y="1718441"/>
            <a:ext cx="40072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Here are five angles.</a:t>
            </a:r>
          </a:p>
        </p:txBody>
      </p:sp>
    </p:spTree>
    <p:extLst>
      <p:ext uri="{BB962C8B-B14F-4D97-AF65-F5344CB8AC3E}">
        <p14:creationId xmlns:p14="http://schemas.microsoft.com/office/powerpoint/2010/main" val="31230648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836712"/>
            <a:ext cx="8229600" cy="580926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/>
              <a:t>HIAS Maths team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315FA5-D23A-4E53-9E19-A45B7DE6E9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406104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800" dirty="0"/>
              <a:t>The HIAS maths team offer a wide range of high-quality services to support schools in improving outcomes for learners, including courses, bespoke consultancy and in-house training.  </a:t>
            </a:r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/>
              <a:t>For further details referring </a:t>
            </a:r>
            <a:r>
              <a:rPr lang="en-GB" sz="1800"/>
              <a:t>to maths, </a:t>
            </a:r>
            <a:r>
              <a:rPr lang="en-GB" sz="1800" dirty="0"/>
              <a:t>please contact either of the team leads:</a:t>
            </a:r>
          </a:p>
          <a:p>
            <a:pPr marL="0" indent="0">
              <a:buNone/>
            </a:pPr>
            <a:r>
              <a:rPr lang="en-GB" sz="1800" dirty="0"/>
              <a:t>	Jacqui Clifft : </a:t>
            </a:r>
            <a:r>
              <a:rPr lang="en-GB" sz="1800" dirty="0">
                <a:hlinkClick r:id="rId2"/>
              </a:rPr>
              <a:t>Jacqui.clifft@hants.gov.uk</a:t>
            </a:r>
            <a:endParaRPr lang="en-GB" sz="1800" dirty="0"/>
          </a:p>
          <a:p>
            <a:pPr marL="0" indent="0">
              <a:buNone/>
            </a:pPr>
            <a:r>
              <a:rPr lang="en-GB" sz="1800" dirty="0"/>
              <a:t>	Jo Lees: </a:t>
            </a:r>
            <a:r>
              <a:rPr lang="en-GB" sz="1800" dirty="0">
                <a:hlinkClick r:id="rId3"/>
              </a:rPr>
              <a:t>Jo.Lees@hants.gov.uk</a:t>
            </a:r>
            <a:endParaRPr lang="en-GB" sz="1800" dirty="0"/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/>
              <a:t>For further details on the full range of services available please contact us using the following details:</a:t>
            </a:r>
          </a:p>
          <a:p>
            <a:pPr marL="0" indent="0">
              <a:buNone/>
            </a:pPr>
            <a:r>
              <a:rPr lang="en-GB" sz="1800" dirty="0"/>
              <a:t> </a:t>
            </a:r>
          </a:p>
          <a:p>
            <a:pPr marL="0" indent="0">
              <a:buNone/>
            </a:pPr>
            <a:r>
              <a:rPr lang="en-GB" sz="1800" dirty="0"/>
              <a:t>Tel: 01962 874820 or email: hias.enquiries@hants.gov.uk 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For further details on the full range of services available please contact us using the following details:</a:t>
            </a:r>
          </a:p>
          <a:p>
            <a:pPr marL="0" indent="0">
              <a:buNone/>
            </a:pPr>
            <a:r>
              <a:rPr lang="en-GB" sz="2000" dirty="0"/>
              <a:t> </a:t>
            </a:r>
          </a:p>
          <a:p>
            <a:pPr marL="0" indent="0">
              <a:buNone/>
            </a:pPr>
            <a:r>
              <a:rPr lang="en-GB" sz="2000" dirty="0"/>
              <a:t>Tel: 01962 874820 or email: </a:t>
            </a:r>
            <a:r>
              <a:rPr lang="en-GB" sz="2000" u="sng" dirty="0">
                <a:hlinkClick r:id="rId4"/>
              </a:rPr>
              <a:t>hias.enquiries@hants.gov.uk</a:t>
            </a:r>
            <a:r>
              <a:rPr lang="en-GB" sz="2000" dirty="0"/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F9214C5-B01F-45DC-B050-A3009F4A4ED9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578" y="6353176"/>
            <a:ext cx="1951355" cy="504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 descr="image001">
            <a:extLst>
              <a:ext uri="{FF2B5EF4-FFF2-40B4-BE49-F238E27FC236}">
                <a16:creationId xmlns:a16="http://schemas.microsoft.com/office/drawing/2014/main" id="{A1225777-4001-4A53-9C8C-6F01F7A2524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46" t="17177" r="11766" b="27104"/>
          <a:stretch/>
        </p:blipFill>
        <p:spPr bwMode="auto">
          <a:xfrm>
            <a:off x="9112668" y="5517232"/>
            <a:ext cx="1555333" cy="1340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2">
            <a:extLst>
              <a:ext uri="{FF2B5EF4-FFF2-40B4-BE49-F238E27FC236}">
                <a16:creationId xmlns:a16="http://schemas.microsoft.com/office/drawing/2014/main" id="{554982C7-EA62-4593-9C65-70B45EF440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12933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08BC7-3958-4725-9814-E8937628E8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These slides are intended to support teachers and pupils with a blended approach to learning, either in-class or online. The tasks are intended to form part of a learning journey and could be the basis of either one lesson or a short sequence of connected lessons. </a:t>
            </a:r>
          </a:p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 4-step </a:t>
            </a:r>
            <a:r>
              <a:rPr lang="en-GB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Polya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model for problem solving has been used to provide a structure to support reasoning. Teachers may need to use more or fewer steps to support the range of learners in </a:t>
            </a: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</a:rPr>
              <a:t>their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class.</a:t>
            </a:r>
          </a:p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Teachers should delete, change and add slides to suit the needs of </a:t>
            </a:r>
            <a:r>
              <a:rPr lang="en-GB" sz="18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their </a:t>
            </a:r>
            <a:r>
              <a:rPr lang="en-GB" sz="1800">
                <a:latin typeface="Calibri" panose="020F0502020204030204" pitchFamily="34" charset="0"/>
                <a:ea typeface="Calibri" panose="020F0502020204030204" pitchFamily="34" charset="0"/>
              </a:rPr>
              <a:t>pupil</a:t>
            </a:r>
            <a:r>
              <a:rPr lang="en-GB" sz="18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 Extra slides with personalised prompts and appropriate examples based on previous teaching may be suitable. When changing the slide-deck, teachers should consider:</a:t>
            </a:r>
          </a:p>
          <a:p>
            <a:pPr marL="742950" lvl="1" indent="-285750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Their expectations for the use of representations such as bar models, number lines, arrays and  diagrams.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Which strategies and methods pupils should use and record when solving problems or identifying solutions. This could include a range of informal jottings and diagrams, the use of tables to record solutions systematically and formal or informal calculation methods.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Teachers may also wish to record a ‘voice over’ to talk pupils through the slides.</a:t>
            </a:r>
            <a:endParaRPr lang="en-GB" sz="1600" dirty="0"/>
          </a:p>
        </p:txBody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8AD1D9EC-C89D-4E25-B8F7-4B64D4F88E52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8174038" cy="1143000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hangingPunct="0">
              <a:spcBef>
                <a:spcPts val="700"/>
              </a:spcBef>
            </a:pPr>
            <a:b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</a:b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877214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>
            <a:extLst>
              <a:ext uri="{FF2B5EF4-FFF2-40B4-BE49-F238E27FC236}">
                <a16:creationId xmlns:a16="http://schemas.microsoft.com/office/drawing/2014/main" id="{7865E9A0-6519-4C34-A90D-9DC1AB0038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206" y="506029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F8794BD-7A56-4ADD-AB22-E23ACB8440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4944" y="1142681"/>
            <a:ext cx="4382112" cy="457263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B8F265A-7D5C-42F1-84B4-D2C743825212}"/>
              </a:ext>
            </a:extLst>
          </p:cNvPr>
          <p:cNvSpPr txBox="1"/>
          <p:nvPr/>
        </p:nvSpPr>
        <p:spPr>
          <a:xfrm>
            <a:off x="3681876" y="5922740"/>
            <a:ext cx="62956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1945 George </a:t>
            </a:r>
            <a:r>
              <a:rPr lang="en-GB" sz="1200" dirty="0" err="1"/>
              <a:t>Polya</a:t>
            </a:r>
            <a:r>
              <a:rPr lang="en-GB" sz="1200" dirty="0"/>
              <a:t> published  ‘How To Solve It’ 2nd ed., Princeton University Press, 1957, ISBN 0-691-08097-6.</a:t>
            </a:r>
          </a:p>
        </p:txBody>
      </p:sp>
    </p:spTree>
    <p:extLst>
      <p:ext uri="{BB962C8B-B14F-4D97-AF65-F5344CB8AC3E}">
        <p14:creationId xmlns:p14="http://schemas.microsoft.com/office/powerpoint/2010/main" val="3998971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836712"/>
            <a:ext cx="8229600" cy="580926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/>
              <a:t>Identifying acute and reflex angles</a:t>
            </a:r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F34E6F11-56D1-46EC-A93A-BB940636CDA3}"/>
              </a:ext>
            </a:extLst>
          </p:cNvPr>
          <p:cNvSpPr txBox="1">
            <a:spLocks noGrp="1" noChangeArrowheads="1"/>
          </p:cNvSpPr>
          <p:nvPr>
            <p:ph idx="1"/>
          </p:nvPr>
        </p:nvSpPr>
        <p:spPr bwMode="auto">
          <a:xfrm>
            <a:off x="1981200" y="1600200"/>
            <a:ext cx="8229600" cy="3916363"/>
          </a:xfrm>
          <a:prstGeom prst="rect">
            <a:avLst/>
          </a:prstGeom>
          <a:solidFill>
            <a:schemeClr val="bg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GB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GB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 Box 2">
            <a:extLst>
              <a:ext uri="{FF2B5EF4-FFF2-40B4-BE49-F238E27FC236}">
                <a16:creationId xmlns:a16="http://schemas.microsoft.com/office/drawing/2014/main" id="{4BDCC19A-4AE3-4E9F-8535-27B8BC575D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pic>
        <p:nvPicPr>
          <p:cNvPr id="4" name="Picture 3" descr="Diagram, engineering drawing&#10;&#10;Description automatically generated">
            <a:extLst>
              <a:ext uri="{FF2B5EF4-FFF2-40B4-BE49-F238E27FC236}">
                <a16:creationId xmlns:a16="http://schemas.microsoft.com/office/drawing/2014/main" id="{1BCA7624-7D30-47AF-8EFD-29FB20217D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8968" y="1816841"/>
            <a:ext cx="4646126" cy="344095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AA281F4-78FF-4B2D-A5C8-E89CBA119E12}"/>
              </a:ext>
            </a:extLst>
          </p:cNvPr>
          <p:cNvSpPr txBox="1"/>
          <p:nvPr/>
        </p:nvSpPr>
        <p:spPr>
          <a:xfrm>
            <a:off x="6944710" y="1816841"/>
            <a:ext cx="302698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Write the letters of the angles that are </a:t>
            </a:r>
            <a:r>
              <a:rPr lang="en-GB" b="1" dirty="0"/>
              <a:t>obtuse.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Write the letters of the angles that are </a:t>
            </a:r>
            <a:r>
              <a:rPr lang="en-GB" b="1" dirty="0"/>
              <a:t>acute.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C5591B0-4918-44E1-94D5-FE7071C0F60C}"/>
              </a:ext>
            </a:extLst>
          </p:cNvPr>
          <p:cNvSpPr txBox="1"/>
          <p:nvPr/>
        </p:nvSpPr>
        <p:spPr>
          <a:xfrm>
            <a:off x="3555124" y="5733204"/>
            <a:ext cx="66556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i="1" dirty="0"/>
              <a:t>Standards and Testing Agency 2016 national curriculum assessments</a:t>
            </a:r>
          </a:p>
        </p:txBody>
      </p:sp>
    </p:spTree>
    <p:extLst>
      <p:ext uri="{BB962C8B-B14F-4D97-AF65-F5344CB8AC3E}">
        <p14:creationId xmlns:p14="http://schemas.microsoft.com/office/powerpoint/2010/main" val="4061990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/>
              <a:t>Understand the problem</a:t>
            </a:r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F34E6F11-56D1-46EC-A93A-BB940636CDA3}"/>
              </a:ext>
            </a:extLst>
          </p:cNvPr>
          <p:cNvSpPr txBox="1">
            <a:spLocks noGrp="1" noChangeArrowheads="1"/>
          </p:cNvSpPr>
          <p:nvPr>
            <p:ph idx="1"/>
          </p:nvPr>
        </p:nvSpPr>
        <p:spPr bwMode="auto">
          <a:xfrm>
            <a:off x="5405480" y="1616384"/>
            <a:ext cx="6352247" cy="4274618"/>
          </a:xfrm>
          <a:prstGeom prst="rect">
            <a:avLst/>
          </a:prstGeom>
          <a:solidFill>
            <a:schemeClr val="bg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GB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108D53A-CBF5-4B0E-8282-15120F8F0D36}"/>
              </a:ext>
            </a:extLst>
          </p:cNvPr>
          <p:cNvSpPr txBox="1"/>
          <p:nvPr/>
        </p:nvSpPr>
        <p:spPr>
          <a:xfrm>
            <a:off x="525983" y="1808344"/>
            <a:ext cx="4518053" cy="39703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i="1" dirty="0"/>
              <a:t>There are five angles marked on a grid of squares.</a:t>
            </a:r>
          </a:p>
          <a:p>
            <a:r>
              <a:rPr lang="en-GB" dirty="0"/>
              <a:t>We need to decide which ones are obtuse angles and which ones are acute angles (there are no angles shown in this problem that are 180° or greater).</a:t>
            </a:r>
          </a:p>
          <a:p>
            <a:endParaRPr lang="en-GB" i="1" dirty="0"/>
          </a:p>
          <a:p>
            <a:r>
              <a:rPr lang="en-GB" b="1" i="1" dirty="0"/>
              <a:t>Key fact: </a:t>
            </a:r>
            <a:r>
              <a:rPr lang="en-GB" i="1" dirty="0"/>
              <a:t>An </a:t>
            </a:r>
            <a:r>
              <a:rPr lang="en-GB" b="1" i="1" dirty="0"/>
              <a:t>acute</a:t>
            </a:r>
            <a:r>
              <a:rPr lang="en-GB" i="1" dirty="0"/>
              <a:t> angle is a turn that is less than 90</a:t>
            </a:r>
            <a:r>
              <a:rPr lang="en-GB" dirty="0"/>
              <a:t>° (90 degrees).</a:t>
            </a:r>
          </a:p>
          <a:p>
            <a:endParaRPr lang="en-GB" i="1" dirty="0"/>
          </a:p>
          <a:p>
            <a:r>
              <a:rPr lang="en-GB" b="1" i="1" dirty="0"/>
              <a:t>Key fact: </a:t>
            </a:r>
            <a:r>
              <a:rPr lang="en-GB" i="1" dirty="0"/>
              <a:t>An </a:t>
            </a:r>
            <a:r>
              <a:rPr lang="en-GB" b="1" i="1" dirty="0"/>
              <a:t>obtuse</a:t>
            </a:r>
            <a:r>
              <a:rPr lang="en-GB" i="1" dirty="0"/>
              <a:t> angle is a turn that is greater than 90</a:t>
            </a:r>
            <a:r>
              <a:rPr lang="en-GB" dirty="0"/>
              <a:t>° (90 degrees) </a:t>
            </a:r>
            <a:r>
              <a:rPr lang="en-GB" i="1" dirty="0"/>
              <a:t>but less than 180°.</a:t>
            </a:r>
          </a:p>
          <a:p>
            <a:endParaRPr lang="en-GB" i="1" dirty="0"/>
          </a:p>
        </p:txBody>
      </p:sp>
      <p:sp>
        <p:nvSpPr>
          <p:cNvPr id="8" name="Text Box 2">
            <a:extLst>
              <a:ext uri="{FF2B5EF4-FFF2-40B4-BE49-F238E27FC236}">
                <a16:creationId xmlns:a16="http://schemas.microsoft.com/office/drawing/2014/main" id="{BDD2FE1C-7079-43D6-B71D-DFAD019DFD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pic>
        <p:nvPicPr>
          <p:cNvPr id="9" name="Picture 8" descr="Diagram, engineering drawing&#10;&#10;Description automatically generated">
            <a:extLst>
              <a:ext uri="{FF2B5EF4-FFF2-40B4-BE49-F238E27FC236}">
                <a16:creationId xmlns:a16="http://schemas.microsoft.com/office/drawing/2014/main" id="{4E6E9F3B-918D-47ED-9289-C6A28B345E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5288" y="2454743"/>
            <a:ext cx="3507791" cy="259789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74C274AD-A02B-4256-96A4-51756CE98F8E}"/>
              </a:ext>
            </a:extLst>
          </p:cNvPr>
          <p:cNvSpPr txBox="1"/>
          <p:nvPr/>
        </p:nvSpPr>
        <p:spPr>
          <a:xfrm>
            <a:off x="9165020" y="2659694"/>
            <a:ext cx="302698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Write the letters of the angles that are </a:t>
            </a:r>
            <a:r>
              <a:rPr lang="en-GB" b="1" dirty="0"/>
              <a:t>obtuse.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Write the letters of the angles that are </a:t>
            </a:r>
            <a:r>
              <a:rPr lang="en-GB" b="1" dirty="0"/>
              <a:t>acute.</a:t>
            </a:r>
          </a:p>
        </p:txBody>
      </p:sp>
    </p:spTree>
    <p:extLst>
      <p:ext uri="{BB962C8B-B14F-4D97-AF65-F5344CB8AC3E}">
        <p14:creationId xmlns:p14="http://schemas.microsoft.com/office/powerpoint/2010/main" val="2524474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/>
              <a:t>Make a Plan</a:t>
            </a:r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F34E6F11-56D1-46EC-A93A-BB940636CDA3}"/>
              </a:ext>
            </a:extLst>
          </p:cNvPr>
          <p:cNvSpPr txBox="1">
            <a:spLocks noGrp="1" noChangeArrowheads="1"/>
          </p:cNvSpPr>
          <p:nvPr>
            <p:ph idx="1"/>
          </p:nvPr>
        </p:nvSpPr>
        <p:spPr bwMode="auto">
          <a:xfrm>
            <a:off x="5405480" y="1616384"/>
            <a:ext cx="6352247" cy="4654943"/>
          </a:xfrm>
          <a:prstGeom prst="rect">
            <a:avLst/>
          </a:prstGeom>
          <a:solidFill>
            <a:schemeClr val="bg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GB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GB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108D53A-CBF5-4B0E-8282-15120F8F0D36}"/>
              </a:ext>
            </a:extLst>
          </p:cNvPr>
          <p:cNvSpPr txBox="1"/>
          <p:nvPr/>
        </p:nvSpPr>
        <p:spPr>
          <a:xfrm>
            <a:off x="430226" y="1425730"/>
            <a:ext cx="4518053" cy="286232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/>
              <a:t>Step 1: We need to work systematically starting with angle </a:t>
            </a:r>
            <a:r>
              <a:rPr lang="en-GB" b="1" i="1" dirty="0"/>
              <a:t>a</a:t>
            </a:r>
          </a:p>
          <a:p>
            <a:endParaRPr lang="en-GB" b="1" dirty="0"/>
          </a:p>
          <a:p>
            <a:r>
              <a:rPr lang="en-GB" b="1" dirty="0">
                <a:cs typeface="Times New Roman" panose="02020603050405020304" pitchFamily="18" charset="0"/>
              </a:rPr>
              <a:t>Step 2: Comparing each angle to </a:t>
            </a:r>
            <a:r>
              <a:rPr lang="en-GB" b="1" dirty="0"/>
              <a:t>90° would allow us to decide whether the angle is less than or greater than 90°</a:t>
            </a:r>
            <a:endParaRPr lang="en-GB" b="1" dirty="0">
              <a:cs typeface="Times New Roman" panose="02020603050405020304" pitchFamily="18" charset="0"/>
            </a:endParaRPr>
          </a:p>
          <a:p>
            <a:endParaRPr lang="en-GB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Step 3: We need to make sure we record each angle as either obtuse or acute.</a:t>
            </a:r>
            <a:endParaRPr lang="en-GB" dirty="0">
              <a:cs typeface="Times New Roman" panose="02020603050405020304" pitchFamily="18" charset="0"/>
            </a:endParaRPr>
          </a:p>
        </p:txBody>
      </p:sp>
      <p:sp>
        <p:nvSpPr>
          <p:cNvPr id="7" name="Text Box 2">
            <a:extLst>
              <a:ext uri="{FF2B5EF4-FFF2-40B4-BE49-F238E27FC236}">
                <a16:creationId xmlns:a16="http://schemas.microsoft.com/office/drawing/2014/main" id="{FF54B870-8BF1-419D-B303-3966401531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pic>
        <p:nvPicPr>
          <p:cNvPr id="10" name="Picture 9" descr="Diagram, engineering drawing&#10;&#10;Description automatically generated">
            <a:extLst>
              <a:ext uri="{FF2B5EF4-FFF2-40B4-BE49-F238E27FC236}">
                <a16:creationId xmlns:a16="http://schemas.microsoft.com/office/drawing/2014/main" id="{E22C1A93-7434-4A75-98E1-08DA6BAD3F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4940" y="2454743"/>
            <a:ext cx="3507791" cy="259789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76EB27F-87C0-4DDB-9FE2-62B0307AF53A}"/>
              </a:ext>
            </a:extLst>
          </p:cNvPr>
          <p:cNvSpPr txBox="1"/>
          <p:nvPr/>
        </p:nvSpPr>
        <p:spPr>
          <a:xfrm>
            <a:off x="9092191" y="2738029"/>
            <a:ext cx="302698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Write the letters of the angles that are </a:t>
            </a:r>
            <a:r>
              <a:rPr lang="en-GB" b="1" dirty="0"/>
              <a:t>obtuse.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Write the letters of the angles that are </a:t>
            </a:r>
            <a:r>
              <a:rPr lang="en-GB" b="1" dirty="0"/>
              <a:t>acute.</a:t>
            </a:r>
          </a:p>
        </p:txBody>
      </p:sp>
    </p:spTree>
    <p:extLst>
      <p:ext uri="{BB962C8B-B14F-4D97-AF65-F5344CB8AC3E}">
        <p14:creationId xmlns:p14="http://schemas.microsoft.com/office/powerpoint/2010/main" val="2483527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B919224-F77F-4B76-8455-E8C00C7B4B2F}"/>
              </a:ext>
            </a:extLst>
          </p:cNvPr>
          <p:cNvSpPr txBox="1"/>
          <p:nvPr/>
        </p:nvSpPr>
        <p:spPr>
          <a:xfrm>
            <a:off x="1111469" y="662152"/>
            <a:ext cx="7488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It is helpful to visualise what 90° could like in different orientations.  </a:t>
            </a:r>
          </a:p>
        </p:txBody>
      </p:sp>
      <p:pic>
        <p:nvPicPr>
          <p:cNvPr id="7" name="Picture 6" descr="A diagram of a graph&#10;&#10;Description automatically generated with low confidence">
            <a:extLst>
              <a:ext uri="{FF2B5EF4-FFF2-40B4-BE49-F238E27FC236}">
                <a16:creationId xmlns:a16="http://schemas.microsoft.com/office/drawing/2014/main" id="{D980E418-0B9F-4FF0-9772-A703CB5ACF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7046" y="1219340"/>
            <a:ext cx="9147914" cy="5150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4719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/>
              <a:t>Carry out your plan: show your reasoning</a:t>
            </a:r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F34E6F11-56D1-46EC-A93A-BB940636CDA3}"/>
              </a:ext>
            </a:extLst>
          </p:cNvPr>
          <p:cNvSpPr txBox="1">
            <a:spLocks noGrp="1" noChangeArrowheads="1"/>
          </p:cNvSpPr>
          <p:nvPr>
            <p:ph idx="1"/>
          </p:nvPr>
        </p:nvSpPr>
        <p:spPr bwMode="auto">
          <a:xfrm>
            <a:off x="5405480" y="1616383"/>
            <a:ext cx="6387127" cy="4755885"/>
          </a:xfrm>
          <a:prstGeom prst="rect">
            <a:avLst/>
          </a:prstGeom>
          <a:solidFill>
            <a:schemeClr val="bg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GB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GB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GB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108D53A-CBF5-4B0E-8282-15120F8F0D36}"/>
              </a:ext>
            </a:extLst>
          </p:cNvPr>
          <p:cNvSpPr txBox="1"/>
          <p:nvPr/>
        </p:nvSpPr>
        <p:spPr>
          <a:xfrm>
            <a:off x="519238" y="1601732"/>
            <a:ext cx="4518053" cy="181588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600" b="1" dirty="0"/>
              <a:t>Step 1: Work out if angle </a:t>
            </a:r>
            <a:r>
              <a:rPr lang="en-GB" sz="1600" b="1" i="1" dirty="0"/>
              <a:t>a</a:t>
            </a:r>
            <a:r>
              <a:rPr lang="en-GB" sz="1600" b="1" dirty="0"/>
              <a:t> is less than 90° (acute) or more than 90° but less than 180° (obtuse) and record in the correct place.</a:t>
            </a:r>
          </a:p>
          <a:p>
            <a:endParaRPr lang="en-GB" sz="1600" b="1" dirty="0">
              <a:cs typeface="Times New Roman" panose="02020603050405020304" pitchFamily="18" charset="0"/>
            </a:endParaRPr>
          </a:p>
          <a:p>
            <a:r>
              <a:rPr lang="en-GB" sz="1600" b="1" dirty="0">
                <a:cs typeface="Times New Roman" panose="02020603050405020304" pitchFamily="18" charset="0"/>
              </a:rPr>
              <a:t>Step 2: </a:t>
            </a:r>
            <a:r>
              <a:rPr lang="en-GB" sz="1600" b="1" dirty="0"/>
              <a:t>Repeat step 1 for each of the angles </a:t>
            </a:r>
            <a:r>
              <a:rPr lang="en-GB" sz="1600" b="1" i="1" dirty="0"/>
              <a:t>b, c, d </a:t>
            </a:r>
            <a:r>
              <a:rPr lang="en-GB" sz="1600" b="1" dirty="0"/>
              <a:t>and </a:t>
            </a:r>
            <a:r>
              <a:rPr lang="en-GB" sz="1600" b="1" i="1" dirty="0"/>
              <a:t>e</a:t>
            </a:r>
            <a:r>
              <a:rPr lang="en-GB" sz="1600" b="1" dirty="0"/>
              <a:t>.</a:t>
            </a:r>
          </a:p>
          <a:p>
            <a:endParaRPr lang="en-GB" sz="1600" b="1" dirty="0">
              <a:cs typeface="Times New Roman" panose="02020603050405020304" pitchFamily="18" charset="0"/>
            </a:endParaRPr>
          </a:p>
        </p:txBody>
      </p:sp>
      <p:sp>
        <p:nvSpPr>
          <p:cNvPr id="7" name="Text Box 2">
            <a:extLst>
              <a:ext uri="{FF2B5EF4-FFF2-40B4-BE49-F238E27FC236}">
                <a16:creationId xmlns:a16="http://schemas.microsoft.com/office/drawing/2014/main" id="{ED0D315E-310F-43DF-8548-1B18021FB1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pic>
        <p:nvPicPr>
          <p:cNvPr id="6" name="Picture 5" descr="Diagram, engineering drawing&#10;&#10;Description automatically generated">
            <a:extLst>
              <a:ext uri="{FF2B5EF4-FFF2-40B4-BE49-F238E27FC236}">
                <a16:creationId xmlns:a16="http://schemas.microsoft.com/office/drawing/2014/main" id="{34C08B42-D479-4FA9-A753-E1955CE3C2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4940" y="2454743"/>
            <a:ext cx="3507791" cy="259789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E44A499-D60C-4391-ADA8-119BF2632DFE}"/>
              </a:ext>
            </a:extLst>
          </p:cNvPr>
          <p:cNvSpPr txBox="1"/>
          <p:nvPr/>
        </p:nvSpPr>
        <p:spPr>
          <a:xfrm>
            <a:off x="9092191" y="2738029"/>
            <a:ext cx="302698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Write the letters of the angles that are </a:t>
            </a:r>
            <a:r>
              <a:rPr lang="en-GB" b="1" dirty="0"/>
              <a:t>obtuse.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Write the letters of the angles that are </a:t>
            </a:r>
            <a:r>
              <a:rPr lang="en-GB" b="1" dirty="0"/>
              <a:t>acute.</a:t>
            </a:r>
          </a:p>
        </p:txBody>
      </p:sp>
    </p:spTree>
    <p:extLst>
      <p:ext uri="{BB962C8B-B14F-4D97-AF65-F5344CB8AC3E}">
        <p14:creationId xmlns:p14="http://schemas.microsoft.com/office/powerpoint/2010/main" val="3415331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Autofit/>
          </a:bodyPr>
          <a:lstStyle/>
          <a:p>
            <a:pPr algn="l"/>
            <a:r>
              <a:rPr lang="en-GB" sz="2000" b="1" dirty="0"/>
              <a:t>Review your solution: does it seem reasonable?</a:t>
            </a:r>
            <a:br>
              <a:rPr lang="en-GB" sz="2000" b="1" dirty="0"/>
            </a:br>
            <a:r>
              <a:rPr lang="en-GB" sz="2000" b="1" dirty="0"/>
              <a:t>Which steps/ parts did you find easy and which harder?</a:t>
            </a:r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F34E6F11-56D1-46EC-A93A-BB940636CDA3}"/>
              </a:ext>
            </a:extLst>
          </p:cNvPr>
          <p:cNvSpPr txBox="1">
            <a:spLocks noGrp="1" noChangeArrowheads="1"/>
          </p:cNvSpPr>
          <p:nvPr>
            <p:ph idx="1"/>
          </p:nvPr>
        </p:nvSpPr>
        <p:spPr bwMode="auto">
          <a:xfrm>
            <a:off x="5389296" y="1751226"/>
            <a:ext cx="6352247" cy="4247317"/>
          </a:xfrm>
          <a:prstGeom prst="rect">
            <a:avLst/>
          </a:prstGeom>
          <a:solidFill>
            <a:schemeClr val="bg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GB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GB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GB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B95C2A-ABE7-40E7-8C98-4D1427C073AA}"/>
              </a:ext>
            </a:extLst>
          </p:cNvPr>
          <p:cNvSpPr txBox="1"/>
          <p:nvPr/>
        </p:nvSpPr>
        <p:spPr>
          <a:xfrm>
            <a:off x="535422" y="1765879"/>
            <a:ext cx="4518053" cy="424731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How could you check?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GB" b="1" dirty="0">
                <a:cs typeface="Times New Roman" panose="02020603050405020304" pitchFamily="18" charset="0"/>
              </a:rPr>
              <a:t>Go through the steps you took  and check for errors</a:t>
            </a:r>
          </a:p>
          <a:p>
            <a:pPr lvl="1"/>
            <a:r>
              <a:rPr lang="en-GB" dirty="0">
                <a:cs typeface="Times New Roman" panose="02020603050405020304" pitchFamily="18" charset="0"/>
              </a:rPr>
              <a:t>Remember there are five angles to check.</a:t>
            </a:r>
          </a:p>
          <a:p>
            <a:pPr marL="342900" indent="-342900">
              <a:buAutoNum type="arabicPeriod"/>
            </a:pPr>
            <a:endParaRPr lang="en-GB" b="1" dirty="0"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endParaRPr lang="en-GB" b="1" dirty="0"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GB" b="1" dirty="0">
                <a:cs typeface="Times New Roman" panose="02020603050405020304" pitchFamily="18" charset="0"/>
              </a:rPr>
              <a:t>You could use the </a:t>
            </a:r>
            <a:r>
              <a:rPr lang="en-GB" b="1" dirty="0"/>
              <a:t>90°</a:t>
            </a:r>
            <a:r>
              <a:rPr lang="en-GB" b="1" dirty="0">
                <a:cs typeface="Times New Roman" panose="02020603050405020304" pitchFamily="18" charset="0"/>
              </a:rPr>
              <a:t>corner of a piece of paper or card to check the angles.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b="1" dirty="0">
              <a:cs typeface="Times New Roman" panose="02020603050405020304" pitchFamily="18" charset="0"/>
            </a:endParaRPr>
          </a:p>
        </p:txBody>
      </p:sp>
      <p:sp>
        <p:nvSpPr>
          <p:cNvPr id="8" name="Text Box 2">
            <a:extLst>
              <a:ext uri="{FF2B5EF4-FFF2-40B4-BE49-F238E27FC236}">
                <a16:creationId xmlns:a16="http://schemas.microsoft.com/office/drawing/2014/main" id="{61874448-AD1E-4E6E-B8A1-D95533F3A4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pic>
        <p:nvPicPr>
          <p:cNvPr id="6" name="Picture 5" descr="Diagram, engineering drawing&#10;&#10;Description automatically generated">
            <a:extLst>
              <a:ext uri="{FF2B5EF4-FFF2-40B4-BE49-F238E27FC236}">
                <a16:creationId xmlns:a16="http://schemas.microsoft.com/office/drawing/2014/main" id="{7462A114-7A17-48C8-8DAC-B86C06419F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4940" y="2454743"/>
            <a:ext cx="3507791" cy="259789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D170E25-B569-4794-933E-D3C17A8B38DE}"/>
              </a:ext>
            </a:extLst>
          </p:cNvPr>
          <p:cNvSpPr txBox="1"/>
          <p:nvPr/>
        </p:nvSpPr>
        <p:spPr>
          <a:xfrm>
            <a:off x="9092191" y="2738029"/>
            <a:ext cx="302698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Write the letters of the angles that are </a:t>
            </a:r>
            <a:r>
              <a:rPr lang="en-GB" b="1" dirty="0"/>
              <a:t>obtuse.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Write the letters of the angles that are </a:t>
            </a:r>
            <a:r>
              <a:rPr lang="en-GB" b="1" dirty="0"/>
              <a:t>acute.</a:t>
            </a:r>
          </a:p>
        </p:txBody>
      </p:sp>
    </p:spTree>
    <p:extLst>
      <p:ext uri="{BB962C8B-B14F-4D97-AF65-F5344CB8AC3E}">
        <p14:creationId xmlns:p14="http://schemas.microsoft.com/office/powerpoint/2010/main" val="2384819719"/>
      </p:ext>
    </p:extLst>
  </p:cSld>
  <p:clrMapOvr>
    <a:masterClrMapping/>
  </p:clrMapOvr>
</p:sld>
</file>

<file path=ppt/theme/theme1.xml><?xml version="1.0" encoding="utf-8"?>
<a:theme xmlns:a="http://schemas.openxmlformats.org/drawingml/2006/main" name="3_HIAS PowerPoin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770</TotalTime>
  <Words>921</Words>
  <Application>Microsoft Office PowerPoint</Application>
  <PresentationFormat>Widescreen</PresentationFormat>
  <Paragraphs>120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Symbol</vt:lpstr>
      <vt:lpstr>3_HIAS PowerPoint template</vt:lpstr>
      <vt:lpstr>Year 5</vt:lpstr>
      <vt:lpstr> HIAS Blended Learning Resource</vt:lpstr>
      <vt:lpstr>PowerPoint Presentation</vt:lpstr>
      <vt:lpstr>Identifying acute and reflex angles</vt:lpstr>
      <vt:lpstr>Understand the problem</vt:lpstr>
      <vt:lpstr>Make a Plan</vt:lpstr>
      <vt:lpstr>PowerPoint Presentation</vt:lpstr>
      <vt:lpstr>Carry out your plan: show your reasoning</vt:lpstr>
      <vt:lpstr>Review your solution: does it seem reasonable? Which steps/ parts did you find easy and which harder?</vt:lpstr>
      <vt:lpstr>Now try this one</vt:lpstr>
      <vt:lpstr>HIAS Maths team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1</dc:title>
  <dc:creator>Clifft, Jacqui</dc:creator>
  <cp:lastModifiedBy>Vickers, Rebecca</cp:lastModifiedBy>
  <cp:revision>8</cp:revision>
  <cp:lastPrinted>2021-01-13T11:01:01Z</cp:lastPrinted>
  <dcterms:created xsi:type="dcterms:W3CDTF">2021-01-05T11:02:27Z</dcterms:created>
  <dcterms:modified xsi:type="dcterms:W3CDTF">2021-01-18T12:26:10Z</dcterms:modified>
</cp:coreProperties>
</file>