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62" d="100"/>
          <a:sy n="62" d="100"/>
        </p:scale>
        <p:origin x="28" y="5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20000"/>
          </a:bodyPr>
          <a:lstStyle/>
          <a:p>
            <a:pPr algn="l"/>
            <a:r>
              <a:rPr lang="en-GB" sz="2400" dirty="0">
                <a:solidFill>
                  <a:schemeClr val="tx1"/>
                </a:solidFill>
              </a:rPr>
              <a:t>Addition and Subtraction</a:t>
            </a:r>
          </a:p>
          <a:p>
            <a:pPr marL="342900" indent="-342900" algn="l">
              <a:buFont typeface="Arial" panose="020B0604020202020204" pitchFamily="34" charset="0"/>
              <a:buChar char="•"/>
            </a:pPr>
            <a:r>
              <a:rPr lang="en-GB" sz="2400" dirty="0">
                <a:solidFill>
                  <a:schemeClr val="tx1"/>
                </a:solidFill>
              </a:rPr>
              <a:t>Add and subtract numbers mentally including a </a:t>
            </a:r>
            <a:r>
              <a:rPr lang="en-GB" sz="2400">
                <a:solidFill>
                  <a:schemeClr val="tx1"/>
                </a:solidFill>
              </a:rPr>
              <a:t>3-digit number and ones</a:t>
            </a:r>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12420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points the Blue Team have and how many </a:t>
            </a:r>
          </a:p>
          <a:p>
            <a:r>
              <a:rPr lang="en-GB" sz="1600" dirty="0">
                <a:cs typeface="Times New Roman" panose="02020603050405020304" pitchFamily="18" charset="0"/>
              </a:rPr>
              <a:t>      more points they need to win. 	</a:t>
            </a:r>
          </a:p>
          <a:p>
            <a:endParaRPr lang="en-GB" sz="1600" dirty="0">
              <a:cs typeface="Times New Roman" panose="02020603050405020304" pitchFamily="18" charset="0"/>
            </a:endParaRPr>
          </a:p>
          <a:p>
            <a:pPr marL="342900" indent="-342900">
              <a:buAutoNum type="arabicPeriod" startAt="2"/>
            </a:pPr>
            <a:r>
              <a:rPr lang="en-GB" b="1" dirty="0">
                <a:cs typeface="Times New Roman" panose="02020603050405020304" pitchFamily="18" charset="0"/>
              </a:rPr>
              <a:t>Try to solve the calculation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22" name="Content Placeholder 6">
            <a:extLst>
              <a:ext uri="{FF2B5EF4-FFF2-40B4-BE49-F238E27FC236}">
                <a16:creationId xmlns:a16="http://schemas.microsoft.com/office/drawing/2014/main" id="{BCDD194E-865C-4E12-8D9B-EB96D18EE511}"/>
              </a:ext>
            </a:extLst>
          </p:cNvPr>
          <p:cNvSpPr>
            <a:spLocks noGrp="1"/>
          </p:cNvSpPr>
          <p:nvPr>
            <p:ph idx="1"/>
          </p:nvPr>
        </p:nvSpPr>
        <p:spPr>
          <a:xfrm>
            <a:off x="5449914" y="1604330"/>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C969AA0D-FC50-4DE8-A3CB-5A373CF5FC5E}"/>
              </a:ext>
            </a:extLst>
          </p:cNvPr>
          <p:cNvGrpSpPr/>
          <p:nvPr/>
        </p:nvGrpSpPr>
        <p:grpSpPr>
          <a:xfrm>
            <a:off x="6166040" y="1867467"/>
            <a:ext cx="5772006" cy="4247639"/>
            <a:chOff x="6217411" y="1651709"/>
            <a:chExt cx="5772006" cy="4247639"/>
          </a:xfrm>
        </p:grpSpPr>
        <p:grpSp>
          <p:nvGrpSpPr>
            <p:cNvPr id="24" name="Group 23">
              <a:extLst>
                <a:ext uri="{FF2B5EF4-FFF2-40B4-BE49-F238E27FC236}">
                  <a16:creationId xmlns:a16="http://schemas.microsoft.com/office/drawing/2014/main" id="{2A60C5AE-B587-41DA-9F97-7278DA555A78}"/>
                </a:ext>
              </a:extLst>
            </p:cNvPr>
            <p:cNvGrpSpPr/>
            <p:nvPr/>
          </p:nvGrpSpPr>
          <p:grpSpPr>
            <a:xfrm>
              <a:off x="6217411" y="1651709"/>
              <a:ext cx="5772006" cy="4027710"/>
              <a:chOff x="3299550" y="2114761"/>
              <a:chExt cx="5772006" cy="4027710"/>
            </a:xfrm>
          </p:grpSpPr>
          <p:pic>
            <p:nvPicPr>
              <p:cNvPr id="32" name="Picture 31">
                <a:extLst>
                  <a:ext uri="{FF2B5EF4-FFF2-40B4-BE49-F238E27FC236}">
                    <a16:creationId xmlns:a16="http://schemas.microsoft.com/office/drawing/2014/main" id="{18B95E90-AB47-4F07-A0BB-4E1B533E84DA}"/>
                  </a:ext>
                </a:extLst>
              </p:cNvPr>
              <p:cNvPicPr>
                <a:picLocks noChangeAspect="1"/>
              </p:cNvPicPr>
              <p:nvPr/>
            </p:nvPicPr>
            <p:blipFill>
              <a:blip r:embed="rId2"/>
              <a:stretch>
                <a:fillRect/>
              </a:stretch>
            </p:blipFill>
            <p:spPr>
              <a:xfrm>
                <a:off x="8176206" y="5285221"/>
                <a:ext cx="895350" cy="857250"/>
              </a:xfrm>
              <a:prstGeom prst="rect">
                <a:avLst/>
              </a:prstGeom>
            </p:spPr>
          </p:pic>
          <p:grpSp>
            <p:nvGrpSpPr>
              <p:cNvPr id="33" name="Group 32">
                <a:extLst>
                  <a:ext uri="{FF2B5EF4-FFF2-40B4-BE49-F238E27FC236}">
                    <a16:creationId xmlns:a16="http://schemas.microsoft.com/office/drawing/2014/main" id="{4CD857D7-2DBE-4168-9B78-EA0E6145D792}"/>
                  </a:ext>
                </a:extLst>
              </p:cNvPr>
              <p:cNvGrpSpPr/>
              <p:nvPr/>
            </p:nvGrpSpPr>
            <p:grpSpPr>
              <a:xfrm>
                <a:off x="3299550" y="2114761"/>
                <a:ext cx="5433535" cy="3009753"/>
                <a:chOff x="3671065" y="2246984"/>
                <a:chExt cx="5433535" cy="3009753"/>
              </a:xfrm>
            </p:grpSpPr>
            <p:sp>
              <p:nvSpPr>
                <p:cNvPr id="34" name="Speech Bubble: Rectangle with Corners Rounded 33">
                  <a:extLst>
                    <a:ext uri="{FF2B5EF4-FFF2-40B4-BE49-F238E27FC236}">
                      <a16:creationId xmlns:a16="http://schemas.microsoft.com/office/drawing/2014/main" id="{56FDA50B-AE1B-43C7-86C6-74C7900112EC}"/>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6065D662-0689-46D3-9C61-F1685CCFFF77}"/>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285 points.</a:t>
                  </a:r>
                </a:p>
                <a:p>
                  <a:r>
                    <a:rPr lang="en-GB" dirty="0"/>
                    <a:t>The Blue Team have 7 more points than the Red Team.</a:t>
                  </a:r>
                </a:p>
                <a:p>
                  <a:r>
                    <a:rPr lang="en-GB" dirty="0"/>
                    <a:t>How many points do the Blue Team have in total?</a:t>
                  </a:r>
                </a:p>
                <a:p>
                  <a:r>
                    <a:rPr lang="en-GB" dirty="0"/>
                    <a:t>How many more points do the Blue Team need to win?</a:t>
                  </a:r>
                </a:p>
                <a:p>
                  <a:endParaRPr lang="en-GB" dirty="0"/>
                </a:p>
              </p:txBody>
            </p:sp>
          </p:grpSp>
        </p:grpSp>
        <p:grpSp>
          <p:nvGrpSpPr>
            <p:cNvPr id="25" name="Group 24">
              <a:extLst>
                <a:ext uri="{FF2B5EF4-FFF2-40B4-BE49-F238E27FC236}">
                  <a16:creationId xmlns:a16="http://schemas.microsoft.com/office/drawing/2014/main" id="{01972638-AA16-40D5-A230-FFE046FD9F25}"/>
                </a:ext>
              </a:extLst>
            </p:cNvPr>
            <p:cNvGrpSpPr/>
            <p:nvPr/>
          </p:nvGrpSpPr>
          <p:grpSpPr>
            <a:xfrm>
              <a:off x="6891066" y="4745555"/>
              <a:ext cx="3808485" cy="1153793"/>
              <a:chOff x="6763921" y="4723168"/>
              <a:chExt cx="3808485" cy="1153793"/>
            </a:xfrm>
          </p:grpSpPr>
          <p:grpSp>
            <p:nvGrpSpPr>
              <p:cNvPr id="26" name="Group 25">
                <a:extLst>
                  <a:ext uri="{FF2B5EF4-FFF2-40B4-BE49-F238E27FC236}">
                    <a16:creationId xmlns:a16="http://schemas.microsoft.com/office/drawing/2014/main" id="{B384E66B-5757-48BF-BE69-77F5258E4EA9}"/>
                  </a:ext>
                </a:extLst>
              </p:cNvPr>
              <p:cNvGrpSpPr/>
              <p:nvPr/>
            </p:nvGrpSpPr>
            <p:grpSpPr>
              <a:xfrm>
                <a:off x="6763921" y="4723168"/>
                <a:ext cx="1777839" cy="1153793"/>
                <a:chOff x="9390170" y="1972194"/>
                <a:chExt cx="2084012" cy="1471707"/>
              </a:xfrm>
            </p:grpSpPr>
            <p:pic>
              <p:nvPicPr>
                <p:cNvPr id="30" name="Picture 29">
                  <a:extLst>
                    <a:ext uri="{FF2B5EF4-FFF2-40B4-BE49-F238E27FC236}">
                      <a16:creationId xmlns:a16="http://schemas.microsoft.com/office/drawing/2014/main" id="{C0A7F4FA-204D-483E-A943-75585D6C8808}"/>
                    </a:ext>
                  </a:extLst>
                </p:cNvPr>
                <p:cNvPicPr>
                  <a:picLocks noChangeAspect="1"/>
                </p:cNvPicPr>
                <p:nvPr/>
              </p:nvPicPr>
              <p:blipFill>
                <a:blip r:embed="rId3"/>
                <a:stretch>
                  <a:fillRect/>
                </a:stretch>
              </p:blipFill>
              <p:spPr>
                <a:xfrm>
                  <a:off x="9390170" y="1972194"/>
                  <a:ext cx="2084012" cy="1471707"/>
                </a:xfrm>
                <a:prstGeom prst="rect">
                  <a:avLst/>
                </a:prstGeom>
              </p:spPr>
            </p:pic>
            <p:sp>
              <p:nvSpPr>
                <p:cNvPr id="31" name="Oval 30">
                  <a:extLst>
                    <a:ext uri="{FF2B5EF4-FFF2-40B4-BE49-F238E27FC236}">
                      <a16:creationId xmlns:a16="http://schemas.microsoft.com/office/drawing/2014/main" id="{001A4CA8-C450-467C-85F8-D74960BF61DD}"/>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id="{321B187D-56E2-4364-B77F-FB574CC3AF40}"/>
                  </a:ext>
                </a:extLst>
              </p:cNvPr>
              <p:cNvGrpSpPr/>
              <p:nvPr/>
            </p:nvGrpSpPr>
            <p:grpSpPr>
              <a:xfrm>
                <a:off x="8652897" y="4723168"/>
                <a:ext cx="1919509" cy="1153793"/>
                <a:chOff x="9446339" y="3718085"/>
                <a:chExt cx="1971675" cy="1241246"/>
              </a:xfrm>
            </p:grpSpPr>
            <p:pic>
              <p:nvPicPr>
                <p:cNvPr id="28" name="Picture 27">
                  <a:extLst>
                    <a:ext uri="{FF2B5EF4-FFF2-40B4-BE49-F238E27FC236}">
                      <a16:creationId xmlns:a16="http://schemas.microsoft.com/office/drawing/2014/main" id="{3BE4DB4C-1C2F-4E93-AB0A-A1FF440A315C}"/>
                    </a:ext>
                  </a:extLst>
                </p:cNvPr>
                <p:cNvPicPr>
                  <a:picLocks noChangeAspect="1"/>
                </p:cNvPicPr>
                <p:nvPr/>
              </p:nvPicPr>
              <p:blipFill>
                <a:blip r:embed="rId4"/>
                <a:stretch>
                  <a:fillRect/>
                </a:stretch>
              </p:blipFill>
              <p:spPr>
                <a:xfrm>
                  <a:off x="9446339" y="3759181"/>
                  <a:ext cx="1971675" cy="1200150"/>
                </a:xfrm>
                <a:prstGeom prst="rect">
                  <a:avLst/>
                </a:prstGeom>
              </p:spPr>
            </p:pic>
            <p:sp>
              <p:nvSpPr>
                <p:cNvPr id="29" name="Oval 28">
                  <a:extLst>
                    <a:ext uri="{FF2B5EF4-FFF2-40B4-BE49-F238E27FC236}">
                      <a16:creationId xmlns:a16="http://schemas.microsoft.com/office/drawing/2014/main" id="{83D7E141-2B65-4C57-8391-AE77A7E4FCFD}"/>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22" name="Content Placeholder 6">
            <a:extLst>
              <a:ext uri="{FF2B5EF4-FFF2-40B4-BE49-F238E27FC236}">
                <a16:creationId xmlns:a16="http://schemas.microsoft.com/office/drawing/2014/main" id="{D88F2871-8202-4569-80C8-2536BF4E539F}"/>
              </a:ext>
            </a:extLst>
          </p:cNvPr>
          <p:cNvSpPr>
            <a:spLocks noGrp="1"/>
          </p:cNvSpPr>
          <p:nvPr>
            <p:ph idx="1"/>
          </p:nvPr>
        </p:nvSpPr>
        <p:spPr>
          <a:xfrm>
            <a:off x="5501285" y="1388572"/>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D2FB392B-E3A6-4C0B-8183-F3DCF78F6059}"/>
              </a:ext>
            </a:extLst>
          </p:cNvPr>
          <p:cNvGrpSpPr/>
          <p:nvPr/>
        </p:nvGrpSpPr>
        <p:grpSpPr>
          <a:xfrm>
            <a:off x="6217411" y="1651709"/>
            <a:ext cx="5772006" cy="4247639"/>
            <a:chOff x="6217411" y="1651709"/>
            <a:chExt cx="5772006" cy="4247639"/>
          </a:xfrm>
        </p:grpSpPr>
        <p:grpSp>
          <p:nvGrpSpPr>
            <p:cNvPr id="24" name="Group 23">
              <a:extLst>
                <a:ext uri="{FF2B5EF4-FFF2-40B4-BE49-F238E27FC236}">
                  <a16:creationId xmlns:a16="http://schemas.microsoft.com/office/drawing/2014/main" id="{DDD4B016-AC8E-4D0A-AD63-34C55F17CB7E}"/>
                </a:ext>
              </a:extLst>
            </p:cNvPr>
            <p:cNvGrpSpPr/>
            <p:nvPr/>
          </p:nvGrpSpPr>
          <p:grpSpPr>
            <a:xfrm>
              <a:off x="6217411" y="1651709"/>
              <a:ext cx="5772006" cy="4027710"/>
              <a:chOff x="3299550" y="2114761"/>
              <a:chExt cx="5772006" cy="4027710"/>
            </a:xfrm>
          </p:grpSpPr>
          <p:pic>
            <p:nvPicPr>
              <p:cNvPr id="32" name="Picture 31">
                <a:extLst>
                  <a:ext uri="{FF2B5EF4-FFF2-40B4-BE49-F238E27FC236}">
                    <a16:creationId xmlns:a16="http://schemas.microsoft.com/office/drawing/2014/main" id="{21D51C91-899B-4C77-AC46-72133667DC69}"/>
                  </a:ext>
                </a:extLst>
              </p:cNvPr>
              <p:cNvPicPr>
                <a:picLocks noChangeAspect="1"/>
              </p:cNvPicPr>
              <p:nvPr/>
            </p:nvPicPr>
            <p:blipFill>
              <a:blip r:embed="rId2"/>
              <a:stretch>
                <a:fillRect/>
              </a:stretch>
            </p:blipFill>
            <p:spPr>
              <a:xfrm>
                <a:off x="8176206" y="5285221"/>
                <a:ext cx="895350" cy="857250"/>
              </a:xfrm>
              <a:prstGeom prst="rect">
                <a:avLst/>
              </a:prstGeom>
            </p:spPr>
          </p:pic>
          <p:grpSp>
            <p:nvGrpSpPr>
              <p:cNvPr id="33" name="Group 32">
                <a:extLst>
                  <a:ext uri="{FF2B5EF4-FFF2-40B4-BE49-F238E27FC236}">
                    <a16:creationId xmlns:a16="http://schemas.microsoft.com/office/drawing/2014/main" id="{D4A275BB-1DA3-4E28-9576-58C6A2E2F655}"/>
                  </a:ext>
                </a:extLst>
              </p:cNvPr>
              <p:cNvGrpSpPr/>
              <p:nvPr/>
            </p:nvGrpSpPr>
            <p:grpSpPr>
              <a:xfrm>
                <a:off x="3299550" y="2114761"/>
                <a:ext cx="5433535" cy="3009753"/>
                <a:chOff x="3671065" y="2246984"/>
                <a:chExt cx="5433535" cy="3009753"/>
              </a:xfrm>
            </p:grpSpPr>
            <p:sp>
              <p:nvSpPr>
                <p:cNvPr id="34" name="Speech Bubble: Rectangle with Corners Rounded 33">
                  <a:extLst>
                    <a:ext uri="{FF2B5EF4-FFF2-40B4-BE49-F238E27FC236}">
                      <a16:creationId xmlns:a16="http://schemas.microsoft.com/office/drawing/2014/main" id="{CDB840BD-52FF-4018-91D1-EADD6F933EFE}"/>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404A28B6-07FB-4906-AB17-DABCB67D629C}"/>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293 points.</a:t>
                  </a:r>
                </a:p>
                <a:p>
                  <a:r>
                    <a:rPr lang="en-GB" dirty="0"/>
                    <a:t>The Blue Team have 6 fewer points than the Red Team.</a:t>
                  </a:r>
                </a:p>
                <a:p>
                  <a:r>
                    <a:rPr lang="en-GB" dirty="0"/>
                    <a:t>How many points do the Blue Team have in total?</a:t>
                  </a:r>
                </a:p>
                <a:p>
                  <a:r>
                    <a:rPr lang="en-GB" dirty="0"/>
                    <a:t>How many more points do the Red Team need to win?</a:t>
                  </a:r>
                </a:p>
                <a:p>
                  <a:endParaRPr lang="en-GB" dirty="0"/>
                </a:p>
              </p:txBody>
            </p:sp>
          </p:grpSp>
        </p:grpSp>
        <p:grpSp>
          <p:nvGrpSpPr>
            <p:cNvPr id="25" name="Group 24">
              <a:extLst>
                <a:ext uri="{FF2B5EF4-FFF2-40B4-BE49-F238E27FC236}">
                  <a16:creationId xmlns:a16="http://schemas.microsoft.com/office/drawing/2014/main" id="{CD12201E-A881-40AD-AB76-521570D51028}"/>
                </a:ext>
              </a:extLst>
            </p:cNvPr>
            <p:cNvGrpSpPr/>
            <p:nvPr/>
          </p:nvGrpSpPr>
          <p:grpSpPr>
            <a:xfrm>
              <a:off x="6891066" y="4745555"/>
              <a:ext cx="3808485" cy="1153793"/>
              <a:chOff x="6763921" y="4723168"/>
              <a:chExt cx="3808485" cy="1153793"/>
            </a:xfrm>
          </p:grpSpPr>
          <p:grpSp>
            <p:nvGrpSpPr>
              <p:cNvPr id="26" name="Group 25">
                <a:extLst>
                  <a:ext uri="{FF2B5EF4-FFF2-40B4-BE49-F238E27FC236}">
                    <a16:creationId xmlns:a16="http://schemas.microsoft.com/office/drawing/2014/main" id="{A0701B7A-9401-416B-A6A2-9992D46B7967}"/>
                  </a:ext>
                </a:extLst>
              </p:cNvPr>
              <p:cNvGrpSpPr/>
              <p:nvPr/>
            </p:nvGrpSpPr>
            <p:grpSpPr>
              <a:xfrm>
                <a:off x="6763921" y="4723168"/>
                <a:ext cx="1777839" cy="1153793"/>
                <a:chOff x="9390170" y="1972194"/>
                <a:chExt cx="2084012" cy="1471707"/>
              </a:xfrm>
            </p:grpSpPr>
            <p:pic>
              <p:nvPicPr>
                <p:cNvPr id="30" name="Picture 29">
                  <a:extLst>
                    <a:ext uri="{FF2B5EF4-FFF2-40B4-BE49-F238E27FC236}">
                      <a16:creationId xmlns:a16="http://schemas.microsoft.com/office/drawing/2014/main" id="{251C902D-FA62-43EC-9837-02D71D2EC161}"/>
                    </a:ext>
                  </a:extLst>
                </p:cNvPr>
                <p:cNvPicPr>
                  <a:picLocks noChangeAspect="1"/>
                </p:cNvPicPr>
                <p:nvPr/>
              </p:nvPicPr>
              <p:blipFill>
                <a:blip r:embed="rId3"/>
                <a:stretch>
                  <a:fillRect/>
                </a:stretch>
              </p:blipFill>
              <p:spPr>
                <a:xfrm>
                  <a:off x="9390170" y="1972194"/>
                  <a:ext cx="2084012" cy="1471707"/>
                </a:xfrm>
                <a:prstGeom prst="rect">
                  <a:avLst/>
                </a:prstGeom>
              </p:spPr>
            </p:pic>
            <p:sp>
              <p:nvSpPr>
                <p:cNvPr id="31" name="Oval 30">
                  <a:extLst>
                    <a:ext uri="{FF2B5EF4-FFF2-40B4-BE49-F238E27FC236}">
                      <a16:creationId xmlns:a16="http://schemas.microsoft.com/office/drawing/2014/main" id="{775DCC39-F51E-458D-A28B-EBDEC64C914B}"/>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id="{484D8B98-A948-49DE-A2DD-4A9472493CC4}"/>
                  </a:ext>
                </a:extLst>
              </p:cNvPr>
              <p:cNvGrpSpPr/>
              <p:nvPr/>
            </p:nvGrpSpPr>
            <p:grpSpPr>
              <a:xfrm>
                <a:off x="8652897" y="4723168"/>
                <a:ext cx="1919509" cy="1153793"/>
                <a:chOff x="9446339" y="3718085"/>
                <a:chExt cx="1971675" cy="1241246"/>
              </a:xfrm>
            </p:grpSpPr>
            <p:pic>
              <p:nvPicPr>
                <p:cNvPr id="28" name="Picture 27">
                  <a:extLst>
                    <a:ext uri="{FF2B5EF4-FFF2-40B4-BE49-F238E27FC236}">
                      <a16:creationId xmlns:a16="http://schemas.microsoft.com/office/drawing/2014/main" id="{870AF30C-212E-4A61-B744-53004259E906}"/>
                    </a:ext>
                  </a:extLst>
                </p:cNvPr>
                <p:cNvPicPr>
                  <a:picLocks noChangeAspect="1"/>
                </p:cNvPicPr>
                <p:nvPr/>
              </p:nvPicPr>
              <p:blipFill>
                <a:blip r:embed="rId4"/>
                <a:stretch>
                  <a:fillRect/>
                </a:stretch>
              </p:blipFill>
              <p:spPr>
                <a:xfrm>
                  <a:off x="9446339" y="3759181"/>
                  <a:ext cx="1971675" cy="1200150"/>
                </a:xfrm>
                <a:prstGeom prst="rect">
                  <a:avLst/>
                </a:prstGeom>
              </p:spPr>
            </p:pic>
            <p:sp>
              <p:nvSpPr>
                <p:cNvPr id="29" name="Oval 28">
                  <a:extLst>
                    <a:ext uri="{FF2B5EF4-FFF2-40B4-BE49-F238E27FC236}">
                      <a16:creationId xmlns:a16="http://schemas.microsoft.com/office/drawing/2014/main" id="{A4D17A2F-0D20-4C02-AA43-CD1620C23A33}"/>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6">
            <a:extLst>
              <a:ext uri="{FF2B5EF4-FFF2-40B4-BE49-F238E27FC236}">
                <a16:creationId xmlns:a16="http://schemas.microsoft.com/office/drawing/2014/main" id="{7DB5D0B6-84C7-4B39-BEC4-482058260EA0}"/>
              </a:ext>
            </a:extLst>
          </p:cNvPr>
          <p:cNvSpPr>
            <a:spLocks noGrp="1"/>
          </p:cNvSpPr>
          <p:nvPr>
            <p:ph idx="1"/>
          </p:nvPr>
        </p:nvSpPr>
        <p:spPr>
          <a:xfrm>
            <a:off x="2598691" y="1643441"/>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fontScale="90000"/>
          </a:bodyPr>
          <a:lstStyle/>
          <a:p>
            <a:pPr algn="l"/>
            <a:r>
              <a:rPr lang="en-GB" sz="2800" b="1" dirty="0"/>
              <a:t>Adding and subtracting numbers mentally including a 3-digit number and ones  </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5" name="Group 14">
            <a:extLst>
              <a:ext uri="{FF2B5EF4-FFF2-40B4-BE49-F238E27FC236}">
                <a16:creationId xmlns:a16="http://schemas.microsoft.com/office/drawing/2014/main" id="{4069F246-41FB-4B39-B2E0-A7731BA0F74D}"/>
              </a:ext>
            </a:extLst>
          </p:cNvPr>
          <p:cNvGrpSpPr/>
          <p:nvPr/>
        </p:nvGrpSpPr>
        <p:grpSpPr>
          <a:xfrm>
            <a:off x="3299550" y="2114762"/>
            <a:ext cx="5433535" cy="3009753"/>
            <a:chOff x="3671065" y="2246984"/>
            <a:chExt cx="5433535" cy="3009753"/>
          </a:xfrm>
        </p:grpSpPr>
        <p:sp>
          <p:nvSpPr>
            <p:cNvPr id="3" name="Speech Bubble: Rectangle with Corners Rounded 2">
              <a:extLst>
                <a:ext uri="{FF2B5EF4-FFF2-40B4-BE49-F238E27FC236}">
                  <a16:creationId xmlns:a16="http://schemas.microsoft.com/office/drawing/2014/main" id="{D34E4500-7F76-46E8-B424-B7186D8237F8}"/>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130CD49-69B3-4454-9724-E033F5B70C06}"/>
                </a:ext>
              </a:extLst>
            </p:cNvPr>
            <p:cNvSpPr txBox="1"/>
            <p:nvPr/>
          </p:nvSpPr>
          <p:spPr>
            <a:xfrm>
              <a:off x="4088592" y="2657521"/>
              <a:ext cx="4828854" cy="2031325"/>
            </a:xfrm>
            <a:prstGeom prst="rect">
              <a:avLst/>
            </a:prstGeom>
            <a:noFill/>
          </p:spPr>
          <p:txBody>
            <a:bodyPr wrap="square" rtlCol="0">
              <a:spAutoFit/>
            </a:bodyPr>
            <a:lstStyle/>
            <a:p>
              <a:r>
                <a:rPr lang="en-GB" dirty="0"/>
                <a:t>The Red Team have 245 points.</a:t>
              </a:r>
            </a:p>
            <a:p>
              <a:endParaRPr lang="en-GB" dirty="0"/>
            </a:p>
            <a:p>
              <a:r>
                <a:rPr lang="en-GB" dirty="0"/>
                <a:t>The Blue Team have 7 more points than the Red Team.</a:t>
              </a:r>
            </a:p>
            <a:p>
              <a:endParaRPr lang="en-GB" dirty="0"/>
            </a:p>
            <a:p>
              <a:r>
                <a:rPr lang="en-GB" dirty="0"/>
                <a:t>How many points do the Blue Team have in total?</a:t>
              </a:r>
            </a:p>
          </p:txBody>
        </p:sp>
      </p:grpSp>
      <p:grpSp>
        <p:nvGrpSpPr>
          <p:cNvPr id="19" name="Group 18">
            <a:extLst>
              <a:ext uri="{FF2B5EF4-FFF2-40B4-BE49-F238E27FC236}">
                <a16:creationId xmlns:a16="http://schemas.microsoft.com/office/drawing/2014/main" id="{75947AF6-A3FB-4D09-9311-1D0ECCD91D77}"/>
              </a:ext>
            </a:extLst>
          </p:cNvPr>
          <p:cNvGrpSpPr/>
          <p:nvPr/>
        </p:nvGrpSpPr>
        <p:grpSpPr>
          <a:xfrm>
            <a:off x="9392848" y="1760255"/>
            <a:ext cx="1777839" cy="1153793"/>
            <a:chOff x="9390170" y="1972194"/>
            <a:chExt cx="2084012" cy="1471707"/>
          </a:xfrm>
        </p:grpSpPr>
        <p:pic>
          <p:nvPicPr>
            <p:cNvPr id="11" name="Picture 10">
              <a:extLst>
                <a:ext uri="{FF2B5EF4-FFF2-40B4-BE49-F238E27FC236}">
                  <a16:creationId xmlns:a16="http://schemas.microsoft.com/office/drawing/2014/main" id="{FB41A3ED-2F06-4712-981E-CF2E0584A562}"/>
                </a:ext>
              </a:extLst>
            </p:cNvPr>
            <p:cNvPicPr>
              <a:picLocks noChangeAspect="1"/>
            </p:cNvPicPr>
            <p:nvPr/>
          </p:nvPicPr>
          <p:blipFill>
            <a:blip r:embed="rId2"/>
            <a:stretch>
              <a:fillRect/>
            </a:stretch>
          </p:blipFill>
          <p:spPr>
            <a:xfrm>
              <a:off x="9390170" y="1972194"/>
              <a:ext cx="2084012" cy="1471707"/>
            </a:xfrm>
            <a:prstGeom prst="rect">
              <a:avLst/>
            </a:prstGeom>
          </p:spPr>
        </p:pic>
        <p:sp>
          <p:nvSpPr>
            <p:cNvPr id="13" name="Oval 12">
              <a:extLst>
                <a:ext uri="{FF2B5EF4-FFF2-40B4-BE49-F238E27FC236}">
                  <a16:creationId xmlns:a16="http://schemas.microsoft.com/office/drawing/2014/main" id="{4A8F5C03-974F-4BCC-93D9-D201A216C99E}"/>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F425E57E-C3D0-4ACD-84A5-ED32F6EC3C37}"/>
              </a:ext>
            </a:extLst>
          </p:cNvPr>
          <p:cNvGrpSpPr/>
          <p:nvPr/>
        </p:nvGrpSpPr>
        <p:grpSpPr>
          <a:xfrm>
            <a:off x="9604266" y="3214684"/>
            <a:ext cx="1919509" cy="1153793"/>
            <a:chOff x="9446339" y="3718085"/>
            <a:chExt cx="1971675" cy="1241246"/>
          </a:xfrm>
        </p:grpSpPr>
        <p:pic>
          <p:nvPicPr>
            <p:cNvPr id="17" name="Picture 16">
              <a:extLst>
                <a:ext uri="{FF2B5EF4-FFF2-40B4-BE49-F238E27FC236}">
                  <a16:creationId xmlns:a16="http://schemas.microsoft.com/office/drawing/2014/main" id="{F247178E-763F-4DA1-A575-4D288ED3544E}"/>
                </a:ext>
              </a:extLst>
            </p:cNvPr>
            <p:cNvPicPr>
              <a:picLocks noChangeAspect="1"/>
            </p:cNvPicPr>
            <p:nvPr/>
          </p:nvPicPr>
          <p:blipFill>
            <a:blip r:embed="rId3"/>
            <a:stretch>
              <a:fillRect/>
            </a:stretch>
          </p:blipFill>
          <p:spPr>
            <a:xfrm>
              <a:off x="9446339" y="3759181"/>
              <a:ext cx="1971675" cy="1200150"/>
            </a:xfrm>
            <a:prstGeom prst="rect">
              <a:avLst/>
            </a:prstGeom>
          </p:spPr>
        </p:pic>
        <p:sp>
          <p:nvSpPr>
            <p:cNvPr id="18" name="Oval 17">
              <a:extLst>
                <a:ext uri="{FF2B5EF4-FFF2-40B4-BE49-F238E27FC236}">
                  <a16:creationId xmlns:a16="http://schemas.microsoft.com/office/drawing/2014/main" id="{D6CFC541-5AF0-4BFE-AD41-014A333B546D}"/>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BA7A5D4B-E516-4967-8424-33C253D81FD4}"/>
              </a:ext>
            </a:extLst>
          </p:cNvPr>
          <p:cNvGrpSpPr/>
          <p:nvPr/>
        </p:nvGrpSpPr>
        <p:grpSpPr>
          <a:xfrm>
            <a:off x="3299550" y="2114761"/>
            <a:ext cx="5772006" cy="4027710"/>
            <a:chOff x="3299550" y="2114761"/>
            <a:chExt cx="5772006" cy="4027710"/>
          </a:xfrm>
        </p:grpSpPr>
        <p:pic>
          <p:nvPicPr>
            <p:cNvPr id="8" name="Picture 7">
              <a:extLst>
                <a:ext uri="{FF2B5EF4-FFF2-40B4-BE49-F238E27FC236}">
                  <a16:creationId xmlns:a16="http://schemas.microsoft.com/office/drawing/2014/main" id="{AF05791D-B058-49EE-990C-D1144E66AC80}"/>
                </a:ext>
              </a:extLst>
            </p:cNvPr>
            <p:cNvPicPr>
              <a:picLocks noChangeAspect="1"/>
            </p:cNvPicPr>
            <p:nvPr/>
          </p:nvPicPr>
          <p:blipFill>
            <a:blip r:embed="rId4"/>
            <a:stretch>
              <a:fillRect/>
            </a:stretch>
          </p:blipFill>
          <p:spPr>
            <a:xfrm>
              <a:off x="8176206" y="5285221"/>
              <a:ext cx="895350" cy="857250"/>
            </a:xfrm>
            <a:prstGeom prst="rect">
              <a:avLst/>
            </a:prstGeom>
          </p:spPr>
        </p:pic>
        <p:grpSp>
          <p:nvGrpSpPr>
            <p:cNvPr id="21" name="Group 20">
              <a:extLst>
                <a:ext uri="{FF2B5EF4-FFF2-40B4-BE49-F238E27FC236}">
                  <a16:creationId xmlns:a16="http://schemas.microsoft.com/office/drawing/2014/main" id="{07F2E56E-4D8B-4724-BB56-5777049426FF}"/>
                </a:ext>
              </a:extLst>
            </p:cNvPr>
            <p:cNvGrpSpPr/>
            <p:nvPr/>
          </p:nvGrpSpPr>
          <p:grpSpPr>
            <a:xfrm>
              <a:off x="3299550" y="2114761"/>
              <a:ext cx="5433535" cy="3009753"/>
              <a:chOff x="3671065" y="2246984"/>
              <a:chExt cx="5433535" cy="3009753"/>
            </a:xfrm>
          </p:grpSpPr>
          <p:sp>
            <p:nvSpPr>
              <p:cNvPr id="22" name="Speech Bubble: Rectangle with Corners Rounded 21">
                <a:extLst>
                  <a:ext uri="{FF2B5EF4-FFF2-40B4-BE49-F238E27FC236}">
                    <a16:creationId xmlns:a16="http://schemas.microsoft.com/office/drawing/2014/main" id="{8D13EFE2-E07A-48F8-87AE-FC0FEEA5D77E}"/>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CEBA1318-21A5-48F8-A2BC-4EE2E4A17B78}"/>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285 points.</a:t>
                </a:r>
              </a:p>
              <a:p>
                <a:r>
                  <a:rPr lang="en-GB" dirty="0"/>
                  <a:t>The Blue Team have 7 more points than the Red Team.</a:t>
                </a:r>
              </a:p>
              <a:p>
                <a:r>
                  <a:rPr lang="en-GB" dirty="0"/>
                  <a:t>How many points do the Blue Team have in total?</a:t>
                </a:r>
              </a:p>
              <a:p>
                <a:r>
                  <a:rPr lang="en-GB" dirty="0"/>
                  <a:t>How many more points do the Blue Team need to win?</a:t>
                </a:r>
              </a:p>
              <a:p>
                <a:endParaRPr lang="en-GB" dirty="0"/>
              </a:p>
            </p:txBody>
          </p:sp>
        </p:grpSp>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425247" y="1417401"/>
            <a:ext cx="4976122" cy="4401205"/>
          </a:xfrm>
          <a:prstGeom prst="rect">
            <a:avLst/>
          </a:prstGeom>
          <a:solidFill>
            <a:schemeClr val="accent5">
              <a:lumMod val="20000"/>
              <a:lumOff val="80000"/>
            </a:schemeClr>
          </a:solidFill>
        </p:spPr>
        <p:txBody>
          <a:bodyPr wrap="square" rtlCol="0">
            <a:spAutoFit/>
          </a:bodyPr>
          <a:lstStyle/>
          <a:p>
            <a:r>
              <a:rPr lang="en-GB" sz="2000" i="1" dirty="0"/>
              <a:t>Two teams are playing a game. You have to collect points to win.</a:t>
            </a:r>
          </a:p>
          <a:p>
            <a:endParaRPr lang="en-GB" sz="2000" i="1" dirty="0"/>
          </a:p>
          <a:p>
            <a:r>
              <a:rPr lang="en-GB" sz="2000" b="1" i="1" dirty="0"/>
              <a:t>Key Fact: you need 300 points to win</a:t>
            </a:r>
          </a:p>
          <a:p>
            <a:endParaRPr lang="en-GB" sz="2000" i="1" dirty="0"/>
          </a:p>
          <a:p>
            <a:r>
              <a:rPr lang="en-GB" sz="2000" i="1" dirty="0"/>
              <a:t>We know how many points the Red Team have scored.  We know how many more points the Blue Team have scored.</a:t>
            </a:r>
          </a:p>
          <a:p>
            <a:endParaRPr lang="en-GB" sz="2000" i="1" dirty="0"/>
          </a:p>
          <a:p>
            <a:r>
              <a:rPr lang="en-GB" sz="2000" b="1" i="1" dirty="0"/>
              <a:t>Key fact: the Blue Team have scored 7 more points than the Red Team</a:t>
            </a:r>
          </a:p>
          <a:p>
            <a:endParaRPr lang="en-GB" sz="2000" i="1" dirty="0"/>
          </a:p>
          <a:p>
            <a:r>
              <a:rPr lang="en-GB" sz="2000" i="1" dirty="0"/>
              <a:t>Have to work out how many more points the Blue Team need to win.</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26" name="Content Placeholder 6">
            <a:extLst>
              <a:ext uri="{FF2B5EF4-FFF2-40B4-BE49-F238E27FC236}">
                <a16:creationId xmlns:a16="http://schemas.microsoft.com/office/drawing/2014/main" id="{3FF20952-2C1E-493C-BDF2-91D870A6DEAD}"/>
              </a:ext>
            </a:extLst>
          </p:cNvPr>
          <p:cNvSpPr>
            <a:spLocks noGrp="1"/>
          </p:cNvSpPr>
          <p:nvPr>
            <p:ph idx="1"/>
          </p:nvPr>
        </p:nvSpPr>
        <p:spPr>
          <a:xfrm>
            <a:off x="5501285" y="1388572"/>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grpSp>
        <p:nvGrpSpPr>
          <p:cNvPr id="39" name="Group 38">
            <a:extLst>
              <a:ext uri="{FF2B5EF4-FFF2-40B4-BE49-F238E27FC236}">
                <a16:creationId xmlns:a16="http://schemas.microsoft.com/office/drawing/2014/main" id="{F1D64AF5-4064-4E26-A19A-C2093A603846}"/>
              </a:ext>
            </a:extLst>
          </p:cNvPr>
          <p:cNvGrpSpPr/>
          <p:nvPr/>
        </p:nvGrpSpPr>
        <p:grpSpPr>
          <a:xfrm>
            <a:off x="6217411" y="1651709"/>
            <a:ext cx="5772006" cy="4247639"/>
            <a:chOff x="6217411" y="1651709"/>
            <a:chExt cx="5772006" cy="4247639"/>
          </a:xfrm>
        </p:grpSpPr>
        <p:grpSp>
          <p:nvGrpSpPr>
            <p:cNvPr id="27" name="Group 26">
              <a:extLst>
                <a:ext uri="{FF2B5EF4-FFF2-40B4-BE49-F238E27FC236}">
                  <a16:creationId xmlns:a16="http://schemas.microsoft.com/office/drawing/2014/main" id="{78FE3F70-DA66-4A5C-98E3-4862C9FB2BA9}"/>
                </a:ext>
              </a:extLst>
            </p:cNvPr>
            <p:cNvGrpSpPr/>
            <p:nvPr/>
          </p:nvGrpSpPr>
          <p:grpSpPr>
            <a:xfrm>
              <a:off x="6217411" y="1651709"/>
              <a:ext cx="5772006" cy="4027710"/>
              <a:chOff x="3299550" y="2114761"/>
              <a:chExt cx="5772006" cy="4027710"/>
            </a:xfrm>
          </p:grpSpPr>
          <p:pic>
            <p:nvPicPr>
              <p:cNvPr id="28" name="Picture 27">
                <a:extLst>
                  <a:ext uri="{FF2B5EF4-FFF2-40B4-BE49-F238E27FC236}">
                    <a16:creationId xmlns:a16="http://schemas.microsoft.com/office/drawing/2014/main" id="{4B97E492-ACF0-4164-9C2B-613B7319F2F5}"/>
                  </a:ext>
                </a:extLst>
              </p:cNvPr>
              <p:cNvPicPr>
                <a:picLocks noChangeAspect="1"/>
              </p:cNvPicPr>
              <p:nvPr/>
            </p:nvPicPr>
            <p:blipFill>
              <a:blip r:embed="rId2"/>
              <a:stretch>
                <a:fillRect/>
              </a:stretch>
            </p:blipFill>
            <p:spPr>
              <a:xfrm>
                <a:off x="8176206" y="5285221"/>
                <a:ext cx="895350" cy="857250"/>
              </a:xfrm>
              <a:prstGeom prst="rect">
                <a:avLst/>
              </a:prstGeom>
            </p:spPr>
          </p:pic>
          <p:grpSp>
            <p:nvGrpSpPr>
              <p:cNvPr id="29" name="Group 28">
                <a:extLst>
                  <a:ext uri="{FF2B5EF4-FFF2-40B4-BE49-F238E27FC236}">
                    <a16:creationId xmlns:a16="http://schemas.microsoft.com/office/drawing/2014/main" id="{8A3D3F6F-DB33-492D-B4F2-B376296FDC6F}"/>
                  </a:ext>
                </a:extLst>
              </p:cNvPr>
              <p:cNvGrpSpPr/>
              <p:nvPr/>
            </p:nvGrpSpPr>
            <p:grpSpPr>
              <a:xfrm>
                <a:off x="3299550" y="2114761"/>
                <a:ext cx="5433535" cy="3009753"/>
                <a:chOff x="3671065" y="2246984"/>
                <a:chExt cx="5433535" cy="3009753"/>
              </a:xfrm>
            </p:grpSpPr>
            <p:sp>
              <p:nvSpPr>
                <p:cNvPr id="30" name="Speech Bubble: Rectangle with Corners Rounded 29">
                  <a:extLst>
                    <a:ext uri="{FF2B5EF4-FFF2-40B4-BE49-F238E27FC236}">
                      <a16:creationId xmlns:a16="http://schemas.microsoft.com/office/drawing/2014/main" id="{A342B5EC-DA25-47F6-9560-5D526B3172F6}"/>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B926DC57-029E-4D61-9F35-8052B9F68E6A}"/>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285 points.</a:t>
                  </a:r>
                </a:p>
                <a:p>
                  <a:r>
                    <a:rPr lang="en-GB" dirty="0"/>
                    <a:t>The Blue Team have 7 more points than the Red Team.</a:t>
                  </a:r>
                </a:p>
                <a:p>
                  <a:r>
                    <a:rPr lang="en-GB" dirty="0"/>
                    <a:t>How many points do the Blue Team have in total?</a:t>
                  </a:r>
                </a:p>
                <a:p>
                  <a:r>
                    <a:rPr lang="en-GB" dirty="0"/>
                    <a:t>How many more points do the Blue Team need to win?</a:t>
                  </a:r>
                </a:p>
                <a:p>
                  <a:endParaRPr lang="en-GB" dirty="0"/>
                </a:p>
              </p:txBody>
            </p:sp>
          </p:grpSp>
        </p:grpSp>
        <p:grpSp>
          <p:nvGrpSpPr>
            <p:cNvPr id="32" name="Group 31">
              <a:extLst>
                <a:ext uri="{FF2B5EF4-FFF2-40B4-BE49-F238E27FC236}">
                  <a16:creationId xmlns:a16="http://schemas.microsoft.com/office/drawing/2014/main" id="{21483F6A-F847-4A29-AC63-80DDCCB50D98}"/>
                </a:ext>
              </a:extLst>
            </p:cNvPr>
            <p:cNvGrpSpPr/>
            <p:nvPr/>
          </p:nvGrpSpPr>
          <p:grpSpPr>
            <a:xfrm>
              <a:off x="6891066" y="4745555"/>
              <a:ext cx="3808485" cy="1153793"/>
              <a:chOff x="6763921" y="4723168"/>
              <a:chExt cx="3808485" cy="1153793"/>
            </a:xfrm>
          </p:grpSpPr>
          <p:grpSp>
            <p:nvGrpSpPr>
              <p:cNvPr id="33" name="Group 32">
                <a:extLst>
                  <a:ext uri="{FF2B5EF4-FFF2-40B4-BE49-F238E27FC236}">
                    <a16:creationId xmlns:a16="http://schemas.microsoft.com/office/drawing/2014/main" id="{51FD7E39-963E-4BDF-8909-5FF70AE9CF19}"/>
                  </a:ext>
                </a:extLst>
              </p:cNvPr>
              <p:cNvGrpSpPr/>
              <p:nvPr/>
            </p:nvGrpSpPr>
            <p:grpSpPr>
              <a:xfrm>
                <a:off x="6763921" y="4723168"/>
                <a:ext cx="1777839" cy="1153793"/>
                <a:chOff x="9390170" y="1972194"/>
                <a:chExt cx="2084012" cy="1471707"/>
              </a:xfrm>
            </p:grpSpPr>
            <p:pic>
              <p:nvPicPr>
                <p:cNvPr id="37" name="Picture 36">
                  <a:extLst>
                    <a:ext uri="{FF2B5EF4-FFF2-40B4-BE49-F238E27FC236}">
                      <a16:creationId xmlns:a16="http://schemas.microsoft.com/office/drawing/2014/main" id="{B9958243-46EC-4BD2-A2A8-23ED45EB6741}"/>
                    </a:ext>
                  </a:extLst>
                </p:cNvPr>
                <p:cNvPicPr>
                  <a:picLocks noChangeAspect="1"/>
                </p:cNvPicPr>
                <p:nvPr/>
              </p:nvPicPr>
              <p:blipFill>
                <a:blip r:embed="rId3"/>
                <a:stretch>
                  <a:fillRect/>
                </a:stretch>
              </p:blipFill>
              <p:spPr>
                <a:xfrm>
                  <a:off x="9390170" y="1972194"/>
                  <a:ext cx="2084012" cy="1471707"/>
                </a:xfrm>
                <a:prstGeom prst="rect">
                  <a:avLst/>
                </a:prstGeom>
              </p:spPr>
            </p:pic>
            <p:sp>
              <p:nvSpPr>
                <p:cNvPr id="38" name="Oval 37">
                  <a:extLst>
                    <a:ext uri="{FF2B5EF4-FFF2-40B4-BE49-F238E27FC236}">
                      <a16:creationId xmlns:a16="http://schemas.microsoft.com/office/drawing/2014/main" id="{9B1104A3-7FC4-4F21-9394-053D7690DE23}"/>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07472DEA-6974-4BC7-9591-A575E8FBF25A}"/>
                  </a:ext>
                </a:extLst>
              </p:cNvPr>
              <p:cNvGrpSpPr/>
              <p:nvPr/>
            </p:nvGrpSpPr>
            <p:grpSpPr>
              <a:xfrm>
                <a:off x="8652897" y="4723168"/>
                <a:ext cx="1919509" cy="1153793"/>
                <a:chOff x="9446339" y="3718085"/>
                <a:chExt cx="1971675" cy="1241246"/>
              </a:xfrm>
            </p:grpSpPr>
            <p:pic>
              <p:nvPicPr>
                <p:cNvPr id="35" name="Picture 34">
                  <a:extLst>
                    <a:ext uri="{FF2B5EF4-FFF2-40B4-BE49-F238E27FC236}">
                      <a16:creationId xmlns:a16="http://schemas.microsoft.com/office/drawing/2014/main" id="{23637A29-F52E-41FC-AEBC-C7ADD5525AC5}"/>
                    </a:ext>
                  </a:extLst>
                </p:cNvPr>
                <p:cNvPicPr>
                  <a:picLocks noChangeAspect="1"/>
                </p:cNvPicPr>
                <p:nvPr/>
              </p:nvPicPr>
              <p:blipFill>
                <a:blip r:embed="rId4"/>
                <a:stretch>
                  <a:fillRect/>
                </a:stretch>
              </p:blipFill>
              <p:spPr>
                <a:xfrm>
                  <a:off x="9446339" y="3759181"/>
                  <a:ext cx="1971675" cy="1200150"/>
                </a:xfrm>
                <a:prstGeom prst="rect">
                  <a:avLst/>
                </a:prstGeom>
              </p:spPr>
            </p:pic>
            <p:sp>
              <p:nvSpPr>
                <p:cNvPr id="36" name="Oval 35">
                  <a:extLst>
                    <a:ext uri="{FF2B5EF4-FFF2-40B4-BE49-F238E27FC236}">
                      <a16:creationId xmlns:a16="http://schemas.microsoft.com/office/drawing/2014/main" id="{A7B2D731-F40E-4C21-BCFD-4E7EFD53FCE4}"/>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b="1" dirty="0"/>
              <a:t>Step 1:  Work out how many points the Blue Team have.</a:t>
            </a:r>
          </a:p>
          <a:p>
            <a:r>
              <a:rPr lang="en-GB" dirty="0">
                <a:cs typeface="Times New Roman" panose="02020603050405020304" pitchFamily="18" charset="0"/>
              </a:rPr>
              <a:t>Remember that they have 7 more points than the Red Team.</a:t>
            </a:r>
          </a:p>
          <a:p>
            <a:endParaRPr lang="en-GB" dirty="0">
              <a:cs typeface="Times New Roman" panose="02020603050405020304" pitchFamily="18" charset="0"/>
            </a:endParaRPr>
          </a:p>
          <a:p>
            <a:r>
              <a:rPr lang="en-GB" b="1" dirty="0">
                <a:cs typeface="Times New Roman" panose="02020603050405020304" pitchFamily="18" charset="0"/>
              </a:rPr>
              <a:t>Step 2:  Work out how many more points the Blue Team need to win.</a:t>
            </a:r>
          </a:p>
          <a:p>
            <a:r>
              <a:rPr lang="en-GB" dirty="0">
                <a:cs typeface="Times New Roman" panose="02020603050405020304" pitchFamily="18" charset="0"/>
              </a:rPr>
              <a:t>Remember that they need 300 points to win.</a:t>
            </a:r>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How could you check your answers?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22" name="Content Placeholder 6">
            <a:extLst>
              <a:ext uri="{FF2B5EF4-FFF2-40B4-BE49-F238E27FC236}">
                <a16:creationId xmlns:a16="http://schemas.microsoft.com/office/drawing/2014/main" id="{994E0E42-4C2E-45E1-9DFF-507B123461E5}"/>
              </a:ext>
            </a:extLst>
          </p:cNvPr>
          <p:cNvSpPr>
            <a:spLocks noGrp="1"/>
          </p:cNvSpPr>
          <p:nvPr>
            <p:ph idx="1"/>
          </p:nvPr>
        </p:nvSpPr>
        <p:spPr>
          <a:xfrm>
            <a:off x="5501285" y="1388572"/>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23" name="Speech Bubble: Rectangle with Corners Rounded 22">
            <a:extLst>
              <a:ext uri="{FF2B5EF4-FFF2-40B4-BE49-F238E27FC236}">
                <a16:creationId xmlns:a16="http://schemas.microsoft.com/office/drawing/2014/main" id="{2DFCF971-1BC9-45CE-9F74-403168A72FC7}"/>
              </a:ext>
            </a:extLst>
          </p:cNvPr>
          <p:cNvSpPr/>
          <p:nvPr/>
        </p:nvSpPr>
        <p:spPr>
          <a:xfrm>
            <a:off x="6217411" y="1651709"/>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0EE951D3-6BEB-42AB-9881-EF13E0F15275}"/>
              </a:ext>
            </a:extLst>
          </p:cNvPr>
          <p:cNvGrpSpPr/>
          <p:nvPr/>
        </p:nvGrpSpPr>
        <p:grpSpPr>
          <a:xfrm>
            <a:off x="6217411" y="1651709"/>
            <a:ext cx="5772006" cy="4247639"/>
            <a:chOff x="6217411" y="1651709"/>
            <a:chExt cx="5772006" cy="4247639"/>
          </a:xfrm>
        </p:grpSpPr>
        <p:grpSp>
          <p:nvGrpSpPr>
            <p:cNvPr id="25" name="Group 24">
              <a:extLst>
                <a:ext uri="{FF2B5EF4-FFF2-40B4-BE49-F238E27FC236}">
                  <a16:creationId xmlns:a16="http://schemas.microsoft.com/office/drawing/2014/main" id="{61BA4FEF-BA8A-41FF-82AC-DD1310F1CCB5}"/>
                </a:ext>
              </a:extLst>
            </p:cNvPr>
            <p:cNvGrpSpPr/>
            <p:nvPr/>
          </p:nvGrpSpPr>
          <p:grpSpPr>
            <a:xfrm>
              <a:off x="6217411" y="1651709"/>
              <a:ext cx="5772006" cy="4027710"/>
              <a:chOff x="3299550" y="2114761"/>
              <a:chExt cx="5772006" cy="4027710"/>
            </a:xfrm>
          </p:grpSpPr>
          <p:pic>
            <p:nvPicPr>
              <p:cNvPr id="33" name="Picture 32">
                <a:extLst>
                  <a:ext uri="{FF2B5EF4-FFF2-40B4-BE49-F238E27FC236}">
                    <a16:creationId xmlns:a16="http://schemas.microsoft.com/office/drawing/2014/main" id="{E5F30B77-1F9C-45D4-A083-926F2A46BA0B}"/>
                  </a:ext>
                </a:extLst>
              </p:cNvPr>
              <p:cNvPicPr>
                <a:picLocks noChangeAspect="1"/>
              </p:cNvPicPr>
              <p:nvPr/>
            </p:nvPicPr>
            <p:blipFill>
              <a:blip r:embed="rId2"/>
              <a:stretch>
                <a:fillRect/>
              </a:stretch>
            </p:blipFill>
            <p:spPr>
              <a:xfrm>
                <a:off x="8176206" y="5285221"/>
                <a:ext cx="895350" cy="857250"/>
              </a:xfrm>
              <a:prstGeom prst="rect">
                <a:avLst/>
              </a:prstGeom>
            </p:spPr>
          </p:pic>
          <p:grpSp>
            <p:nvGrpSpPr>
              <p:cNvPr id="34" name="Group 33">
                <a:extLst>
                  <a:ext uri="{FF2B5EF4-FFF2-40B4-BE49-F238E27FC236}">
                    <a16:creationId xmlns:a16="http://schemas.microsoft.com/office/drawing/2014/main" id="{80866B59-9A00-4C1A-94B8-CABDD8467F07}"/>
                  </a:ext>
                </a:extLst>
              </p:cNvPr>
              <p:cNvGrpSpPr/>
              <p:nvPr/>
            </p:nvGrpSpPr>
            <p:grpSpPr>
              <a:xfrm>
                <a:off x="3299550" y="2114761"/>
                <a:ext cx="5433535" cy="3009753"/>
                <a:chOff x="3671065" y="2246984"/>
                <a:chExt cx="5433535" cy="3009753"/>
              </a:xfrm>
            </p:grpSpPr>
            <p:sp>
              <p:nvSpPr>
                <p:cNvPr id="35" name="Speech Bubble: Rectangle with Corners Rounded 34">
                  <a:extLst>
                    <a:ext uri="{FF2B5EF4-FFF2-40B4-BE49-F238E27FC236}">
                      <a16:creationId xmlns:a16="http://schemas.microsoft.com/office/drawing/2014/main" id="{3423F23E-6439-4AC9-BCBD-655161BDDBA2}"/>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2DACA075-E0D9-419D-88CE-9272FCFDF803}"/>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285 points.</a:t>
                  </a:r>
                </a:p>
                <a:p>
                  <a:r>
                    <a:rPr lang="en-GB" dirty="0"/>
                    <a:t>The Blue Team have 7 more points than the Red Team.</a:t>
                  </a:r>
                </a:p>
                <a:p>
                  <a:r>
                    <a:rPr lang="en-GB" dirty="0"/>
                    <a:t>How many points do the Blue Team have in total?</a:t>
                  </a:r>
                </a:p>
                <a:p>
                  <a:r>
                    <a:rPr lang="en-GB" dirty="0"/>
                    <a:t>How many more points do the Blue Team need to win?</a:t>
                  </a:r>
                </a:p>
                <a:p>
                  <a:endParaRPr lang="en-GB" dirty="0"/>
                </a:p>
              </p:txBody>
            </p:sp>
          </p:grpSp>
        </p:grpSp>
        <p:grpSp>
          <p:nvGrpSpPr>
            <p:cNvPr id="26" name="Group 25">
              <a:extLst>
                <a:ext uri="{FF2B5EF4-FFF2-40B4-BE49-F238E27FC236}">
                  <a16:creationId xmlns:a16="http://schemas.microsoft.com/office/drawing/2014/main" id="{642BE46E-F023-4EE8-BEB7-BB5D5FBC2964}"/>
                </a:ext>
              </a:extLst>
            </p:cNvPr>
            <p:cNvGrpSpPr/>
            <p:nvPr/>
          </p:nvGrpSpPr>
          <p:grpSpPr>
            <a:xfrm>
              <a:off x="6891066" y="4745555"/>
              <a:ext cx="3808485" cy="1153793"/>
              <a:chOff x="6763921" y="4723168"/>
              <a:chExt cx="3808485" cy="1153793"/>
            </a:xfrm>
          </p:grpSpPr>
          <p:grpSp>
            <p:nvGrpSpPr>
              <p:cNvPr id="27" name="Group 26">
                <a:extLst>
                  <a:ext uri="{FF2B5EF4-FFF2-40B4-BE49-F238E27FC236}">
                    <a16:creationId xmlns:a16="http://schemas.microsoft.com/office/drawing/2014/main" id="{E7C9A0AD-4262-43F5-B5F6-0CB094D95F08}"/>
                  </a:ext>
                </a:extLst>
              </p:cNvPr>
              <p:cNvGrpSpPr/>
              <p:nvPr/>
            </p:nvGrpSpPr>
            <p:grpSpPr>
              <a:xfrm>
                <a:off x="6763921" y="4723168"/>
                <a:ext cx="1777839" cy="1153793"/>
                <a:chOff x="9390170" y="1972194"/>
                <a:chExt cx="2084012" cy="1471707"/>
              </a:xfrm>
            </p:grpSpPr>
            <p:pic>
              <p:nvPicPr>
                <p:cNvPr id="31" name="Picture 30">
                  <a:extLst>
                    <a:ext uri="{FF2B5EF4-FFF2-40B4-BE49-F238E27FC236}">
                      <a16:creationId xmlns:a16="http://schemas.microsoft.com/office/drawing/2014/main" id="{357EAF96-D082-454D-9A8E-5196C877C3D0}"/>
                    </a:ext>
                  </a:extLst>
                </p:cNvPr>
                <p:cNvPicPr>
                  <a:picLocks noChangeAspect="1"/>
                </p:cNvPicPr>
                <p:nvPr/>
              </p:nvPicPr>
              <p:blipFill>
                <a:blip r:embed="rId3"/>
                <a:stretch>
                  <a:fillRect/>
                </a:stretch>
              </p:blipFill>
              <p:spPr>
                <a:xfrm>
                  <a:off x="9390170" y="1972194"/>
                  <a:ext cx="2084012" cy="1471707"/>
                </a:xfrm>
                <a:prstGeom prst="rect">
                  <a:avLst/>
                </a:prstGeom>
              </p:spPr>
            </p:pic>
            <p:sp>
              <p:nvSpPr>
                <p:cNvPr id="32" name="Oval 31">
                  <a:extLst>
                    <a:ext uri="{FF2B5EF4-FFF2-40B4-BE49-F238E27FC236}">
                      <a16:creationId xmlns:a16="http://schemas.microsoft.com/office/drawing/2014/main" id="{7442D9AB-A369-4274-A932-4AD45AB946FE}"/>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81C0F006-2F94-4E8A-9FB1-155318CF0513}"/>
                  </a:ext>
                </a:extLst>
              </p:cNvPr>
              <p:cNvGrpSpPr/>
              <p:nvPr/>
            </p:nvGrpSpPr>
            <p:grpSpPr>
              <a:xfrm>
                <a:off x="8652897" y="4723168"/>
                <a:ext cx="1919509" cy="1153793"/>
                <a:chOff x="9446339" y="3718085"/>
                <a:chExt cx="1971675" cy="1241246"/>
              </a:xfrm>
            </p:grpSpPr>
            <p:pic>
              <p:nvPicPr>
                <p:cNvPr id="29" name="Picture 28">
                  <a:extLst>
                    <a:ext uri="{FF2B5EF4-FFF2-40B4-BE49-F238E27FC236}">
                      <a16:creationId xmlns:a16="http://schemas.microsoft.com/office/drawing/2014/main" id="{A5F3C97A-0C3E-46F4-99E9-3C833B310E58}"/>
                    </a:ext>
                  </a:extLst>
                </p:cNvPr>
                <p:cNvPicPr>
                  <a:picLocks noChangeAspect="1"/>
                </p:cNvPicPr>
                <p:nvPr/>
              </p:nvPicPr>
              <p:blipFill>
                <a:blip r:embed="rId4"/>
                <a:stretch>
                  <a:fillRect/>
                </a:stretch>
              </p:blipFill>
              <p:spPr>
                <a:xfrm>
                  <a:off x="9446339" y="3759181"/>
                  <a:ext cx="1971675" cy="1200150"/>
                </a:xfrm>
                <a:prstGeom prst="rect">
                  <a:avLst/>
                </a:prstGeom>
              </p:spPr>
            </p:pic>
            <p:sp>
              <p:nvSpPr>
                <p:cNvPr id="30" name="Oval 29">
                  <a:extLst>
                    <a:ext uri="{FF2B5EF4-FFF2-40B4-BE49-F238E27FC236}">
                      <a16:creationId xmlns:a16="http://schemas.microsoft.com/office/drawing/2014/main" id="{CE0672CC-CEDF-4EF4-9995-2E4149934667}"/>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8C9461-170D-4B06-8B42-1F04D8C0BDCC}"/>
              </a:ext>
            </a:extLst>
          </p:cNvPr>
          <p:cNvSpPr txBox="1"/>
          <p:nvPr/>
        </p:nvSpPr>
        <p:spPr>
          <a:xfrm>
            <a:off x="369870" y="308225"/>
            <a:ext cx="10335802" cy="5355312"/>
          </a:xfrm>
          <a:prstGeom prst="rect">
            <a:avLst/>
          </a:prstGeom>
          <a:noFill/>
        </p:spPr>
        <p:txBody>
          <a:bodyPr wrap="square" rtlCol="0">
            <a:spAutoFit/>
          </a:bodyPr>
          <a:lstStyle/>
          <a:p>
            <a:r>
              <a:rPr lang="en-GB" b="1" dirty="0"/>
              <a:t>We could represent the problem on a bar model:</a:t>
            </a:r>
          </a:p>
          <a:p>
            <a:endParaRPr lang="en-GB" dirty="0"/>
          </a:p>
          <a:p>
            <a:endParaRPr lang="en-GB" dirty="0"/>
          </a:p>
          <a:p>
            <a:endParaRPr lang="en-GB" dirty="0"/>
          </a:p>
          <a:p>
            <a:r>
              <a:rPr lang="en-GB" dirty="0"/>
              <a:t>Red Team:</a:t>
            </a:r>
          </a:p>
          <a:p>
            <a:endParaRPr lang="en-GB" dirty="0"/>
          </a:p>
          <a:p>
            <a:endParaRPr lang="en-GB" dirty="0"/>
          </a:p>
          <a:p>
            <a:r>
              <a:rPr lang="en-GB" dirty="0"/>
              <a:t>Blue Team:</a:t>
            </a:r>
          </a:p>
          <a:p>
            <a:endParaRPr lang="en-GB" dirty="0"/>
          </a:p>
          <a:p>
            <a:endParaRPr lang="en-GB" dirty="0"/>
          </a:p>
          <a:p>
            <a:endParaRPr lang="en-GB" dirty="0"/>
          </a:p>
          <a:p>
            <a:endParaRPr lang="en-GB" dirty="0"/>
          </a:p>
          <a:p>
            <a:endParaRPr lang="en-GB" dirty="0"/>
          </a:p>
          <a:p>
            <a:r>
              <a:rPr lang="en-GB" b="1" dirty="0"/>
              <a:t>We could use a number line to calculate the total:</a:t>
            </a:r>
          </a:p>
          <a:p>
            <a:endParaRPr lang="en-GB" dirty="0"/>
          </a:p>
          <a:p>
            <a:endParaRPr lang="en-GB" dirty="0"/>
          </a:p>
          <a:p>
            <a:endParaRPr lang="en-GB" dirty="0"/>
          </a:p>
          <a:p>
            <a:endParaRPr lang="en-GB" dirty="0"/>
          </a:p>
          <a:p>
            <a:r>
              <a:rPr lang="en-GB" b="1" dirty="0"/>
              <a:t>We can partition the 1-digit number to ‘bridge through ten’ and calculate the total: </a:t>
            </a:r>
          </a:p>
        </p:txBody>
      </p:sp>
      <p:grpSp>
        <p:nvGrpSpPr>
          <p:cNvPr id="16" name="Group 15">
            <a:extLst>
              <a:ext uri="{FF2B5EF4-FFF2-40B4-BE49-F238E27FC236}">
                <a16:creationId xmlns:a16="http://schemas.microsoft.com/office/drawing/2014/main" id="{A6DFD13A-7449-4E34-9D80-0F4FF532090A}"/>
              </a:ext>
            </a:extLst>
          </p:cNvPr>
          <p:cNvGrpSpPr/>
          <p:nvPr/>
        </p:nvGrpSpPr>
        <p:grpSpPr>
          <a:xfrm>
            <a:off x="1993187" y="1304819"/>
            <a:ext cx="4212406" cy="2327097"/>
            <a:chOff x="1993187" y="1304819"/>
            <a:chExt cx="4212406" cy="2327097"/>
          </a:xfrm>
        </p:grpSpPr>
        <p:sp>
          <p:nvSpPr>
            <p:cNvPr id="6" name="Rectangle 5">
              <a:extLst>
                <a:ext uri="{FF2B5EF4-FFF2-40B4-BE49-F238E27FC236}">
                  <a16:creationId xmlns:a16="http://schemas.microsoft.com/office/drawing/2014/main" id="{67C9CB07-8E65-4776-BD89-0031FC639D90}"/>
                </a:ext>
              </a:extLst>
            </p:cNvPr>
            <p:cNvSpPr/>
            <p:nvPr/>
          </p:nvSpPr>
          <p:spPr>
            <a:xfrm>
              <a:off x="1993188" y="1304819"/>
              <a:ext cx="2691829" cy="61644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A31C640-F0CB-41CC-ABF9-3B4A506C5C5B}"/>
                </a:ext>
              </a:extLst>
            </p:cNvPr>
            <p:cNvSpPr txBox="1"/>
            <p:nvPr/>
          </p:nvSpPr>
          <p:spPr>
            <a:xfrm>
              <a:off x="2712377" y="1428377"/>
              <a:ext cx="1520576" cy="369332"/>
            </a:xfrm>
            <a:prstGeom prst="rect">
              <a:avLst/>
            </a:prstGeom>
            <a:noFill/>
          </p:spPr>
          <p:txBody>
            <a:bodyPr wrap="square" rtlCol="0">
              <a:spAutoFit/>
            </a:bodyPr>
            <a:lstStyle/>
            <a:p>
              <a:r>
                <a:rPr lang="en-GB" dirty="0"/>
                <a:t>285 points</a:t>
              </a:r>
            </a:p>
          </p:txBody>
        </p:sp>
        <p:sp>
          <p:nvSpPr>
            <p:cNvPr id="8" name="Rectangle 7">
              <a:extLst>
                <a:ext uri="{FF2B5EF4-FFF2-40B4-BE49-F238E27FC236}">
                  <a16:creationId xmlns:a16="http://schemas.microsoft.com/office/drawing/2014/main" id="{FDC50A01-F685-4B32-B1B1-940D8381890A}"/>
                </a:ext>
              </a:extLst>
            </p:cNvPr>
            <p:cNvSpPr/>
            <p:nvPr/>
          </p:nvSpPr>
          <p:spPr>
            <a:xfrm>
              <a:off x="1993188" y="2065643"/>
              <a:ext cx="2691829" cy="61644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7225407-6652-405B-8F2C-3ACF7533697A}"/>
                </a:ext>
              </a:extLst>
            </p:cNvPr>
            <p:cNvSpPr/>
            <p:nvPr/>
          </p:nvSpPr>
          <p:spPr>
            <a:xfrm>
              <a:off x="4685017" y="2065643"/>
              <a:ext cx="443500" cy="616449"/>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A7DDD00-1F07-4BE7-AAD1-1CBD800167FE}"/>
                </a:ext>
              </a:extLst>
            </p:cNvPr>
            <p:cNvSpPr txBox="1"/>
            <p:nvPr/>
          </p:nvSpPr>
          <p:spPr>
            <a:xfrm>
              <a:off x="4685017" y="2189201"/>
              <a:ext cx="1520576" cy="369332"/>
            </a:xfrm>
            <a:prstGeom prst="rect">
              <a:avLst/>
            </a:prstGeom>
            <a:noFill/>
          </p:spPr>
          <p:txBody>
            <a:bodyPr wrap="square" rtlCol="0">
              <a:spAutoFit/>
            </a:bodyPr>
            <a:lstStyle/>
            <a:p>
              <a:r>
                <a:rPr lang="en-GB" dirty="0"/>
                <a:t>+7</a:t>
              </a:r>
            </a:p>
          </p:txBody>
        </p:sp>
        <p:sp>
          <p:nvSpPr>
            <p:cNvPr id="11" name="TextBox 10">
              <a:extLst>
                <a:ext uri="{FF2B5EF4-FFF2-40B4-BE49-F238E27FC236}">
                  <a16:creationId xmlns:a16="http://schemas.microsoft.com/office/drawing/2014/main" id="{4DEE0AD2-ACE9-4489-8BEC-C1EC2AE17157}"/>
                </a:ext>
              </a:extLst>
            </p:cNvPr>
            <p:cNvSpPr txBox="1"/>
            <p:nvPr/>
          </p:nvSpPr>
          <p:spPr>
            <a:xfrm>
              <a:off x="2712377" y="2189201"/>
              <a:ext cx="1520576" cy="369332"/>
            </a:xfrm>
            <a:prstGeom prst="rect">
              <a:avLst/>
            </a:prstGeom>
            <a:noFill/>
          </p:spPr>
          <p:txBody>
            <a:bodyPr wrap="square" rtlCol="0">
              <a:spAutoFit/>
            </a:bodyPr>
            <a:lstStyle/>
            <a:p>
              <a:r>
                <a:rPr lang="en-GB" dirty="0"/>
                <a:t>285 points</a:t>
              </a:r>
            </a:p>
          </p:txBody>
        </p:sp>
        <p:sp>
          <p:nvSpPr>
            <p:cNvPr id="12" name="Right Brace 11">
              <a:extLst>
                <a:ext uri="{FF2B5EF4-FFF2-40B4-BE49-F238E27FC236}">
                  <a16:creationId xmlns:a16="http://schemas.microsoft.com/office/drawing/2014/main" id="{8BA37F05-312B-4DEA-821A-1E9265D3E9C6}"/>
                </a:ext>
              </a:extLst>
            </p:cNvPr>
            <p:cNvSpPr/>
            <p:nvPr/>
          </p:nvSpPr>
          <p:spPr>
            <a:xfrm rot="5400000">
              <a:off x="3361043" y="1458611"/>
              <a:ext cx="399618" cy="3135329"/>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DFCE56B7-44EE-4461-A816-94E31274ED02}"/>
                </a:ext>
              </a:extLst>
            </p:cNvPr>
            <p:cNvSpPr txBox="1"/>
            <p:nvPr/>
          </p:nvSpPr>
          <p:spPr>
            <a:xfrm>
              <a:off x="3386191" y="3262584"/>
              <a:ext cx="1520576" cy="369332"/>
            </a:xfrm>
            <a:prstGeom prst="rect">
              <a:avLst/>
            </a:prstGeom>
            <a:noFill/>
          </p:spPr>
          <p:txBody>
            <a:bodyPr wrap="square" rtlCol="0">
              <a:spAutoFit/>
            </a:bodyPr>
            <a:lstStyle/>
            <a:p>
              <a:r>
                <a:rPr lang="en-GB" dirty="0"/>
                <a:t>?</a:t>
              </a:r>
            </a:p>
          </p:txBody>
        </p:sp>
      </p:grpSp>
      <p:pic>
        <p:nvPicPr>
          <p:cNvPr id="18" name="Picture 17" descr="Diagram&#10;&#10;Description automatically generated">
            <a:extLst>
              <a:ext uri="{FF2B5EF4-FFF2-40B4-BE49-F238E27FC236}">
                <a16:creationId xmlns:a16="http://schemas.microsoft.com/office/drawing/2014/main" id="{ED6B1303-DEC7-4A5A-80C9-1E81F00F0370}"/>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36000"/>
                    </a14:imgEffect>
                  </a14:imgLayer>
                </a14:imgProps>
              </a:ext>
              <a:ext uri="{28A0092B-C50C-407E-A947-70E740481C1C}">
                <a14:useLocalDpi xmlns:a14="http://schemas.microsoft.com/office/drawing/2010/main" val="0"/>
              </a:ext>
            </a:extLst>
          </a:blip>
          <a:srcRect l="37307" t="6048" r="42921" b="6374"/>
          <a:stretch/>
        </p:blipFill>
        <p:spPr>
          <a:xfrm rot="5400000">
            <a:off x="7433486" y="2034691"/>
            <a:ext cx="1355924" cy="3811710"/>
          </a:xfrm>
          <a:prstGeom prst="rect">
            <a:avLst/>
          </a:prstGeom>
        </p:spPr>
      </p:pic>
      <p:pic>
        <p:nvPicPr>
          <p:cNvPr id="20" name="Picture 19" descr="Diagram&#10;&#10;Description automatically generated">
            <a:extLst>
              <a:ext uri="{FF2B5EF4-FFF2-40B4-BE49-F238E27FC236}">
                <a16:creationId xmlns:a16="http://schemas.microsoft.com/office/drawing/2014/main" id="{4FF1A553-30D4-439C-9FE1-49C3D45477F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38000"/>
                    </a14:imgEffect>
                  </a14:imgLayer>
                </a14:imgProps>
              </a:ext>
              <a:ext uri="{28A0092B-C50C-407E-A947-70E740481C1C}">
                <a14:useLocalDpi xmlns:a14="http://schemas.microsoft.com/office/drawing/2010/main" val="0"/>
              </a:ext>
            </a:extLst>
          </a:blip>
          <a:srcRect l="12135" t="57058" r="60891" b="5988"/>
          <a:stretch/>
        </p:blipFill>
        <p:spPr>
          <a:xfrm rot="5400000">
            <a:off x="9780728" y="4492285"/>
            <a:ext cx="1849887" cy="1900719"/>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65490" y="1749412"/>
            <a:ext cx="4518053" cy="4247317"/>
          </a:xfrm>
          <a:prstGeom prst="rect">
            <a:avLst/>
          </a:prstGeom>
          <a:solidFill>
            <a:schemeClr val="accent5">
              <a:lumMod val="20000"/>
              <a:lumOff val="80000"/>
            </a:schemeClr>
          </a:solidFill>
        </p:spPr>
        <p:txBody>
          <a:bodyPr wrap="square" rtlCol="0">
            <a:spAutoFit/>
          </a:bodyPr>
          <a:lstStyle/>
          <a:p>
            <a:r>
              <a:rPr lang="en-GB" b="1" dirty="0"/>
              <a:t>Step 1: Work out how many points the Blue Team have</a:t>
            </a:r>
          </a:p>
          <a:p>
            <a:endParaRPr lang="en-GB" b="1" dirty="0">
              <a:cs typeface="Times New Roman" panose="02020603050405020304" pitchFamily="18" charset="0"/>
            </a:endParaRPr>
          </a:p>
          <a:p>
            <a:r>
              <a:rPr lang="en-GB" dirty="0">
                <a:cs typeface="Times New Roman" panose="02020603050405020304" pitchFamily="18" charset="0"/>
              </a:rPr>
              <a:t>285 + 7 = </a:t>
            </a:r>
          </a:p>
          <a:p>
            <a:endParaRPr lang="en-GB" dirty="0">
              <a:cs typeface="Times New Roman" panose="02020603050405020304" pitchFamily="18" charset="0"/>
            </a:endParaRPr>
          </a:p>
          <a:p>
            <a:r>
              <a:rPr lang="en-GB" b="1" dirty="0">
                <a:cs typeface="Times New Roman" panose="02020603050405020304" pitchFamily="18" charset="0"/>
              </a:rPr>
              <a:t>Step 2:  Work out how many more points the Blue Team need to win</a:t>
            </a:r>
          </a:p>
          <a:p>
            <a:endParaRPr lang="en-GB" b="1" dirty="0">
              <a:cs typeface="Times New Roman" panose="02020603050405020304" pitchFamily="18" charset="0"/>
            </a:endParaRPr>
          </a:p>
          <a:p>
            <a:r>
              <a:rPr lang="en-GB" dirty="0">
                <a:cs typeface="Times New Roman" panose="02020603050405020304" pitchFamily="18" charset="0"/>
              </a:rPr>
              <a:t>300 – total points of Blue team =</a:t>
            </a:r>
          </a:p>
          <a:p>
            <a:endParaRPr lang="en-GB" b="1" dirty="0">
              <a:cs typeface="Times New Roman" panose="02020603050405020304" pitchFamily="18" charset="0"/>
            </a:endParaRPr>
          </a:p>
          <a:p>
            <a:r>
              <a:rPr lang="en-GB" b="1" dirty="0">
                <a:cs typeface="Times New Roman" panose="02020603050405020304" pitchFamily="18" charset="0"/>
              </a:rPr>
              <a:t>Step 3:  How could you check your answers?</a:t>
            </a:r>
          </a:p>
          <a:p>
            <a:endParaRPr lang="en-GB" b="1" dirty="0">
              <a:cs typeface="Times New Roman" panose="02020603050405020304" pitchFamily="18" charset="0"/>
            </a:endParaRPr>
          </a:p>
          <a:p>
            <a:r>
              <a:rPr lang="en-GB" dirty="0">
                <a:cs typeface="Times New Roman" panose="02020603050405020304" pitchFamily="18" charset="0"/>
              </a:rPr>
              <a:t>Use of the inverse to check</a:t>
            </a:r>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23" name="Content Placeholder 6">
            <a:extLst>
              <a:ext uri="{FF2B5EF4-FFF2-40B4-BE49-F238E27FC236}">
                <a16:creationId xmlns:a16="http://schemas.microsoft.com/office/drawing/2014/main" id="{C6F1F5A6-0969-4AD4-87E3-4FBCC9FF802B}"/>
              </a:ext>
            </a:extLst>
          </p:cNvPr>
          <p:cNvSpPr>
            <a:spLocks noGrp="1"/>
          </p:cNvSpPr>
          <p:nvPr>
            <p:ph idx="1"/>
          </p:nvPr>
        </p:nvSpPr>
        <p:spPr>
          <a:xfrm>
            <a:off x="5501285" y="1388572"/>
            <a:ext cx="6588048"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grpSp>
        <p:nvGrpSpPr>
          <p:cNvPr id="24" name="Group 23">
            <a:extLst>
              <a:ext uri="{FF2B5EF4-FFF2-40B4-BE49-F238E27FC236}">
                <a16:creationId xmlns:a16="http://schemas.microsoft.com/office/drawing/2014/main" id="{95B25702-FCB0-498B-9635-B44B7388DADE}"/>
              </a:ext>
            </a:extLst>
          </p:cNvPr>
          <p:cNvGrpSpPr/>
          <p:nvPr/>
        </p:nvGrpSpPr>
        <p:grpSpPr>
          <a:xfrm>
            <a:off x="6217411" y="1651709"/>
            <a:ext cx="5772006" cy="4247639"/>
            <a:chOff x="6217411" y="1651709"/>
            <a:chExt cx="5772006" cy="4247639"/>
          </a:xfrm>
        </p:grpSpPr>
        <p:grpSp>
          <p:nvGrpSpPr>
            <p:cNvPr id="25" name="Group 24">
              <a:extLst>
                <a:ext uri="{FF2B5EF4-FFF2-40B4-BE49-F238E27FC236}">
                  <a16:creationId xmlns:a16="http://schemas.microsoft.com/office/drawing/2014/main" id="{BCA447F6-5D68-4B43-93C3-4DA9ECCD00BA}"/>
                </a:ext>
              </a:extLst>
            </p:cNvPr>
            <p:cNvGrpSpPr/>
            <p:nvPr/>
          </p:nvGrpSpPr>
          <p:grpSpPr>
            <a:xfrm>
              <a:off x="6217411" y="1651709"/>
              <a:ext cx="5772006" cy="4027710"/>
              <a:chOff x="3299550" y="2114761"/>
              <a:chExt cx="5772006" cy="4027710"/>
            </a:xfrm>
          </p:grpSpPr>
          <p:pic>
            <p:nvPicPr>
              <p:cNvPr id="33" name="Picture 32">
                <a:extLst>
                  <a:ext uri="{FF2B5EF4-FFF2-40B4-BE49-F238E27FC236}">
                    <a16:creationId xmlns:a16="http://schemas.microsoft.com/office/drawing/2014/main" id="{BF4C9817-40D6-4FD9-A6E6-46E366E4EA84}"/>
                  </a:ext>
                </a:extLst>
              </p:cNvPr>
              <p:cNvPicPr>
                <a:picLocks noChangeAspect="1"/>
              </p:cNvPicPr>
              <p:nvPr/>
            </p:nvPicPr>
            <p:blipFill>
              <a:blip r:embed="rId2"/>
              <a:stretch>
                <a:fillRect/>
              </a:stretch>
            </p:blipFill>
            <p:spPr>
              <a:xfrm>
                <a:off x="8176206" y="5285221"/>
                <a:ext cx="895350" cy="857250"/>
              </a:xfrm>
              <a:prstGeom prst="rect">
                <a:avLst/>
              </a:prstGeom>
            </p:spPr>
          </p:pic>
          <p:grpSp>
            <p:nvGrpSpPr>
              <p:cNvPr id="34" name="Group 33">
                <a:extLst>
                  <a:ext uri="{FF2B5EF4-FFF2-40B4-BE49-F238E27FC236}">
                    <a16:creationId xmlns:a16="http://schemas.microsoft.com/office/drawing/2014/main" id="{856E8FA6-2F58-4B9C-9FD5-533F93001685}"/>
                  </a:ext>
                </a:extLst>
              </p:cNvPr>
              <p:cNvGrpSpPr/>
              <p:nvPr/>
            </p:nvGrpSpPr>
            <p:grpSpPr>
              <a:xfrm>
                <a:off x="3299550" y="2114761"/>
                <a:ext cx="5433535" cy="3009753"/>
                <a:chOff x="3671065" y="2246984"/>
                <a:chExt cx="5433535" cy="3009753"/>
              </a:xfrm>
            </p:grpSpPr>
            <p:sp>
              <p:nvSpPr>
                <p:cNvPr id="35" name="Speech Bubble: Rectangle with Corners Rounded 34">
                  <a:extLst>
                    <a:ext uri="{FF2B5EF4-FFF2-40B4-BE49-F238E27FC236}">
                      <a16:creationId xmlns:a16="http://schemas.microsoft.com/office/drawing/2014/main" id="{8EBF0551-182F-4BCD-B390-1231BFCC7DFE}"/>
                    </a:ext>
                  </a:extLst>
                </p:cNvPr>
                <p:cNvSpPr/>
                <p:nvPr/>
              </p:nvSpPr>
              <p:spPr>
                <a:xfrm>
                  <a:off x="3671065" y="2246984"/>
                  <a:ext cx="5433535" cy="3009753"/>
                </a:xfrm>
                <a:prstGeom prst="wedgeRoundRectCallout">
                  <a:avLst>
                    <a:gd name="adj1" fmla="val -58840"/>
                    <a:gd name="adj2" fmla="val -41274"/>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D04E106F-4774-437B-808D-A45D3AF4A8C2}"/>
                    </a:ext>
                  </a:extLst>
                </p:cNvPr>
                <p:cNvSpPr txBox="1"/>
                <p:nvPr/>
              </p:nvSpPr>
              <p:spPr>
                <a:xfrm>
                  <a:off x="4088592" y="2368105"/>
                  <a:ext cx="4828854" cy="2585323"/>
                </a:xfrm>
                <a:prstGeom prst="rect">
                  <a:avLst/>
                </a:prstGeom>
                <a:noFill/>
              </p:spPr>
              <p:txBody>
                <a:bodyPr wrap="square" rtlCol="0">
                  <a:spAutoFit/>
                </a:bodyPr>
                <a:lstStyle/>
                <a:p>
                  <a:r>
                    <a:rPr lang="en-GB" dirty="0"/>
                    <a:t>To win a game you need 300 points to win.</a:t>
                  </a:r>
                </a:p>
                <a:p>
                  <a:r>
                    <a:rPr lang="en-GB" dirty="0"/>
                    <a:t>The Red Team have 285 points.</a:t>
                  </a:r>
                </a:p>
                <a:p>
                  <a:r>
                    <a:rPr lang="en-GB" dirty="0"/>
                    <a:t>The Blue Team have 7 more points than the Red Team.</a:t>
                  </a:r>
                </a:p>
                <a:p>
                  <a:r>
                    <a:rPr lang="en-GB" dirty="0"/>
                    <a:t>How many points do the Blue Team have in total?</a:t>
                  </a:r>
                </a:p>
                <a:p>
                  <a:r>
                    <a:rPr lang="en-GB" dirty="0"/>
                    <a:t>How many more points do the Blue Team need to win?</a:t>
                  </a:r>
                </a:p>
                <a:p>
                  <a:endParaRPr lang="en-GB" dirty="0"/>
                </a:p>
              </p:txBody>
            </p:sp>
          </p:grpSp>
        </p:grpSp>
        <p:grpSp>
          <p:nvGrpSpPr>
            <p:cNvPr id="26" name="Group 25">
              <a:extLst>
                <a:ext uri="{FF2B5EF4-FFF2-40B4-BE49-F238E27FC236}">
                  <a16:creationId xmlns:a16="http://schemas.microsoft.com/office/drawing/2014/main" id="{F88153BF-07CF-4293-A134-2682FDD95894}"/>
                </a:ext>
              </a:extLst>
            </p:cNvPr>
            <p:cNvGrpSpPr/>
            <p:nvPr/>
          </p:nvGrpSpPr>
          <p:grpSpPr>
            <a:xfrm>
              <a:off x="6891066" y="4745555"/>
              <a:ext cx="3808485" cy="1153793"/>
              <a:chOff x="6763921" y="4723168"/>
              <a:chExt cx="3808485" cy="1153793"/>
            </a:xfrm>
          </p:grpSpPr>
          <p:grpSp>
            <p:nvGrpSpPr>
              <p:cNvPr id="27" name="Group 26">
                <a:extLst>
                  <a:ext uri="{FF2B5EF4-FFF2-40B4-BE49-F238E27FC236}">
                    <a16:creationId xmlns:a16="http://schemas.microsoft.com/office/drawing/2014/main" id="{561FC1FC-339B-4FAD-A5E3-37782C414E3D}"/>
                  </a:ext>
                </a:extLst>
              </p:cNvPr>
              <p:cNvGrpSpPr/>
              <p:nvPr/>
            </p:nvGrpSpPr>
            <p:grpSpPr>
              <a:xfrm>
                <a:off x="6763921" y="4723168"/>
                <a:ext cx="1777839" cy="1153793"/>
                <a:chOff x="9390170" y="1972194"/>
                <a:chExt cx="2084012" cy="1471707"/>
              </a:xfrm>
            </p:grpSpPr>
            <p:pic>
              <p:nvPicPr>
                <p:cNvPr id="31" name="Picture 30">
                  <a:extLst>
                    <a:ext uri="{FF2B5EF4-FFF2-40B4-BE49-F238E27FC236}">
                      <a16:creationId xmlns:a16="http://schemas.microsoft.com/office/drawing/2014/main" id="{8E8D5F4F-7A9C-459C-81F5-6A9EFB16BCE7}"/>
                    </a:ext>
                  </a:extLst>
                </p:cNvPr>
                <p:cNvPicPr>
                  <a:picLocks noChangeAspect="1"/>
                </p:cNvPicPr>
                <p:nvPr/>
              </p:nvPicPr>
              <p:blipFill>
                <a:blip r:embed="rId3"/>
                <a:stretch>
                  <a:fillRect/>
                </a:stretch>
              </p:blipFill>
              <p:spPr>
                <a:xfrm>
                  <a:off x="9390170" y="1972194"/>
                  <a:ext cx="2084012" cy="1471707"/>
                </a:xfrm>
                <a:prstGeom prst="rect">
                  <a:avLst/>
                </a:prstGeom>
              </p:spPr>
            </p:pic>
            <p:sp>
              <p:nvSpPr>
                <p:cNvPr id="32" name="Oval 31">
                  <a:extLst>
                    <a:ext uri="{FF2B5EF4-FFF2-40B4-BE49-F238E27FC236}">
                      <a16:creationId xmlns:a16="http://schemas.microsoft.com/office/drawing/2014/main" id="{423A75D1-AE50-48D0-9074-4D540945A197}"/>
                    </a:ext>
                  </a:extLst>
                </p:cNvPr>
                <p:cNvSpPr/>
                <p:nvPr/>
              </p:nvSpPr>
              <p:spPr>
                <a:xfrm>
                  <a:off x="11154037" y="1972194"/>
                  <a:ext cx="32014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5303992B-C901-438F-AA79-DDC70755BFF9}"/>
                  </a:ext>
                </a:extLst>
              </p:cNvPr>
              <p:cNvGrpSpPr/>
              <p:nvPr/>
            </p:nvGrpSpPr>
            <p:grpSpPr>
              <a:xfrm>
                <a:off x="8652897" y="4723168"/>
                <a:ext cx="1919509" cy="1153793"/>
                <a:chOff x="9446339" y="3718085"/>
                <a:chExt cx="1971675" cy="1241246"/>
              </a:xfrm>
            </p:grpSpPr>
            <p:pic>
              <p:nvPicPr>
                <p:cNvPr id="29" name="Picture 28">
                  <a:extLst>
                    <a:ext uri="{FF2B5EF4-FFF2-40B4-BE49-F238E27FC236}">
                      <a16:creationId xmlns:a16="http://schemas.microsoft.com/office/drawing/2014/main" id="{1584085F-3CFA-4E90-88E4-3B9FC528D9B8}"/>
                    </a:ext>
                  </a:extLst>
                </p:cNvPr>
                <p:cNvPicPr>
                  <a:picLocks noChangeAspect="1"/>
                </p:cNvPicPr>
                <p:nvPr/>
              </p:nvPicPr>
              <p:blipFill>
                <a:blip r:embed="rId4"/>
                <a:stretch>
                  <a:fillRect/>
                </a:stretch>
              </p:blipFill>
              <p:spPr>
                <a:xfrm>
                  <a:off x="9446339" y="3759181"/>
                  <a:ext cx="1971675" cy="1200150"/>
                </a:xfrm>
                <a:prstGeom prst="rect">
                  <a:avLst/>
                </a:prstGeom>
              </p:spPr>
            </p:pic>
            <p:sp>
              <p:nvSpPr>
                <p:cNvPr id="30" name="Oval 29">
                  <a:extLst>
                    <a:ext uri="{FF2B5EF4-FFF2-40B4-BE49-F238E27FC236}">
                      <a16:creationId xmlns:a16="http://schemas.microsoft.com/office/drawing/2014/main" id="{2C62D787-FE05-447C-9107-70F801575833}"/>
                    </a:ext>
                  </a:extLst>
                </p:cNvPr>
                <p:cNvSpPr/>
                <p:nvPr/>
              </p:nvSpPr>
              <p:spPr>
                <a:xfrm>
                  <a:off x="11067319" y="3718085"/>
                  <a:ext cx="350695" cy="335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
        <p:nvSpPr>
          <p:cNvPr id="5" name="Rectangle 4">
            <a:extLst>
              <a:ext uri="{FF2B5EF4-FFF2-40B4-BE49-F238E27FC236}">
                <a16:creationId xmlns:a16="http://schemas.microsoft.com/office/drawing/2014/main" id="{A026CD46-0B18-44D4-B955-A29C44E69802}"/>
              </a:ext>
            </a:extLst>
          </p:cNvPr>
          <p:cNvSpPr/>
          <p:nvPr/>
        </p:nvSpPr>
        <p:spPr>
          <a:xfrm>
            <a:off x="1524000" y="2590157"/>
            <a:ext cx="328774" cy="349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14D50D3-68EB-4BF8-AB28-9E3182E0B980}"/>
              </a:ext>
            </a:extLst>
          </p:cNvPr>
          <p:cNvSpPr/>
          <p:nvPr/>
        </p:nvSpPr>
        <p:spPr>
          <a:xfrm>
            <a:off x="3905892" y="3904961"/>
            <a:ext cx="328774" cy="349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896B1C-B44E-4840-9AB0-1EE6A9CD8727}"/>
              </a:ext>
            </a:extLst>
          </p:cNvPr>
          <p:cNvSpPr txBox="1"/>
          <p:nvPr/>
        </p:nvSpPr>
        <p:spPr>
          <a:xfrm>
            <a:off x="438364" y="523982"/>
            <a:ext cx="9380306" cy="6186309"/>
          </a:xfrm>
          <a:prstGeom prst="rect">
            <a:avLst/>
          </a:prstGeom>
          <a:noFill/>
        </p:spPr>
        <p:txBody>
          <a:bodyPr wrap="square" rtlCol="0">
            <a:spAutoFit/>
          </a:bodyPr>
          <a:lstStyle/>
          <a:p>
            <a:r>
              <a:rPr lang="en-GB" b="1" dirty="0"/>
              <a:t>Step 1:</a:t>
            </a:r>
          </a:p>
          <a:p>
            <a:endParaRPr lang="en-GB" b="1" dirty="0"/>
          </a:p>
          <a:p>
            <a:endParaRPr lang="en-GB" dirty="0"/>
          </a:p>
          <a:p>
            <a:r>
              <a:rPr lang="en-GB" dirty="0"/>
              <a:t>Red Team:</a:t>
            </a:r>
          </a:p>
          <a:p>
            <a:endParaRPr lang="en-GB" dirty="0"/>
          </a:p>
          <a:p>
            <a:r>
              <a:rPr lang="en-GB" dirty="0"/>
              <a:t>Blue Team:</a:t>
            </a:r>
          </a:p>
          <a:p>
            <a:endParaRPr lang="en-GB" b="1" dirty="0"/>
          </a:p>
          <a:p>
            <a:endParaRPr lang="en-GB" b="1" dirty="0"/>
          </a:p>
          <a:p>
            <a:endParaRPr lang="en-GB" b="1" dirty="0"/>
          </a:p>
          <a:p>
            <a:endParaRPr lang="en-GB" b="1" dirty="0"/>
          </a:p>
          <a:p>
            <a:endParaRPr lang="en-GB" b="1" dirty="0"/>
          </a:p>
          <a:p>
            <a:endParaRPr lang="en-GB" b="1" dirty="0"/>
          </a:p>
          <a:p>
            <a:r>
              <a:rPr lang="en-GB" b="1" dirty="0"/>
              <a:t>Step 2:  300 – 292 = ?</a:t>
            </a:r>
          </a:p>
          <a:p>
            <a:endParaRPr lang="en-GB" b="1" dirty="0"/>
          </a:p>
          <a:p>
            <a:endParaRPr lang="en-GB" b="1" dirty="0"/>
          </a:p>
          <a:p>
            <a:endParaRPr lang="en-GB" b="1" dirty="0"/>
          </a:p>
          <a:p>
            <a:endParaRPr lang="en-GB" b="1" dirty="0"/>
          </a:p>
          <a:p>
            <a:r>
              <a:rPr lang="en-GB" b="1" dirty="0"/>
              <a:t>Step 3:</a:t>
            </a:r>
          </a:p>
          <a:p>
            <a:endParaRPr lang="en-GB" b="1" dirty="0"/>
          </a:p>
          <a:p>
            <a:endParaRPr lang="en-GB" b="1" dirty="0"/>
          </a:p>
          <a:p>
            <a:endParaRPr lang="en-GB" b="1" dirty="0"/>
          </a:p>
          <a:p>
            <a:endParaRPr lang="en-GB" b="1" dirty="0"/>
          </a:p>
        </p:txBody>
      </p:sp>
      <p:grpSp>
        <p:nvGrpSpPr>
          <p:cNvPr id="5" name="Group 4">
            <a:extLst>
              <a:ext uri="{FF2B5EF4-FFF2-40B4-BE49-F238E27FC236}">
                <a16:creationId xmlns:a16="http://schemas.microsoft.com/office/drawing/2014/main" id="{372B9146-A256-4C2B-8E52-309F3499CC4E}"/>
              </a:ext>
            </a:extLst>
          </p:cNvPr>
          <p:cNvGrpSpPr/>
          <p:nvPr/>
        </p:nvGrpSpPr>
        <p:grpSpPr>
          <a:xfrm>
            <a:off x="1993187" y="1304819"/>
            <a:ext cx="4212406" cy="2327097"/>
            <a:chOff x="1993187" y="1304819"/>
            <a:chExt cx="4212406" cy="2327097"/>
          </a:xfrm>
        </p:grpSpPr>
        <p:sp>
          <p:nvSpPr>
            <p:cNvPr id="6" name="Rectangle 5">
              <a:extLst>
                <a:ext uri="{FF2B5EF4-FFF2-40B4-BE49-F238E27FC236}">
                  <a16:creationId xmlns:a16="http://schemas.microsoft.com/office/drawing/2014/main" id="{B5A80861-643C-402E-833C-5DED5535F887}"/>
                </a:ext>
              </a:extLst>
            </p:cNvPr>
            <p:cNvSpPr/>
            <p:nvPr/>
          </p:nvSpPr>
          <p:spPr>
            <a:xfrm>
              <a:off x="1993188" y="1304819"/>
              <a:ext cx="2691829" cy="61644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B2C907E-9A2A-4C4E-A1D7-D31EC81C1AD0}"/>
                </a:ext>
              </a:extLst>
            </p:cNvPr>
            <p:cNvSpPr txBox="1"/>
            <p:nvPr/>
          </p:nvSpPr>
          <p:spPr>
            <a:xfrm>
              <a:off x="2712377" y="1428377"/>
              <a:ext cx="1520576" cy="369332"/>
            </a:xfrm>
            <a:prstGeom prst="rect">
              <a:avLst/>
            </a:prstGeom>
            <a:noFill/>
          </p:spPr>
          <p:txBody>
            <a:bodyPr wrap="square" rtlCol="0">
              <a:spAutoFit/>
            </a:bodyPr>
            <a:lstStyle/>
            <a:p>
              <a:r>
                <a:rPr lang="en-GB" dirty="0"/>
                <a:t>285 points</a:t>
              </a:r>
            </a:p>
          </p:txBody>
        </p:sp>
        <p:sp>
          <p:nvSpPr>
            <p:cNvPr id="8" name="Rectangle 7">
              <a:extLst>
                <a:ext uri="{FF2B5EF4-FFF2-40B4-BE49-F238E27FC236}">
                  <a16:creationId xmlns:a16="http://schemas.microsoft.com/office/drawing/2014/main" id="{746B6F7E-FE2B-4005-B2A7-F31D7E182E6B}"/>
                </a:ext>
              </a:extLst>
            </p:cNvPr>
            <p:cNvSpPr/>
            <p:nvPr/>
          </p:nvSpPr>
          <p:spPr>
            <a:xfrm>
              <a:off x="1993188" y="2065643"/>
              <a:ext cx="2691829" cy="61644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45078DB-2882-4D4C-8F55-6C292857CB1E}"/>
                </a:ext>
              </a:extLst>
            </p:cNvPr>
            <p:cNvSpPr/>
            <p:nvPr/>
          </p:nvSpPr>
          <p:spPr>
            <a:xfrm>
              <a:off x="4685017" y="2065643"/>
              <a:ext cx="443500" cy="616449"/>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7A7F297-7395-4682-9A97-EA66E50C1A09}"/>
                </a:ext>
              </a:extLst>
            </p:cNvPr>
            <p:cNvSpPr txBox="1"/>
            <p:nvPr/>
          </p:nvSpPr>
          <p:spPr>
            <a:xfrm>
              <a:off x="4685017" y="2189201"/>
              <a:ext cx="1520576" cy="369332"/>
            </a:xfrm>
            <a:prstGeom prst="rect">
              <a:avLst/>
            </a:prstGeom>
            <a:noFill/>
          </p:spPr>
          <p:txBody>
            <a:bodyPr wrap="square" rtlCol="0">
              <a:spAutoFit/>
            </a:bodyPr>
            <a:lstStyle/>
            <a:p>
              <a:r>
                <a:rPr lang="en-GB" dirty="0"/>
                <a:t>+7</a:t>
              </a:r>
            </a:p>
          </p:txBody>
        </p:sp>
        <p:sp>
          <p:nvSpPr>
            <p:cNvPr id="11" name="TextBox 10">
              <a:extLst>
                <a:ext uri="{FF2B5EF4-FFF2-40B4-BE49-F238E27FC236}">
                  <a16:creationId xmlns:a16="http://schemas.microsoft.com/office/drawing/2014/main" id="{507B15FD-E75E-454C-9802-5D0B20A96F66}"/>
                </a:ext>
              </a:extLst>
            </p:cNvPr>
            <p:cNvSpPr txBox="1"/>
            <p:nvPr/>
          </p:nvSpPr>
          <p:spPr>
            <a:xfrm>
              <a:off x="2712377" y="2189201"/>
              <a:ext cx="1520576" cy="369332"/>
            </a:xfrm>
            <a:prstGeom prst="rect">
              <a:avLst/>
            </a:prstGeom>
            <a:noFill/>
          </p:spPr>
          <p:txBody>
            <a:bodyPr wrap="square" rtlCol="0">
              <a:spAutoFit/>
            </a:bodyPr>
            <a:lstStyle/>
            <a:p>
              <a:r>
                <a:rPr lang="en-GB" dirty="0"/>
                <a:t>285 points</a:t>
              </a:r>
            </a:p>
          </p:txBody>
        </p:sp>
        <p:sp>
          <p:nvSpPr>
            <p:cNvPr id="12" name="Right Brace 11">
              <a:extLst>
                <a:ext uri="{FF2B5EF4-FFF2-40B4-BE49-F238E27FC236}">
                  <a16:creationId xmlns:a16="http://schemas.microsoft.com/office/drawing/2014/main" id="{570A237E-661E-4F0A-9DBE-D3899AC8C18C}"/>
                </a:ext>
              </a:extLst>
            </p:cNvPr>
            <p:cNvSpPr/>
            <p:nvPr/>
          </p:nvSpPr>
          <p:spPr>
            <a:xfrm rot="5400000">
              <a:off x="3361043" y="1458611"/>
              <a:ext cx="399618" cy="3135329"/>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782472AD-97EB-4181-8E79-9DE21D35C448}"/>
                </a:ext>
              </a:extLst>
            </p:cNvPr>
            <p:cNvSpPr txBox="1"/>
            <p:nvPr/>
          </p:nvSpPr>
          <p:spPr>
            <a:xfrm>
              <a:off x="3386191" y="3262584"/>
              <a:ext cx="1520576" cy="369332"/>
            </a:xfrm>
            <a:prstGeom prst="rect">
              <a:avLst/>
            </a:prstGeom>
            <a:noFill/>
          </p:spPr>
          <p:txBody>
            <a:bodyPr wrap="square" rtlCol="0">
              <a:spAutoFit/>
            </a:bodyPr>
            <a:lstStyle/>
            <a:p>
              <a:r>
                <a:rPr lang="en-GB" dirty="0"/>
                <a:t>?</a:t>
              </a:r>
            </a:p>
          </p:txBody>
        </p:sp>
      </p:grpSp>
      <p:sp>
        <p:nvSpPr>
          <p:cNvPr id="14" name="TextBox 13">
            <a:extLst>
              <a:ext uri="{FF2B5EF4-FFF2-40B4-BE49-F238E27FC236}">
                <a16:creationId xmlns:a16="http://schemas.microsoft.com/office/drawing/2014/main" id="{F340866A-D672-4227-90F2-4E332EDC463D}"/>
              </a:ext>
            </a:extLst>
          </p:cNvPr>
          <p:cNvSpPr txBox="1"/>
          <p:nvPr/>
        </p:nvSpPr>
        <p:spPr>
          <a:xfrm>
            <a:off x="5734740" y="1744841"/>
            <a:ext cx="5309980" cy="923330"/>
          </a:xfrm>
          <a:prstGeom prst="rect">
            <a:avLst/>
          </a:prstGeom>
          <a:noFill/>
        </p:spPr>
        <p:txBody>
          <a:bodyPr wrap="none" rtlCol="0">
            <a:spAutoFit/>
          </a:bodyPr>
          <a:lstStyle/>
          <a:p>
            <a:r>
              <a:rPr lang="en-GB" dirty="0"/>
              <a:t>285 + 7 = 292</a:t>
            </a:r>
          </a:p>
          <a:p>
            <a:endParaRPr lang="en-GB" dirty="0"/>
          </a:p>
          <a:p>
            <a:r>
              <a:rPr lang="en-GB" b="1" dirty="0"/>
              <a:t>The Blue Team have scored 292 points in total.</a:t>
            </a:r>
          </a:p>
        </p:txBody>
      </p:sp>
      <p:pic>
        <p:nvPicPr>
          <p:cNvPr id="16" name="Picture 15" descr="Diagram&#10;&#10;Description automatically generated">
            <a:extLst>
              <a:ext uri="{FF2B5EF4-FFF2-40B4-BE49-F238E27FC236}">
                <a16:creationId xmlns:a16="http://schemas.microsoft.com/office/drawing/2014/main" id="{4FF1BA93-A9DF-4C8E-9432-D0CEE2BF6AB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37000"/>
                    </a14:imgEffect>
                  </a14:imgLayer>
                </a14:imgProps>
              </a:ext>
              <a:ext uri="{28A0092B-C50C-407E-A947-70E740481C1C}">
                <a14:useLocalDpi xmlns:a14="http://schemas.microsoft.com/office/drawing/2010/main" val="0"/>
              </a:ext>
            </a:extLst>
          </a:blip>
          <a:srcRect l="55131" r="12809" b="38148"/>
          <a:stretch/>
        </p:blipFill>
        <p:spPr>
          <a:xfrm rot="5400000">
            <a:off x="3830442" y="3270342"/>
            <a:ext cx="2198670" cy="3181350"/>
          </a:xfrm>
          <a:prstGeom prst="rect">
            <a:avLst/>
          </a:prstGeom>
        </p:spPr>
      </p:pic>
      <p:sp>
        <p:nvSpPr>
          <p:cNvPr id="17" name="TextBox 16">
            <a:extLst>
              <a:ext uri="{FF2B5EF4-FFF2-40B4-BE49-F238E27FC236}">
                <a16:creationId xmlns:a16="http://schemas.microsoft.com/office/drawing/2014/main" id="{5A7E6231-9FF5-48F4-BD72-8AB105E6A362}"/>
              </a:ext>
            </a:extLst>
          </p:cNvPr>
          <p:cNvSpPr txBox="1"/>
          <p:nvPr/>
        </p:nvSpPr>
        <p:spPr>
          <a:xfrm>
            <a:off x="6520452" y="3689911"/>
            <a:ext cx="5245988" cy="2862322"/>
          </a:xfrm>
          <a:prstGeom prst="rect">
            <a:avLst/>
          </a:prstGeom>
          <a:noFill/>
        </p:spPr>
        <p:txBody>
          <a:bodyPr wrap="none" rtlCol="0">
            <a:spAutoFit/>
          </a:bodyPr>
          <a:lstStyle/>
          <a:p>
            <a:r>
              <a:rPr lang="en-GB" dirty="0"/>
              <a:t>By counting up on a number line…</a:t>
            </a:r>
          </a:p>
          <a:p>
            <a:r>
              <a:rPr lang="en-GB" dirty="0"/>
              <a:t>300 – 292 = 8</a:t>
            </a:r>
          </a:p>
          <a:p>
            <a:endParaRPr lang="en-GB" dirty="0"/>
          </a:p>
          <a:p>
            <a:r>
              <a:rPr lang="en-GB" b="1" dirty="0"/>
              <a:t>The Blue Team need to score 8 more points to</a:t>
            </a:r>
          </a:p>
          <a:p>
            <a:r>
              <a:rPr lang="en-GB" b="1" dirty="0"/>
              <a:t>win the game. </a:t>
            </a:r>
          </a:p>
          <a:p>
            <a:endParaRPr lang="en-GB" b="1" dirty="0"/>
          </a:p>
          <a:p>
            <a:endParaRPr lang="en-GB" b="1" dirty="0"/>
          </a:p>
          <a:p>
            <a:r>
              <a:rPr lang="en-GB" b="1" dirty="0"/>
              <a:t>We could check our answer by counting back </a:t>
            </a:r>
          </a:p>
          <a:p>
            <a:r>
              <a:rPr lang="en-GB" b="1" dirty="0"/>
              <a:t>on a number line.</a:t>
            </a:r>
          </a:p>
          <a:p>
            <a:r>
              <a:rPr lang="en-GB" dirty="0"/>
              <a:t>300 – 8 = 292</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1272</Words>
  <Application>Microsoft Office PowerPoint</Application>
  <PresentationFormat>Widescreen</PresentationFormat>
  <Paragraphs>237</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3</vt:lpstr>
      <vt:lpstr> HIAS Blended Learning Resource</vt:lpstr>
      <vt:lpstr>PowerPoint Presentation</vt:lpstr>
      <vt:lpstr>Adding and subtracting numbers mentally including a 3-digit number and ones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27</cp:revision>
  <dcterms:created xsi:type="dcterms:W3CDTF">2021-01-05T11:02:27Z</dcterms:created>
  <dcterms:modified xsi:type="dcterms:W3CDTF">2021-01-18T16:14:57Z</dcterms:modified>
</cp:coreProperties>
</file>