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2" r:id="rId2"/>
    <p:sldId id="2643" r:id="rId3"/>
    <p:sldId id="2645" r:id="rId4"/>
    <p:sldId id="262" r:id="rId5"/>
    <p:sldId id="273" r:id="rId6"/>
    <p:sldId id="2637" r:id="rId7"/>
    <p:sldId id="2638" r:id="rId8"/>
    <p:sldId id="2639" r:id="rId9"/>
    <p:sldId id="2644" r:id="rId10"/>
    <p:sldId id="2641" r:id="rId11"/>
    <p:sldId id="2642"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08" autoAdjust="0"/>
    <p:restoredTop sz="94660"/>
  </p:normalViewPr>
  <p:slideViewPr>
    <p:cSldViewPr snapToGrid="0">
      <p:cViewPr varScale="1">
        <p:scale>
          <a:sx n="62" d="100"/>
          <a:sy n="62" d="100"/>
        </p:scale>
        <p:origin x="28" y="5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0AFF3-C104-4FF2-9246-46F3E7242363}" type="datetimeFigureOut">
              <a:rPr lang="en-GB" smtClean="0"/>
              <a:t>18/01/2021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9179-DAC7-4087-8034-1DBDA8E953E7}" type="slidenum">
              <a:rPr lang="en-GB" smtClean="0"/>
              <a:t>‹#›</a:t>
            </a:fld>
            <a:endParaRPr lang="en-GB"/>
          </a:p>
        </p:txBody>
      </p:sp>
    </p:spTree>
    <p:extLst>
      <p:ext uri="{BB962C8B-B14F-4D97-AF65-F5344CB8AC3E}">
        <p14:creationId xmlns:p14="http://schemas.microsoft.com/office/powerpoint/2010/main" val="20175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3328298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66484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200996"/>
            <a:ext cx="103632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963084" y="1700809"/>
            <a:ext cx="103632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20676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609600" y="1600201"/>
            <a:ext cx="5384800" cy="4349079"/>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0" y="1600201"/>
            <a:ext cx="5384800" cy="4349079"/>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8856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77440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774405"/>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31757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547072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5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70434" y="188913"/>
            <a:ext cx="3119967" cy="100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766733" y="1484785"/>
            <a:ext cx="6815667" cy="4464496"/>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609601" y="1484785"/>
            <a:ext cx="4011084" cy="446260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2905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70434" y="188913"/>
            <a:ext cx="3119967" cy="100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5003" y="4800600"/>
            <a:ext cx="73152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605003" y="612775"/>
            <a:ext cx="7315200" cy="4114800"/>
          </a:xfrm>
        </p:spPr>
        <p:txBody>
          <a:bodyPr rtlCol="0">
            <a:norm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605003" y="5367338"/>
            <a:ext cx="73152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35749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1" y="274638"/>
            <a:ext cx="81745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609600" y="1600200"/>
            <a:ext cx="109728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052" name="Picture 2"/>
          <p:cNvPicPr>
            <a:picLocks noChangeAspect="1" noChangeArrowheads="1"/>
          </p:cNvPicPr>
          <p:nvPr/>
        </p:nvPicPr>
        <p:blipFill>
          <a:blip r:embed="rId11">
            <a:extLst>
              <a:ext uri="{28A0092B-C50C-407E-A947-70E740481C1C}">
                <a14:useLocalDpi xmlns:a14="http://schemas.microsoft.com/office/drawing/2010/main" val="0"/>
              </a:ext>
            </a:extLst>
          </a:blip>
          <a:srcRect r="81207" b="43192"/>
          <a:stretch>
            <a:fillRect/>
          </a:stretch>
        </p:blipFill>
        <p:spPr bwMode="auto">
          <a:xfrm>
            <a:off x="9914468" y="4652964"/>
            <a:ext cx="251883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7051" y="6053138"/>
            <a:ext cx="25484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15967" y="260350"/>
            <a:ext cx="2641600" cy="76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413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1"/>
          </a:solidFill>
          <a:latin typeface="Arial" pitchFamily="34" charset="0"/>
          <a:cs typeface="Arial" pitchFamily="34" charset="0"/>
        </a:defRPr>
      </a:lvl2pPr>
      <a:lvl3pPr algn="ctr" rtl="0" eaLnBrk="0" fontAlgn="base" hangingPunct="0">
        <a:spcBef>
          <a:spcPct val="0"/>
        </a:spcBef>
        <a:spcAft>
          <a:spcPct val="0"/>
        </a:spcAft>
        <a:defRPr sz="3200">
          <a:solidFill>
            <a:schemeClr val="tx1"/>
          </a:solidFill>
          <a:latin typeface="Arial" pitchFamily="34" charset="0"/>
          <a:cs typeface="Arial" pitchFamily="34" charset="0"/>
        </a:defRPr>
      </a:lvl3pPr>
      <a:lvl4pPr algn="ctr" rtl="0" eaLnBrk="0" fontAlgn="base" hangingPunct="0">
        <a:spcBef>
          <a:spcPct val="0"/>
        </a:spcBef>
        <a:spcAft>
          <a:spcPct val="0"/>
        </a:spcAft>
        <a:defRPr sz="3200">
          <a:solidFill>
            <a:schemeClr val="tx1"/>
          </a:solidFill>
          <a:latin typeface="Arial" pitchFamily="34" charset="0"/>
          <a:cs typeface="Arial" pitchFamily="34" charset="0"/>
        </a:defRPr>
      </a:lvl4pPr>
      <a:lvl5pPr algn="ctr" rtl="0" eaLnBrk="0" fontAlgn="base" hangingPunct="0">
        <a:spcBef>
          <a:spcPct val="0"/>
        </a:spcBef>
        <a:spcAft>
          <a:spcPct val="0"/>
        </a:spcAft>
        <a:defRPr sz="3200">
          <a:solidFill>
            <a:schemeClr val="tx1"/>
          </a:solidFill>
          <a:latin typeface="Arial" pitchFamily="34" charset="0"/>
          <a:cs typeface="Arial" pitchFamily="34" charset="0"/>
        </a:defRPr>
      </a:lvl5pPr>
      <a:lvl6pPr marL="457200" algn="ctr" rtl="0" fontAlgn="base">
        <a:spcBef>
          <a:spcPct val="0"/>
        </a:spcBef>
        <a:spcAft>
          <a:spcPct val="0"/>
        </a:spcAft>
        <a:defRPr sz="3200">
          <a:solidFill>
            <a:schemeClr val="tx1"/>
          </a:solidFill>
          <a:latin typeface="Arial" pitchFamily="34" charset="0"/>
          <a:cs typeface="Arial" pitchFamily="34" charset="0"/>
        </a:defRPr>
      </a:lvl6pPr>
      <a:lvl7pPr marL="914400" algn="ctr" rtl="0" fontAlgn="base">
        <a:spcBef>
          <a:spcPct val="0"/>
        </a:spcBef>
        <a:spcAft>
          <a:spcPct val="0"/>
        </a:spcAft>
        <a:defRPr sz="3200">
          <a:solidFill>
            <a:schemeClr val="tx1"/>
          </a:solidFill>
          <a:latin typeface="Arial" pitchFamily="34" charset="0"/>
          <a:cs typeface="Arial" pitchFamily="34" charset="0"/>
        </a:defRPr>
      </a:lvl7pPr>
      <a:lvl8pPr marL="1371600" algn="ctr" rtl="0" fontAlgn="base">
        <a:spcBef>
          <a:spcPct val="0"/>
        </a:spcBef>
        <a:spcAft>
          <a:spcPct val="0"/>
        </a:spcAft>
        <a:defRPr sz="3200">
          <a:solidFill>
            <a:schemeClr val="tx1"/>
          </a:solidFill>
          <a:latin typeface="Arial" pitchFamily="34" charset="0"/>
          <a:cs typeface="Arial" pitchFamily="34" charset="0"/>
        </a:defRPr>
      </a:lvl8pPr>
      <a:lvl9pPr marL="1828800" algn="ctr" rtl="0" fontAlgn="base">
        <a:spcBef>
          <a:spcPct val="0"/>
        </a:spcBef>
        <a:spcAft>
          <a:spcPct val="0"/>
        </a:spcAft>
        <a:defRPr sz="32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mailto:Jo.Lees@hants.gov.uk" TargetMode="External"/><Relationship Id="rId2" Type="http://schemas.openxmlformats.org/officeDocument/2006/relationships/hyperlink" Target="mailto:Jacqui.clifft@hants.gov.uk"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hyperlink" Target="mailto:hias.enquiries@hants.gov.u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5" t="1016" r="535"/>
          <a:stretch/>
        </p:blipFill>
        <p:spPr bwMode="auto">
          <a:xfrm>
            <a:off x="472664" y="171903"/>
            <a:ext cx="10163596" cy="6514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847528" y="1628801"/>
            <a:ext cx="7772400" cy="1470025"/>
          </a:xfrm>
        </p:spPr>
        <p:txBody>
          <a:bodyPr>
            <a:normAutofit/>
          </a:bodyPr>
          <a:lstStyle/>
          <a:p>
            <a:pPr algn="l"/>
            <a:r>
              <a:rPr lang="en-GB" b="1" dirty="0"/>
              <a:t>Year 3</a:t>
            </a:r>
          </a:p>
        </p:txBody>
      </p:sp>
      <p:sp>
        <p:nvSpPr>
          <p:cNvPr id="3" name="Subtitle 2"/>
          <p:cNvSpPr>
            <a:spLocks noGrp="1"/>
          </p:cNvSpPr>
          <p:nvPr>
            <p:ph type="subTitle" idx="1"/>
          </p:nvPr>
        </p:nvSpPr>
        <p:spPr>
          <a:xfrm>
            <a:off x="1847528" y="3068960"/>
            <a:ext cx="7776864" cy="966223"/>
          </a:xfrm>
        </p:spPr>
        <p:txBody>
          <a:bodyPr>
            <a:normAutofit fontScale="92500" lnSpcReduction="20000"/>
          </a:bodyPr>
          <a:lstStyle/>
          <a:p>
            <a:pPr algn="l"/>
            <a:r>
              <a:rPr lang="en-GB" sz="2400" dirty="0">
                <a:solidFill>
                  <a:schemeClr val="tx1"/>
                </a:solidFill>
              </a:rPr>
              <a:t>Addition and Subtraction</a:t>
            </a:r>
          </a:p>
          <a:p>
            <a:pPr marL="342900" indent="-342900" algn="l">
              <a:buFont typeface="Arial" panose="020B0604020202020204" pitchFamily="34" charset="0"/>
              <a:buChar char="•"/>
            </a:pPr>
            <a:r>
              <a:rPr lang="en-GB" sz="2400" dirty="0">
                <a:solidFill>
                  <a:schemeClr val="tx1"/>
                </a:solidFill>
              </a:rPr>
              <a:t>Add and subtract numbers mentally including a </a:t>
            </a:r>
            <a:r>
              <a:rPr lang="en-GB" sz="2400">
                <a:solidFill>
                  <a:schemeClr val="tx1"/>
                </a:solidFill>
              </a:rPr>
              <a:t>3-digit number and ones</a:t>
            </a:r>
            <a:endParaRPr lang="en-GB" sz="2400" dirty="0">
              <a:solidFill>
                <a:schemeClr val="tx1"/>
              </a:solidFill>
            </a:endParaRPr>
          </a:p>
        </p:txBody>
      </p:sp>
      <p:sp>
        <p:nvSpPr>
          <p:cNvPr id="4" name="Subtitle 2"/>
          <p:cNvSpPr txBox="1">
            <a:spLocks/>
          </p:cNvSpPr>
          <p:nvPr/>
        </p:nvSpPr>
        <p:spPr>
          <a:xfrm>
            <a:off x="1883718" y="4797152"/>
            <a:ext cx="7776864" cy="1126976"/>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200" dirty="0">
                <a:solidFill>
                  <a:schemeClr val="tx1"/>
                </a:solidFill>
                <a:latin typeface="Arial" panose="020B0604020202020204" pitchFamily="34" charset="0"/>
                <a:cs typeface="Arial" panose="020B0604020202020204" pitchFamily="34" charset="0"/>
              </a:rPr>
              <a:t>HIAS maths  Team</a:t>
            </a:r>
          </a:p>
          <a:p>
            <a:pPr algn="l"/>
            <a:r>
              <a:rPr lang="en-GB" sz="1200" dirty="0">
                <a:solidFill>
                  <a:schemeClr val="tx1"/>
                </a:solidFill>
                <a:latin typeface="Arial" panose="020B0604020202020204" pitchFamily="34" charset="0"/>
                <a:cs typeface="Arial" panose="020B0604020202020204" pitchFamily="34" charset="0"/>
              </a:rPr>
              <a:t>Spring 2021</a:t>
            </a:r>
          </a:p>
          <a:p>
            <a:pPr algn="l"/>
            <a:r>
              <a:rPr lang="en-GB" sz="1200" dirty="0">
                <a:solidFill>
                  <a:schemeClr val="tx1"/>
                </a:solidFill>
                <a:latin typeface="Arial" panose="020B0604020202020204" pitchFamily="34" charset="0"/>
                <a:cs typeface="Arial" panose="020B0604020202020204" pitchFamily="34" charset="0"/>
              </a:rPr>
              <a:t>Final version</a:t>
            </a:r>
          </a:p>
          <a:p>
            <a:pPr algn="l"/>
            <a:endParaRPr lang="en-GB" sz="1400" dirty="0">
              <a:solidFill>
                <a:schemeClr val="tx1"/>
              </a:solidFill>
              <a:latin typeface="Arial" panose="020B0604020202020204" pitchFamily="34" charset="0"/>
              <a:cs typeface="Arial" panose="020B0604020202020204" pitchFamily="34" charset="0"/>
            </a:endParaRPr>
          </a:p>
          <a:p>
            <a:pPr algn="l"/>
            <a:r>
              <a:rPr lang="en-GB" sz="1200" dirty="0">
                <a:solidFill>
                  <a:schemeClr val="tx1"/>
                </a:solidFill>
                <a:latin typeface="Arial" panose="020B0604020202020204" pitchFamily="34" charset="0"/>
                <a:cs typeface="Arial" panose="020B0604020202020204" pitchFamily="34" charset="0"/>
              </a:rPr>
              <a:t>© Hampshire County Council</a:t>
            </a:r>
          </a:p>
          <a:p>
            <a:pPr algn="l"/>
            <a:endParaRPr lang="en-GB" sz="1400" dirty="0">
              <a:solidFill>
                <a:schemeClr val="tx1"/>
              </a:solidFill>
              <a:latin typeface="Arial" panose="020B0604020202020204" pitchFamily="34" charset="0"/>
              <a:cs typeface="Arial" panose="020B0604020202020204" pitchFamily="34" charset="0"/>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9789537" y="323225"/>
            <a:ext cx="2139950" cy="835025"/>
          </a:xfrm>
          <a:prstGeom prst="rect">
            <a:avLst/>
          </a:prstGeom>
          <a:noFill/>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8355841" y="6052700"/>
            <a:ext cx="1951355" cy="504825"/>
          </a:xfrm>
          <a:prstGeom prst="rect">
            <a:avLst/>
          </a:prstGeom>
          <a:noFill/>
          <a:ln>
            <a:noFill/>
          </a:ln>
        </p:spPr>
      </p:pic>
      <p:sp>
        <p:nvSpPr>
          <p:cNvPr id="9" name="Text Box 2">
            <a:extLst>
              <a:ext uri="{FF2B5EF4-FFF2-40B4-BE49-F238E27FC236}">
                <a16:creationId xmlns:a16="http://schemas.microsoft.com/office/drawing/2014/main" id="{F7241127-A1E3-4953-ACD2-C403C58C0D98}"/>
              </a:ext>
            </a:extLst>
          </p:cNvPr>
          <p:cNvSpPr txBox="1">
            <a:spLocks noChangeArrowheads="1"/>
          </p:cNvSpPr>
          <p:nvPr/>
        </p:nvSpPr>
        <p:spPr bwMode="auto">
          <a:xfrm>
            <a:off x="1621105" y="982672"/>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spTree>
    <p:extLst>
      <p:ext uri="{BB962C8B-B14F-4D97-AF65-F5344CB8AC3E}">
        <p14:creationId xmlns:p14="http://schemas.microsoft.com/office/powerpoint/2010/main" val="4284245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833479" y="844804"/>
            <a:ext cx="8229600" cy="580926"/>
          </a:xfrm>
        </p:spPr>
        <p:txBody>
          <a:bodyPr>
            <a:noAutofit/>
          </a:bodyPr>
          <a:lstStyle/>
          <a:p>
            <a:pPr algn="l"/>
            <a:r>
              <a:rPr lang="en-GB" sz="2000" b="1" dirty="0"/>
              <a:t>Review your solution: does it seem reasonable?</a:t>
            </a:r>
            <a:br>
              <a:rPr lang="en-GB" sz="2000" b="1" dirty="0"/>
            </a:br>
            <a:r>
              <a:rPr lang="en-GB" sz="2000" b="1" dirty="0"/>
              <a:t>Which steps/ parts did you find easy and which harder?</a:t>
            </a:r>
          </a:p>
        </p:txBody>
      </p:sp>
      <p:sp>
        <p:nvSpPr>
          <p:cNvPr id="7" name="TextBox 6">
            <a:extLst>
              <a:ext uri="{FF2B5EF4-FFF2-40B4-BE49-F238E27FC236}">
                <a16:creationId xmlns:a16="http://schemas.microsoft.com/office/drawing/2014/main" id="{82B95C2A-ABE7-40E7-8C98-4D1427C073AA}"/>
              </a:ext>
            </a:extLst>
          </p:cNvPr>
          <p:cNvSpPr txBox="1"/>
          <p:nvPr/>
        </p:nvSpPr>
        <p:spPr>
          <a:xfrm>
            <a:off x="535422" y="1765879"/>
            <a:ext cx="4518053" cy="4124206"/>
          </a:xfrm>
          <a:prstGeom prst="rect">
            <a:avLst/>
          </a:prstGeom>
          <a:solidFill>
            <a:schemeClr val="accent5">
              <a:lumMod val="20000"/>
              <a:lumOff val="80000"/>
            </a:schemeClr>
          </a:solidFill>
        </p:spPr>
        <p:txBody>
          <a:bodyPr wrap="square" rtlCol="0">
            <a:spAutoFit/>
          </a:bodyPr>
          <a:lstStyle/>
          <a:p>
            <a:r>
              <a:rPr lang="en-GB" b="1" dirty="0">
                <a:cs typeface="Times New Roman" panose="02020603050405020304" pitchFamily="18" charset="0"/>
              </a:rPr>
              <a:t>How could you check?</a:t>
            </a:r>
          </a:p>
          <a:p>
            <a:endParaRPr lang="en-GB" b="1" dirty="0">
              <a:cs typeface="Times New Roman" panose="02020603050405020304" pitchFamily="18" charset="0"/>
            </a:endParaRPr>
          </a:p>
          <a:p>
            <a:pPr marL="342900" indent="-342900">
              <a:buAutoNum type="arabicPeriod"/>
            </a:pPr>
            <a:r>
              <a:rPr lang="en-GB" b="1" dirty="0">
                <a:cs typeface="Times New Roman" panose="02020603050405020304" pitchFamily="18" charset="0"/>
              </a:rPr>
              <a:t>Go through the steps you took  and check for errors</a:t>
            </a:r>
          </a:p>
          <a:p>
            <a:r>
              <a:rPr lang="en-GB" sz="1600" b="1" dirty="0">
                <a:cs typeface="Times New Roman" panose="02020603050405020304" pitchFamily="18" charset="0"/>
              </a:rPr>
              <a:t>      </a:t>
            </a:r>
            <a:r>
              <a:rPr lang="en-GB" sz="1600" dirty="0">
                <a:cs typeface="Times New Roman" panose="02020603050405020304" pitchFamily="18" charset="0"/>
              </a:rPr>
              <a:t>Remember the question is about how many </a:t>
            </a:r>
          </a:p>
          <a:p>
            <a:r>
              <a:rPr lang="en-GB" sz="1600" dirty="0">
                <a:cs typeface="Times New Roman" panose="02020603050405020304" pitchFamily="18" charset="0"/>
              </a:rPr>
              <a:t>      points the Blue Team have and how many </a:t>
            </a:r>
          </a:p>
          <a:p>
            <a:r>
              <a:rPr lang="en-GB" sz="1600" dirty="0">
                <a:cs typeface="Times New Roman" panose="02020603050405020304" pitchFamily="18" charset="0"/>
              </a:rPr>
              <a:t>      more points they need to win. 	</a:t>
            </a:r>
          </a:p>
          <a:p>
            <a:endParaRPr lang="en-GB" sz="1600" dirty="0">
              <a:cs typeface="Times New Roman" panose="02020603050405020304" pitchFamily="18" charset="0"/>
            </a:endParaRPr>
          </a:p>
          <a:p>
            <a:pPr marL="342900" indent="-342900">
              <a:buAutoNum type="arabicPeriod" startAt="2"/>
            </a:pPr>
            <a:r>
              <a:rPr lang="en-GB" b="1" dirty="0">
                <a:cs typeface="Times New Roman" panose="02020603050405020304" pitchFamily="18" charset="0"/>
              </a:rPr>
              <a:t>Try to solve the calculation a </a:t>
            </a:r>
          </a:p>
          <a:p>
            <a:r>
              <a:rPr lang="en-GB" b="1" dirty="0">
                <a:cs typeface="Times New Roman" panose="02020603050405020304" pitchFamily="18" charset="0"/>
              </a:rPr>
              <a:t>     different way and see if you get the </a:t>
            </a:r>
          </a:p>
          <a:p>
            <a:r>
              <a:rPr lang="en-GB" b="1" dirty="0">
                <a:cs typeface="Times New Roman" panose="02020603050405020304" pitchFamily="18" charset="0"/>
              </a:rPr>
              <a:t>     same answer</a:t>
            </a:r>
          </a:p>
          <a:p>
            <a:endParaRPr lang="en-GB" b="1" dirty="0">
              <a:cs typeface="Times New Roman" panose="02020603050405020304" pitchFamily="18" charset="0"/>
            </a:endParaRPr>
          </a:p>
          <a:p>
            <a:endParaRPr lang="en-GB" b="1" dirty="0">
              <a:cs typeface="Times New Roman" panose="02020603050405020304" pitchFamily="18" charset="0"/>
            </a:endParaRPr>
          </a:p>
          <a:p>
            <a:endParaRPr lang="en-GB" b="1" dirty="0">
              <a:cs typeface="Times New Roman" panose="02020603050405020304" pitchFamily="18" charset="0"/>
            </a:endParaRPr>
          </a:p>
          <a:p>
            <a:endParaRPr lang="en-GB" b="1" dirty="0">
              <a:cs typeface="Times New Roman" panose="02020603050405020304" pitchFamily="18" charset="0"/>
            </a:endParaRPr>
          </a:p>
        </p:txBody>
      </p:sp>
      <p:sp>
        <p:nvSpPr>
          <p:cNvPr id="9" name="Text Box 2">
            <a:extLst>
              <a:ext uri="{FF2B5EF4-FFF2-40B4-BE49-F238E27FC236}">
                <a16:creationId xmlns:a16="http://schemas.microsoft.com/office/drawing/2014/main" id="{ED770C60-640C-4B6F-953B-DF120EE66415}"/>
              </a:ext>
            </a:extLst>
          </p:cNvPr>
          <p:cNvSpPr txBox="1">
            <a:spLocks noChangeArrowheads="1"/>
          </p:cNvSpPr>
          <p:nvPr/>
        </p:nvSpPr>
        <p:spPr bwMode="auto">
          <a:xfrm>
            <a:off x="1524000" y="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sp>
        <p:nvSpPr>
          <p:cNvPr id="22" name="Content Placeholder 6">
            <a:extLst>
              <a:ext uri="{FF2B5EF4-FFF2-40B4-BE49-F238E27FC236}">
                <a16:creationId xmlns:a16="http://schemas.microsoft.com/office/drawing/2014/main" id="{BCDD194E-865C-4E12-8D9B-EB96D18EE511}"/>
              </a:ext>
            </a:extLst>
          </p:cNvPr>
          <p:cNvSpPr>
            <a:spLocks noGrp="1"/>
          </p:cNvSpPr>
          <p:nvPr>
            <p:ph idx="1"/>
          </p:nvPr>
        </p:nvSpPr>
        <p:spPr>
          <a:xfrm>
            <a:off x="5449914" y="1604330"/>
            <a:ext cx="6588048" cy="4659737"/>
          </a:xfrm>
          <a:prstGeom prst="rect">
            <a:avLst/>
          </a:prstGeom>
          <a:solidFill>
            <a:schemeClr val="bg2"/>
          </a:solidFill>
        </p:spPr>
        <p:txBody>
          <a:bodyPr wrap="square">
            <a:spAutoFit/>
          </a:bodyPr>
          <a:lstStyle/>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p:txBody>
      </p:sp>
      <p:grpSp>
        <p:nvGrpSpPr>
          <p:cNvPr id="23" name="Group 22">
            <a:extLst>
              <a:ext uri="{FF2B5EF4-FFF2-40B4-BE49-F238E27FC236}">
                <a16:creationId xmlns:a16="http://schemas.microsoft.com/office/drawing/2014/main" id="{C969AA0D-FC50-4DE8-A3CB-5A373CF5FC5E}"/>
              </a:ext>
            </a:extLst>
          </p:cNvPr>
          <p:cNvGrpSpPr/>
          <p:nvPr/>
        </p:nvGrpSpPr>
        <p:grpSpPr>
          <a:xfrm>
            <a:off x="6166040" y="1867467"/>
            <a:ext cx="5772006" cy="4247639"/>
            <a:chOff x="6217411" y="1651709"/>
            <a:chExt cx="5772006" cy="4247639"/>
          </a:xfrm>
        </p:grpSpPr>
        <p:grpSp>
          <p:nvGrpSpPr>
            <p:cNvPr id="24" name="Group 23">
              <a:extLst>
                <a:ext uri="{FF2B5EF4-FFF2-40B4-BE49-F238E27FC236}">
                  <a16:creationId xmlns:a16="http://schemas.microsoft.com/office/drawing/2014/main" id="{2A60C5AE-B587-41DA-9F97-7278DA555A78}"/>
                </a:ext>
              </a:extLst>
            </p:cNvPr>
            <p:cNvGrpSpPr/>
            <p:nvPr/>
          </p:nvGrpSpPr>
          <p:grpSpPr>
            <a:xfrm>
              <a:off x="6217411" y="1651709"/>
              <a:ext cx="5772006" cy="4027710"/>
              <a:chOff x="3299550" y="2114761"/>
              <a:chExt cx="5772006" cy="4027710"/>
            </a:xfrm>
          </p:grpSpPr>
          <p:pic>
            <p:nvPicPr>
              <p:cNvPr id="32" name="Picture 31">
                <a:extLst>
                  <a:ext uri="{FF2B5EF4-FFF2-40B4-BE49-F238E27FC236}">
                    <a16:creationId xmlns:a16="http://schemas.microsoft.com/office/drawing/2014/main" id="{18B95E90-AB47-4F07-A0BB-4E1B533E84DA}"/>
                  </a:ext>
                </a:extLst>
              </p:cNvPr>
              <p:cNvPicPr>
                <a:picLocks noChangeAspect="1"/>
              </p:cNvPicPr>
              <p:nvPr/>
            </p:nvPicPr>
            <p:blipFill>
              <a:blip r:embed="rId2"/>
              <a:stretch>
                <a:fillRect/>
              </a:stretch>
            </p:blipFill>
            <p:spPr>
              <a:xfrm>
                <a:off x="8176206" y="5285221"/>
                <a:ext cx="895350" cy="857250"/>
              </a:xfrm>
              <a:prstGeom prst="rect">
                <a:avLst/>
              </a:prstGeom>
            </p:spPr>
          </p:pic>
          <p:grpSp>
            <p:nvGrpSpPr>
              <p:cNvPr id="33" name="Group 32">
                <a:extLst>
                  <a:ext uri="{FF2B5EF4-FFF2-40B4-BE49-F238E27FC236}">
                    <a16:creationId xmlns:a16="http://schemas.microsoft.com/office/drawing/2014/main" id="{4CD857D7-2DBE-4168-9B78-EA0E6145D792}"/>
                  </a:ext>
                </a:extLst>
              </p:cNvPr>
              <p:cNvGrpSpPr/>
              <p:nvPr/>
            </p:nvGrpSpPr>
            <p:grpSpPr>
              <a:xfrm>
                <a:off x="3299550" y="2114761"/>
                <a:ext cx="5433535" cy="3009753"/>
                <a:chOff x="3671065" y="2246984"/>
                <a:chExt cx="5433535" cy="3009753"/>
              </a:xfrm>
            </p:grpSpPr>
            <p:sp>
              <p:nvSpPr>
                <p:cNvPr id="34" name="Speech Bubble: Rectangle with Corners Rounded 33">
                  <a:extLst>
                    <a:ext uri="{FF2B5EF4-FFF2-40B4-BE49-F238E27FC236}">
                      <a16:creationId xmlns:a16="http://schemas.microsoft.com/office/drawing/2014/main" id="{56FDA50B-AE1B-43C7-86C6-74C7900112EC}"/>
                    </a:ext>
                  </a:extLst>
                </p:cNvPr>
                <p:cNvSpPr/>
                <p:nvPr/>
              </p:nvSpPr>
              <p:spPr>
                <a:xfrm>
                  <a:off x="3671065" y="2246984"/>
                  <a:ext cx="5433535" cy="3009753"/>
                </a:xfrm>
                <a:prstGeom prst="wedgeRoundRectCallout">
                  <a:avLst>
                    <a:gd name="adj1" fmla="val -58840"/>
                    <a:gd name="adj2" fmla="val -4127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065D662-0689-46D3-9C61-F1685CCFFF77}"/>
                    </a:ext>
                  </a:extLst>
                </p:cNvPr>
                <p:cNvSpPr txBox="1"/>
                <p:nvPr/>
              </p:nvSpPr>
              <p:spPr>
                <a:xfrm>
                  <a:off x="4088592" y="2368105"/>
                  <a:ext cx="4828854" cy="2585323"/>
                </a:xfrm>
                <a:prstGeom prst="rect">
                  <a:avLst/>
                </a:prstGeom>
                <a:noFill/>
              </p:spPr>
              <p:txBody>
                <a:bodyPr wrap="square" rtlCol="0">
                  <a:spAutoFit/>
                </a:bodyPr>
                <a:lstStyle/>
                <a:p>
                  <a:r>
                    <a:rPr lang="en-GB" dirty="0"/>
                    <a:t>To win a game you need 300 points to win.</a:t>
                  </a:r>
                </a:p>
                <a:p>
                  <a:r>
                    <a:rPr lang="en-GB" dirty="0"/>
                    <a:t>The Red Team have 285 points.</a:t>
                  </a:r>
                </a:p>
                <a:p>
                  <a:r>
                    <a:rPr lang="en-GB" dirty="0"/>
                    <a:t>The Blue Team have 7 more points than the Red Team.</a:t>
                  </a:r>
                </a:p>
                <a:p>
                  <a:r>
                    <a:rPr lang="en-GB" dirty="0"/>
                    <a:t>How many points do the Blue Team have in total?</a:t>
                  </a:r>
                </a:p>
                <a:p>
                  <a:r>
                    <a:rPr lang="en-GB" dirty="0"/>
                    <a:t>How many more points do the Blue Team need to win?</a:t>
                  </a:r>
                </a:p>
                <a:p>
                  <a:endParaRPr lang="en-GB" dirty="0"/>
                </a:p>
              </p:txBody>
            </p:sp>
          </p:grpSp>
        </p:grpSp>
        <p:grpSp>
          <p:nvGrpSpPr>
            <p:cNvPr id="25" name="Group 24">
              <a:extLst>
                <a:ext uri="{FF2B5EF4-FFF2-40B4-BE49-F238E27FC236}">
                  <a16:creationId xmlns:a16="http://schemas.microsoft.com/office/drawing/2014/main" id="{01972638-AA16-40D5-A230-FFE046FD9F25}"/>
                </a:ext>
              </a:extLst>
            </p:cNvPr>
            <p:cNvGrpSpPr/>
            <p:nvPr/>
          </p:nvGrpSpPr>
          <p:grpSpPr>
            <a:xfrm>
              <a:off x="6891066" y="4745555"/>
              <a:ext cx="3808485" cy="1153793"/>
              <a:chOff x="6763921" y="4723168"/>
              <a:chExt cx="3808485" cy="1153793"/>
            </a:xfrm>
          </p:grpSpPr>
          <p:grpSp>
            <p:nvGrpSpPr>
              <p:cNvPr id="26" name="Group 25">
                <a:extLst>
                  <a:ext uri="{FF2B5EF4-FFF2-40B4-BE49-F238E27FC236}">
                    <a16:creationId xmlns:a16="http://schemas.microsoft.com/office/drawing/2014/main" id="{B384E66B-5757-48BF-BE69-77F5258E4EA9}"/>
                  </a:ext>
                </a:extLst>
              </p:cNvPr>
              <p:cNvGrpSpPr/>
              <p:nvPr/>
            </p:nvGrpSpPr>
            <p:grpSpPr>
              <a:xfrm>
                <a:off x="6763921" y="4723168"/>
                <a:ext cx="1777839" cy="1153793"/>
                <a:chOff x="9390170" y="1972194"/>
                <a:chExt cx="2084012" cy="1471707"/>
              </a:xfrm>
            </p:grpSpPr>
            <p:pic>
              <p:nvPicPr>
                <p:cNvPr id="30" name="Picture 29">
                  <a:extLst>
                    <a:ext uri="{FF2B5EF4-FFF2-40B4-BE49-F238E27FC236}">
                      <a16:creationId xmlns:a16="http://schemas.microsoft.com/office/drawing/2014/main" id="{C0A7F4FA-204D-483E-A943-75585D6C8808}"/>
                    </a:ext>
                  </a:extLst>
                </p:cNvPr>
                <p:cNvPicPr>
                  <a:picLocks noChangeAspect="1"/>
                </p:cNvPicPr>
                <p:nvPr/>
              </p:nvPicPr>
              <p:blipFill>
                <a:blip r:embed="rId3"/>
                <a:stretch>
                  <a:fillRect/>
                </a:stretch>
              </p:blipFill>
              <p:spPr>
                <a:xfrm>
                  <a:off x="9390170" y="1972194"/>
                  <a:ext cx="2084012" cy="1471707"/>
                </a:xfrm>
                <a:prstGeom prst="rect">
                  <a:avLst/>
                </a:prstGeom>
              </p:spPr>
            </p:pic>
            <p:sp>
              <p:nvSpPr>
                <p:cNvPr id="31" name="Oval 30">
                  <a:extLst>
                    <a:ext uri="{FF2B5EF4-FFF2-40B4-BE49-F238E27FC236}">
                      <a16:creationId xmlns:a16="http://schemas.microsoft.com/office/drawing/2014/main" id="{001A4CA8-C450-467C-85F8-D74960BF61DD}"/>
                    </a:ext>
                  </a:extLst>
                </p:cNvPr>
                <p:cNvSpPr/>
                <p:nvPr/>
              </p:nvSpPr>
              <p:spPr>
                <a:xfrm>
                  <a:off x="11154037" y="1972194"/>
                  <a:ext cx="320145" cy="335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321B187D-56E2-4364-B77F-FB574CC3AF40}"/>
                  </a:ext>
                </a:extLst>
              </p:cNvPr>
              <p:cNvGrpSpPr/>
              <p:nvPr/>
            </p:nvGrpSpPr>
            <p:grpSpPr>
              <a:xfrm>
                <a:off x="8652897" y="4723168"/>
                <a:ext cx="1919509" cy="1153793"/>
                <a:chOff x="9446339" y="3718085"/>
                <a:chExt cx="1971675" cy="1241246"/>
              </a:xfrm>
            </p:grpSpPr>
            <p:pic>
              <p:nvPicPr>
                <p:cNvPr id="28" name="Picture 27">
                  <a:extLst>
                    <a:ext uri="{FF2B5EF4-FFF2-40B4-BE49-F238E27FC236}">
                      <a16:creationId xmlns:a16="http://schemas.microsoft.com/office/drawing/2014/main" id="{3BE4DB4C-1C2F-4E93-AB0A-A1FF440A315C}"/>
                    </a:ext>
                  </a:extLst>
                </p:cNvPr>
                <p:cNvPicPr>
                  <a:picLocks noChangeAspect="1"/>
                </p:cNvPicPr>
                <p:nvPr/>
              </p:nvPicPr>
              <p:blipFill>
                <a:blip r:embed="rId4"/>
                <a:stretch>
                  <a:fillRect/>
                </a:stretch>
              </p:blipFill>
              <p:spPr>
                <a:xfrm>
                  <a:off x="9446339" y="3759181"/>
                  <a:ext cx="1971675" cy="1200150"/>
                </a:xfrm>
                <a:prstGeom prst="rect">
                  <a:avLst/>
                </a:prstGeom>
              </p:spPr>
            </p:pic>
            <p:sp>
              <p:nvSpPr>
                <p:cNvPr id="29" name="Oval 28">
                  <a:extLst>
                    <a:ext uri="{FF2B5EF4-FFF2-40B4-BE49-F238E27FC236}">
                      <a16:creationId xmlns:a16="http://schemas.microsoft.com/office/drawing/2014/main" id="{83D7E141-2B65-4C57-8391-AE77A7E4FCFD}"/>
                    </a:ext>
                  </a:extLst>
                </p:cNvPr>
                <p:cNvSpPr/>
                <p:nvPr/>
              </p:nvSpPr>
              <p:spPr>
                <a:xfrm>
                  <a:off x="11067319" y="3718085"/>
                  <a:ext cx="350695" cy="335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Tree>
    <p:extLst>
      <p:ext uri="{BB962C8B-B14F-4D97-AF65-F5344CB8AC3E}">
        <p14:creationId xmlns:p14="http://schemas.microsoft.com/office/powerpoint/2010/main" val="238481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833479" y="844804"/>
            <a:ext cx="8229600" cy="580926"/>
          </a:xfrm>
        </p:spPr>
        <p:txBody>
          <a:bodyPr>
            <a:noAutofit/>
          </a:bodyPr>
          <a:lstStyle/>
          <a:p>
            <a:pPr algn="l"/>
            <a:r>
              <a:rPr lang="en-GB" sz="2800" b="1" dirty="0"/>
              <a:t>Now try this one</a:t>
            </a:r>
          </a:p>
        </p:txBody>
      </p:sp>
      <p:sp>
        <p:nvSpPr>
          <p:cNvPr id="7" name="TextBox 6">
            <a:extLst>
              <a:ext uri="{FF2B5EF4-FFF2-40B4-BE49-F238E27FC236}">
                <a16:creationId xmlns:a16="http://schemas.microsoft.com/office/drawing/2014/main" id="{82B95C2A-ABE7-40E7-8C98-4D1427C073AA}"/>
              </a:ext>
            </a:extLst>
          </p:cNvPr>
          <p:cNvSpPr txBox="1"/>
          <p:nvPr/>
        </p:nvSpPr>
        <p:spPr>
          <a:xfrm>
            <a:off x="373581" y="1515025"/>
            <a:ext cx="4518053" cy="3970318"/>
          </a:xfrm>
          <a:prstGeom prst="rect">
            <a:avLst/>
          </a:prstGeom>
          <a:solidFill>
            <a:schemeClr val="accent5">
              <a:lumMod val="20000"/>
              <a:lumOff val="80000"/>
            </a:schemeClr>
          </a:solidFill>
        </p:spPr>
        <p:txBody>
          <a:bodyPr wrap="square" rtlCol="0">
            <a:spAutoFit/>
          </a:bodyPr>
          <a:lstStyle/>
          <a:p>
            <a:r>
              <a:rPr lang="en-GB" b="1" dirty="0">
                <a:cs typeface="Times New Roman" panose="02020603050405020304" pitchFamily="18" charset="0"/>
              </a:rPr>
              <a:t>Understand the problem</a:t>
            </a:r>
          </a:p>
          <a:p>
            <a:endParaRPr lang="en-GB" b="1" dirty="0">
              <a:cs typeface="Times New Roman" panose="02020603050405020304" pitchFamily="18" charset="0"/>
            </a:endParaRPr>
          </a:p>
          <a:p>
            <a:r>
              <a:rPr lang="en-GB" b="1" dirty="0">
                <a:cs typeface="Times New Roman" panose="02020603050405020304" pitchFamily="18" charset="0"/>
              </a:rPr>
              <a:t>Make a plan</a:t>
            </a:r>
          </a:p>
          <a:p>
            <a:endParaRPr lang="en-GB" b="1" dirty="0">
              <a:cs typeface="Times New Roman" panose="02020603050405020304" pitchFamily="18" charset="0"/>
            </a:endParaRPr>
          </a:p>
          <a:p>
            <a:r>
              <a:rPr lang="en-GB" b="1" dirty="0">
                <a:cs typeface="Times New Roman" panose="02020603050405020304" pitchFamily="18" charset="0"/>
              </a:rPr>
              <a:t>Carry out your plan: show your reasoning </a:t>
            </a:r>
          </a:p>
          <a:p>
            <a:endParaRPr lang="en-GB" b="1" dirty="0">
              <a:cs typeface="Times New Roman" panose="02020603050405020304" pitchFamily="18" charset="0"/>
            </a:endParaRPr>
          </a:p>
          <a:p>
            <a:r>
              <a:rPr lang="en-GB" b="1" dirty="0">
                <a:cs typeface="Times New Roman" panose="02020603050405020304" pitchFamily="18" charset="0"/>
              </a:rPr>
              <a:t>Review your solution: does it seem reasonable?</a:t>
            </a:r>
          </a:p>
          <a:p>
            <a:endParaRPr lang="en-GB" b="1" dirty="0">
              <a:cs typeface="Times New Roman" panose="02020603050405020304" pitchFamily="18" charset="0"/>
            </a:endParaRPr>
          </a:p>
          <a:p>
            <a:r>
              <a:rPr lang="en-GB" b="1" dirty="0">
                <a:cs typeface="Times New Roman" panose="02020603050405020304" pitchFamily="18" charset="0"/>
              </a:rPr>
              <a:t>Think about your learning: which parts of the problem did you find easy and which parts did you find harder?</a:t>
            </a:r>
          </a:p>
          <a:p>
            <a:endParaRPr lang="en-GB" b="1" dirty="0">
              <a:cs typeface="Times New Roman" panose="02020603050405020304" pitchFamily="18" charset="0"/>
            </a:endParaRPr>
          </a:p>
        </p:txBody>
      </p:sp>
      <p:sp>
        <p:nvSpPr>
          <p:cNvPr id="8" name="Text Box 2">
            <a:extLst>
              <a:ext uri="{FF2B5EF4-FFF2-40B4-BE49-F238E27FC236}">
                <a16:creationId xmlns:a16="http://schemas.microsoft.com/office/drawing/2014/main" id="{6AAB0834-6429-4AC1-A84A-DB2DD63D2D79}"/>
              </a:ext>
            </a:extLst>
          </p:cNvPr>
          <p:cNvSpPr txBox="1">
            <a:spLocks noChangeArrowheads="1"/>
          </p:cNvSpPr>
          <p:nvPr/>
        </p:nvSpPr>
        <p:spPr bwMode="auto">
          <a:xfrm>
            <a:off x="1524000" y="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sp>
        <p:nvSpPr>
          <p:cNvPr id="22" name="Content Placeholder 6">
            <a:extLst>
              <a:ext uri="{FF2B5EF4-FFF2-40B4-BE49-F238E27FC236}">
                <a16:creationId xmlns:a16="http://schemas.microsoft.com/office/drawing/2014/main" id="{D88F2871-8202-4569-80C8-2536BF4E539F}"/>
              </a:ext>
            </a:extLst>
          </p:cNvPr>
          <p:cNvSpPr>
            <a:spLocks noGrp="1"/>
          </p:cNvSpPr>
          <p:nvPr>
            <p:ph idx="1"/>
          </p:nvPr>
        </p:nvSpPr>
        <p:spPr>
          <a:xfrm>
            <a:off x="5501285" y="1388572"/>
            <a:ext cx="6588048" cy="4659737"/>
          </a:xfrm>
          <a:prstGeom prst="rect">
            <a:avLst/>
          </a:prstGeom>
          <a:solidFill>
            <a:schemeClr val="bg2"/>
          </a:solidFill>
        </p:spPr>
        <p:txBody>
          <a:bodyPr wrap="square">
            <a:spAutoFit/>
          </a:bodyPr>
          <a:lstStyle/>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p:txBody>
      </p:sp>
      <p:grpSp>
        <p:nvGrpSpPr>
          <p:cNvPr id="23" name="Group 22">
            <a:extLst>
              <a:ext uri="{FF2B5EF4-FFF2-40B4-BE49-F238E27FC236}">
                <a16:creationId xmlns:a16="http://schemas.microsoft.com/office/drawing/2014/main" id="{D2FB392B-E3A6-4C0B-8183-F3DCF78F6059}"/>
              </a:ext>
            </a:extLst>
          </p:cNvPr>
          <p:cNvGrpSpPr/>
          <p:nvPr/>
        </p:nvGrpSpPr>
        <p:grpSpPr>
          <a:xfrm>
            <a:off x="6217411" y="1651709"/>
            <a:ext cx="5772006" cy="4247639"/>
            <a:chOff x="6217411" y="1651709"/>
            <a:chExt cx="5772006" cy="4247639"/>
          </a:xfrm>
        </p:grpSpPr>
        <p:grpSp>
          <p:nvGrpSpPr>
            <p:cNvPr id="24" name="Group 23">
              <a:extLst>
                <a:ext uri="{FF2B5EF4-FFF2-40B4-BE49-F238E27FC236}">
                  <a16:creationId xmlns:a16="http://schemas.microsoft.com/office/drawing/2014/main" id="{DDD4B016-AC8E-4D0A-AD63-34C55F17CB7E}"/>
                </a:ext>
              </a:extLst>
            </p:cNvPr>
            <p:cNvGrpSpPr/>
            <p:nvPr/>
          </p:nvGrpSpPr>
          <p:grpSpPr>
            <a:xfrm>
              <a:off x="6217411" y="1651709"/>
              <a:ext cx="5772006" cy="4027710"/>
              <a:chOff x="3299550" y="2114761"/>
              <a:chExt cx="5772006" cy="4027710"/>
            </a:xfrm>
          </p:grpSpPr>
          <p:pic>
            <p:nvPicPr>
              <p:cNvPr id="32" name="Picture 31">
                <a:extLst>
                  <a:ext uri="{FF2B5EF4-FFF2-40B4-BE49-F238E27FC236}">
                    <a16:creationId xmlns:a16="http://schemas.microsoft.com/office/drawing/2014/main" id="{21D51C91-899B-4C77-AC46-72133667DC69}"/>
                  </a:ext>
                </a:extLst>
              </p:cNvPr>
              <p:cNvPicPr>
                <a:picLocks noChangeAspect="1"/>
              </p:cNvPicPr>
              <p:nvPr/>
            </p:nvPicPr>
            <p:blipFill>
              <a:blip r:embed="rId2"/>
              <a:stretch>
                <a:fillRect/>
              </a:stretch>
            </p:blipFill>
            <p:spPr>
              <a:xfrm>
                <a:off x="8176206" y="5285221"/>
                <a:ext cx="895350" cy="857250"/>
              </a:xfrm>
              <a:prstGeom prst="rect">
                <a:avLst/>
              </a:prstGeom>
            </p:spPr>
          </p:pic>
          <p:grpSp>
            <p:nvGrpSpPr>
              <p:cNvPr id="33" name="Group 32">
                <a:extLst>
                  <a:ext uri="{FF2B5EF4-FFF2-40B4-BE49-F238E27FC236}">
                    <a16:creationId xmlns:a16="http://schemas.microsoft.com/office/drawing/2014/main" id="{D4A275BB-1DA3-4E28-9576-58C6A2E2F655}"/>
                  </a:ext>
                </a:extLst>
              </p:cNvPr>
              <p:cNvGrpSpPr/>
              <p:nvPr/>
            </p:nvGrpSpPr>
            <p:grpSpPr>
              <a:xfrm>
                <a:off x="3299550" y="2114761"/>
                <a:ext cx="5433535" cy="3009753"/>
                <a:chOff x="3671065" y="2246984"/>
                <a:chExt cx="5433535" cy="3009753"/>
              </a:xfrm>
            </p:grpSpPr>
            <p:sp>
              <p:nvSpPr>
                <p:cNvPr id="34" name="Speech Bubble: Rectangle with Corners Rounded 33">
                  <a:extLst>
                    <a:ext uri="{FF2B5EF4-FFF2-40B4-BE49-F238E27FC236}">
                      <a16:creationId xmlns:a16="http://schemas.microsoft.com/office/drawing/2014/main" id="{CDB840BD-52FF-4018-91D1-EADD6F933EFE}"/>
                    </a:ext>
                  </a:extLst>
                </p:cNvPr>
                <p:cNvSpPr/>
                <p:nvPr/>
              </p:nvSpPr>
              <p:spPr>
                <a:xfrm>
                  <a:off x="3671065" y="2246984"/>
                  <a:ext cx="5433535" cy="3009753"/>
                </a:xfrm>
                <a:prstGeom prst="wedgeRoundRectCallout">
                  <a:avLst>
                    <a:gd name="adj1" fmla="val -58840"/>
                    <a:gd name="adj2" fmla="val -4127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404A28B6-07FB-4906-AB17-DABCB67D629C}"/>
                    </a:ext>
                  </a:extLst>
                </p:cNvPr>
                <p:cNvSpPr txBox="1"/>
                <p:nvPr/>
              </p:nvSpPr>
              <p:spPr>
                <a:xfrm>
                  <a:off x="4088592" y="2368105"/>
                  <a:ext cx="4828854" cy="2585323"/>
                </a:xfrm>
                <a:prstGeom prst="rect">
                  <a:avLst/>
                </a:prstGeom>
                <a:noFill/>
              </p:spPr>
              <p:txBody>
                <a:bodyPr wrap="square" rtlCol="0">
                  <a:spAutoFit/>
                </a:bodyPr>
                <a:lstStyle/>
                <a:p>
                  <a:r>
                    <a:rPr lang="en-GB" dirty="0"/>
                    <a:t>To win a game you need 300 points to win.</a:t>
                  </a:r>
                </a:p>
                <a:p>
                  <a:r>
                    <a:rPr lang="en-GB" dirty="0"/>
                    <a:t>The Red Team have 293 points.</a:t>
                  </a:r>
                </a:p>
                <a:p>
                  <a:r>
                    <a:rPr lang="en-GB" dirty="0"/>
                    <a:t>The Blue Team have 6 fewer points than the Red Team.</a:t>
                  </a:r>
                </a:p>
                <a:p>
                  <a:r>
                    <a:rPr lang="en-GB" dirty="0"/>
                    <a:t>How many points do the Blue Team have in total?</a:t>
                  </a:r>
                </a:p>
                <a:p>
                  <a:r>
                    <a:rPr lang="en-GB" dirty="0"/>
                    <a:t>How many more points do the Red Team need to win?</a:t>
                  </a:r>
                </a:p>
                <a:p>
                  <a:endParaRPr lang="en-GB" dirty="0"/>
                </a:p>
              </p:txBody>
            </p:sp>
          </p:grpSp>
        </p:grpSp>
        <p:grpSp>
          <p:nvGrpSpPr>
            <p:cNvPr id="25" name="Group 24">
              <a:extLst>
                <a:ext uri="{FF2B5EF4-FFF2-40B4-BE49-F238E27FC236}">
                  <a16:creationId xmlns:a16="http://schemas.microsoft.com/office/drawing/2014/main" id="{CD12201E-A881-40AD-AB76-521570D51028}"/>
                </a:ext>
              </a:extLst>
            </p:cNvPr>
            <p:cNvGrpSpPr/>
            <p:nvPr/>
          </p:nvGrpSpPr>
          <p:grpSpPr>
            <a:xfrm>
              <a:off x="6891066" y="4745555"/>
              <a:ext cx="3808485" cy="1153793"/>
              <a:chOff x="6763921" y="4723168"/>
              <a:chExt cx="3808485" cy="1153793"/>
            </a:xfrm>
          </p:grpSpPr>
          <p:grpSp>
            <p:nvGrpSpPr>
              <p:cNvPr id="26" name="Group 25">
                <a:extLst>
                  <a:ext uri="{FF2B5EF4-FFF2-40B4-BE49-F238E27FC236}">
                    <a16:creationId xmlns:a16="http://schemas.microsoft.com/office/drawing/2014/main" id="{A0701B7A-9401-416B-A6A2-9992D46B7967}"/>
                  </a:ext>
                </a:extLst>
              </p:cNvPr>
              <p:cNvGrpSpPr/>
              <p:nvPr/>
            </p:nvGrpSpPr>
            <p:grpSpPr>
              <a:xfrm>
                <a:off x="6763921" y="4723168"/>
                <a:ext cx="1777839" cy="1153793"/>
                <a:chOff x="9390170" y="1972194"/>
                <a:chExt cx="2084012" cy="1471707"/>
              </a:xfrm>
            </p:grpSpPr>
            <p:pic>
              <p:nvPicPr>
                <p:cNvPr id="30" name="Picture 29">
                  <a:extLst>
                    <a:ext uri="{FF2B5EF4-FFF2-40B4-BE49-F238E27FC236}">
                      <a16:creationId xmlns:a16="http://schemas.microsoft.com/office/drawing/2014/main" id="{251C902D-FA62-43EC-9837-02D71D2EC161}"/>
                    </a:ext>
                  </a:extLst>
                </p:cNvPr>
                <p:cNvPicPr>
                  <a:picLocks noChangeAspect="1"/>
                </p:cNvPicPr>
                <p:nvPr/>
              </p:nvPicPr>
              <p:blipFill>
                <a:blip r:embed="rId3"/>
                <a:stretch>
                  <a:fillRect/>
                </a:stretch>
              </p:blipFill>
              <p:spPr>
                <a:xfrm>
                  <a:off x="9390170" y="1972194"/>
                  <a:ext cx="2084012" cy="1471707"/>
                </a:xfrm>
                <a:prstGeom prst="rect">
                  <a:avLst/>
                </a:prstGeom>
              </p:spPr>
            </p:pic>
            <p:sp>
              <p:nvSpPr>
                <p:cNvPr id="31" name="Oval 30">
                  <a:extLst>
                    <a:ext uri="{FF2B5EF4-FFF2-40B4-BE49-F238E27FC236}">
                      <a16:creationId xmlns:a16="http://schemas.microsoft.com/office/drawing/2014/main" id="{775DCC39-F51E-458D-A28B-EBDEC64C914B}"/>
                    </a:ext>
                  </a:extLst>
                </p:cNvPr>
                <p:cNvSpPr/>
                <p:nvPr/>
              </p:nvSpPr>
              <p:spPr>
                <a:xfrm>
                  <a:off x="11154037" y="1972194"/>
                  <a:ext cx="320145" cy="335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484D8B98-A948-49DE-A2DD-4A9472493CC4}"/>
                  </a:ext>
                </a:extLst>
              </p:cNvPr>
              <p:cNvGrpSpPr/>
              <p:nvPr/>
            </p:nvGrpSpPr>
            <p:grpSpPr>
              <a:xfrm>
                <a:off x="8652897" y="4723168"/>
                <a:ext cx="1919509" cy="1153793"/>
                <a:chOff x="9446339" y="3718085"/>
                <a:chExt cx="1971675" cy="1241246"/>
              </a:xfrm>
            </p:grpSpPr>
            <p:pic>
              <p:nvPicPr>
                <p:cNvPr id="28" name="Picture 27">
                  <a:extLst>
                    <a:ext uri="{FF2B5EF4-FFF2-40B4-BE49-F238E27FC236}">
                      <a16:creationId xmlns:a16="http://schemas.microsoft.com/office/drawing/2014/main" id="{870AF30C-212E-4A61-B744-53004259E906}"/>
                    </a:ext>
                  </a:extLst>
                </p:cNvPr>
                <p:cNvPicPr>
                  <a:picLocks noChangeAspect="1"/>
                </p:cNvPicPr>
                <p:nvPr/>
              </p:nvPicPr>
              <p:blipFill>
                <a:blip r:embed="rId4"/>
                <a:stretch>
                  <a:fillRect/>
                </a:stretch>
              </p:blipFill>
              <p:spPr>
                <a:xfrm>
                  <a:off x="9446339" y="3759181"/>
                  <a:ext cx="1971675" cy="1200150"/>
                </a:xfrm>
                <a:prstGeom prst="rect">
                  <a:avLst/>
                </a:prstGeom>
              </p:spPr>
            </p:pic>
            <p:sp>
              <p:nvSpPr>
                <p:cNvPr id="29" name="Oval 28">
                  <a:extLst>
                    <a:ext uri="{FF2B5EF4-FFF2-40B4-BE49-F238E27FC236}">
                      <a16:creationId xmlns:a16="http://schemas.microsoft.com/office/drawing/2014/main" id="{A4D17A2F-0D20-4C02-AA43-CD1620C23A33}"/>
                    </a:ext>
                  </a:extLst>
                </p:cNvPr>
                <p:cNvSpPr/>
                <p:nvPr/>
              </p:nvSpPr>
              <p:spPr>
                <a:xfrm>
                  <a:off x="11067319" y="3718085"/>
                  <a:ext cx="350695" cy="335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Tree>
    <p:extLst>
      <p:ext uri="{BB962C8B-B14F-4D97-AF65-F5344CB8AC3E}">
        <p14:creationId xmlns:p14="http://schemas.microsoft.com/office/powerpoint/2010/main" val="3123064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1981200" y="836712"/>
            <a:ext cx="8229600" cy="580926"/>
          </a:xfrm>
        </p:spPr>
        <p:txBody>
          <a:bodyPr>
            <a:normAutofit/>
          </a:bodyPr>
          <a:lstStyle/>
          <a:p>
            <a:pPr algn="l"/>
            <a:r>
              <a:rPr lang="en-GB" sz="2800" b="1" dirty="0"/>
              <a:t>HIAS Maths team</a:t>
            </a:r>
          </a:p>
        </p:txBody>
      </p:sp>
      <p:sp>
        <p:nvSpPr>
          <p:cNvPr id="3" name="Content Placeholder 2">
            <a:extLst>
              <a:ext uri="{FF2B5EF4-FFF2-40B4-BE49-F238E27FC236}">
                <a16:creationId xmlns:a16="http://schemas.microsoft.com/office/drawing/2014/main" id="{37315FA5-D23A-4E53-9E19-A45B7DE6E9B2}"/>
              </a:ext>
            </a:extLst>
          </p:cNvPr>
          <p:cNvSpPr>
            <a:spLocks noGrp="1"/>
          </p:cNvSpPr>
          <p:nvPr>
            <p:ph idx="1"/>
          </p:nvPr>
        </p:nvSpPr>
        <p:spPr>
          <a:xfrm>
            <a:off x="1981200" y="1600201"/>
            <a:ext cx="8229600" cy="4061047"/>
          </a:xfrm>
        </p:spPr>
        <p:txBody>
          <a:bodyPr>
            <a:noAutofit/>
          </a:bodyPr>
          <a:lstStyle/>
          <a:p>
            <a:pPr marL="0" indent="0">
              <a:buNone/>
            </a:pPr>
            <a:r>
              <a:rPr lang="en-GB" sz="1800" dirty="0"/>
              <a:t>The HIAS maths team offer a wide range of high-quality services to support schools in improving outcomes for learners, including courses, bespoke consultancy and in-house training.  </a:t>
            </a:r>
          </a:p>
          <a:p>
            <a:pPr marL="0" indent="0">
              <a:buNone/>
            </a:pPr>
            <a:endParaRPr lang="en-GB" sz="1800" dirty="0"/>
          </a:p>
          <a:p>
            <a:pPr marL="0" indent="0">
              <a:buNone/>
            </a:pPr>
            <a:r>
              <a:rPr lang="en-GB" sz="1800" dirty="0"/>
              <a:t>For further details referring </a:t>
            </a:r>
            <a:r>
              <a:rPr lang="en-GB" sz="1800"/>
              <a:t>to maths, </a:t>
            </a:r>
            <a:r>
              <a:rPr lang="en-GB" sz="1800" dirty="0"/>
              <a:t>please contact either of the team leads:</a:t>
            </a:r>
          </a:p>
          <a:p>
            <a:pPr marL="0" indent="0">
              <a:buNone/>
            </a:pPr>
            <a:r>
              <a:rPr lang="en-GB" sz="1800" dirty="0"/>
              <a:t>	Jacqui Clifft : </a:t>
            </a:r>
            <a:r>
              <a:rPr lang="en-GB" sz="1800" dirty="0">
                <a:hlinkClick r:id="rId2"/>
              </a:rPr>
              <a:t>Jacqui.clifft@hants.gov.uk</a:t>
            </a:r>
            <a:endParaRPr lang="en-GB" sz="1800" dirty="0"/>
          </a:p>
          <a:p>
            <a:pPr marL="0" indent="0">
              <a:buNone/>
            </a:pPr>
            <a:r>
              <a:rPr lang="en-GB" sz="1800" dirty="0"/>
              <a:t>	Jo Lees: </a:t>
            </a:r>
            <a:r>
              <a:rPr lang="en-GB" sz="1800" dirty="0">
                <a:hlinkClick r:id="rId3"/>
              </a:rPr>
              <a:t>Jo.Lees@hants.gov.uk</a:t>
            </a:r>
            <a:endParaRPr lang="en-GB" sz="1800" dirty="0"/>
          </a:p>
          <a:p>
            <a:pPr marL="0" indent="0">
              <a:buNone/>
            </a:pPr>
            <a:endParaRPr lang="en-GB" sz="1800" dirty="0"/>
          </a:p>
          <a:p>
            <a:pPr marL="0" indent="0">
              <a:buNone/>
            </a:pPr>
            <a:r>
              <a:rPr lang="en-GB" sz="1800" dirty="0"/>
              <a:t>For further details on the full range of services available please contact us using the following details:</a:t>
            </a:r>
          </a:p>
          <a:p>
            <a:pPr marL="0" indent="0">
              <a:buNone/>
            </a:pPr>
            <a:r>
              <a:rPr lang="en-GB" sz="1800" dirty="0"/>
              <a:t> </a:t>
            </a:r>
          </a:p>
          <a:p>
            <a:pPr marL="0" indent="0">
              <a:buNone/>
            </a:pPr>
            <a:r>
              <a:rPr lang="en-GB" sz="1800" dirty="0"/>
              <a:t>Tel: 01962 874820 or email: hias.enquiries@hants.gov.uk </a:t>
            </a: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For further details on the full range of services available please contact us using the following details:</a:t>
            </a:r>
          </a:p>
          <a:p>
            <a:pPr marL="0" indent="0">
              <a:buNone/>
            </a:pPr>
            <a:r>
              <a:rPr lang="en-GB" sz="2000" dirty="0"/>
              <a:t> </a:t>
            </a:r>
          </a:p>
          <a:p>
            <a:pPr marL="0" indent="0">
              <a:buNone/>
            </a:pPr>
            <a:r>
              <a:rPr lang="en-GB" sz="2000" dirty="0"/>
              <a:t>Tel: 01962 874820 or email: </a:t>
            </a:r>
            <a:r>
              <a:rPr lang="en-GB" sz="2000" u="sng" dirty="0">
                <a:hlinkClick r:id="rId4"/>
              </a:rPr>
              <a:t>hias.enquiries@hants.gov.uk</a:t>
            </a:r>
            <a:r>
              <a:rPr lang="en-GB" sz="2000" dirty="0"/>
              <a:t> </a:t>
            </a:r>
          </a:p>
        </p:txBody>
      </p:sp>
      <p:pic>
        <p:nvPicPr>
          <p:cNvPr id="4" name="Picture 3">
            <a:extLst>
              <a:ext uri="{FF2B5EF4-FFF2-40B4-BE49-F238E27FC236}">
                <a16:creationId xmlns:a16="http://schemas.microsoft.com/office/drawing/2014/main" id="{EF9214C5-B01F-45DC-B050-A3009F4A4ED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54578" y="6353176"/>
            <a:ext cx="1951355" cy="504825"/>
          </a:xfrm>
          <a:prstGeom prst="rect">
            <a:avLst/>
          </a:prstGeom>
          <a:noFill/>
          <a:ln>
            <a:noFill/>
          </a:ln>
        </p:spPr>
      </p:pic>
      <p:pic>
        <p:nvPicPr>
          <p:cNvPr id="7" name="Picture 2" descr="image001">
            <a:extLst>
              <a:ext uri="{FF2B5EF4-FFF2-40B4-BE49-F238E27FC236}">
                <a16:creationId xmlns:a16="http://schemas.microsoft.com/office/drawing/2014/main" id="{A1225777-4001-4A53-9C8C-6F01F7A252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46" t="17177" r="11766" b="27104"/>
          <a:stretch/>
        </p:blipFill>
        <p:spPr bwMode="auto">
          <a:xfrm>
            <a:off x="9112668" y="5517232"/>
            <a:ext cx="1555333" cy="13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a:extLst>
              <a:ext uri="{FF2B5EF4-FFF2-40B4-BE49-F238E27FC236}">
                <a16:creationId xmlns:a16="http://schemas.microsoft.com/office/drawing/2014/main" id="{1B487DCA-45D9-4B74-AC20-F64217D74BE1}"/>
              </a:ext>
            </a:extLst>
          </p:cNvPr>
          <p:cNvSpPr txBox="1">
            <a:spLocks noChangeArrowheads="1"/>
          </p:cNvSpPr>
          <p:nvPr/>
        </p:nvSpPr>
        <p:spPr bwMode="auto">
          <a:xfrm>
            <a:off x="1524000" y="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spTree>
    <p:extLst>
      <p:ext uri="{BB962C8B-B14F-4D97-AF65-F5344CB8AC3E}">
        <p14:creationId xmlns:p14="http://schemas.microsoft.com/office/powerpoint/2010/main" val="2712933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B08BC7-3958-4725-9814-E8937628E8C6}"/>
              </a:ext>
            </a:extLst>
          </p:cNvPr>
          <p:cNvSpPr>
            <a:spLocks noGrp="1"/>
          </p:cNvSpPr>
          <p:nvPr>
            <p:ph idx="1"/>
          </p:nvPr>
        </p:nvSpPr>
        <p:spPr/>
        <p:txBody>
          <a:bodyPr/>
          <a:lstStyle/>
          <a:p>
            <a:pPr marL="0" indent="0">
              <a:buNone/>
            </a:pPr>
            <a:r>
              <a:rPr lang="en-GB" sz="1800" dirty="0">
                <a:effectLst/>
                <a:latin typeface="Calibri" panose="020F0502020204030204" pitchFamily="34" charset="0"/>
                <a:ea typeface="Calibri" panose="020F0502020204030204" pitchFamily="34" charset="0"/>
              </a:rPr>
              <a:t>These slides are intended to support teachers and pupils with a blended approach to learning, either in-class or online. The tasks are intended to form part of a learning journey and could be the basis of either one lesson or a short sequence of connected lessons. </a:t>
            </a:r>
          </a:p>
          <a:p>
            <a:pPr marL="0" indent="0">
              <a:buNone/>
            </a:pPr>
            <a:r>
              <a:rPr lang="en-GB" sz="1800" dirty="0">
                <a:effectLst/>
                <a:latin typeface="Calibri" panose="020F0502020204030204" pitchFamily="34" charset="0"/>
                <a:ea typeface="Calibri" panose="020F0502020204030204" pitchFamily="34" charset="0"/>
              </a:rPr>
              <a:t>The 4-step </a:t>
            </a:r>
            <a:r>
              <a:rPr lang="en-GB" sz="1800" dirty="0" err="1">
                <a:effectLst/>
                <a:latin typeface="Calibri" panose="020F0502020204030204" pitchFamily="34" charset="0"/>
                <a:ea typeface="Calibri" panose="020F0502020204030204" pitchFamily="34" charset="0"/>
              </a:rPr>
              <a:t>Polya</a:t>
            </a:r>
            <a:r>
              <a:rPr lang="en-GB" sz="1800" dirty="0">
                <a:effectLst/>
                <a:latin typeface="Calibri" panose="020F0502020204030204" pitchFamily="34" charset="0"/>
                <a:ea typeface="Calibri" panose="020F0502020204030204" pitchFamily="34" charset="0"/>
              </a:rPr>
              <a:t> model for problem solving has been used to provide a structure to support reasoning. Teachers may need to use more or fewer steps to support the range of learners in </a:t>
            </a:r>
            <a:r>
              <a:rPr lang="en-GB" sz="1800" dirty="0">
                <a:latin typeface="Calibri" panose="020F0502020204030204" pitchFamily="34" charset="0"/>
                <a:ea typeface="Calibri" panose="020F0502020204030204" pitchFamily="34" charset="0"/>
              </a:rPr>
              <a:t>their</a:t>
            </a:r>
            <a:r>
              <a:rPr lang="en-GB" sz="1800" dirty="0">
                <a:effectLst/>
                <a:latin typeface="Calibri" panose="020F0502020204030204" pitchFamily="34" charset="0"/>
                <a:ea typeface="Calibri" panose="020F0502020204030204" pitchFamily="34" charset="0"/>
              </a:rPr>
              <a:t> class.</a:t>
            </a:r>
          </a:p>
          <a:p>
            <a:pPr marL="0" indent="0">
              <a:buNone/>
            </a:pPr>
            <a:r>
              <a:rPr lang="en-GB" sz="1800" dirty="0">
                <a:effectLst/>
                <a:latin typeface="Calibri" panose="020F0502020204030204" pitchFamily="34" charset="0"/>
                <a:ea typeface="Calibri" panose="020F0502020204030204" pitchFamily="34" charset="0"/>
              </a:rPr>
              <a:t>Teachers should delete, change and add slides to suit the needs of their pupils. Extra slides with personalised prompts and appropriate examples based on previous teaching may be suitable. When changing the slide-deck, teachers should consider:</a:t>
            </a:r>
          </a:p>
          <a:p>
            <a:pPr marL="742950" lvl="1" indent="-285750">
              <a:buSzPts val="1000"/>
              <a:buFont typeface="Symbol" panose="05050102010706020507" pitchFamily="18" charset="2"/>
              <a:buChar char=""/>
              <a:tabLst>
                <a:tab pos="914400" algn="l"/>
              </a:tabLst>
            </a:pPr>
            <a:r>
              <a:rPr lang="en-GB" sz="1800" dirty="0">
                <a:effectLst/>
                <a:latin typeface="Calibri" panose="020F0502020204030204" pitchFamily="34" charset="0"/>
                <a:ea typeface="Times New Roman" panose="02020603050405020304" pitchFamily="18" charset="0"/>
              </a:rPr>
              <a:t>Their expectations for the use of representations such as bar models, number lines, arrays and  diagrams.</a:t>
            </a:r>
            <a:endParaRPr lang="en-GB" sz="1800" dirty="0">
              <a:effectLst/>
              <a:latin typeface="Calibri" panose="020F0502020204030204" pitchFamily="34" charset="0"/>
              <a:ea typeface="Calibri" panose="020F0502020204030204" pitchFamily="34" charset="0"/>
            </a:endParaRPr>
          </a:p>
          <a:p>
            <a:pPr marL="742950" lvl="1" indent="-285750">
              <a:buSzPts val="1000"/>
              <a:buFont typeface="Symbol" panose="05050102010706020507" pitchFamily="18" charset="2"/>
              <a:buChar char=""/>
              <a:tabLst>
                <a:tab pos="914400" algn="l"/>
              </a:tabLst>
            </a:pPr>
            <a:r>
              <a:rPr lang="en-GB" sz="1800" dirty="0">
                <a:effectLst/>
                <a:latin typeface="Calibri" panose="020F0502020204030204" pitchFamily="34" charset="0"/>
                <a:ea typeface="Times New Roman" panose="02020603050405020304" pitchFamily="18" charset="0"/>
              </a:rPr>
              <a:t>Which strategies and methods pupils should use and record when solving problems or identifying solutions. This could include a range of informal jottings and diagrams, the use of tables to record solutions systematically and formal or informal calculation methods.</a:t>
            </a:r>
            <a:endParaRPr lang="en-GB" sz="1800" dirty="0">
              <a:effectLst/>
              <a:latin typeface="Calibri" panose="020F0502020204030204" pitchFamily="34" charset="0"/>
              <a:ea typeface="Calibri" panose="020F0502020204030204" pitchFamily="34" charset="0"/>
            </a:endParaRPr>
          </a:p>
          <a:p>
            <a:pPr marL="0" indent="0">
              <a:buNone/>
            </a:pPr>
            <a:r>
              <a:rPr lang="en-GB" sz="1800" dirty="0">
                <a:effectLst/>
                <a:latin typeface="Calibri" panose="020F0502020204030204" pitchFamily="34" charset="0"/>
                <a:ea typeface="Calibri" panose="020F0502020204030204" pitchFamily="34" charset="0"/>
              </a:rPr>
              <a:t>Teachers may also wish to record a ‘voice over’ to talk pupils through the slides.</a:t>
            </a:r>
          </a:p>
        </p:txBody>
      </p:sp>
      <p:sp>
        <p:nvSpPr>
          <p:cNvPr id="4" name="Text Box 2">
            <a:extLst>
              <a:ext uri="{FF2B5EF4-FFF2-40B4-BE49-F238E27FC236}">
                <a16:creationId xmlns:a16="http://schemas.microsoft.com/office/drawing/2014/main" id="{8AD1D9EC-C89D-4E25-B8F7-4B64D4F88E52}"/>
              </a:ext>
            </a:extLst>
          </p:cNvPr>
          <p:cNvSpPr txBox="1">
            <a:spLocks noGrp="1" noChangeArrowheads="1"/>
          </p:cNvSpPr>
          <p:nvPr>
            <p:ph type="title"/>
          </p:nvPr>
        </p:nvSpPr>
        <p:spPr bwMode="auto">
          <a:xfrm>
            <a:off x="609600" y="274638"/>
            <a:ext cx="8174038" cy="1143000"/>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hangingPunct="0">
              <a:spcBef>
                <a:spcPts val="700"/>
              </a:spcBef>
            </a:pPr>
            <a:br>
              <a:rPr lang="en-GB" kern="0" dirty="0">
                <a:solidFill>
                  <a:srgbClr val="FFFFFF"/>
                </a:solidFill>
                <a:latin typeface="Arial"/>
                <a:ea typeface="Times New Roman"/>
              </a:rPr>
            </a:b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spTree>
    <p:extLst>
      <p:ext uri="{BB962C8B-B14F-4D97-AF65-F5344CB8AC3E}">
        <p14:creationId xmlns:p14="http://schemas.microsoft.com/office/powerpoint/2010/main" val="1287721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7865E9A0-6519-4C34-A90D-9DC1AB003847}"/>
              </a:ext>
            </a:extLst>
          </p:cNvPr>
          <p:cNvSpPr txBox="1">
            <a:spLocks noChangeArrowheads="1"/>
          </p:cNvSpPr>
          <p:nvPr/>
        </p:nvSpPr>
        <p:spPr bwMode="auto">
          <a:xfrm>
            <a:off x="130206" y="506029"/>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pic>
        <p:nvPicPr>
          <p:cNvPr id="3" name="Picture 2">
            <a:extLst>
              <a:ext uri="{FF2B5EF4-FFF2-40B4-BE49-F238E27FC236}">
                <a16:creationId xmlns:a16="http://schemas.microsoft.com/office/drawing/2014/main" id="{FF8794BD-7A56-4ADD-AB22-E23ACB844076}"/>
              </a:ext>
            </a:extLst>
          </p:cNvPr>
          <p:cNvPicPr>
            <a:picLocks noChangeAspect="1"/>
          </p:cNvPicPr>
          <p:nvPr/>
        </p:nvPicPr>
        <p:blipFill>
          <a:blip r:embed="rId2"/>
          <a:stretch>
            <a:fillRect/>
          </a:stretch>
        </p:blipFill>
        <p:spPr>
          <a:xfrm>
            <a:off x="3904944" y="1142681"/>
            <a:ext cx="4382112" cy="4572638"/>
          </a:xfrm>
          <a:prstGeom prst="rect">
            <a:avLst/>
          </a:prstGeom>
        </p:spPr>
      </p:pic>
      <p:sp>
        <p:nvSpPr>
          <p:cNvPr id="4" name="TextBox 3">
            <a:extLst>
              <a:ext uri="{FF2B5EF4-FFF2-40B4-BE49-F238E27FC236}">
                <a16:creationId xmlns:a16="http://schemas.microsoft.com/office/drawing/2014/main" id="{AB8F265A-7D5C-42F1-84B4-D2C743825212}"/>
              </a:ext>
            </a:extLst>
          </p:cNvPr>
          <p:cNvSpPr txBox="1"/>
          <p:nvPr/>
        </p:nvSpPr>
        <p:spPr>
          <a:xfrm>
            <a:off x="3681876" y="5922740"/>
            <a:ext cx="6295604" cy="461665"/>
          </a:xfrm>
          <a:prstGeom prst="rect">
            <a:avLst/>
          </a:prstGeom>
          <a:noFill/>
        </p:spPr>
        <p:txBody>
          <a:bodyPr wrap="square" rtlCol="0">
            <a:spAutoFit/>
          </a:bodyPr>
          <a:lstStyle/>
          <a:p>
            <a:r>
              <a:rPr lang="en-GB" sz="1200" dirty="0"/>
              <a:t>1945 George </a:t>
            </a:r>
            <a:r>
              <a:rPr lang="en-GB" sz="1200" dirty="0" err="1"/>
              <a:t>Polya</a:t>
            </a:r>
            <a:r>
              <a:rPr lang="en-GB" sz="1200" dirty="0"/>
              <a:t> published  ‘How To Solve It’ 2nd ed., Princeton University Press, 1957, ISBN 0-691-08097-6.</a:t>
            </a:r>
          </a:p>
        </p:txBody>
      </p:sp>
    </p:spTree>
    <p:extLst>
      <p:ext uri="{BB962C8B-B14F-4D97-AF65-F5344CB8AC3E}">
        <p14:creationId xmlns:p14="http://schemas.microsoft.com/office/powerpoint/2010/main" val="3998971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7DB5D0B6-84C7-4B39-BEC4-482058260EA0}"/>
              </a:ext>
            </a:extLst>
          </p:cNvPr>
          <p:cNvSpPr>
            <a:spLocks noGrp="1"/>
          </p:cNvSpPr>
          <p:nvPr>
            <p:ph idx="1"/>
          </p:nvPr>
        </p:nvSpPr>
        <p:spPr>
          <a:xfrm>
            <a:off x="2598691" y="1643441"/>
            <a:ext cx="6588048" cy="4659737"/>
          </a:xfrm>
          <a:prstGeom prst="rect">
            <a:avLst/>
          </a:prstGeom>
          <a:solidFill>
            <a:schemeClr val="bg2"/>
          </a:solidFill>
        </p:spPr>
        <p:txBody>
          <a:bodyPr wrap="square">
            <a:spAutoFit/>
          </a:bodyPr>
          <a:lstStyle/>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p:txBody>
      </p:sp>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1981200" y="836712"/>
            <a:ext cx="8229600" cy="580926"/>
          </a:xfrm>
        </p:spPr>
        <p:txBody>
          <a:bodyPr>
            <a:normAutofit fontScale="90000"/>
          </a:bodyPr>
          <a:lstStyle/>
          <a:p>
            <a:pPr algn="l"/>
            <a:r>
              <a:rPr lang="en-GB" sz="2800" b="1" dirty="0"/>
              <a:t>Adding and subtracting numbers mentally including a 3-digit number and ones  </a:t>
            </a:r>
          </a:p>
        </p:txBody>
      </p:sp>
      <p:sp>
        <p:nvSpPr>
          <p:cNvPr id="6" name="Text Box 2">
            <a:extLst>
              <a:ext uri="{FF2B5EF4-FFF2-40B4-BE49-F238E27FC236}">
                <a16:creationId xmlns:a16="http://schemas.microsoft.com/office/drawing/2014/main" id="{7865E9A0-6519-4C34-A90D-9DC1AB003847}"/>
              </a:ext>
            </a:extLst>
          </p:cNvPr>
          <p:cNvSpPr txBox="1">
            <a:spLocks noChangeArrowheads="1"/>
          </p:cNvSpPr>
          <p:nvPr/>
        </p:nvSpPr>
        <p:spPr bwMode="auto">
          <a:xfrm>
            <a:off x="1524000" y="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grpSp>
        <p:nvGrpSpPr>
          <p:cNvPr id="15" name="Group 14">
            <a:extLst>
              <a:ext uri="{FF2B5EF4-FFF2-40B4-BE49-F238E27FC236}">
                <a16:creationId xmlns:a16="http://schemas.microsoft.com/office/drawing/2014/main" id="{4069F246-41FB-4B39-B2E0-A7731BA0F74D}"/>
              </a:ext>
            </a:extLst>
          </p:cNvPr>
          <p:cNvGrpSpPr/>
          <p:nvPr/>
        </p:nvGrpSpPr>
        <p:grpSpPr>
          <a:xfrm>
            <a:off x="3299550" y="2114762"/>
            <a:ext cx="5433535" cy="3009753"/>
            <a:chOff x="3671065" y="2246984"/>
            <a:chExt cx="5433535" cy="3009753"/>
          </a:xfrm>
        </p:grpSpPr>
        <p:sp>
          <p:nvSpPr>
            <p:cNvPr id="3" name="Speech Bubble: Rectangle with Corners Rounded 2">
              <a:extLst>
                <a:ext uri="{FF2B5EF4-FFF2-40B4-BE49-F238E27FC236}">
                  <a16:creationId xmlns:a16="http://schemas.microsoft.com/office/drawing/2014/main" id="{D34E4500-7F76-46E8-B424-B7186D8237F8}"/>
                </a:ext>
              </a:extLst>
            </p:cNvPr>
            <p:cNvSpPr/>
            <p:nvPr/>
          </p:nvSpPr>
          <p:spPr>
            <a:xfrm>
              <a:off x="3671065" y="2246984"/>
              <a:ext cx="5433535" cy="3009753"/>
            </a:xfrm>
            <a:prstGeom prst="wedgeRoundRectCallout">
              <a:avLst>
                <a:gd name="adj1" fmla="val -58840"/>
                <a:gd name="adj2" fmla="val -4127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130CD49-69B3-4454-9724-E033F5B70C06}"/>
                </a:ext>
              </a:extLst>
            </p:cNvPr>
            <p:cNvSpPr txBox="1"/>
            <p:nvPr/>
          </p:nvSpPr>
          <p:spPr>
            <a:xfrm>
              <a:off x="4088592" y="2657521"/>
              <a:ext cx="4828854" cy="2031325"/>
            </a:xfrm>
            <a:prstGeom prst="rect">
              <a:avLst/>
            </a:prstGeom>
            <a:noFill/>
          </p:spPr>
          <p:txBody>
            <a:bodyPr wrap="square" rtlCol="0">
              <a:spAutoFit/>
            </a:bodyPr>
            <a:lstStyle/>
            <a:p>
              <a:r>
                <a:rPr lang="en-GB" dirty="0"/>
                <a:t>The Red Team have 245 points.</a:t>
              </a:r>
            </a:p>
            <a:p>
              <a:endParaRPr lang="en-GB" dirty="0"/>
            </a:p>
            <a:p>
              <a:r>
                <a:rPr lang="en-GB" dirty="0"/>
                <a:t>The Blue Team have 7 more points than the Red Team.</a:t>
              </a:r>
            </a:p>
            <a:p>
              <a:endParaRPr lang="en-GB" dirty="0"/>
            </a:p>
            <a:p>
              <a:r>
                <a:rPr lang="en-GB" dirty="0"/>
                <a:t>How many points do the Blue Team have in total?</a:t>
              </a:r>
            </a:p>
          </p:txBody>
        </p:sp>
      </p:grpSp>
      <p:grpSp>
        <p:nvGrpSpPr>
          <p:cNvPr id="19" name="Group 18">
            <a:extLst>
              <a:ext uri="{FF2B5EF4-FFF2-40B4-BE49-F238E27FC236}">
                <a16:creationId xmlns:a16="http://schemas.microsoft.com/office/drawing/2014/main" id="{75947AF6-A3FB-4D09-9311-1D0ECCD91D77}"/>
              </a:ext>
            </a:extLst>
          </p:cNvPr>
          <p:cNvGrpSpPr/>
          <p:nvPr/>
        </p:nvGrpSpPr>
        <p:grpSpPr>
          <a:xfrm>
            <a:off x="9392848" y="1760255"/>
            <a:ext cx="1777839" cy="1153793"/>
            <a:chOff x="9390170" y="1972194"/>
            <a:chExt cx="2084012" cy="1471707"/>
          </a:xfrm>
        </p:grpSpPr>
        <p:pic>
          <p:nvPicPr>
            <p:cNvPr id="11" name="Picture 10">
              <a:extLst>
                <a:ext uri="{FF2B5EF4-FFF2-40B4-BE49-F238E27FC236}">
                  <a16:creationId xmlns:a16="http://schemas.microsoft.com/office/drawing/2014/main" id="{FB41A3ED-2F06-4712-981E-CF2E0584A562}"/>
                </a:ext>
              </a:extLst>
            </p:cNvPr>
            <p:cNvPicPr>
              <a:picLocks noChangeAspect="1"/>
            </p:cNvPicPr>
            <p:nvPr/>
          </p:nvPicPr>
          <p:blipFill>
            <a:blip r:embed="rId2"/>
            <a:stretch>
              <a:fillRect/>
            </a:stretch>
          </p:blipFill>
          <p:spPr>
            <a:xfrm>
              <a:off x="9390170" y="1972194"/>
              <a:ext cx="2084012" cy="1471707"/>
            </a:xfrm>
            <a:prstGeom prst="rect">
              <a:avLst/>
            </a:prstGeom>
          </p:spPr>
        </p:pic>
        <p:sp>
          <p:nvSpPr>
            <p:cNvPr id="13" name="Oval 12">
              <a:extLst>
                <a:ext uri="{FF2B5EF4-FFF2-40B4-BE49-F238E27FC236}">
                  <a16:creationId xmlns:a16="http://schemas.microsoft.com/office/drawing/2014/main" id="{4A8F5C03-974F-4BCC-93D9-D201A216C99E}"/>
                </a:ext>
              </a:extLst>
            </p:cNvPr>
            <p:cNvSpPr/>
            <p:nvPr/>
          </p:nvSpPr>
          <p:spPr>
            <a:xfrm>
              <a:off x="11154037" y="1972194"/>
              <a:ext cx="320145" cy="335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F425E57E-C3D0-4ACD-84A5-ED32F6EC3C37}"/>
              </a:ext>
            </a:extLst>
          </p:cNvPr>
          <p:cNvGrpSpPr/>
          <p:nvPr/>
        </p:nvGrpSpPr>
        <p:grpSpPr>
          <a:xfrm>
            <a:off x="9604266" y="3214684"/>
            <a:ext cx="1919509" cy="1153793"/>
            <a:chOff x="9446339" y="3718085"/>
            <a:chExt cx="1971675" cy="1241246"/>
          </a:xfrm>
        </p:grpSpPr>
        <p:pic>
          <p:nvPicPr>
            <p:cNvPr id="17" name="Picture 16">
              <a:extLst>
                <a:ext uri="{FF2B5EF4-FFF2-40B4-BE49-F238E27FC236}">
                  <a16:creationId xmlns:a16="http://schemas.microsoft.com/office/drawing/2014/main" id="{F247178E-763F-4DA1-A575-4D288ED3544E}"/>
                </a:ext>
              </a:extLst>
            </p:cNvPr>
            <p:cNvPicPr>
              <a:picLocks noChangeAspect="1"/>
            </p:cNvPicPr>
            <p:nvPr/>
          </p:nvPicPr>
          <p:blipFill>
            <a:blip r:embed="rId3"/>
            <a:stretch>
              <a:fillRect/>
            </a:stretch>
          </p:blipFill>
          <p:spPr>
            <a:xfrm>
              <a:off x="9446339" y="3759181"/>
              <a:ext cx="1971675" cy="1200150"/>
            </a:xfrm>
            <a:prstGeom prst="rect">
              <a:avLst/>
            </a:prstGeom>
          </p:spPr>
        </p:pic>
        <p:sp>
          <p:nvSpPr>
            <p:cNvPr id="18" name="Oval 17">
              <a:extLst>
                <a:ext uri="{FF2B5EF4-FFF2-40B4-BE49-F238E27FC236}">
                  <a16:creationId xmlns:a16="http://schemas.microsoft.com/office/drawing/2014/main" id="{D6CFC541-5AF0-4BFE-AD41-014A333B546D}"/>
                </a:ext>
              </a:extLst>
            </p:cNvPr>
            <p:cNvSpPr/>
            <p:nvPr/>
          </p:nvSpPr>
          <p:spPr>
            <a:xfrm>
              <a:off x="11067319" y="3718085"/>
              <a:ext cx="350695" cy="335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BA7A5D4B-E516-4967-8424-33C253D81FD4}"/>
              </a:ext>
            </a:extLst>
          </p:cNvPr>
          <p:cNvGrpSpPr/>
          <p:nvPr/>
        </p:nvGrpSpPr>
        <p:grpSpPr>
          <a:xfrm>
            <a:off x="3299550" y="2114761"/>
            <a:ext cx="5772006" cy="4027710"/>
            <a:chOff x="3299550" y="2114761"/>
            <a:chExt cx="5772006" cy="4027710"/>
          </a:xfrm>
        </p:grpSpPr>
        <p:pic>
          <p:nvPicPr>
            <p:cNvPr id="8" name="Picture 7">
              <a:extLst>
                <a:ext uri="{FF2B5EF4-FFF2-40B4-BE49-F238E27FC236}">
                  <a16:creationId xmlns:a16="http://schemas.microsoft.com/office/drawing/2014/main" id="{AF05791D-B058-49EE-990C-D1144E66AC80}"/>
                </a:ext>
              </a:extLst>
            </p:cNvPr>
            <p:cNvPicPr>
              <a:picLocks noChangeAspect="1"/>
            </p:cNvPicPr>
            <p:nvPr/>
          </p:nvPicPr>
          <p:blipFill>
            <a:blip r:embed="rId4"/>
            <a:stretch>
              <a:fillRect/>
            </a:stretch>
          </p:blipFill>
          <p:spPr>
            <a:xfrm>
              <a:off x="8176206" y="5285221"/>
              <a:ext cx="895350" cy="857250"/>
            </a:xfrm>
            <a:prstGeom prst="rect">
              <a:avLst/>
            </a:prstGeom>
          </p:spPr>
        </p:pic>
        <p:grpSp>
          <p:nvGrpSpPr>
            <p:cNvPr id="21" name="Group 20">
              <a:extLst>
                <a:ext uri="{FF2B5EF4-FFF2-40B4-BE49-F238E27FC236}">
                  <a16:creationId xmlns:a16="http://schemas.microsoft.com/office/drawing/2014/main" id="{07F2E56E-4D8B-4724-BB56-5777049426FF}"/>
                </a:ext>
              </a:extLst>
            </p:cNvPr>
            <p:cNvGrpSpPr/>
            <p:nvPr/>
          </p:nvGrpSpPr>
          <p:grpSpPr>
            <a:xfrm>
              <a:off x="3299550" y="2114761"/>
              <a:ext cx="5433535" cy="3009753"/>
              <a:chOff x="3671065" y="2246984"/>
              <a:chExt cx="5433535" cy="3009753"/>
            </a:xfrm>
          </p:grpSpPr>
          <p:sp>
            <p:nvSpPr>
              <p:cNvPr id="22" name="Speech Bubble: Rectangle with Corners Rounded 21">
                <a:extLst>
                  <a:ext uri="{FF2B5EF4-FFF2-40B4-BE49-F238E27FC236}">
                    <a16:creationId xmlns:a16="http://schemas.microsoft.com/office/drawing/2014/main" id="{8D13EFE2-E07A-48F8-87AE-FC0FEEA5D77E}"/>
                  </a:ext>
                </a:extLst>
              </p:cNvPr>
              <p:cNvSpPr/>
              <p:nvPr/>
            </p:nvSpPr>
            <p:spPr>
              <a:xfrm>
                <a:off x="3671065" y="2246984"/>
                <a:ext cx="5433535" cy="3009753"/>
              </a:xfrm>
              <a:prstGeom prst="wedgeRoundRectCallout">
                <a:avLst>
                  <a:gd name="adj1" fmla="val -58840"/>
                  <a:gd name="adj2" fmla="val -4127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CEBA1318-21A5-48F8-A2BC-4EE2E4A17B78}"/>
                  </a:ext>
                </a:extLst>
              </p:cNvPr>
              <p:cNvSpPr txBox="1"/>
              <p:nvPr/>
            </p:nvSpPr>
            <p:spPr>
              <a:xfrm>
                <a:off x="4088592" y="2368105"/>
                <a:ext cx="4828854" cy="2585323"/>
              </a:xfrm>
              <a:prstGeom prst="rect">
                <a:avLst/>
              </a:prstGeom>
              <a:noFill/>
            </p:spPr>
            <p:txBody>
              <a:bodyPr wrap="square" rtlCol="0">
                <a:spAutoFit/>
              </a:bodyPr>
              <a:lstStyle/>
              <a:p>
                <a:r>
                  <a:rPr lang="en-GB" dirty="0"/>
                  <a:t>To win a game you need 300 points to win.</a:t>
                </a:r>
              </a:p>
              <a:p>
                <a:r>
                  <a:rPr lang="en-GB" dirty="0"/>
                  <a:t>The Red Team have 285 points.</a:t>
                </a:r>
              </a:p>
              <a:p>
                <a:r>
                  <a:rPr lang="en-GB" dirty="0"/>
                  <a:t>The Blue Team have 7 more points than the Red Team.</a:t>
                </a:r>
              </a:p>
              <a:p>
                <a:r>
                  <a:rPr lang="en-GB" dirty="0"/>
                  <a:t>How many points do the Blue Team have in total?</a:t>
                </a:r>
              </a:p>
              <a:p>
                <a:r>
                  <a:rPr lang="en-GB" dirty="0"/>
                  <a:t>How many more points do the Blue Team need to win?</a:t>
                </a:r>
              </a:p>
              <a:p>
                <a:endParaRPr lang="en-GB" dirty="0"/>
              </a:p>
            </p:txBody>
          </p:sp>
        </p:grpSp>
      </p:grpSp>
    </p:spTree>
    <p:extLst>
      <p:ext uri="{BB962C8B-B14F-4D97-AF65-F5344CB8AC3E}">
        <p14:creationId xmlns:p14="http://schemas.microsoft.com/office/powerpoint/2010/main" val="406199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1050616" y="895018"/>
            <a:ext cx="4816110" cy="409461"/>
          </a:xfrm>
        </p:spPr>
        <p:txBody>
          <a:bodyPr>
            <a:normAutofit fontScale="90000"/>
          </a:bodyPr>
          <a:lstStyle/>
          <a:p>
            <a:pPr algn="l"/>
            <a:r>
              <a:rPr lang="en-GB" sz="2800" b="1" dirty="0"/>
              <a:t>Understand the problem</a:t>
            </a:r>
          </a:p>
        </p:txBody>
      </p:sp>
      <p:sp>
        <p:nvSpPr>
          <p:cNvPr id="10" name="TextBox 9">
            <a:extLst>
              <a:ext uri="{FF2B5EF4-FFF2-40B4-BE49-F238E27FC236}">
                <a16:creationId xmlns:a16="http://schemas.microsoft.com/office/drawing/2014/main" id="{4354E2B1-015F-49CE-9770-4DDD36444C69}"/>
              </a:ext>
            </a:extLst>
          </p:cNvPr>
          <p:cNvSpPr txBox="1"/>
          <p:nvPr/>
        </p:nvSpPr>
        <p:spPr>
          <a:xfrm>
            <a:off x="425247" y="1417401"/>
            <a:ext cx="4976122" cy="4401205"/>
          </a:xfrm>
          <a:prstGeom prst="rect">
            <a:avLst/>
          </a:prstGeom>
          <a:solidFill>
            <a:schemeClr val="accent5">
              <a:lumMod val="20000"/>
              <a:lumOff val="80000"/>
            </a:schemeClr>
          </a:solidFill>
        </p:spPr>
        <p:txBody>
          <a:bodyPr wrap="square" rtlCol="0">
            <a:spAutoFit/>
          </a:bodyPr>
          <a:lstStyle/>
          <a:p>
            <a:r>
              <a:rPr lang="en-GB" sz="2000" i="1" dirty="0"/>
              <a:t>Two teams are playing a game. You have to collect points to win.</a:t>
            </a:r>
          </a:p>
          <a:p>
            <a:endParaRPr lang="en-GB" sz="2000" i="1" dirty="0"/>
          </a:p>
          <a:p>
            <a:r>
              <a:rPr lang="en-GB" sz="2000" b="1" i="1" dirty="0"/>
              <a:t>Key Fact: you need 300 points to win</a:t>
            </a:r>
          </a:p>
          <a:p>
            <a:endParaRPr lang="en-GB" sz="2000" i="1" dirty="0"/>
          </a:p>
          <a:p>
            <a:r>
              <a:rPr lang="en-GB" sz="2000" i="1" dirty="0"/>
              <a:t>We know how many points the Red Team have scored.  We know how many more points the Blue Team have scored.</a:t>
            </a:r>
          </a:p>
          <a:p>
            <a:endParaRPr lang="en-GB" sz="2000" i="1" dirty="0"/>
          </a:p>
          <a:p>
            <a:r>
              <a:rPr lang="en-GB" sz="2000" b="1" i="1" dirty="0"/>
              <a:t>Key fact: the Blue Team have scored 7 more points than the Red Team</a:t>
            </a:r>
          </a:p>
          <a:p>
            <a:endParaRPr lang="en-GB" sz="2000" i="1" dirty="0"/>
          </a:p>
          <a:p>
            <a:r>
              <a:rPr lang="en-GB" sz="2000" i="1" dirty="0"/>
              <a:t>Have to work out how many more points the Blue Team need to win.</a:t>
            </a:r>
          </a:p>
        </p:txBody>
      </p:sp>
      <p:sp>
        <p:nvSpPr>
          <p:cNvPr id="11" name="Text Box 2">
            <a:extLst>
              <a:ext uri="{FF2B5EF4-FFF2-40B4-BE49-F238E27FC236}">
                <a16:creationId xmlns:a16="http://schemas.microsoft.com/office/drawing/2014/main" id="{712F957F-6A38-42C6-B2CC-C148604EF375}"/>
              </a:ext>
            </a:extLst>
          </p:cNvPr>
          <p:cNvSpPr txBox="1">
            <a:spLocks noChangeArrowheads="1"/>
          </p:cNvSpPr>
          <p:nvPr/>
        </p:nvSpPr>
        <p:spPr bwMode="auto">
          <a:xfrm>
            <a:off x="1676400" y="15240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sp>
        <p:nvSpPr>
          <p:cNvPr id="26" name="Content Placeholder 6">
            <a:extLst>
              <a:ext uri="{FF2B5EF4-FFF2-40B4-BE49-F238E27FC236}">
                <a16:creationId xmlns:a16="http://schemas.microsoft.com/office/drawing/2014/main" id="{3FF20952-2C1E-493C-BDF2-91D870A6DEAD}"/>
              </a:ext>
            </a:extLst>
          </p:cNvPr>
          <p:cNvSpPr>
            <a:spLocks noGrp="1"/>
          </p:cNvSpPr>
          <p:nvPr>
            <p:ph idx="1"/>
          </p:nvPr>
        </p:nvSpPr>
        <p:spPr>
          <a:xfrm>
            <a:off x="5501285" y="1388572"/>
            <a:ext cx="6588048" cy="4659737"/>
          </a:xfrm>
          <a:prstGeom prst="rect">
            <a:avLst/>
          </a:prstGeom>
          <a:solidFill>
            <a:schemeClr val="bg2"/>
          </a:solidFill>
        </p:spPr>
        <p:txBody>
          <a:bodyPr wrap="square">
            <a:spAutoFit/>
          </a:bodyPr>
          <a:lstStyle/>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p:txBody>
      </p:sp>
      <p:grpSp>
        <p:nvGrpSpPr>
          <p:cNvPr id="39" name="Group 38">
            <a:extLst>
              <a:ext uri="{FF2B5EF4-FFF2-40B4-BE49-F238E27FC236}">
                <a16:creationId xmlns:a16="http://schemas.microsoft.com/office/drawing/2014/main" id="{F1D64AF5-4064-4E26-A19A-C2093A603846}"/>
              </a:ext>
            </a:extLst>
          </p:cNvPr>
          <p:cNvGrpSpPr/>
          <p:nvPr/>
        </p:nvGrpSpPr>
        <p:grpSpPr>
          <a:xfrm>
            <a:off x="6217411" y="1651709"/>
            <a:ext cx="5772006" cy="4247639"/>
            <a:chOff x="6217411" y="1651709"/>
            <a:chExt cx="5772006" cy="4247639"/>
          </a:xfrm>
        </p:grpSpPr>
        <p:grpSp>
          <p:nvGrpSpPr>
            <p:cNvPr id="27" name="Group 26">
              <a:extLst>
                <a:ext uri="{FF2B5EF4-FFF2-40B4-BE49-F238E27FC236}">
                  <a16:creationId xmlns:a16="http://schemas.microsoft.com/office/drawing/2014/main" id="{78FE3F70-DA66-4A5C-98E3-4862C9FB2BA9}"/>
                </a:ext>
              </a:extLst>
            </p:cNvPr>
            <p:cNvGrpSpPr/>
            <p:nvPr/>
          </p:nvGrpSpPr>
          <p:grpSpPr>
            <a:xfrm>
              <a:off x="6217411" y="1651709"/>
              <a:ext cx="5772006" cy="4027710"/>
              <a:chOff x="3299550" y="2114761"/>
              <a:chExt cx="5772006" cy="4027710"/>
            </a:xfrm>
          </p:grpSpPr>
          <p:pic>
            <p:nvPicPr>
              <p:cNvPr id="28" name="Picture 27">
                <a:extLst>
                  <a:ext uri="{FF2B5EF4-FFF2-40B4-BE49-F238E27FC236}">
                    <a16:creationId xmlns:a16="http://schemas.microsoft.com/office/drawing/2014/main" id="{4B97E492-ACF0-4164-9C2B-613B7319F2F5}"/>
                  </a:ext>
                </a:extLst>
              </p:cNvPr>
              <p:cNvPicPr>
                <a:picLocks noChangeAspect="1"/>
              </p:cNvPicPr>
              <p:nvPr/>
            </p:nvPicPr>
            <p:blipFill>
              <a:blip r:embed="rId2"/>
              <a:stretch>
                <a:fillRect/>
              </a:stretch>
            </p:blipFill>
            <p:spPr>
              <a:xfrm>
                <a:off x="8176206" y="5285221"/>
                <a:ext cx="895350" cy="857250"/>
              </a:xfrm>
              <a:prstGeom prst="rect">
                <a:avLst/>
              </a:prstGeom>
            </p:spPr>
          </p:pic>
          <p:grpSp>
            <p:nvGrpSpPr>
              <p:cNvPr id="29" name="Group 28">
                <a:extLst>
                  <a:ext uri="{FF2B5EF4-FFF2-40B4-BE49-F238E27FC236}">
                    <a16:creationId xmlns:a16="http://schemas.microsoft.com/office/drawing/2014/main" id="{8A3D3F6F-DB33-492D-B4F2-B376296FDC6F}"/>
                  </a:ext>
                </a:extLst>
              </p:cNvPr>
              <p:cNvGrpSpPr/>
              <p:nvPr/>
            </p:nvGrpSpPr>
            <p:grpSpPr>
              <a:xfrm>
                <a:off x="3299550" y="2114761"/>
                <a:ext cx="5433535" cy="3009753"/>
                <a:chOff x="3671065" y="2246984"/>
                <a:chExt cx="5433535" cy="3009753"/>
              </a:xfrm>
            </p:grpSpPr>
            <p:sp>
              <p:nvSpPr>
                <p:cNvPr id="30" name="Speech Bubble: Rectangle with Corners Rounded 29">
                  <a:extLst>
                    <a:ext uri="{FF2B5EF4-FFF2-40B4-BE49-F238E27FC236}">
                      <a16:creationId xmlns:a16="http://schemas.microsoft.com/office/drawing/2014/main" id="{A342B5EC-DA25-47F6-9560-5D526B3172F6}"/>
                    </a:ext>
                  </a:extLst>
                </p:cNvPr>
                <p:cNvSpPr/>
                <p:nvPr/>
              </p:nvSpPr>
              <p:spPr>
                <a:xfrm>
                  <a:off x="3671065" y="2246984"/>
                  <a:ext cx="5433535" cy="3009753"/>
                </a:xfrm>
                <a:prstGeom prst="wedgeRoundRectCallout">
                  <a:avLst>
                    <a:gd name="adj1" fmla="val -58840"/>
                    <a:gd name="adj2" fmla="val -4127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B926DC57-029E-4D61-9F35-8052B9F68E6A}"/>
                    </a:ext>
                  </a:extLst>
                </p:cNvPr>
                <p:cNvSpPr txBox="1"/>
                <p:nvPr/>
              </p:nvSpPr>
              <p:spPr>
                <a:xfrm>
                  <a:off x="4088592" y="2368105"/>
                  <a:ext cx="4828854" cy="2585323"/>
                </a:xfrm>
                <a:prstGeom prst="rect">
                  <a:avLst/>
                </a:prstGeom>
                <a:noFill/>
              </p:spPr>
              <p:txBody>
                <a:bodyPr wrap="square" rtlCol="0">
                  <a:spAutoFit/>
                </a:bodyPr>
                <a:lstStyle/>
                <a:p>
                  <a:r>
                    <a:rPr lang="en-GB" dirty="0"/>
                    <a:t>To win a game you need 300 points to win.</a:t>
                  </a:r>
                </a:p>
                <a:p>
                  <a:r>
                    <a:rPr lang="en-GB" dirty="0"/>
                    <a:t>The Red Team have 285 points.</a:t>
                  </a:r>
                </a:p>
                <a:p>
                  <a:r>
                    <a:rPr lang="en-GB" dirty="0"/>
                    <a:t>The Blue Team have 7 more points than the Red Team.</a:t>
                  </a:r>
                </a:p>
                <a:p>
                  <a:r>
                    <a:rPr lang="en-GB" dirty="0"/>
                    <a:t>How many points do the Blue Team have in total?</a:t>
                  </a:r>
                </a:p>
                <a:p>
                  <a:r>
                    <a:rPr lang="en-GB" dirty="0"/>
                    <a:t>How many more points do the Blue Team need to win?</a:t>
                  </a:r>
                </a:p>
                <a:p>
                  <a:endParaRPr lang="en-GB" dirty="0"/>
                </a:p>
              </p:txBody>
            </p:sp>
          </p:grpSp>
        </p:grpSp>
        <p:grpSp>
          <p:nvGrpSpPr>
            <p:cNvPr id="32" name="Group 31">
              <a:extLst>
                <a:ext uri="{FF2B5EF4-FFF2-40B4-BE49-F238E27FC236}">
                  <a16:creationId xmlns:a16="http://schemas.microsoft.com/office/drawing/2014/main" id="{21483F6A-F847-4A29-AC63-80DDCCB50D98}"/>
                </a:ext>
              </a:extLst>
            </p:cNvPr>
            <p:cNvGrpSpPr/>
            <p:nvPr/>
          </p:nvGrpSpPr>
          <p:grpSpPr>
            <a:xfrm>
              <a:off x="6891066" y="4745555"/>
              <a:ext cx="3808485" cy="1153793"/>
              <a:chOff x="6763921" y="4723168"/>
              <a:chExt cx="3808485" cy="1153793"/>
            </a:xfrm>
          </p:grpSpPr>
          <p:grpSp>
            <p:nvGrpSpPr>
              <p:cNvPr id="33" name="Group 32">
                <a:extLst>
                  <a:ext uri="{FF2B5EF4-FFF2-40B4-BE49-F238E27FC236}">
                    <a16:creationId xmlns:a16="http://schemas.microsoft.com/office/drawing/2014/main" id="{51FD7E39-963E-4BDF-8909-5FF70AE9CF19}"/>
                  </a:ext>
                </a:extLst>
              </p:cNvPr>
              <p:cNvGrpSpPr/>
              <p:nvPr/>
            </p:nvGrpSpPr>
            <p:grpSpPr>
              <a:xfrm>
                <a:off x="6763921" y="4723168"/>
                <a:ext cx="1777839" cy="1153793"/>
                <a:chOff x="9390170" y="1972194"/>
                <a:chExt cx="2084012" cy="1471707"/>
              </a:xfrm>
            </p:grpSpPr>
            <p:pic>
              <p:nvPicPr>
                <p:cNvPr id="37" name="Picture 36">
                  <a:extLst>
                    <a:ext uri="{FF2B5EF4-FFF2-40B4-BE49-F238E27FC236}">
                      <a16:creationId xmlns:a16="http://schemas.microsoft.com/office/drawing/2014/main" id="{B9958243-46EC-4BD2-A2A8-23ED45EB6741}"/>
                    </a:ext>
                  </a:extLst>
                </p:cNvPr>
                <p:cNvPicPr>
                  <a:picLocks noChangeAspect="1"/>
                </p:cNvPicPr>
                <p:nvPr/>
              </p:nvPicPr>
              <p:blipFill>
                <a:blip r:embed="rId3"/>
                <a:stretch>
                  <a:fillRect/>
                </a:stretch>
              </p:blipFill>
              <p:spPr>
                <a:xfrm>
                  <a:off x="9390170" y="1972194"/>
                  <a:ext cx="2084012" cy="1471707"/>
                </a:xfrm>
                <a:prstGeom prst="rect">
                  <a:avLst/>
                </a:prstGeom>
              </p:spPr>
            </p:pic>
            <p:sp>
              <p:nvSpPr>
                <p:cNvPr id="38" name="Oval 37">
                  <a:extLst>
                    <a:ext uri="{FF2B5EF4-FFF2-40B4-BE49-F238E27FC236}">
                      <a16:creationId xmlns:a16="http://schemas.microsoft.com/office/drawing/2014/main" id="{9B1104A3-7FC4-4F21-9394-053D7690DE23}"/>
                    </a:ext>
                  </a:extLst>
                </p:cNvPr>
                <p:cNvSpPr/>
                <p:nvPr/>
              </p:nvSpPr>
              <p:spPr>
                <a:xfrm>
                  <a:off x="11154037" y="1972194"/>
                  <a:ext cx="320145" cy="335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07472DEA-6974-4BC7-9591-A575E8FBF25A}"/>
                  </a:ext>
                </a:extLst>
              </p:cNvPr>
              <p:cNvGrpSpPr/>
              <p:nvPr/>
            </p:nvGrpSpPr>
            <p:grpSpPr>
              <a:xfrm>
                <a:off x="8652897" y="4723168"/>
                <a:ext cx="1919509" cy="1153793"/>
                <a:chOff x="9446339" y="3718085"/>
                <a:chExt cx="1971675" cy="1241246"/>
              </a:xfrm>
            </p:grpSpPr>
            <p:pic>
              <p:nvPicPr>
                <p:cNvPr id="35" name="Picture 34">
                  <a:extLst>
                    <a:ext uri="{FF2B5EF4-FFF2-40B4-BE49-F238E27FC236}">
                      <a16:creationId xmlns:a16="http://schemas.microsoft.com/office/drawing/2014/main" id="{23637A29-F52E-41FC-AEBC-C7ADD5525AC5}"/>
                    </a:ext>
                  </a:extLst>
                </p:cNvPr>
                <p:cNvPicPr>
                  <a:picLocks noChangeAspect="1"/>
                </p:cNvPicPr>
                <p:nvPr/>
              </p:nvPicPr>
              <p:blipFill>
                <a:blip r:embed="rId4"/>
                <a:stretch>
                  <a:fillRect/>
                </a:stretch>
              </p:blipFill>
              <p:spPr>
                <a:xfrm>
                  <a:off x="9446339" y="3759181"/>
                  <a:ext cx="1971675" cy="1200150"/>
                </a:xfrm>
                <a:prstGeom prst="rect">
                  <a:avLst/>
                </a:prstGeom>
              </p:spPr>
            </p:pic>
            <p:sp>
              <p:nvSpPr>
                <p:cNvPr id="36" name="Oval 35">
                  <a:extLst>
                    <a:ext uri="{FF2B5EF4-FFF2-40B4-BE49-F238E27FC236}">
                      <a16:creationId xmlns:a16="http://schemas.microsoft.com/office/drawing/2014/main" id="{A7B2D731-F40E-4C21-BCFD-4E7EFD53FCE4}"/>
                    </a:ext>
                  </a:extLst>
                </p:cNvPr>
                <p:cNvSpPr/>
                <p:nvPr/>
              </p:nvSpPr>
              <p:spPr>
                <a:xfrm>
                  <a:off x="11067319" y="3718085"/>
                  <a:ext cx="350695" cy="335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Tree>
    <p:extLst>
      <p:ext uri="{BB962C8B-B14F-4D97-AF65-F5344CB8AC3E}">
        <p14:creationId xmlns:p14="http://schemas.microsoft.com/office/powerpoint/2010/main" val="564609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833479" y="844804"/>
            <a:ext cx="8229600" cy="580926"/>
          </a:xfrm>
        </p:spPr>
        <p:txBody>
          <a:bodyPr>
            <a:normAutofit/>
          </a:bodyPr>
          <a:lstStyle/>
          <a:p>
            <a:pPr algn="l"/>
            <a:r>
              <a:rPr lang="en-GB" sz="2800" b="1" dirty="0"/>
              <a:t>Make a Plan</a:t>
            </a:r>
          </a:p>
        </p:txBody>
      </p:sp>
      <p:sp>
        <p:nvSpPr>
          <p:cNvPr id="3" name="TextBox 2">
            <a:extLst>
              <a:ext uri="{FF2B5EF4-FFF2-40B4-BE49-F238E27FC236}">
                <a16:creationId xmlns:a16="http://schemas.microsoft.com/office/drawing/2014/main" id="{C108D53A-CBF5-4B0E-8282-15120F8F0D36}"/>
              </a:ext>
            </a:extLst>
          </p:cNvPr>
          <p:cNvSpPr txBox="1"/>
          <p:nvPr/>
        </p:nvSpPr>
        <p:spPr>
          <a:xfrm>
            <a:off x="446410" y="1425730"/>
            <a:ext cx="4518053" cy="4524315"/>
          </a:xfrm>
          <a:prstGeom prst="rect">
            <a:avLst/>
          </a:prstGeom>
          <a:solidFill>
            <a:schemeClr val="accent5">
              <a:lumMod val="20000"/>
              <a:lumOff val="80000"/>
            </a:schemeClr>
          </a:solidFill>
        </p:spPr>
        <p:txBody>
          <a:bodyPr wrap="square" rtlCol="0">
            <a:spAutoFit/>
          </a:bodyPr>
          <a:lstStyle/>
          <a:p>
            <a:r>
              <a:rPr lang="en-GB" b="1" dirty="0"/>
              <a:t>Step 1:  Work out how many points the Blue Team have.</a:t>
            </a:r>
          </a:p>
          <a:p>
            <a:r>
              <a:rPr lang="en-GB" dirty="0">
                <a:cs typeface="Times New Roman" panose="02020603050405020304" pitchFamily="18" charset="0"/>
              </a:rPr>
              <a:t>Remember that they have 7 more points than the Red Team.</a:t>
            </a:r>
          </a:p>
          <a:p>
            <a:endParaRPr lang="en-GB" dirty="0">
              <a:cs typeface="Times New Roman" panose="02020603050405020304" pitchFamily="18" charset="0"/>
            </a:endParaRPr>
          </a:p>
          <a:p>
            <a:r>
              <a:rPr lang="en-GB" b="1" dirty="0">
                <a:cs typeface="Times New Roman" panose="02020603050405020304" pitchFamily="18" charset="0"/>
              </a:rPr>
              <a:t>Step 2:  Work out how many more points the Blue Team need to win.</a:t>
            </a:r>
          </a:p>
          <a:p>
            <a:r>
              <a:rPr lang="en-GB" dirty="0">
                <a:cs typeface="Times New Roman" panose="02020603050405020304" pitchFamily="18" charset="0"/>
              </a:rPr>
              <a:t>Remember that they need 300 points to win.</a:t>
            </a:r>
            <a:endParaRPr lang="en-GB" b="1" dirty="0">
              <a:cs typeface="Times New Roman" panose="02020603050405020304" pitchFamily="18" charset="0"/>
            </a:endParaRPr>
          </a:p>
          <a:p>
            <a:endParaRPr lang="en-GB" dirty="0">
              <a:cs typeface="Times New Roman" panose="02020603050405020304" pitchFamily="18" charset="0"/>
            </a:endParaRPr>
          </a:p>
          <a:p>
            <a:r>
              <a:rPr lang="en-GB" b="1" dirty="0">
                <a:cs typeface="Times New Roman" panose="02020603050405020304" pitchFamily="18" charset="0"/>
              </a:rPr>
              <a:t>Step 3:  How could you check your answers?</a:t>
            </a:r>
          </a:p>
          <a:p>
            <a:endParaRPr lang="en-GB" b="1" dirty="0">
              <a:cs typeface="Times New Roman" panose="02020603050405020304" pitchFamily="18" charset="0"/>
            </a:endParaRPr>
          </a:p>
          <a:p>
            <a:endParaRPr lang="en-GB" b="1" dirty="0">
              <a:cs typeface="Times New Roman" panose="02020603050405020304" pitchFamily="18" charset="0"/>
            </a:endParaRPr>
          </a:p>
          <a:p>
            <a:endParaRPr lang="en-GB" b="1" dirty="0">
              <a:cs typeface="Times New Roman" panose="02020603050405020304" pitchFamily="18" charset="0"/>
            </a:endParaRPr>
          </a:p>
          <a:p>
            <a:endParaRPr lang="en-GB" b="1" dirty="0">
              <a:cs typeface="Times New Roman" panose="02020603050405020304" pitchFamily="18" charset="0"/>
            </a:endParaRPr>
          </a:p>
        </p:txBody>
      </p:sp>
      <p:sp>
        <p:nvSpPr>
          <p:cNvPr id="7" name="Text Box 2">
            <a:extLst>
              <a:ext uri="{FF2B5EF4-FFF2-40B4-BE49-F238E27FC236}">
                <a16:creationId xmlns:a16="http://schemas.microsoft.com/office/drawing/2014/main" id="{7E2E1DF6-EBEE-4FA9-AD9A-6A698225B309}"/>
              </a:ext>
            </a:extLst>
          </p:cNvPr>
          <p:cNvSpPr txBox="1">
            <a:spLocks noChangeArrowheads="1"/>
          </p:cNvSpPr>
          <p:nvPr/>
        </p:nvSpPr>
        <p:spPr bwMode="auto">
          <a:xfrm>
            <a:off x="1524000" y="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sp>
        <p:nvSpPr>
          <p:cNvPr id="22" name="Content Placeholder 6">
            <a:extLst>
              <a:ext uri="{FF2B5EF4-FFF2-40B4-BE49-F238E27FC236}">
                <a16:creationId xmlns:a16="http://schemas.microsoft.com/office/drawing/2014/main" id="{994E0E42-4C2E-45E1-9DFF-507B123461E5}"/>
              </a:ext>
            </a:extLst>
          </p:cNvPr>
          <p:cNvSpPr>
            <a:spLocks noGrp="1"/>
          </p:cNvSpPr>
          <p:nvPr>
            <p:ph idx="1"/>
          </p:nvPr>
        </p:nvSpPr>
        <p:spPr>
          <a:xfrm>
            <a:off x="5501285" y="1388572"/>
            <a:ext cx="6588048" cy="4659737"/>
          </a:xfrm>
          <a:prstGeom prst="rect">
            <a:avLst/>
          </a:prstGeom>
          <a:solidFill>
            <a:schemeClr val="bg2"/>
          </a:solidFill>
        </p:spPr>
        <p:txBody>
          <a:bodyPr wrap="square">
            <a:spAutoFit/>
          </a:bodyPr>
          <a:lstStyle/>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p:txBody>
      </p:sp>
      <p:sp>
        <p:nvSpPr>
          <p:cNvPr id="23" name="Speech Bubble: Rectangle with Corners Rounded 22">
            <a:extLst>
              <a:ext uri="{FF2B5EF4-FFF2-40B4-BE49-F238E27FC236}">
                <a16:creationId xmlns:a16="http://schemas.microsoft.com/office/drawing/2014/main" id="{2DFCF971-1BC9-45CE-9F74-403168A72FC7}"/>
              </a:ext>
            </a:extLst>
          </p:cNvPr>
          <p:cNvSpPr/>
          <p:nvPr/>
        </p:nvSpPr>
        <p:spPr>
          <a:xfrm>
            <a:off x="6217411" y="1651709"/>
            <a:ext cx="5433535" cy="3009753"/>
          </a:xfrm>
          <a:prstGeom prst="wedgeRoundRectCallout">
            <a:avLst>
              <a:gd name="adj1" fmla="val -58840"/>
              <a:gd name="adj2" fmla="val -4127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0EE951D3-6BEB-42AB-9881-EF13E0F15275}"/>
              </a:ext>
            </a:extLst>
          </p:cNvPr>
          <p:cNvGrpSpPr/>
          <p:nvPr/>
        </p:nvGrpSpPr>
        <p:grpSpPr>
          <a:xfrm>
            <a:off x="6217411" y="1651709"/>
            <a:ext cx="5772006" cy="4247639"/>
            <a:chOff x="6217411" y="1651709"/>
            <a:chExt cx="5772006" cy="4247639"/>
          </a:xfrm>
        </p:grpSpPr>
        <p:grpSp>
          <p:nvGrpSpPr>
            <p:cNvPr id="25" name="Group 24">
              <a:extLst>
                <a:ext uri="{FF2B5EF4-FFF2-40B4-BE49-F238E27FC236}">
                  <a16:creationId xmlns:a16="http://schemas.microsoft.com/office/drawing/2014/main" id="{61BA4FEF-BA8A-41FF-82AC-DD1310F1CCB5}"/>
                </a:ext>
              </a:extLst>
            </p:cNvPr>
            <p:cNvGrpSpPr/>
            <p:nvPr/>
          </p:nvGrpSpPr>
          <p:grpSpPr>
            <a:xfrm>
              <a:off x="6217411" y="1651709"/>
              <a:ext cx="5772006" cy="4027710"/>
              <a:chOff x="3299550" y="2114761"/>
              <a:chExt cx="5772006" cy="4027710"/>
            </a:xfrm>
          </p:grpSpPr>
          <p:pic>
            <p:nvPicPr>
              <p:cNvPr id="33" name="Picture 32">
                <a:extLst>
                  <a:ext uri="{FF2B5EF4-FFF2-40B4-BE49-F238E27FC236}">
                    <a16:creationId xmlns:a16="http://schemas.microsoft.com/office/drawing/2014/main" id="{E5F30B77-1F9C-45D4-A083-926F2A46BA0B}"/>
                  </a:ext>
                </a:extLst>
              </p:cNvPr>
              <p:cNvPicPr>
                <a:picLocks noChangeAspect="1"/>
              </p:cNvPicPr>
              <p:nvPr/>
            </p:nvPicPr>
            <p:blipFill>
              <a:blip r:embed="rId2"/>
              <a:stretch>
                <a:fillRect/>
              </a:stretch>
            </p:blipFill>
            <p:spPr>
              <a:xfrm>
                <a:off x="8176206" y="5285221"/>
                <a:ext cx="895350" cy="857250"/>
              </a:xfrm>
              <a:prstGeom prst="rect">
                <a:avLst/>
              </a:prstGeom>
            </p:spPr>
          </p:pic>
          <p:grpSp>
            <p:nvGrpSpPr>
              <p:cNvPr id="34" name="Group 33">
                <a:extLst>
                  <a:ext uri="{FF2B5EF4-FFF2-40B4-BE49-F238E27FC236}">
                    <a16:creationId xmlns:a16="http://schemas.microsoft.com/office/drawing/2014/main" id="{80866B59-9A00-4C1A-94B8-CABDD8467F07}"/>
                  </a:ext>
                </a:extLst>
              </p:cNvPr>
              <p:cNvGrpSpPr/>
              <p:nvPr/>
            </p:nvGrpSpPr>
            <p:grpSpPr>
              <a:xfrm>
                <a:off x="3299550" y="2114761"/>
                <a:ext cx="5433535" cy="3009753"/>
                <a:chOff x="3671065" y="2246984"/>
                <a:chExt cx="5433535" cy="3009753"/>
              </a:xfrm>
            </p:grpSpPr>
            <p:sp>
              <p:nvSpPr>
                <p:cNvPr id="35" name="Speech Bubble: Rectangle with Corners Rounded 34">
                  <a:extLst>
                    <a:ext uri="{FF2B5EF4-FFF2-40B4-BE49-F238E27FC236}">
                      <a16:creationId xmlns:a16="http://schemas.microsoft.com/office/drawing/2014/main" id="{3423F23E-6439-4AC9-BCBD-655161BDDBA2}"/>
                    </a:ext>
                  </a:extLst>
                </p:cNvPr>
                <p:cNvSpPr/>
                <p:nvPr/>
              </p:nvSpPr>
              <p:spPr>
                <a:xfrm>
                  <a:off x="3671065" y="2246984"/>
                  <a:ext cx="5433535" cy="3009753"/>
                </a:xfrm>
                <a:prstGeom prst="wedgeRoundRectCallout">
                  <a:avLst>
                    <a:gd name="adj1" fmla="val -58840"/>
                    <a:gd name="adj2" fmla="val -4127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2DACA075-E0D9-419D-88CE-9272FCFDF803}"/>
                    </a:ext>
                  </a:extLst>
                </p:cNvPr>
                <p:cNvSpPr txBox="1"/>
                <p:nvPr/>
              </p:nvSpPr>
              <p:spPr>
                <a:xfrm>
                  <a:off x="4088592" y="2368105"/>
                  <a:ext cx="4828854" cy="2585323"/>
                </a:xfrm>
                <a:prstGeom prst="rect">
                  <a:avLst/>
                </a:prstGeom>
                <a:noFill/>
              </p:spPr>
              <p:txBody>
                <a:bodyPr wrap="square" rtlCol="0">
                  <a:spAutoFit/>
                </a:bodyPr>
                <a:lstStyle/>
                <a:p>
                  <a:r>
                    <a:rPr lang="en-GB" dirty="0"/>
                    <a:t>To win a game you need 300 points to win.</a:t>
                  </a:r>
                </a:p>
                <a:p>
                  <a:r>
                    <a:rPr lang="en-GB" dirty="0"/>
                    <a:t>The Red Team have 285 points.</a:t>
                  </a:r>
                </a:p>
                <a:p>
                  <a:r>
                    <a:rPr lang="en-GB" dirty="0"/>
                    <a:t>The Blue Team have 7 more points than the Red Team.</a:t>
                  </a:r>
                </a:p>
                <a:p>
                  <a:r>
                    <a:rPr lang="en-GB" dirty="0"/>
                    <a:t>How many points do the Blue Team have in total?</a:t>
                  </a:r>
                </a:p>
                <a:p>
                  <a:r>
                    <a:rPr lang="en-GB" dirty="0"/>
                    <a:t>How many more points do the Blue Team need to win?</a:t>
                  </a:r>
                </a:p>
                <a:p>
                  <a:endParaRPr lang="en-GB" dirty="0"/>
                </a:p>
              </p:txBody>
            </p:sp>
          </p:grpSp>
        </p:grpSp>
        <p:grpSp>
          <p:nvGrpSpPr>
            <p:cNvPr id="26" name="Group 25">
              <a:extLst>
                <a:ext uri="{FF2B5EF4-FFF2-40B4-BE49-F238E27FC236}">
                  <a16:creationId xmlns:a16="http://schemas.microsoft.com/office/drawing/2014/main" id="{642BE46E-F023-4EE8-BEB7-BB5D5FBC2964}"/>
                </a:ext>
              </a:extLst>
            </p:cNvPr>
            <p:cNvGrpSpPr/>
            <p:nvPr/>
          </p:nvGrpSpPr>
          <p:grpSpPr>
            <a:xfrm>
              <a:off x="6891066" y="4745555"/>
              <a:ext cx="3808485" cy="1153793"/>
              <a:chOff x="6763921" y="4723168"/>
              <a:chExt cx="3808485" cy="1153793"/>
            </a:xfrm>
          </p:grpSpPr>
          <p:grpSp>
            <p:nvGrpSpPr>
              <p:cNvPr id="27" name="Group 26">
                <a:extLst>
                  <a:ext uri="{FF2B5EF4-FFF2-40B4-BE49-F238E27FC236}">
                    <a16:creationId xmlns:a16="http://schemas.microsoft.com/office/drawing/2014/main" id="{E7C9A0AD-4262-43F5-B5F6-0CB094D95F08}"/>
                  </a:ext>
                </a:extLst>
              </p:cNvPr>
              <p:cNvGrpSpPr/>
              <p:nvPr/>
            </p:nvGrpSpPr>
            <p:grpSpPr>
              <a:xfrm>
                <a:off x="6763921" y="4723168"/>
                <a:ext cx="1777839" cy="1153793"/>
                <a:chOff x="9390170" y="1972194"/>
                <a:chExt cx="2084012" cy="1471707"/>
              </a:xfrm>
            </p:grpSpPr>
            <p:pic>
              <p:nvPicPr>
                <p:cNvPr id="31" name="Picture 30">
                  <a:extLst>
                    <a:ext uri="{FF2B5EF4-FFF2-40B4-BE49-F238E27FC236}">
                      <a16:creationId xmlns:a16="http://schemas.microsoft.com/office/drawing/2014/main" id="{357EAF96-D082-454D-9A8E-5196C877C3D0}"/>
                    </a:ext>
                  </a:extLst>
                </p:cNvPr>
                <p:cNvPicPr>
                  <a:picLocks noChangeAspect="1"/>
                </p:cNvPicPr>
                <p:nvPr/>
              </p:nvPicPr>
              <p:blipFill>
                <a:blip r:embed="rId3"/>
                <a:stretch>
                  <a:fillRect/>
                </a:stretch>
              </p:blipFill>
              <p:spPr>
                <a:xfrm>
                  <a:off x="9390170" y="1972194"/>
                  <a:ext cx="2084012" cy="1471707"/>
                </a:xfrm>
                <a:prstGeom prst="rect">
                  <a:avLst/>
                </a:prstGeom>
              </p:spPr>
            </p:pic>
            <p:sp>
              <p:nvSpPr>
                <p:cNvPr id="32" name="Oval 31">
                  <a:extLst>
                    <a:ext uri="{FF2B5EF4-FFF2-40B4-BE49-F238E27FC236}">
                      <a16:creationId xmlns:a16="http://schemas.microsoft.com/office/drawing/2014/main" id="{7442D9AB-A369-4274-A932-4AD45AB946FE}"/>
                    </a:ext>
                  </a:extLst>
                </p:cNvPr>
                <p:cNvSpPr/>
                <p:nvPr/>
              </p:nvSpPr>
              <p:spPr>
                <a:xfrm>
                  <a:off x="11154037" y="1972194"/>
                  <a:ext cx="320145" cy="335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81C0F006-2F94-4E8A-9FB1-155318CF0513}"/>
                  </a:ext>
                </a:extLst>
              </p:cNvPr>
              <p:cNvGrpSpPr/>
              <p:nvPr/>
            </p:nvGrpSpPr>
            <p:grpSpPr>
              <a:xfrm>
                <a:off x="8652897" y="4723168"/>
                <a:ext cx="1919509" cy="1153793"/>
                <a:chOff x="9446339" y="3718085"/>
                <a:chExt cx="1971675" cy="1241246"/>
              </a:xfrm>
            </p:grpSpPr>
            <p:pic>
              <p:nvPicPr>
                <p:cNvPr id="29" name="Picture 28">
                  <a:extLst>
                    <a:ext uri="{FF2B5EF4-FFF2-40B4-BE49-F238E27FC236}">
                      <a16:creationId xmlns:a16="http://schemas.microsoft.com/office/drawing/2014/main" id="{A5F3C97A-0C3E-46F4-99E9-3C833B310E58}"/>
                    </a:ext>
                  </a:extLst>
                </p:cNvPr>
                <p:cNvPicPr>
                  <a:picLocks noChangeAspect="1"/>
                </p:cNvPicPr>
                <p:nvPr/>
              </p:nvPicPr>
              <p:blipFill>
                <a:blip r:embed="rId4"/>
                <a:stretch>
                  <a:fillRect/>
                </a:stretch>
              </p:blipFill>
              <p:spPr>
                <a:xfrm>
                  <a:off x="9446339" y="3759181"/>
                  <a:ext cx="1971675" cy="1200150"/>
                </a:xfrm>
                <a:prstGeom prst="rect">
                  <a:avLst/>
                </a:prstGeom>
              </p:spPr>
            </p:pic>
            <p:sp>
              <p:nvSpPr>
                <p:cNvPr id="30" name="Oval 29">
                  <a:extLst>
                    <a:ext uri="{FF2B5EF4-FFF2-40B4-BE49-F238E27FC236}">
                      <a16:creationId xmlns:a16="http://schemas.microsoft.com/office/drawing/2014/main" id="{CE0672CC-CEDF-4EF4-9995-2E4149934667}"/>
                    </a:ext>
                  </a:extLst>
                </p:cNvPr>
                <p:cNvSpPr/>
                <p:nvPr/>
              </p:nvSpPr>
              <p:spPr>
                <a:xfrm>
                  <a:off x="11067319" y="3718085"/>
                  <a:ext cx="350695" cy="335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Tree>
    <p:extLst>
      <p:ext uri="{BB962C8B-B14F-4D97-AF65-F5344CB8AC3E}">
        <p14:creationId xmlns:p14="http://schemas.microsoft.com/office/powerpoint/2010/main" val="2483527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8C9461-170D-4B06-8B42-1F04D8C0BDCC}"/>
              </a:ext>
            </a:extLst>
          </p:cNvPr>
          <p:cNvSpPr txBox="1"/>
          <p:nvPr/>
        </p:nvSpPr>
        <p:spPr>
          <a:xfrm>
            <a:off x="369870" y="308225"/>
            <a:ext cx="10335802" cy="5355312"/>
          </a:xfrm>
          <a:prstGeom prst="rect">
            <a:avLst/>
          </a:prstGeom>
          <a:noFill/>
        </p:spPr>
        <p:txBody>
          <a:bodyPr wrap="square" rtlCol="0">
            <a:spAutoFit/>
          </a:bodyPr>
          <a:lstStyle/>
          <a:p>
            <a:r>
              <a:rPr lang="en-GB" b="1" dirty="0"/>
              <a:t>We could represent the problem on a bar model:</a:t>
            </a:r>
          </a:p>
          <a:p>
            <a:endParaRPr lang="en-GB" dirty="0"/>
          </a:p>
          <a:p>
            <a:endParaRPr lang="en-GB" dirty="0"/>
          </a:p>
          <a:p>
            <a:endParaRPr lang="en-GB" dirty="0"/>
          </a:p>
          <a:p>
            <a:r>
              <a:rPr lang="en-GB" dirty="0"/>
              <a:t>Red Team:</a:t>
            </a:r>
          </a:p>
          <a:p>
            <a:endParaRPr lang="en-GB" dirty="0"/>
          </a:p>
          <a:p>
            <a:endParaRPr lang="en-GB" dirty="0"/>
          </a:p>
          <a:p>
            <a:r>
              <a:rPr lang="en-GB" dirty="0"/>
              <a:t>Blue Team:</a:t>
            </a:r>
          </a:p>
          <a:p>
            <a:endParaRPr lang="en-GB" dirty="0"/>
          </a:p>
          <a:p>
            <a:endParaRPr lang="en-GB" dirty="0"/>
          </a:p>
          <a:p>
            <a:endParaRPr lang="en-GB" dirty="0"/>
          </a:p>
          <a:p>
            <a:endParaRPr lang="en-GB" dirty="0"/>
          </a:p>
          <a:p>
            <a:endParaRPr lang="en-GB" dirty="0"/>
          </a:p>
          <a:p>
            <a:r>
              <a:rPr lang="en-GB" b="1" dirty="0"/>
              <a:t>We could use a number line to calculate the total:</a:t>
            </a:r>
          </a:p>
          <a:p>
            <a:endParaRPr lang="en-GB" dirty="0"/>
          </a:p>
          <a:p>
            <a:endParaRPr lang="en-GB" dirty="0"/>
          </a:p>
          <a:p>
            <a:endParaRPr lang="en-GB" dirty="0"/>
          </a:p>
          <a:p>
            <a:endParaRPr lang="en-GB" dirty="0"/>
          </a:p>
          <a:p>
            <a:r>
              <a:rPr lang="en-GB" b="1" dirty="0"/>
              <a:t>We can partition the 1-digit number to ‘bridge through ten’ and calculate the total: </a:t>
            </a:r>
          </a:p>
        </p:txBody>
      </p:sp>
      <p:grpSp>
        <p:nvGrpSpPr>
          <p:cNvPr id="16" name="Group 15">
            <a:extLst>
              <a:ext uri="{FF2B5EF4-FFF2-40B4-BE49-F238E27FC236}">
                <a16:creationId xmlns:a16="http://schemas.microsoft.com/office/drawing/2014/main" id="{A6DFD13A-7449-4E34-9D80-0F4FF532090A}"/>
              </a:ext>
            </a:extLst>
          </p:cNvPr>
          <p:cNvGrpSpPr/>
          <p:nvPr/>
        </p:nvGrpSpPr>
        <p:grpSpPr>
          <a:xfrm>
            <a:off x="1993187" y="1304819"/>
            <a:ext cx="4212406" cy="2327097"/>
            <a:chOff x="1993187" y="1304819"/>
            <a:chExt cx="4212406" cy="2327097"/>
          </a:xfrm>
        </p:grpSpPr>
        <p:sp>
          <p:nvSpPr>
            <p:cNvPr id="6" name="Rectangle 5">
              <a:extLst>
                <a:ext uri="{FF2B5EF4-FFF2-40B4-BE49-F238E27FC236}">
                  <a16:creationId xmlns:a16="http://schemas.microsoft.com/office/drawing/2014/main" id="{67C9CB07-8E65-4776-BD89-0031FC639D90}"/>
                </a:ext>
              </a:extLst>
            </p:cNvPr>
            <p:cNvSpPr/>
            <p:nvPr/>
          </p:nvSpPr>
          <p:spPr>
            <a:xfrm>
              <a:off x="1993188" y="1304819"/>
              <a:ext cx="2691829" cy="61644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A31C640-F0CB-41CC-ABF9-3B4A506C5C5B}"/>
                </a:ext>
              </a:extLst>
            </p:cNvPr>
            <p:cNvSpPr txBox="1"/>
            <p:nvPr/>
          </p:nvSpPr>
          <p:spPr>
            <a:xfrm>
              <a:off x="2712377" y="1428377"/>
              <a:ext cx="1520576" cy="369332"/>
            </a:xfrm>
            <a:prstGeom prst="rect">
              <a:avLst/>
            </a:prstGeom>
            <a:noFill/>
          </p:spPr>
          <p:txBody>
            <a:bodyPr wrap="square" rtlCol="0">
              <a:spAutoFit/>
            </a:bodyPr>
            <a:lstStyle/>
            <a:p>
              <a:r>
                <a:rPr lang="en-GB" dirty="0"/>
                <a:t>285 points</a:t>
              </a:r>
            </a:p>
          </p:txBody>
        </p:sp>
        <p:sp>
          <p:nvSpPr>
            <p:cNvPr id="8" name="Rectangle 7">
              <a:extLst>
                <a:ext uri="{FF2B5EF4-FFF2-40B4-BE49-F238E27FC236}">
                  <a16:creationId xmlns:a16="http://schemas.microsoft.com/office/drawing/2014/main" id="{FDC50A01-F685-4B32-B1B1-940D8381890A}"/>
                </a:ext>
              </a:extLst>
            </p:cNvPr>
            <p:cNvSpPr/>
            <p:nvPr/>
          </p:nvSpPr>
          <p:spPr>
            <a:xfrm>
              <a:off x="1993188" y="2065643"/>
              <a:ext cx="2691829" cy="61644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7225407-6652-405B-8F2C-3ACF7533697A}"/>
                </a:ext>
              </a:extLst>
            </p:cNvPr>
            <p:cNvSpPr/>
            <p:nvPr/>
          </p:nvSpPr>
          <p:spPr>
            <a:xfrm>
              <a:off x="4685017" y="2065643"/>
              <a:ext cx="443500" cy="616449"/>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A7DDD00-1F07-4BE7-AAD1-1CBD800167FE}"/>
                </a:ext>
              </a:extLst>
            </p:cNvPr>
            <p:cNvSpPr txBox="1"/>
            <p:nvPr/>
          </p:nvSpPr>
          <p:spPr>
            <a:xfrm>
              <a:off x="4685017" y="2189201"/>
              <a:ext cx="1520576" cy="369332"/>
            </a:xfrm>
            <a:prstGeom prst="rect">
              <a:avLst/>
            </a:prstGeom>
            <a:noFill/>
          </p:spPr>
          <p:txBody>
            <a:bodyPr wrap="square" rtlCol="0">
              <a:spAutoFit/>
            </a:bodyPr>
            <a:lstStyle/>
            <a:p>
              <a:r>
                <a:rPr lang="en-GB" dirty="0"/>
                <a:t>+7</a:t>
              </a:r>
            </a:p>
          </p:txBody>
        </p:sp>
        <p:sp>
          <p:nvSpPr>
            <p:cNvPr id="11" name="TextBox 10">
              <a:extLst>
                <a:ext uri="{FF2B5EF4-FFF2-40B4-BE49-F238E27FC236}">
                  <a16:creationId xmlns:a16="http://schemas.microsoft.com/office/drawing/2014/main" id="{4DEE0AD2-ACE9-4489-8BEC-C1EC2AE17157}"/>
                </a:ext>
              </a:extLst>
            </p:cNvPr>
            <p:cNvSpPr txBox="1"/>
            <p:nvPr/>
          </p:nvSpPr>
          <p:spPr>
            <a:xfrm>
              <a:off x="2712377" y="2189201"/>
              <a:ext cx="1520576" cy="369332"/>
            </a:xfrm>
            <a:prstGeom prst="rect">
              <a:avLst/>
            </a:prstGeom>
            <a:noFill/>
          </p:spPr>
          <p:txBody>
            <a:bodyPr wrap="square" rtlCol="0">
              <a:spAutoFit/>
            </a:bodyPr>
            <a:lstStyle/>
            <a:p>
              <a:r>
                <a:rPr lang="en-GB" dirty="0"/>
                <a:t>285 points</a:t>
              </a:r>
            </a:p>
          </p:txBody>
        </p:sp>
        <p:sp>
          <p:nvSpPr>
            <p:cNvPr id="12" name="Right Brace 11">
              <a:extLst>
                <a:ext uri="{FF2B5EF4-FFF2-40B4-BE49-F238E27FC236}">
                  <a16:creationId xmlns:a16="http://schemas.microsoft.com/office/drawing/2014/main" id="{8BA37F05-312B-4DEA-821A-1E9265D3E9C6}"/>
                </a:ext>
              </a:extLst>
            </p:cNvPr>
            <p:cNvSpPr/>
            <p:nvPr/>
          </p:nvSpPr>
          <p:spPr>
            <a:xfrm rot="5400000">
              <a:off x="3361043" y="1458611"/>
              <a:ext cx="399618" cy="3135329"/>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DFCE56B7-44EE-4461-A816-94E31274ED02}"/>
                </a:ext>
              </a:extLst>
            </p:cNvPr>
            <p:cNvSpPr txBox="1"/>
            <p:nvPr/>
          </p:nvSpPr>
          <p:spPr>
            <a:xfrm>
              <a:off x="3386191" y="3262584"/>
              <a:ext cx="1520576" cy="369332"/>
            </a:xfrm>
            <a:prstGeom prst="rect">
              <a:avLst/>
            </a:prstGeom>
            <a:noFill/>
          </p:spPr>
          <p:txBody>
            <a:bodyPr wrap="square" rtlCol="0">
              <a:spAutoFit/>
            </a:bodyPr>
            <a:lstStyle/>
            <a:p>
              <a:r>
                <a:rPr lang="en-GB" dirty="0"/>
                <a:t>?</a:t>
              </a:r>
            </a:p>
          </p:txBody>
        </p:sp>
      </p:grpSp>
      <p:pic>
        <p:nvPicPr>
          <p:cNvPr id="18" name="Picture 17" descr="Diagram&#10;&#10;Description automatically generated">
            <a:extLst>
              <a:ext uri="{FF2B5EF4-FFF2-40B4-BE49-F238E27FC236}">
                <a16:creationId xmlns:a16="http://schemas.microsoft.com/office/drawing/2014/main" id="{ED6B1303-DEC7-4A5A-80C9-1E81F00F037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6000"/>
                    </a14:imgEffect>
                  </a14:imgLayer>
                </a14:imgProps>
              </a:ext>
              <a:ext uri="{28A0092B-C50C-407E-A947-70E740481C1C}">
                <a14:useLocalDpi xmlns:a14="http://schemas.microsoft.com/office/drawing/2010/main" val="0"/>
              </a:ext>
            </a:extLst>
          </a:blip>
          <a:srcRect l="37307" t="6048" r="42921" b="6374"/>
          <a:stretch/>
        </p:blipFill>
        <p:spPr>
          <a:xfrm rot="5400000">
            <a:off x="7433486" y="2034691"/>
            <a:ext cx="1355924" cy="3811710"/>
          </a:xfrm>
          <a:prstGeom prst="rect">
            <a:avLst/>
          </a:prstGeom>
        </p:spPr>
      </p:pic>
      <p:pic>
        <p:nvPicPr>
          <p:cNvPr id="20" name="Picture 19" descr="Diagram&#10;&#10;Description automatically generated">
            <a:extLst>
              <a:ext uri="{FF2B5EF4-FFF2-40B4-BE49-F238E27FC236}">
                <a16:creationId xmlns:a16="http://schemas.microsoft.com/office/drawing/2014/main" id="{4FF1A553-30D4-439C-9FE1-49C3D45477F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l="12135" t="57058" r="60891" b="5988"/>
          <a:stretch/>
        </p:blipFill>
        <p:spPr>
          <a:xfrm rot="5400000">
            <a:off x="9780728" y="4492285"/>
            <a:ext cx="1849887" cy="1900719"/>
          </a:xfrm>
          <a:prstGeom prst="rect">
            <a:avLst/>
          </a:prstGeom>
        </p:spPr>
      </p:pic>
    </p:spTree>
    <p:extLst>
      <p:ext uri="{BB962C8B-B14F-4D97-AF65-F5344CB8AC3E}">
        <p14:creationId xmlns:p14="http://schemas.microsoft.com/office/powerpoint/2010/main" val="3387439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B234-D801-4FC2-BB72-FAB9C8B21463}"/>
              </a:ext>
            </a:extLst>
          </p:cNvPr>
          <p:cNvSpPr>
            <a:spLocks noGrp="1"/>
          </p:cNvSpPr>
          <p:nvPr>
            <p:ph type="title"/>
          </p:nvPr>
        </p:nvSpPr>
        <p:spPr>
          <a:xfrm>
            <a:off x="833479" y="844804"/>
            <a:ext cx="8229600" cy="580926"/>
          </a:xfrm>
        </p:spPr>
        <p:txBody>
          <a:bodyPr>
            <a:normAutofit/>
          </a:bodyPr>
          <a:lstStyle/>
          <a:p>
            <a:pPr algn="l"/>
            <a:r>
              <a:rPr lang="en-GB" sz="2800" b="1" dirty="0"/>
              <a:t>Carry out your plan: show your reasoning</a:t>
            </a:r>
          </a:p>
        </p:txBody>
      </p:sp>
      <p:sp>
        <p:nvSpPr>
          <p:cNvPr id="7" name="TextBox 6">
            <a:extLst>
              <a:ext uri="{FF2B5EF4-FFF2-40B4-BE49-F238E27FC236}">
                <a16:creationId xmlns:a16="http://schemas.microsoft.com/office/drawing/2014/main" id="{9C2C7A72-7C4A-4506-8DEE-575441380A26}"/>
              </a:ext>
            </a:extLst>
          </p:cNvPr>
          <p:cNvSpPr txBox="1"/>
          <p:nvPr/>
        </p:nvSpPr>
        <p:spPr>
          <a:xfrm>
            <a:off x="365490" y="1749412"/>
            <a:ext cx="4518053" cy="4247317"/>
          </a:xfrm>
          <a:prstGeom prst="rect">
            <a:avLst/>
          </a:prstGeom>
          <a:solidFill>
            <a:schemeClr val="accent5">
              <a:lumMod val="20000"/>
              <a:lumOff val="80000"/>
            </a:schemeClr>
          </a:solidFill>
        </p:spPr>
        <p:txBody>
          <a:bodyPr wrap="square" rtlCol="0">
            <a:spAutoFit/>
          </a:bodyPr>
          <a:lstStyle/>
          <a:p>
            <a:r>
              <a:rPr lang="en-GB" b="1" dirty="0"/>
              <a:t>Step 1: Work out how many points the Blue Team have</a:t>
            </a:r>
          </a:p>
          <a:p>
            <a:endParaRPr lang="en-GB" b="1" dirty="0">
              <a:cs typeface="Times New Roman" panose="02020603050405020304" pitchFamily="18" charset="0"/>
            </a:endParaRPr>
          </a:p>
          <a:p>
            <a:r>
              <a:rPr lang="en-GB" dirty="0">
                <a:cs typeface="Times New Roman" panose="02020603050405020304" pitchFamily="18" charset="0"/>
              </a:rPr>
              <a:t>285 + 7 = </a:t>
            </a:r>
          </a:p>
          <a:p>
            <a:endParaRPr lang="en-GB" dirty="0">
              <a:cs typeface="Times New Roman" panose="02020603050405020304" pitchFamily="18" charset="0"/>
            </a:endParaRPr>
          </a:p>
          <a:p>
            <a:r>
              <a:rPr lang="en-GB" b="1" dirty="0">
                <a:cs typeface="Times New Roman" panose="02020603050405020304" pitchFamily="18" charset="0"/>
              </a:rPr>
              <a:t>Step 2:  Work out how many more points the Blue Team need to win</a:t>
            </a:r>
          </a:p>
          <a:p>
            <a:endParaRPr lang="en-GB" b="1" dirty="0">
              <a:cs typeface="Times New Roman" panose="02020603050405020304" pitchFamily="18" charset="0"/>
            </a:endParaRPr>
          </a:p>
          <a:p>
            <a:r>
              <a:rPr lang="en-GB" dirty="0">
                <a:cs typeface="Times New Roman" panose="02020603050405020304" pitchFamily="18" charset="0"/>
              </a:rPr>
              <a:t>300 – total points of Blue team =</a:t>
            </a:r>
          </a:p>
          <a:p>
            <a:endParaRPr lang="en-GB" b="1" dirty="0">
              <a:cs typeface="Times New Roman" panose="02020603050405020304" pitchFamily="18" charset="0"/>
            </a:endParaRPr>
          </a:p>
          <a:p>
            <a:r>
              <a:rPr lang="en-GB" b="1" dirty="0">
                <a:cs typeface="Times New Roman" panose="02020603050405020304" pitchFamily="18" charset="0"/>
              </a:rPr>
              <a:t>Step 3:  How could you check your answers?</a:t>
            </a:r>
          </a:p>
          <a:p>
            <a:endParaRPr lang="en-GB" b="1" dirty="0">
              <a:cs typeface="Times New Roman" panose="02020603050405020304" pitchFamily="18" charset="0"/>
            </a:endParaRPr>
          </a:p>
          <a:p>
            <a:r>
              <a:rPr lang="en-GB" dirty="0">
                <a:cs typeface="Times New Roman" panose="02020603050405020304" pitchFamily="18" charset="0"/>
              </a:rPr>
              <a:t>Use of the inverse to check</a:t>
            </a:r>
            <a:endParaRPr lang="en-GB" b="1" dirty="0">
              <a:cs typeface="Times New Roman" panose="02020603050405020304" pitchFamily="18" charset="0"/>
            </a:endParaRPr>
          </a:p>
          <a:p>
            <a:endParaRPr lang="en-GB" b="1" dirty="0">
              <a:cs typeface="Times New Roman" panose="02020603050405020304" pitchFamily="18" charset="0"/>
            </a:endParaRPr>
          </a:p>
        </p:txBody>
      </p:sp>
      <p:sp>
        <p:nvSpPr>
          <p:cNvPr id="8" name="Text Box 2">
            <a:extLst>
              <a:ext uri="{FF2B5EF4-FFF2-40B4-BE49-F238E27FC236}">
                <a16:creationId xmlns:a16="http://schemas.microsoft.com/office/drawing/2014/main" id="{D775A32F-6EE0-4238-AD7B-00A6AE703C11}"/>
              </a:ext>
            </a:extLst>
          </p:cNvPr>
          <p:cNvSpPr txBox="1">
            <a:spLocks noChangeArrowheads="1"/>
          </p:cNvSpPr>
          <p:nvPr/>
        </p:nvSpPr>
        <p:spPr bwMode="auto">
          <a:xfrm>
            <a:off x="1524000" y="1"/>
            <a:ext cx="4248150" cy="351155"/>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kern="0" dirty="0">
                <a:solidFill>
                  <a:srgbClr val="FFFFFF"/>
                </a:solidFill>
                <a:latin typeface="Arial"/>
                <a:ea typeface="Times New Roman"/>
              </a:rPr>
              <a:t>HIAS Blended Learning Resource</a:t>
            </a:r>
            <a:endParaRPr lang="en-GB" b="1" kern="0" dirty="0">
              <a:solidFill>
                <a:srgbClr val="FFFFFF"/>
              </a:solidFill>
              <a:latin typeface="Arial"/>
              <a:ea typeface="Times New Roman"/>
            </a:endParaRPr>
          </a:p>
        </p:txBody>
      </p:sp>
      <p:sp>
        <p:nvSpPr>
          <p:cNvPr id="23" name="Content Placeholder 6">
            <a:extLst>
              <a:ext uri="{FF2B5EF4-FFF2-40B4-BE49-F238E27FC236}">
                <a16:creationId xmlns:a16="http://schemas.microsoft.com/office/drawing/2014/main" id="{C6F1F5A6-0969-4AD4-87E3-4FBCC9FF802B}"/>
              </a:ext>
            </a:extLst>
          </p:cNvPr>
          <p:cNvSpPr>
            <a:spLocks noGrp="1"/>
          </p:cNvSpPr>
          <p:nvPr>
            <p:ph idx="1"/>
          </p:nvPr>
        </p:nvSpPr>
        <p:spPr>
          <a:xfrm>
            <a:off x="5501285" y="1388572"/>
            <a:ext cx="6588048" cy="4659737"/>
          </a:xfrm>
          <a:prstGeom prst="rect">
            <a:avLst/>
          </a:prstGeom>
          <a:solidFill>
            <a:schemeClr val="bg2"/>
          </a:solidFill>
        </p:spPr>
        <p:txBody>
          <a:bodyPr wrap="square">
            <a:spAutoFit/>
          </a:bodyPr>
          <a:lstStyle/>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a:p>
            <a:pPr marL="0" indent="0">
              <a:buNone/>
            </a:pPr>
            <a:endParaRPr lang="en-US" dirty="0">
              <a:latin typeface="+mn-lt"/>
              <a:ea typeface="Bariol" charset="0"/>
              <a:cs typeface="Bariol" charset="0"/>
            </a:endParaRPr>
          </a:p>
        </p:txBody>
      </p:sp>
      <p:grpSp>
        <p:nvGrpSpPr>
          <p:cNvPr id="24" name="Group 23">
            <a:extLst>
              <a:ext uri="{FF2B5EF4-FFF2-40B4-BE49-F238E27FC236}">
                <a16:creationId xmlns:a16="http://schemas.microsoft.com/office/drawing/2014/main" id="{95B25702-FCB0-498B-9635-B44B7388DADE}"/>
              </a:ext>
            </a:extLst>
          </p:cNvPr>
          <p:cNvGrpSpPr/>
          <p:nvPr/>
        </p:nvGrpSpPr>
        <p:grpSpPr>
          <a:xfrm>
            <a:off x="6217411" y="1651709"/>
            <a:ext cx="5772006" cy="4247639"/>
            <a:chOff x="6217411" y="1651709"/>
            <a:chExt cx="5772006" cy="4247639"/>
          </a:xfrm>
        </p:grpSpPr>
        <p:grpSp>
          <p:nvGrpSpPr>
            <p:cNvPr id="25" name="Group 24">
              <a:extLst>
                <a:ext uri="{FF2B5EF4-FFF2-40B4-BE49-F238E27FC236}">
                  <a16:creationId xmlns:a16="http://schemas.microsoft.com/office/drawing/2014/main" id="{BCA447F6-5D68-4B43-93C3-4DA9ECCD00BA}"/>
                </a:ext>
              </a:extLst>
            </p:cNvPr>
            <p:cNvGrpSpPr/>
            <p:nvPr/>
          </p:nvGrpSpPr>
          <p:grpSpPr>
            <a:xfrm>
              <a:off x="6217411" y="1651709"/>
              <a:ext cx="5772006" cy="4027710"/>
              <a:chOff x="3299550" y="2114761"/>
              <a:chExt cx="5772006" cy="4027710"/>
            </a:xfrm>
          </p:grpSpPr>
          <p:pic>
            <p:nvPicPr>
              <p:cNvPr id="33" name="Picture 32">
                <a:extLst>
                  <a:ext uri="{FF2B5EF4-FFF2-40B4-BE49-F238E27FC236}">
                    <a16:creationId xmlns:a16="http://schemas.microsoft.com/office/drawing/2014/main" id="{BF4C9817-40D6-4FD9-A6E6-46E366E4EA84}"/>
                  </a:ext>
                </a:extLst>
              </p:cNvPr>
              <p:cNvPicPr>
                <a:picLocks noChangeAspect="1"/>
              </p:cNvPicPr>
              <p:nvPr/>
            </p:nvPicPr>
            <p:blipFill>
              <a:blip r:embed="rId2"/>
              <a:stretch>
                <a:fillRect/>
              </a:stretch>
            </p:blipFill>
            <p:spPr>
              <a:xfrm>
                <a:off x="8176206" y="5285221"/>
                <a:ext cx="895350" cy="857250"/>
              </a:xfrm>
              <a:prstGeom prst="rect">
                <a:avLst/>
              </a:prstGeom>
            </p:spPr>
          </p:pic>
          <p:grpSp>
            <p:nvGrpSpPr>
              <p:cNvPr id="34" name="Group 33">
                <a:extLst>
                  <a:ext uri="{FF2B5EF4-FFF2-40B4-BE49-F238E27FC236}">
                    <a16:creationId xmlns:a16="http://schemas.microsoft.com/office/drawing/2014/main" id="{856E8FA6-2F58-4B9C-9FD5-533F93001685}"/>
                  </a:ext>
                </a:extLst>
              </p:cNvPr>
              <p:cNvGrpSpPr/>
              <p:nvPr/>
            </p:nvGrpSpPr>
            <p:grpSpPr>
              <a:xfrm>
                <a:off x="3299550" y="2114761"/>
                <a:ext cx="5433535" cy="3009753"/>
                <a:chOff x="3671065" y="2246984"/>
                <a:chExt cx="5433535" cy="3009753"/>
              </a:xfrm>
            </p:grpSpPr>
            <p:sp>
              <p:nvSpPr>
                <p:cNvPr id="35" name="Speech Bubble: Rectangle with Corners Rounded 34">
                  <a:extLst>
                    <a:ext uri="{FF2B5EF4-FFF2-40B4-BE49-F238E27FC236}">
                      <a16:creationId xmlns:a16="http://schemas.microsoft.com/office/drawing/2014/main" id="{8EBF0551-182F-4BCD-B390-1231BFCC7DFE}"/>
                    </a:ext>
                  </a:extLst>
                </p:cNvPr>
                <p:cNvSpPr/>
                <p:nvPr/>
              </p:nvSpPr>
              <p:spPr>
                <a:xfrm>
                  <a:off x="3671065" y="2246984"/>
                  <a:ext cx="5433535" cy="3009753"/>
                </a:xfrm>
                <a:prstGeom prst="wedgeRoundRectCallout">
                  <a:avLst>
                    <a:gd name="adj1" fmla="val -58840"/>
                    <a:gd name="adj2" fmla="val -4127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D04E106F-4774-437B-808D-A45D3AF4A8C2}"/>
                    </a:ext>
                  </a:extLst>
                </p:cNvPr>
                <p:cNvSpPr txBox="1"/>
                <p:nvPr/>
              </p:nvSpPr>
              <p:spPr>
                <a:xfrm>
                  <a:off x="4088592" y="2368105"/>
                  <a:ext cx="4828854" cy="2585323"/>
                </a:xfrm>
                <a:prstGeom prst="rect">
                  <a:avLst/>
                </a:prstGeom>
                <a:noFill/>
              </p:spPr>
              <p:txBody>
                <a:bodyPr wrap="square" rtlCol="0">
                  <a:spAutoFit/>
                </a:bodyPr>
                <a:lstStyle/>
                <a:p>
                  <a:r>
                    <a:rPr lang="en-GB" dirty="0"/>
                    <a:t>To win a game you need 300 points to win.</a:t>
                  </a:r>
                </a:p>
                <a:p>
                  <a:r>
                    <a:rPr lang="en-GB" dirty="0"/>
                    <a:t>The Red Team have 285 points.</a:t>
                  </a:r>
                </a:p>
                <a:p>
                  <a:r>
                    <a:rPr lang="en-GB" dirty="0"/>
                    <a:t>The Blue Team have 7 more points than the Red Team.</a:t>
                  </a:r>
                </a:p>
                <a:p>
                  <a:r>
                    <a:rPr lang="en-GB" dirty="0"/>
                    <a:t>How many points do the Blue Team have in total?</a:t>
                  </a:r>
                </a:p>
                <a:p>
                  <a:r>
                    <a:rPr lang="en-GB" dirty="0"/>
                    <a:t>How many more points do the Blue Team need to win?</a:t>
                  </a:r>
                </a:p>
                <a:p>
                  <a:endParaRPr lang="en-GB" dirty="0"/>
                </a:p>
              </p:txBody>
            </p:sp>
          </p:grpSp>
        </p:grpSp>
        <p:grpSp>
          <p:nvGrpSpPr>
            <p:cNvPr id="26" name="Group 25">
              <a:extLst>
                <a:ext uri="{FF2B5EF4-FFF2-40B4-BE49-F238E27FC236}">
                  <a16:creationId xmlns:a16="http://schemas.microsoft.com/office/drawing/2014/main" id="{F88153BF-07CF-4293-A134-2682FDD95894}"/>
                </a:ext>
              </a:extLst>
            </p:cNvPr>
            <p:cNvGrpSpPr/>
            <p:nvPr/>
          </p:nvGrpSpPr>
          <p:grpSpPr>
            <a:xfrm>
              <a:off x="6891066" y="4745555"/>
              <a:ext cx="3808485" cy="1153793"/>
              <a:chOff x="6763921" y="4723168"/>
              <a:chExt cx="3808485" cy="1153793"/>
            </a:xfrm>
          </p:grpSpPr>
          <p:grpSp>
            <p:nvGrpSpPr>
              <p:cNvPr id="27" name="Group 26">
                <a:extLst>
                  <a:ext uri="{FF2B5EF4-FFF2-40B4-BE49-F238E27FC236}">
                    <a16:creationId xmlns:a16="http://schemas.microsoft.com/office/drawing/2014/main" id="{561FC1FC-339B-4FAD-A5E3-37782C414E3D}"/>
                  </a:ext>
                </a:extLst>
              </p:cNvPr>
              <p:cNvGrpSpPr/>
              <p:nvPr/>
            </p:nvGrpSpPr>
            <p:grpSpPr>
              <a:xfrm>
                <a:off x="6763921" y="4723168"/>
                <a:ext cx="1777839" cy="1153793"/>
                <a:chOff x="9390170" y="1972194"/>
                <a:chExt cx="2084012" cy="1471707"/>
              </a:xfrm>
            </p:grpSpPr>
            <p:pic>
              <p:nvPicPr>
                <p:cNvPr id="31" name="Picture 30">
                  <a:extLst>
                    <a:ext uri="{FF2B5EF4-FFF2-40B4-BE49-F238E27FC236}">
                      <a16:creationId xmlns:a16="http://schemas.microsoft.com/office/drawing/2014/main" id="{8E8D5F4F-7A9C-459C-81F5-6A9EFB16BCE7}"/>
                    </a:ext>
                  </a:extLst>
                </p:cNvPr>
                <p:cNvPicPr>
                  <a:picLocks noChangeAspect="1"/>
                </p:cNvPicPr>
                <p:nvPr/>
              </p:nvPicPr>
              <p:blipFill>
                <a:blip r:embed="rId3"/>
                <a:stretch>
                  <a:fillRect/>
                </a:stretch>
              </p:blipFill>
              <p:spPr>
                <a:xfrm>
                  <a:off x="9390170" y="1972194"/>
                  <a:ext cx="2084012" cy="1471707"/>
                </a:xfrm>
                <a:prstGeom prst="rect">
                  <a:avLst/>
                </a:prstGeom>
              </p:spPr>
            </p:pic>
            <p:sp>
              <p:nvSpPr>
                <p:cNvPr id="32" name="Oval 31">
                  <a:extLst>
                    <a:ext uri="{FF2B5EF4-FFF2-40B4-BE49-F238E27FC236}">
                      <a16:creationId xmlns:a16="http://schemas.microsoft.com/office/drawing/2014/main" id="{423A75D1-AE50-48D0-9074-4D540945A197}"/>
                    </a:ext>
                  </a:extLst>
                </p:cNvPr>
                <p:cNvSpPr/>
                <p:nvPr/>
              </p:nvSpPr>
              <p:spPr>
                <a:xfrm>
                  <a:off x="11154037" y="1972194"/>
                  <a:ext cx="320145" cy="335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5303992B-C901-438F-AA79-DDC70755BFF9}"/>
                  </a:ext>
                </a:extLst>
              </p:cNvPr>
              <p:cNvGrpSpPr/>
              <p:nvPr/>
            </p:nvGrpSpPr>
            <p:grpSpPr>
              <a:xfrm>
                <a:off x="8652897" y="4723168"/>
                <a:ext cx="1919509" cy="1153793"/>
                <a:chOff x="9446339" y="3718085"/>
                <a:chExt cx="1971675" cy="1241246"/>
              </a:xfrm>
            </p:grpSpPr>
            <p:pic>
              <p:nvPicPr>
                <p:cNvPr id="29" name="Picture 28">
                  <a:extLst>
                    <a:ext uri="{FF2B5EF4-FFF2-40B4-BE49-F238E27FC236}">
                      <a16:creationId xmlns:a16="http://schemas.microsoft.com/office/drawing/2014/main" id="{1584085F-3CFA-4E90-88E4-3B9FC528D9B8}"/>
                    </a:ext>
                  </a:extLst>
                </p:cNvPr>
                <p:cNvPicPr>
                  <a:picLocks noChangeAspect="1"/>
                </p:cNvPicPr>
                <p:nvPr/>
              </p:nvPicPr>
              <p:blipFill>
                <a:blip r:embed="rId4"/>
                <a:stretch>
                  <a:fillRect/>
                </a:stretch>
              </p:blipFill>
              <p:spPr>
                <a:xfrm>
                  <a:off x="9446339" y="3759181"/>
                  <a:ext cx="1971675" cy="1200150"/>
                </a:xfrm>
                <a:prstGeom prst="rect">
                  <a:avLst/>
                </a:prstGeom>
              </p:spPr>
            </p:pic>
            <p:sp>
              <p:nvSpPr>
                <p:cNvPr id="30" name="Oval 29">
                  <a:extLst>
                    <a:ext uri="{FF2B5EF4-FFF2-40B4-BE49-F238E27FC236}">
                      <a16:creationId xmlns:a16="http://schemas.microsoft.com/office/drawing/2014/main" id="{2C62D787-FE05-447C-9107-70F801575833}"/>
                    </a:ext>
                  </a:extLst>
                </p:cNvPr>
                <p:cNvSpPr/>
                <p:nvPr/>
              </p:nvSpPr>
              <p:spPr>
                <a:xfrm>
                  <a:off x="11067319" y="3718085"/>
                  <a:ext cx="350695" cy="3354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5" name="Rectangle 4">
            <a:extLst>
              <a:ext uri="{FF2B5EF4-FFF2-40B4-BE49-F238E27FC236}">
                <a16:creationId xmlns:a16="http://schemas.microsoft.com/office/drawing/2014/main" id="{A026CD46-0B18-44D4-B955-A29C44E69802}"/>
              </a:ext>
            </a:extLst>
          </p:cNvPr>
          <p:cNvSpPr/>
          <p:nvPr/>
        </p:nvSpPr>
        <p:spPr>
          <a:xfrm>
            <a:off x="1524000" y="2590157"/>
            <a:ext cx="328774" cy="34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E14D50D3-68EB-4BF8-AB28-9E3182E0B980}"/>
              </a:ext>
            </a:extLst>
          </p:cNvPr>
          <p:cNvSpPr/>
          <p:nvPr/>
        </p:nvSpPr>
        <p:spPr>
          <a:xfrm>
            <a:off x="3905892" y="3904961"/>
            <a:ext cx="328774" cy="34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5331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896B1C-B44E-4840-9AB0-1EE6A9CD8727}"/>
              </a:ext>
            </a:extLst>
          </p:cNvPr>
          <p:cNvSpPr txBox="1"/>
          <p:nvPr/>
        </p:nvSpPr>
        <p:spPr>
          <a:xfrm>
            <a:off x="438364" y="523982"/>
            <a:ext cx="9380306" cy="6186309"/>
          </a:xfrm>
          <a:prstGeom prst="rect">
            <a:avLst/>
          </a:prstGeom>
          <a:noFill/>
        </p:spPr>
        <p:txBody>
          <a:bodyPr wrap="square" rtlCol="0">
            <a:spAutoFit/>
          </a:bodyPr>
          <a:lstStyle/>
          <a:p>
            <a:r>
              <a:rPr lang="en-GB" b="1" dirty="0"/>
              <a:t>Step 1:</a:t>
            </a:r>
          </a:p>
          <a:p>
            <a:endParaRPr lang="en-GB" b="1" dirty="0"/>
          </a:p>
          <a:p>
            <a:endParaRPr lang="en-GB" dirty="0"/>
          </a:p>
          <a:p>
            <a:r>
              <a:rPr lang="en-GB" dirty="0"/>
              <a:t>Red Team:</a:t>
            </a:r>
          </a:p>
          <a:p>
            <a:endParaRPr lang="en-GB" dirty="0"/>
          </a:p>
          <a:p>
            <a:r>
              <a:rPr lang="en-GB" dirty="0"/>
              <a:t>Blue Team:</a:t>
            </a:r>
          </a:p>
          <a:p>
            <a:endParaRPr lang="en-GB" b="1" dirty="0"/>
          </a:p>
          <a:p>
            <a:endParaRPr lang="en-GB" b="1" dirty="0"/>
          </a:p>
          <a:p>
            <a:endParaRPr lang="en-GB" b="1" dirty="0"/>
          </a:p>
          <a:p>
            <a:endParaRPr lang="en-GB" b="1" dirty="0"/>
          </a:p>
          <a:p>
            <a:endParaRPr lang="en-GB" b="1" dirty="0"/>
          </a:p>
          <a:p>
            <a:endParaRPr lang="en-GB" b="1" dirty="0"/>
          </a:p>
          <a:p>
            <a:r>
              <a:rPr lang="en-GB" b="1" dirty="0"/>
              <a:t>Step 2:  300 – 292 = ?</a:t>
            </a:r>
          </a:p>
          <a:p>
            <a:endParaRPr lang="en-GB" b="1" dirty="0"/>
          </a:p>
          <a:p>
            <a:endParaRPr lang="en-GB" b="1" dirty="0"/>
          </a:p>
          <a:p>
            <a:endParaRPr lang="en-GB" b="1" dirty="0"/>
          </a:p>
          <a:p>
            <a:endParaRPr lang="en-GB" b="1" dirty="0"/>
          </a:p>
          <a:p>
            <a:r>
              <a:rPr lang="en-GB" b="1" dirty="0"/>
              <a:t>Step 3:</a:t>
            </a:r>
          </a:p>
          <a:p>
            <a:endParaRPr lang="en-GB" b="1" dirty="0"/>
          </a:p>
          <a:p>
            <a:endParaRPr lang="en-GB" b="1" dirty="0"/>
          </a:p>
          <a:p>
            <a:endParaRPr lang="en-GB" b="1" dirty="0"/>
          </a:p>
          <a:p>
            <a:endParaRPr lang="en-GB" b="1" dirty="0"/>
          </a:p>
        </p:txBody>
      </p:sp>
      <p:grpSp>
        <p:nvGrpSpPr>
          <p:cNvPr id="5" name="Group 4">
            <a:extLst>
              <a:ext uri="{FF2B5EF4-FFF2-40B4-BE49-F238E27FC236}">
                <a16:creationId xmlns:a16="http://schemas.microsoft.com/office/drawing/2014/main" id="{372B9146-A256-4C2B-8E52-309F3499CC4E}"/>
              </a:ext>
            </a:extLst>
          </p:cNvPr>
          <p:cNvGrpSpPr/>
          <p:nvPr/>
        </p:nvGrpSpPr>
        <p:grpSpPr>
          <a:xfrm>
            <a:off x="1993187" y="1304819"/>
            <a:ext cx="4212406" cy="2327097"/>
            <a:chOff x="1993187" y="1304819"/>
            <a:chExt cx="4212406" cy="2327097"/>
          </a:xfrm>
        </p:grpSpPr>
        <p:sp>
          <p:nvSpPr>
            <p:cNvPr id="6" name="Rectangle 5">
              <a:extLst>
                <a:ext uri="{FF2B5EF4-FFF2-40B4-BE49-F238E27FC236}">
                  <a16:creationId xmlns:a16="http://schemas.microsoft.com/office/drawing/2014/main" id="{B5A80861-643C-402E-833C-5DED5535F887}"/>
                </a:ext>
              </a:extLst>
            </p:cNvPr>
            <p:cNvSpPr/>
            <p:nvPr/>
          </p:nvSpPr>
          <p:spPr>
            <a:xfrm>
              <a:off x="1993188" y="1304819"/>
              <a:ext cx="2691829" cy="61644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B2C907E-9A2A-4C4E-A1D7-D31EC81C1AD0}"/>
                </a:ext>
              </a:extLst>
            </p:cNvPr>
            <p:cNvSpPr txBox="1"/>
            <p:nvPr/>
          </p:nvSpPr>
          <p:spPr>
            <a:xfrm>
              <a:off x="2712377" y="1428377"/>
              <a:ext cx="1520576" cy="369332"/>
            </a:xfrm>
            <a:prstGeom prst="rect">
              <a:avLst/>
            </a:prstGeom>
            <a:noFill/>
          </p:spPr>
          <p:txBody>
            <a:bodyPr wrap="square" rtlCol="0">
              <a:spAutoFit/>
            </a:bodyPr>
            <a:lstStyle/>
            <a:p>
              <a:r>
                <a:rPr lang="en-GB" dirty="0"/>
                <a:t>285 points</a:t>
              </a:r>
            </a:p>
          </p:txBody>
        </p:sp>
        <p:sp>
          <p:nvSpPr>
            <p:cNvPr id="8" name="Rectangle 7">
              <a:extLst>
                <a:ext uri="{FF2B5EF4-FFF2-40B4-BE49-F238E27FC236}">
                  <a16:creationId xmlns:a16="http://schemas.microsoft.com/office/drawing/2014/main" id="{746B6F7E-FE2B-4005-B2A7-F31D7E182E6B}"/>
                </a:ext>
              </a:extLst>
            </p:cNvPr>
            <p:cNvSpPr/>
            <p:nvPr/>
          </p:nvSpPr>
          <p:spPr>
            <a:xfrm>
              <a:off x="1993188" y="2065643"/>
              <a:ext cx="2691829" cy="61644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45078DB-2882-4D4C-8F55-6C292857CB1E}"/>
                </a:ext>
              </a:extLst>
            </p:cNvPr>
            <p:cNvSpPr/>
            <p:nvPr/>
          </p:nvSpPr>
          <p:spPr>
            <a:xfrm>
              <a:off x="4685017" y="2065643"/>
              <a:ext cx="443500" cy="616449"/>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7A7F297-7395-4682-9A97-EA66E50C1A09}"/>
                </a:ext>
              </a:extLst>
            </p:cNvPr>
            <p:cNvSpPr txBox="1"/>
            <p:nvPr/>
          </p:nvSpPr>
          <p:spPr>
            <a:xfrm>
              <a:off x="4685017" y="2189201"/>
              <a:ext cx="1520576" cy="369332"/>
            </a:xfrm>
            <a:prstGeom prst="rect">
              <a:avLst/>
            </a:prstGeom>
            <a:noFill/>
          </p:spPr>
          <p:txBody>
            <a:bodyPr wrap="square" rtlCol="0">
              <a:spAutoFit/>
            </a:bodyPr>
            <a:lstStyle/>
            <a:p>
              <a:r>
                <a:rPr lang="en-GB" dirty="0"/>
                <a:t>+7</a:t>
              </a:r>
            </a:p>
          </p:txBody>
        </p:sp>
        <p:sp>
          <p:nvSpPr>
            <p:cNvPr id="11" name="TextBox 10">
              <a:extLst>
                <a:ext uri="{FF2B5EF4-FFF2-40B4-BE49-F238E27FC236}">
                  <a16:creationId xmlns:a16="http://schemas.microsoft.com/office/drawing/2014/main" id="{507B15FD-E75E-454C-9802-5D0B20A96F66}"/>
                </a:ext>
              </a:extLst>
            </p:cNvPr>
            <p:cNvSpPr txBox="1"/>
            <p:nvPr/>
          </p:nvSpPr>
          <p:spPr>
            <a:xfrm>
              <a:off x="2712377" y="2189201"/>
              <a:ext cx="1520576" cy="369332"/>
            </a:xfrm>
            <a:prstGeom prst="rect">
              <a:avLst/>
            </a:prstGeom>
            <a:noFill/>
          </p:spPr>
          <p:txBody>
            <a:bodyPr wrap="square" rtlCol="0">
              <a:spAutoFit/>
            </a:bodyPr>
            <a:lstStyle/>
            <a:p>
              <a:r>
                <a:rPr lang="en-GB" dirty="0"/>
                <a:t>285 points</a:t>
              </a:r>
            </a:p>
          </p:txBody>
        </p:sp>
        <p:sp>
          <p:nvSpPr>
            <p:cNvPr id="12" name="Right Brace 11">
              <a:extLst>
                <a:ext uri="{FF2B5EF4-FFF2-40B4-BE49-F238E27FC236}">
                  <a16:creationId xmlns:a16="http://schemas.microsoft.com/office/drawing/2014/main" id="{570A237E-661E-4F0A-9DBE-D3899AC8C18C}"/>
                </a:ext>
              </a:extLst>
            </p:cNvPr>
            <p:cNvSpPr/>
            <p:nvPr/>
          </p:nvSpPr>
          <p:spPr>
            <a:xfrm rot="5400000">
              <a:off x="3361043" y="1458611"/>
              <a:ext cx="399618" cy="3135329"/>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782472AD-97EB-4181-8E79-9DE21D35C448}"/>
                </a:ext>
              </a:extLst>
            </p:cNvPr>
            <p:cNvSpPr txBox="1"/>
            <p:nvPr/>
          </p:nvSpPr>
          <p:spPr>
            <a:xfrm>
              <a:off x="3386191" y="3262584"/>
              <a:ext cx="1520576" cy="369332"/>
            </a:xfrm>
            <a:prstGeom prst="rect">
              <a:avLst/>
            </a:prstGeom>
            <a:noFill/>
          </p:spPr>
          <p:txBody>
            <a:bodyPr wrap="square" rtlCol="0">
              <a:spAutoFit/>
            </a:bodyPr>
            <a:lstStyle/>
            <a:p>
              <a:r>
                <a:rPr lang="en-GB" dirty="0"/>
                <a:t>?</a:t>
              </a:r>
            </a:p>
          </p:txBody>
        </p:sp>
      </p:grpSp>
      <p:sp>
        <p:nvSpPr>
          <p:cNvPr id="14" name="TextBox 13">
            <a:extLst>
              <a:ext uri="{FF2B5EF4-FFF2-40B4-BE49-F238E27FC236}">
                <a16:creationId xmlns:a16="http://schemas.microsoft.com/office/drawing/2014/main" id="{F340866A-D672-4227-90F2-4E332EDC463D}"/>
              </a:ext>
            </a:extLst>
          </p:cNvPr>
          <p:cNvSpPr txBox="1"/>
          <p:nvPr/>
        </p:nvSpPr>
        <p:spPr>
          <a:xfrm>
            <a:off x="5734740" y="1744841"/>
            <a:ext cx="5309980" cy="923330"/>
          </a:xfrm>
          <a:prstGeom prst="rect">
            <a:avLst/>
          </a:prstGeom>
          <a:noFill/>
        </p:spPr>
        <p:txBody>
          <a:bodyPr wrap="none" rtlCol="0">
            <a:spAutoFit/>
          </a:bodyPr>
          <a:lstStyle/>
          <a:p>
            <a:r>
              <a:rPr lang="en-GB" dirty="0"/>
              <a:t>285 + 7 = 292</a:t>
            </a:r>
          </a:p>
          <a:p>
            <a:endParaRPr lang="en-GB" dirty="0"/>
          </a:p>
          <a:p>
            <a:r>
              <a:rPr lang="en-GB" b="1" dirty="0"/>
              <a:t>The Blue Team have scored 292 points in total.</a:t>
            </a:r>
          </a:p>
        </p:txBody>
      </p:sp>
      <p:pic>
        <p:nvPicPr>
          <p:cNvPr id="16" name="Picture 15" descr="Diagram&#10;&#10;Description automatically generated">
            <a:extLst>
              <a:ext uri="{FF2B5EF4-FFF2-40B4-BE49-F238E27FC236}">
                <a16:creationId xmlns:a16="http://schemas.microsoft.com/office/drawing/2014/main" id="{4FF1BA93-A9DF-4C8E-9432-D0CEE2BF6AB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val="0"/>
              </a:ext>
            </a:extLst>
          </a:blip>
          <a:srcRect l="55131" r="12809" b="38148"/>
          <a:stretch/>
        </p:blipFill>
        <p:spPr>
          <a:xfrm rot="5400000">
            <a:off x="3830442" y="3270342"/>
            <a:ext cx="2198670" cy="3181350"/>
          </a:xfrm>
          <a:prstGeom prst="rect">
            <a:avLst/>
          </a:prstGeom>
        </p:spPr>
      </p:pic>
      <p:sp>
        <p:nvSpPr>
          <p:cNvPr id="17" name="TextBox 16">
            <a:extLst>
              <a:ext uri="{FF2B5EF4-FFF2-40B4-BE49-F238E27FC236}">
                <a16:creationId xmlns:a16="http://schemas.microsoft.com/office/drawing/2014/main" id="{5A7E6231-9FF5-48F4-BD72-8AB105E6A362}"/>
              </a:ext>
            </a:extLst>
          </p:cNvPr>
          <p:cNvSpPr txBox="1"/>
          <p:nvPr/>
        </p:nvSpPr>
        <p:spPr>
          <a:xfrm>
            <a:off x="6520452" y="3689911"/>
            <a:ext cx="5245988" cy="2862322"/>
          </a:xfrm>
          <a:prstGeom prst="rect">
            <a:avLst/>
          </a:prstGeom>
          <a:noFill/>
        </p:spPr>
        <p:txBody>
          <a:bodyPr wrap="none" rtlCol="0">
            <a:spAutoFit/>
          </a:bodyPr>
          <a:lstStyle/>
          <a:p>
            <a:r>
              <a:rPr lang="en-GB" dirty="0"/>
              <a:t>By counting up on a number line…</a:t>
            </a:r>
          </a:p>
          <a:p>
            <a:r>
              <a:rPr lang="en-GB" dirty="0"/>
              <a:t>300 – 292 = 8</a:t>
            </a:r>
          </a:p>
          <a:p>
            <a:endParaRPr lang="en-GB" dirty="0"/>
          </a:p>
          <a:p>
            <a:r>
              <a:rPr lang="en-GB" b="1" dirty="0"/>
              <a:t>The Blue Team need to score 8 more points to</a:t>
            </a:r>
          </a:p>
          <a:p>
            <a:r>
              <a:rPr lang="en-GB" b="1" dirty="0"/>
              <a:t>win the game. </a:t>
            </a:r>
          </a:p>
          <a:p>
            <a:endParaRPr lang="en-GB" b="1" dirty="0"/>
          </a:p>
          <a:p>
            <a:endParaRPr lang="en-GB" b="1" dirty="0"/>
          </a:p>
          <a:p>
            <a:r>
              <a:rPr lang="en-GB" b="1" dirty="0"/>
              <a:t>We could check our answer by counting back </a:t>
            </a:r>
          </a:p>
          <a:p>
            <a:r>
              <a:rPr lang="en-GB" b="1" dirty="0"/>
              <a:t>on a number line.</a:t>
            </a:r>
          </a:p>
          <a:p>
            <a:r>
              <a:rPr lang="en-GB" dirty="0"/>
              <a:t>300 – 8 = 292</a:t>
            </a:r>
          </a:p>
        </p:txBody>
      </p:sp>
    </p:spTree>
    <p:extLst>
      <p:ext uri="{BB962C8B-B14F-4D97-AF65-F5344CB8AC3E}">
        <p14:creationId xmlns:p14="http://schemas.microsoft.com/office/powerpoint/2010/main" val="2895142760"/>
      </p:ext>
    </p:extLst>
  </p:cSld>
  <p:clrMapOvr>
    <a:masterClrMapping/>
  </p:clrMapOvr>
</p:sld>
</file>

<file path=ppt/theme/theme1.xml><?xml version="1.0" encoding="utf-8"?>
<a:theme xmlns:a="http://schemas.openxmlformats.org/drawingml/2006/main" name="3_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1272</Words>
  <Application>Microsoft Office PowerPoint</Application>
  <PresentationFormat>Widescreen</PresentationFormat>
  <Paragraphs>237</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Symbol</vt:lpstr>
      <vt:lpstr>3_HIAS PowerPoint template</vt:lpstr>
      <vt:lpstr>Year 3</vt:lpstr>
      <vt:lpstr> HIAS Blended Learning Resource</vt:lpstr>
      <vt:lpstr>PowerPoint Presentation</vt:lpstr>
      <vt:lpstr>Adding and subtracting numbers mentally including a 3-digit number and ones  </vt:lpstr>
      <vt:lpstr>Understand the problem</vt:lpstr>
      <vt:lpstr>Make a Plan</vt:lpstr>
      <vt:lpstr>PowerPoint Presentation</vt:lpstr>
      <vt:lpstr>Carry out your plan: show your reasoning</vt:lpstr>
      <vt:lpstr>PowerPoint Presentation</vt:lpstr>
      <vt:lpstr>Review your solution: does it seem reasonable? Which steps/ parts did you find easy and which harder?</vt:lpstr>
      <vt:lpstr>Now try this one</vt:lpstr>
      <vt:lpstr>HIAS Maths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dc:title>
  <dc:creator>Clifft, Jacqui</dc:creator>
  <cp:lastModifiedBy>Vickers, Rebecca</cp:lastModifiedBy>
  <cp:revision>27</cp:revision>
  <dcterms:created xsi:type="dcterms:W3CDTF">2021-01-05T11:02:27Z</dcterms:created>
  <dcterms:modified xsi:type="dcterms:W3CDTF">2021-01-18T16:14:57Z</dcterms:modified>
</cp:coreProperties>
</file>