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2" r:id="rId2"/>
    <p:sldId id="2643" r:id="rId3"/>
    <p:sldId id="2646" r:id="rId4"/>
    <p:sldId id="262" r:id="rId5"/>
    <p:sldId id="2636" r:id="rId6"/>
    <p:sldId id="2637" r:id="rId7"/>
    <p:sldId id="2645" r:id="rId8"/>
    <p:sldId id="2638" r:id="rId9"/>
    <p:sldId id="2641" r:id="rId10"/>
    <p:sldId id="2642" r:id="rId11"/>
    <p:sldId id="263" r:id="rId1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56937-6D98-4F56-A452-41E07C90418F}" v="1" dt="2021-01-14T15:20:11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nell, Dave" userId="164ff1f7-6d4b-4db1-8bbf-580e54230b03" providerId="ADAL" clId="{17556937-6D98-4F56-A452-41E07C90418F}"/>
    <pc:docChg chg="modSld">
      <pc:chgData name="Parnell, Dave" userId="164ff1f7-6d4b-4db1-8bbf-580e54230b03" providerId="ADAL" clId="{17556937-6D98-4F56-A452-41E07C90418F}" dt="2021-01-14T15:21:47.911" v="4" actId="1076"/>
      <pc:docMkLst>
        <pc:docMk/>
      </pc:docMkLst>
      <pc:sldChg chg="modSp mod">
        <pc:chgData name="Parnell, Dave" userId="164ff1f7-6d4b-4db1-8bbf-580e54230b03" providerId="ADAL" clId="{17556937-6D98-4F56-A452-41E07C90418F}" dt="2021-01-14T15:21:47.911" v="4" actId="1076"/>
        <pc:sldMkLst>
          <pc:docMk/>
          <pc:sldMk cId="2524474153" sldId="2636"/>
        </pc:sldMkLst>
        <pc:spChg chg="mod">
          <ac:chgData name="Parnell, Dave" userId="164ff1f7-6d4b-4db1-8bbf-580e54230b03" providerId="ADAL" clId="{17556937-6D98-4F56-A452-41E07C90418F}" dt="2021-01-14T15:21:47.911" v="4" actId="1076"/>
          <ac:spMkLst>
            <pc:docMk/>
            <pc:sldMk cId="2524474153" sldId="2636"/>
            <ac:spMk id="11" creationId="{74C274AD-A02B-4256-96A4-51756CE98F8E}"/>
          </ac:spMkLst>
        </pc:spChg>
        <pc:picChg chg="mod">
          <ac:chgData name="Parnell, Dave" userId="164ff1f7-6d4b-4db1-8bbf-580e54230b03" providerId="ADAL" clId="{17556937-6D98-4F56-A452-41E07C90418F}" dt="2021-01-14T15:21:38.195" v="3" actId="1076"/>
          <ac:picMkLst>
            <pc:docMk/>
            <pc:sldMk cId="2524474153" sldId="2636"/>
            <ac:picMk id="9" creationId="{4E6E9F3B-918D-47ED-9289-C6A28B345E3B}"/>
          </ac:picMkLst>
        </pc:picChg>
      </pc:sldChg>
      <pc:sldChg chg="modSp">
        <pc:chgData name="Parnell, Dave" userId="164ff1f7-6d4b-4db1-8bbf-580e54230b03" providerId="ADAL" clId="{17556937-6D98-4F56-A452-41E07C90418F}" dt="2021-01-14T15:20:11.500" v="0" actId="20577"/>
        <pc:sldMkLst>
          <pc:docMk/>
          <pc:sldMk cId="2483527723" sldId="2637"/>
        </pc:sldMkLst>
        <pc:spChg chg="mod">
          <ac:chgData name="Parnell, Dave" userId="164ff1f7-6d4b-4db1-8bbf-580e54230b03" providerId="ADAL" clId="{17556937-6D98-4F56-A452-41E07C90418F}" dt="2021-01-14T15:20:11.500" v="0" actId="20577"/>
          <ac:spMkLst>
            <pc:docMk/>
            <pc:sldMk cId="2483527723" sldId="2637"/>
            <ac:spMk id="3" creationId="{C108D53A-CBF5-4B0E-8282-15120F8F0D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6400" b="1" dirty="0">
                <a:solidFill>
                  <a:schemeClr val="tx1"/>
                </a:solidFill>
              </a:rPr>
              <a:t>Geometry (angle) 1</a:t>
            </a:r>
          </a:p>
          <a:p>
            <a:pPr algn="l"/>
            <a:r>
              <a:rPr lang="en-GB" sz="6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 angles are measured in degrees: estimate and compare acute, obtuse and reflex angles.</a:t>
            </a:r>
            <a:endParaRPr lang="en-GB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485B68E5-F36B-4783-B160-42CF83F0A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2224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F34E6F11-56D1-46EC-A93A-BB940636CDA3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076498" y="1601732"/>
            <a:ext cx="6665046" cy="3857466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E47093AC-0C9F-49A7-8108-3D53CED6F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BDE4C035-AF3A-4792-A115-6E9568F51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767" y="2179583"/>
            <a:ext cx="3925984" cy="31767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9AF6DD-C575-4D15-AF3D-5803F36037D0}"/>
              </a:ext>
            </a:extLst>
          </p:cNvPr>
          <p:cNvSpPr txBox="1"/>
          <p:nvPr/>
        </p:nvSpPr>
        <p:spPr>
          <a:xfrm>
            <a:off x="9165020" y="2413336"/>
            <a:ext cx="3026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the letters of the angles that are </a:t>
            </a:r>
            <a:r>
              <a:rPr lang="en-GB" b="1" dirty="0"/>
              <a:t>obtuse.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Write the letters of the angles that are </a:t>
            </a:r>
            <a:r>
              <a:rPr lang="en-GB" b="1" dirty="0"/>
              <a:t>acute.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E73254-AC55-4318-BAC0-F121AB74DD26}"/>
              </a:ext>
            </a:extLst>
          </p:cNvPr>
          <p:cNvSpPr txBox="1"/>
          <p:nvPr/>
        </p:nvSpPr>
        <p:spPr>
          <a:xfrm>
            <a:off x="5157767" y="1718441"/>
            <a:ext cx="400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are five angles.</a:t>
            </a:r>
          </a:p>
        </p:txBody>
      </p:sp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554982C7-EA62-4593-9C65-70B45EF44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pupil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  <a:endParaRPr lang="en-GB" sz="16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Identifying acute and reflex angles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F34E6F11-56D1-46EC-A93A-BB940636CDA3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1981200" y="1600200"/>
            <a:ext cx="8229600" cy="3916363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4BDCC19A-4AE3-4E9F-8535-27B8BC575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4" name="Picture 3" descr="Diagram, engineering drawing&#10;&#10;Description automatically generated">
            <a:extLst>
              <a:ext uri="{FF2B5EF4-FFF2-40B4-BE49-F238E27FC236}">
                <a16:creationId xmlns:a16="http://schemas.microsoft.com/office/drawing/2014/main" id="{1BCA7624-7D30-47AF-8EFD-29FB20217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968" y="1816841"/>
            <a:ext cx="4646126" cy="34409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A281F4-78FF-4B2D-A5C8-E89CBA119E12}"/>
              </a:ext>
            </a:extLst>
          </p:cNvPr>
          <p:cNvSpPr txBox="1"/>
          <p:nvPr/>
        </p:nvSpPr>
        <p:spPr>
          <a:xfrm>
            <a:off x="6944710" y="1816841"/>
            <a:ext cx="3026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the letters of the angles that are </a:t>
            </a:r>
            <a:r>
              <a:rPr lang="en-GB" b="1" dirty="0"/>
              <a:t>obtuse.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Write the letters of the angles that are </a:t>
            </a:r>
            <a:r>
              <a:rPr lang="en-GB" b="1" dirty="0"/>
              <a:t>acute.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91B0-4918-44E1-94D5-FE7071C0F60C}"/>
              </a:ext>
            </a:extLst>
          </p:cNvPr>
          <p:cNvSpPr txBox="1"/>
          <p:nvPr/>
        </p:nvSpPr>
        <p:spPr>
          <a:xfrm>
            <a:off x="3555124" y="5733204"/>
            <a:ext cx="6655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/>
              <a:t>Standards and Testing Agency 2016 national curriculum assessments</a:t>
            </a:r>
          </a:p>
        </p:txBody>
      </p:sp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F34E6F11-56D1-46EC-A93A-BB940636CDA3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405480" y="1616384"/>
            <a:ext cx="6352247" cy="4274618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525983" y="1808344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There are five angles marked on a grid of squares.</a:t>
            </a:r>
          </a:p>
          <a:p>
            <a:r>
              <a:rPr lang="en-GB" dirty="0"/>
              <a:t>We need to decide which ones are obtuse angles and which ones are acute angles (there are no angles shown in this problem that are 180° or greater).</a:t>
            </a:r>
          </a:p>
          <a:p>
            <a:endParaRPr lang="en-GB" i="1" dirty="0"/>
          </a:p>
          <a:p>
            <a:r>
              <a:rPr lang="en-GB" b="1" i="1" dirty="0"/>
              <a:t>Key fact: </a:t>
            </a:r>
            <a:r>
              <a:rPr lang="en-GB" i="1" dirty="0"/>
              <a:t>An </a:t>
            </a:r>
            <a:r>
              <a:rPr lang="en-GB" b="1" i="1" dirty="0"/>
              <a:t>acute</a:t>
            </a:r>
            <a:r>
              <a:rPr lang="en-GB" i="1" dirty="0"/>
              <a:t> angle is a turn that is less than 90</a:t>
            </a:r>
            <a:r>
              <a:rPr lang="en-GB" dirty="0"/>
              <a:t>° (90 degrees).</a:t>
            </a:r>
          </a:p>
          <a:p>
            <a:endParaRPr lang="en-GB" i="1" dirty="0"/>
          </a:p>
          <a:p>
            <a:r>
              <a:rPr lang="en-GB" b="1" i="1" dirty="0"/>
              <a:t>Key fact: </a:t>
            </a:r>
            <a:r>
              <a:rPr lang="en-GB" i="1" dirty="0"/>
              <a:t>An </a:t>
            </a:r>
            <a:r>
              <a:rPr lang="en-GB" b="1" i="1" dirty="0"/>
              <a:t>obtuse</a:t>
            </a:r>
            <a:r>
              <a:rPr lang="en-GB" i="1" dirty="0"/>
              <a:t> angle is a turn that is greater than 90</a:t>
            </a:r>
            <a:r>
              <a:rPr lang="en-GB" dirty="0"/>
              <a:t>° (90 degrees) </a:t>
            </a:r>
            <a:r>
              <a:rPr lang="en-GB" i="1" dirty="0"/>
              <a:t>but less than 180°.</a:t>
            </a:r>
          </a:p>
          <a:p>
            <a:endParaRPr lang="en-GB" i="1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BDD2FE1C-7079-43D6-B71D-DFAD019DF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9" name="Picture 8" descr="Diagram, engineering drawing&#10;&#10;Description automatically generated">
            <a:extLst>
              <a:ext uri="{FF2B5EF4-FFF2-40B4-BE49-F238E27FC236}">
                <a16:creationId xmlns:a16="http://schemas.microsoft.com/office/drawing/2014/main" id="{4E6E9F3B-918D-47ED-9289-C6A28B345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288" y="2454743"/>
            <a:ext cx="3507791" cy="25978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4C274AD-A02B-4256-96A4-51756CE98F8E}"/>
              </a:ext>
            </a:extLst>
          </p:cNvPr>
          <p:cNvSpPr txBox="1"/>
          <p:nvPr/>
        </p:nvSpPr>
        <p:spPr>
          <a:xfrm>
            <a:off x="9165020" y="2659694"/>
            <a:ext cx="3026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the letters of the angles that are </a:t>
            </a:r>
            <a:r>
              <a:rPr lang="en-GB" b="1" dirty="0"/>
              <a:t>obtuse.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Write the letters of the angles that are </a:t>
            </a:r>
            <a:r>
              <a:rPr lang="en-GB" b="1" dirty="0"/>
              <a:t>acute.</a:t>
            </a:r>
          </a:p>
        </p:txBody>
      </p:sp>
    </p:spTree>
    <p:extLst>
      <p:ext uri="{BB962C8B-B14F-4D97-AF65-F5344CB8AC3E}">
        <p14:creationId xmlns:p14="http://schemas.microsoft.com/office/powerpoint/2010/main" val="252447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F34E6F11-56D1-46EC-A93A-BB940636CDA3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405480" y="1616384"/>
            <a:ext cx="6352247" cy="4654943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30226" y="1425730"/>
            <a:ext cx="4518053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We need to work systematically starting with angle </a:t>
            </a:r>
            <a:r>
              <a:rPr lang="en-GB" b="1" i="1" dirty="0"/>
              <a:t>a</a:t>
            </a:r>
          </a:p>
          <a:p>
            <a:endParaRPr lang="en-GB" b="1" dirty="0"/>
          </a:p>
          <a:p>
            <a:r>
              <a:rPr lang="en-GB" b="1" dirty="0">
                <a:cs typeface="Times New Roman" panose="02020603050405020304" pitchFamily="18" charset="0"/>
              </a:rPr>
              <a:t>Step 2: Comparing each angle to </a:t>
            </a:r>
            <a:r>
              <a:rPr lang="en-GB" b="1" dirty="0"/>
              <a:t>90° would allow us to decide whether the angle is less than or greater than 90°</a:t>
            </a:r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We need to make sure we record each angle as either obtuse or acute.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F54B870-8BF1-419D-B303-396640153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10" name="Picture 9" descr="Diagram, engineering drawing&#10;&#10;Description automatically generated">
            <a:extLst>
              <a:ext uri="{FF2B5EF4-FFF2-40B4-BE49-F238E27FC236}">
                <a16:creationId xmlns:a16="http://schemas.microsoft.com/office/drawing/2014/main" id="{E22C1A93-7434-4A75-98E1-08DA6BAD3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940" y="2454743"/>
            <a:ext cx="3507791" cy="25978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76EB27F-87C0-4DDB-9FE2-62B0307AF53A}"/>
              </a:ext>
            </a:extLst>
          </p:cNvPr>
          <p:cNvSpPr txBox="1"/>
          <p:nvPr/>
        </p:nvSpPr>
        <p:spPr>
          <a:xfrm>
            <a:off x="9092191" y="2738029"/>
            <a:ext cx="3026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the letters of the angles that are </a:t>
            </a:r>
            <a:r>
              <a:rPr lang="en-GB" b="1" dirty="0"/>
              <a:t>obtuse.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Write the letters of the angles that are </a:t>
            </a:r>
            <a:r>
              <a:rPr lang="en-GB" b="1" dirty="0"/>
              <a:t>acute.</a:t>
            </a:r>
          </a:p>
        </p:txBody>
      </p:sp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B919224-F77F-4B76-8455-E8C00C7B4B2F}"/>
              </a:ext>
            </a:extLst>
          </p:cNvPr>
          <p:cNvSpPr txBox="1"/>
          <p:nvPr/>
        </p:nvSpPr>
        <p:spPr>
          <a:xfrm>
            <a:off x="1111469" y="662152"/>
            <a:ext cx="7488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is helpful to visualise what 90° could like in different orientations.  </a:t>
            </a:r>
          </a:p>
        </p:txBody>
      </p:sp>
      <p:pic>
        <p:nvPicPr>
          <p:cNvPr id="7" name="Picture 6" descr="A diagram of a graph&#10;&#10;Description automatically generated with low confidence">
            <a:extLst>
              <a:ext uri="{FF2B5EF4-FFF2-40B4-BE49-F238E27FC236}">
                <a16:creationId xmlns:a16="http://schemas.microsoft.com/office/drawing/2014/main" id="{D980E418-0B9F-4FF0-9772-A703CB5A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046" y="1219340"/>
            <a:ext cx="9147914" cy="515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71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F34E6F11-56D1-46EC-A93A-BB940636CDA3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405480" y="1616383"/>
            <a:ext cx="6387127" cy="4755885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519238" y="1601732"/>
            <a:ext cx="4518053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/>
              <a:t>Step 1: Work out if angle </a:t>
            </a:r>
            <a:r>
              <a:rPr lang="en-GB" sz="1600" b="1" i="1" dirty="0"/>
              <a:t>a</a:t>
            </a:r>
            <a:r>
              <a:rPr lang="en-GB" sz="1600" b="1" dirty="0"/>
              <a:t> is less than 90° (acute) or more than 90° but less than 180° (obtuse) and record in the correct place.</a:t>
            </a:r>
          </a:p>
          <a:p>
            <a:endParaRPr lang="en-GB" sz="1600" b="1" dirty="0">
              <a:cs typeface="Times New Roman" panose="02020603050405020304" pitchFamily="18" charset="0"/>
            </a:endParaRPr>
          </a:p>
          <a:p>
            <a:r>
              <a:rPr lang="en-GB" sz="1600" b="1" dirty="0">
                <a:cs typeface="Times New Roman" panose="02020603050405020304" pitchFamily="18" charset="0"/>
              </a:rPr>
              <a:t>Step 2: </a:t>
            </a:r>
            <a:r>
              <a:rPr lang="en-GB" sz="1600" b="1" dirty="0"/>
              <a:t>Repeat step 1 for each of the angles </a:t>
            </a:r>
            <a:r>
              <a:rPr lang="en-GB" sz="1600" b="1" i="1" dirty="0"/>
              <a:t>b, c, d </a:t>
            </a:r>
            <a:r>
              <a:rPr lang="en-GB" sz="1600" b="1" dirty="0"/>
              <a:t>and </a:t>
            </a:r>
            <a:r>
              <a:rPr lang="en-GB" sz="1600" b="1" i="1" dirty="0"/>
              <a:t>e</a:t>
            </a:r>
            <a:r>
              <a:rPr lang="en-GB" sz="1600" b="1" dirty="0"/>
              <a:t>.</a:t>
            </a:r>
          </a:p>
          <a:p>
            <a:endParaRPr lang="en-GB" sz="1600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ED0D315E-310F-43DF-8548-1B18021FB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6" name="Picture 5" descr="Diagram, engineering drawing&#10;&#10;Description automatically generated">
            <a:extLst>
              <a:ext uri="{FF2B5EF4-FFF2-40B4-BE49-F238E27FC236}">
                <a16:creationId xmlns:a16="http://schemas.microsoft.com/office/drawing/2014/main" id="{34C08B42-D479-4FA9-A753-E1955CE3C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940" y="2454743"/>
            <a:ext cx="3507791" cy="25978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44A499-D60C-4391-ADA8-119BF2632DFE}"/>
              </a:ext>
            </a:extLst>
          </p:cNvPr>
          <p:cNvSpPr txBox="1"/>
          <p:nvPr/>
        </p:nvSpPr>
        <p:spPr>
          <a:xfrm>
            <a:off x="9092191" y="2738029"/>
            <a:ext cx="3026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the letters of the angles that are </a:t>
            </a:r>
            <a:r>
              <a:rPr lang="en-GB" b="1" dirty="0"/>
              <a:t>obtuse.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Write the letters of the angles that are </a:t>
            </a:r>
            <a:r>
              <a:rPr lang="en-GB" b="1" dirty="0"/>
              <a:t>acute.</a:t>
            </a:r>
          </a:p>
        </p:txBody>
      </p:sp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F34E6F11-56D1-46EC-A93A-BB940636CDA3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389296" y="1751226"/>
            <a:ext cx="6352247" cy="4247317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pPr lvl="1"/>
            <a:r>
              <a:rPr lang="en-GB" dirty="0">
                <a:cs typeface="Times New Roman" panose="02020603050405020304" pitchFamily="18" charset="0"/>
              </a:rPr>
              <a:t>Remember there are five angles to check.</a:t>
            </a: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You could use the </a:t>
            </a:r>
            <a:r>
              <a:rPr lang="en-GB" b="1" dirty="0"/>
              <a:t>90°</a:t>
            </a:r>
            <a:r>
              <a:rPr lang="en-GB" b="1" dirty="0">
                <a:cs typeface="Times New Roman" panose="02020603050405020304" pitchFamily="18" charset="0"/>
              </a:rPr>
              <a:t>corner of a piece of paper or card to check the angles.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1874448-AD1E-4E6E-B8A1-D95533F3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6" name="Picture 5" descr="Diagram, engineering drawing&#10;&#10;Description automatically generated">
            <a:extLst>
              <a:ext uri="{FF2B5EF4-FFF2-40B4-BE49-F238E27FC236}">
                <a16:creationId xmlns:a16="http://schemas.microsoft.com/office/drawing/2014/main" id="{7462A114-7A17-48C8-8DAC-B86C06419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940" y="2454743"/>
            <a:ext cx="3507791" cy="25978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170E25-B569-4794-933E-D3C17A8B38DE}"/>
              </a:ext>
            </a:extLst>
          </p:cNvPr>
          <p:cNvSpPr txBox="1"/>
          <p:nvPr/>
        </p:nvSpPr>
        <p:spPr>
          <a:xfrm>
            <a:off x="9092191" y="2738029"/>
            <a:ext cx="3026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the letters of the angles that are </a:t>
            </a:r>
            <a:r>
              <a:rPr lang="en-GB" b="1" dirty="0"/>
              <a:t>obtuse.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Write the letters of the angles that are </a:t>
            </a:r>
            <a:r>
              <a:rPr lang="en-GB" b="1" dirty="0"/>
              <a:t>acute.</a:t>
            </a:r>
          </a:p>
        </p:txBody>
      </p:sp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921</Words>
  <Application>Microsoft Office PowerPoint</Application>
  <PresentationFormat>Widescreen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3_HIAS PowerPoint template</vt:lpstr>
      <vt:lpstr>Year 5</vt:lpstr>
      <vt:lpstr> HIAS Blended Learning Resource</vt:lpstr>
      <vt:lpstr>PowerPoint Presentation</vt:lpstr>
      <vt:lpstr>Identifying acute and reflex angles</vt:lpstr>
      <vt:lpstr>Understand the problem</vt:lpstr>
      <vt:lpstr>Make a Plan</vt:lpstr>
      <vt:lpstr>PowerPoint Presentation</vt:lpstr>
      <vt:lpstr>Carry out your plan: show your reasoning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Vickers, Rebecca</cp:lastModifiedBy>
  <cp:revision>8</cp:revision>
  <cp:lastPrinted>2021-01-13T11:01:01Z</cp:lastPrinted>
  <dcterms:created xsi:type="dcterms:W3CDTF">2021-01-05T11:02:27Z</dcterms:created>
  <dcterms:modified xsi:type="dcterms:W3CDTF">2021-01-18T12:26:10Z</dcterms:modified>
</cp:coreProperties>
</file>