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4"/>
  </p:notesMasterIdLst>
  <p:sldIdLst>
    <p:sldId id="272" r:id="rId2"/>
    <p:sldId id="2643" r:id="rId3"/>
    <p:sldId id="2645" r:id="rId4"/>
    <p:sldId id="262" r:id="rId5"/>
    <p:sldId id="273" r:id="rId6"/>
    <p:sldId id="2637" r:id="rId7"/>
    <p:sldId id="2644" r:id="rId8"/>
    <p:sldId id="2639" r:id="rId9"/>
    <p:sldId id="2638" r:id="rId10"/>
    <p:sldId id="2641" r:id="rId11"/>
    <p:sldId id="2642" r:id="rId12"/>
    <p:sldId id="263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108" autoAdjust="0"/>
    <p:restoredTop sz="94660"/>
  </p:normalViewPr>
  <p:slideViewPr>
    <p:cSldViewPr snapToGrid="0">
      <p:cViewPr varScale="1">
        <p:scale>
          <a:sx n="63" d="100"/>
          <a:sy n="63" d="100"/>
        </p:scale>
        <p:origin x="760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ichardson, Hannah" userId="99fc2e72-916b-4301-badb-78507e675e5b" providerId="ADAL" clId="{46B832AA-7F22-4042-B594-1C15C59B89CB}"/>
    <pc:docChg chg="modSld">
      <pc:chgData name="Richardson, Hannah" userId="99fc2e72-916b-4301-badb-78507e675e5b" providerId="ADAL" clId="{46B832AA-7F22-4042-B594-1C15C59B89CB}" dt="2025-08-18T10:11:08.640" v="2" actId="20577"/>
      <pc:docMkLst>
        <pc:docMk/>
      </pc:docMkLst>
      <pc:sldChg chg="modSp mod">
        <pc:chgData name="Richardson, Hannah" userId="99fc2e72-916b-4301-badb-78507e675e5b" providerId="ADAL" clId="{46B832AA-7F22-4042-B594-1C15C59B89CB}" dt="2025-08-18T10:11:08.640" v="2" actId="20577"/>
        <pc:sldMkLst>
          <pc:docMk/>
          <pc:sldMk cId="2712933264" sldId="263"/>
        </pc:sldMkLst>
        <pc:spChg chg="mod">
          <ac:chgData name="Richardson, Hannah" userId="99fc2e72-916b-4301-badb-78507e675e5b" providerId="ADAL" clId="{46B832AA-7F22-4042-B594-1C15C59B89CB}" dt="2025-08-18T10:11:08.640" v="2" actId="20577"/>
          <ac:spMkLst>
            <pc:docMk/>
            <pc:sldMk cId="2712933264" sldId="263"/>
            <ac:spMk id="3" creationId="{37315FA5-D23A-4E53-9E19-A45B7DE6E9B2}"/>
          </ac:spMkLst>
        </pc:spChg>
      </pc:sldChg>
    </pc:docChg>
  </pc:docChgLst>
  <pc:docChgLst>
    <pc:chgData name="Ivey, Natalie" userId="a8f9db5a-56a5-410f-b4be-06d8425976a7" providerId="ADAL" clId="{94ED3A4A-6307-434F-B2D1-F0295838BCC7}"/>
    <pc:docChg chg="custSel modSld">
      <pc:chgData name="Ivey, Natalie" userId="a8f9db5a-56a5-410f-b4be-06d8425976a7" providerId="ADAL" clId="{94ED3A4A-6307-434F-B2D1-F0295838BCC7}" dt="2021-02-05T10:25:11.343" v="444" actId="20577"/>
      <pc:docMkLst>
        <pc:docMk/>
      </pc:docMkLst>
      <pc:sldChg chg="modSp mod">
        <pc:chgData name="Ivey, Natalie" userId="a8f9db5a-56a5-410f-b4be-06d8425976a7" providerId="ADAL" clId="{94ED3A4A-6307-434F-B2D1-F0295838BCC7}" dt="2021-01-29T14:43:15.066" v="55" actId="20577"/>
        <pc:sldMkLst>
          <pc:docMk/>
          <pc:sldMk cId="564609733" sldId="273"/>
        </pc:sldMkLst>
      </pc:sldChg>
      <pc:sldChg chg="modSp mod">
        <pc:chgData name="Ivey, Natalie" userId="a8f9db5a-56a5-410f-b4be-06d8425976a7" providerId="ADAL" clId="{94ED3A4A-6307-434F-B2D1-F0295838BCC7}" dt="2021-02-05T10:21:18.188" v="397" actId="20577"/>
        <pc:sldMkLst>
          <pc:docMk/>
          <pc:sldMk cId="2483527723" sldId="2637"/>
        </pc:sldMkLst>
      </pc:sldChg>
      <pc:sldChg chg="addSp delSp modSp mod">
        <pc:chgData name="Ivey, Natalie" userId="a8f9db5a-56a5-410f-b4be-06d8425976a7" providerId="ADAL" clId="{94ED3A4A-6307-434F-B2D1-F0295838BCC7}" dt="2021-02-05T10:25:00.376" v="441" actId="1582"/>
        <pc:sldMkLst>
          <pc:docMk/>
          <pc:sldMk cId="3387439793" sldId="2638"/>
        </pc:sldMkLst>
      </pc:sldChg>
      <pc:sldChg chg="modSp mod">
        <pc:chgData name="Ivey, Natalie" userId="a8f9db5a-56a5-410f-b4be-06d8425976a7" providerId="ADAL" clId="{94ED3A4A-6307-434F-B2D1-F0295838BCC7}" dt="2021-02-05T10:22:22.567" v="424" actId="20578"/>
        <pc:sldMkLst>
          <pc:docMk/>
          <pc:sldMk cId="3415331786" sldId="2639"/>
        </pc:sldMkLst>
      </pc:sldChg>
      <pc:sldChg chg="modSp mod">
        <pc:chgData name="Ivey, Natalie" userId="a8f9db5a-56a5-410f-b4be-06d8425976a7" providerId="ADAL" clId="{94ED3A4A-6307-434F-B2D1-F0295838BCC7}" dt="2021-02-05T10:25:11.343" v="444" actId="20577"/>
        <pc:sldMkLst>
          <pc:docMk/>
          <pc:sldMk cId="2384819719" sldId="2641"/>
        </pc:sldMkLst>
      </pc:sldChg>
      <pc:sldChg chg="addSp modSp mod modAnim">
        <pc:chgData name="Ivey, Natalie" userId="a8f9db5a-56a5-410f-b4be-06d8425976a7" providerId="ADAL" clId="{94ED3A4A-6307-434F-B2D1-F0295838BCC7}" dt="2021-02-05T10:16:54.156" v="145"/>
        <pc:sldMkLst>
          <pc:docMk/>
          <pc:sldMk cId="2895142760" sldId="2644"/>
        </pc:sldMkLst>
      </pc:sldChg>
    </pc:docChg>
  </pc:docChgLst>
  <pc:docChgLst>
    <pc:chgData name="Clifft, Jacqui" userId="e081c27f-f45d-4bac-b4a7-d1871eea1aad" providerId="ADAL" clId="{367F0F3E-2E73-4B91-85C5-75309E466926}"/>
    <pc:docChg chg="undo custSel modSld">
      <pc:chgData name="Clifft, Jacqui" userId="e081c27f-f45d-4bac-b4a7-d1871eea1aad" providerId="ADAL" clId="{367F0F3E-2E73-4B91-85C5-75309E466926}" dt="2021-02-05T12:24:48.196" v="46" actId="20577"/>
      <pc:docMkLst>
        <pc:docMk/>
      </pc:docMkLst>
      <pc:sldChg chg="addSp delSp modSp mod">
        <pc:chgData name="Clifft, Jacqui" userId="e081c27f-f45d-4bac-b4a7-d1871eea1aad" providerId="ADAL" clId="{367F0F3E-2E73-4B91-85C5-75309E466926}" dt="2021-02-05T12:21:46.142" v="12" actId="1076"/>
        <pc:sldMkLst>
          <pc:docMk/>
          <pc:sldMk cId="4061990253" sldId="262"/>
        </pc:sldMkLst>
      </pc:sldChg>
      <pc:sldChg chg="addSp delSp modSp mod">
        <pc:chgData name="Clifft, Jacqui" userId="e081c27f-f45d-4bac-b4a7-d1871eea1aad" providerId="ADAL" clId="{367F0F3E-2E73-4B91-85C5-75309E466926}" dt="2021-02-05T12:24:09.418" v="33" actId="1076"/>
        <pc:sldMkLst>
          <pc:docMk/>
          <pc:sldMk cId="3387439793" sldId="2638"/>
        </pc:sldMkLst>
      </pc:sldChg>
      <pc:sldChg chg="modSp mod">
        <pc:chgData name="Clifft, Jacqui" userId="e081c27f-f45d-4bac-b4a7-d1871eea1aad" providerId="ADAL" clId="{367F0F3E-2E73-4B91-85C5-75309E466926}" dt="2021-02-05T12:22:38.082" v="19" actId="20577"/>
        <pc:sldMkLst>
          <pc:docMk/>
          <pc:sldMk cId="3415331786" sldId="2639"/>
        </pc:sldMkLst>
      </pc:sldChg>
      <pc:sldChg chg="modSp mod">
        <pc:chgData name="Clifft, Jacqui" userId="e081c27f-f45d-4bac-b4a7-d1871eea1aad" providerId="ADAL" clId="{367F0F3E-2E73-4B91-85C5-75309E466926}" dt="2021-02-05T12:24:48.196" v="46" actId="20577"/>
        <pc:sldMkLst>
          <pc:docMk/>
          <pc:sldMk cId="3123064864" sldId="2642"/>
        </pc:sldMkLst>
      </pc:sldChg>
      <pc:sldChg chg="modSp mod">
        <pc:chgData name="Clifft, Jacqui" userId="e081c27f-f45d-4bac-b4a7-d1871eea1aad" providerId="ADAL" clId="{367F0F3E-2E73-4B91-85C5-75309E466926}" dt="2021-02-05T12:22:24.792" v="15" actId="207"/>
        <pc:sldMkLst>
          <pc:docMk/>
          <pc:sldMk cId="2895142760" sldId="2644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FD0AFF3-C104-4FF2-9246-46F3E7242363}" type="datetimeFigureOut">
              <a:rPr lang="en-GB" smtClean="0"/>
              <a:t>18/08/2025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929179-DAC7-4087-8034-1DBDA8E953E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7584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282985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664849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3200996"/>
            <a:ext cx="10363200" cy="1362075"/>
          </a:xfrm>
        </p:spPr>
        <p:txBody>
          <a:bodyPr anchor="t"/>
          <a:lstStyle>
            <a:lvl1pPr algn="l">
              <a:defRPr sz="4000" b="1" cap="all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1700809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206768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349079"/>
          </a:xfrm>
        </p:spPr>
        <p:txBody>
          <a:bodyPr/>
          <a:lstStyle>
            <a:lvl1pPr>
              <a:defRPr sz="28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349079"/>
          </a:xfrm>
        </p:spPr>
        <p:txBody>
          <a:bodyPr/>
          <a:lstStyle>
            <a:lvl1pPr>
              <a:defRPr sz="28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885694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6"/>
            <a:ext cx="5386917" cy="3774405"/>
          </a:xfrm>
        </p:spPr>
        <p:txBody>
          <a:bodyPr/>
          <a:lstStyle>
            <a:lvl1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 baseline="0">
                <a:latin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6"/>
            <a:ext cx="5389033" cy="3774405"/>
          </a:xfrm>
        </p:spPr>
        <p:txBody>
          <a:bodyPr/>
          <a:lstStyle>
            <a:lvl1pPr>
              <a:defRPr sz="2400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317573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470720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7051" y="6053138"/>
            <a:ext cx="2548467" cy="50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745675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70434" y="188913"/>
            <a:ext cx="3119967" cy="1003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10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7051" y="6053138"/>
            <a:ext cx="2548467" cy="50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1484785"/>
            <a:ext cx="6815667" cy="4464496"/>
          </a:xfrm>
        </p:spPr>
        <p:txBody>
          <a:bodyPr/>
          <a:lstStyle>
            <a:lvl1pPr>
              <a:defRPr sz="32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8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84785"/>
            <a:ext cx="4011084" cy="4462603"/>
          </a:xfrm>
        </p:spPr>
        <p:txBody>
          <a:bodyPr/>
          <a:lstStyle>
            <a:lvl1pPr marL="0" indent="0">
              <a:buNone/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829056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70434" y="188913"/>
            <a:ext cx="3119967" cy="1003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10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7051" y="6053138"/>
            <a:ext cx="2548467" cy="50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5003" y="4800600"/>
            <a:ext cx="7315200" cy="566738"/>
          </a:xfrm>
        </p:spPr>
        <p:txBody>
          <a:bodyPr anchor="b"/>
          <a:lstStyle>
            <a:lvl1pPr algn="l">
              <a:defRPr sz="2000" b="1" baseline="0">
                <a:latin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05003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5003" y="5367338"/>
            <a:ext cx="7315200" cy="509934"/>
          </a:xfrm>
        </p:spPr>
        <p:txBody>
          <a:bodyPr/>
          <a:lstStyle>
            <a:lvl1pPr marL="0" indent="0">
              <a:buNone/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357495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jpe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1" y="274638"/>
            <a:ext cx="8174567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205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0"/>
            <a:ext cx="10972800" cy="4349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GB" altLang="en-US"/>
          </a:p>
        </p:txBody>
      </p:sp>
      <p:pic>
        <p:nvPicPr>
          <p:cNvPr id="2052" name="Picture 2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1207" b="43192"/>
          <a:stretch>
            <a:fillRect/>
          </a:stretch>
        </p:blipFill>
        <p:spPr bwMode="auto">
          <a:xfrm>
            <a:off x="9914468" y="4652964"/>
            <a:ext cx="2518833" cy="2219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3" name="Picture 8"/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7051" y="6053138"/>
            <a:ext cx="2548467" cy="50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4" name="Picture 2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15967" y="260350"/>
            <a:ext cx="2641600" cy="769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184136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pitchFamily="34" charset="0"/>
          <a:cs typeface="Arial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pitchFamily="34" charset="0"/>
          <a:cs typeface="Arial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pitchFamily="34" charset="0"/>
          <a:cs typeface="Arial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pitchFamily="34" charset="0"/>
          <a:cs typeface="Arial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pitchFamily="34" charset="0"/>
          <a:cs typeface="Arial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pitchFamily="34" charset="0"/>
          <a:cs typeface="Arial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pitchFamily="34" charset="0"/>
          <a:cs typeface="Arial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pitchFamily="34" charset="0"/>
          <a:cs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mailto:hias.enquiries@hants.gov.uk" TargetMode="External"/><Relationship Id="rId2" Type="http://schemas.openxmlformats.org/officeDocument/2006/relationships/hyperlink" Target="mailto:Jo.Lees@hants.gov.uk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6.png"/><Relationship Id="rId4" Type="http://schemas.openxmlformats.org/officeDocument/2006/relationships/image" Target="../media/image7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5.png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85" t="1016" r="535"/>
          <a:stretch/>
        </p:blipFill>
        <p:spPr bwMode="auto">
          <a:xfrm>
            <a:off x="472664" y="171903"/>
            <a:ext cx="10163596" cy="65141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47528" y="1628801"/>
            <a:ext cx="7772400" cy="1470025"/>
          </a:xfrm>
        </p:spPr>
        <p:txBody>
          <a:bodyPr>
            <a:normAutofit/>
          </a:bodyPr>
          <a:lstStyle/>
          <a:p>
            <a:pPr algn="l"/>
            <a:r>
              <a:rPr lang="en-GB" b="1" dirty="0"/>
              <a:t>Year 1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47528" y="3068960"/>
            <a:ext cx="7776864" cy="622920"/>
          </a:xfrm>
        </p:spPr>
        <p:txBody>
          <a:bodyPr>
            <a:normAutofit fontScale="55000" lnSpcReduction="20000"/>
          </a:bodyPr>
          <a:lstStyle/>
          <a:p>
            <a:pPr algn="l"/>
            <a:r>
              <a:rPr lang="en-GB" sz="2400" dirty="0">
                <a:solidFill>
                  <a:schemeClr val="tx1"/>
                </a:solidFill>
              </a:rPr>
              <a:t>Addition &amp; Subtraction 4</a:t>
            </a:r>
          </a:p>
          <a:p>
            <a:pPr algn="l"/>
            <a:r>
              <a:rPr lang="en-GB" sz="2400" b="1" dirty="0"/>
              <a:t>Reasoning about using number bonds; partitioning numbers in different ways to aid efficient calculation, “making a ten”.</a:t>
            </a:r>
            <a:endParaRPr lang="en-GB" sz="2400" dirty="0">
              <a:solidFill>
                <a:schemeClr val="tx1"/>
              </a:solidFill>
            </a:endParaRPr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1883718" y="4797152"/>
            <a:ext cx="7776864" cy="1126976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GB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HIAS maths  Team</a:t>
            </a:r>
          </a:p>
          <a:p>
            <a:pPr algn="l"/>
            <a:r>
              <a:rPr lang="en-GB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Spring 2021</a:t>
            </a:r>
          </a:p>
          <a:p>
            <a:pPr algn="l"/>
            <a:r>
              <a:rPr lang="en-GB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Final version</a:t>
            </a:r>
          </a:p>
          <a:p>
            <a:pPr algn="l"/>
            <a:endParaRPr lang="en-GB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en-GB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© Hampshire County Council</a:t>
            </a:r>
          </a:p>
          <a:p>
            <a:pPr algn="l"/>
            <a:endParaRPr lang="en-GB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Picture 5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89537" y="323225"/>
            <a:ext cx="2139950" cy="835025"/>
          </a:xfrm>
          <a:prstGeom prst="rect">
            <a:avLst/>
          </a:prstGeom>
          <a:noFill/>
        </p:spPr>
      </p:pic>
      <p:pic>
        <p:nvPicPr>
          <p:cNvPr id="7" name="Picture 6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55841" y="6052700"/>
            <a:ext cx="1951355" cy="504825"/>
          </a:xfrm>
          <a:prstGeom prst="rect">
            <a:avLst/>
          </a:prstGeom>
          <a:noFill/>
          <a:ln>
            <a:noFill/>
          </a:ln>
        </p:spPr>
      </p:pic>
      <p:sp>
        <p:nvSpPr>
          <p:cNvPr id="9" name="Text Box 2">
            <a:extLst>
              <a:ext uri="{FF2B5EF4-FFF2-40B4-BE49-F238E27FC236}">
                <a16:creationId xmlns:a16="http://schemas.microsoft.com/office/drawing/2014/main" id="{F7241127-A1E3-4953-ACD2-C403C58C0D9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21105" y="982672"/>
            <a:ext cx="4248150" cy="351155"/>
          </a:xfrm>
          <a:prstGeom prst="rect">
            <a:avLst/>
          </a:prstGeom>
          <a:solidFill>
            <a:srgbClr val="1F3244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ctr" hangingPunct="0">
              <a:spcBef>
                <a:spcPts val="700"/>
              </a:spcBef>
            </a:pPr>
            <a:r>
              <a:rPr lang="en-GB" kern="0" dirty="0">
                <a:solidFill>
                  <a:srgbClr val="FFFFFF"/>
                </a:solidFill>
                <a:latin typeface="Arial"/>
                <a:ea typeface="Times New Roman"/>
              </a:rPr>
              <a:t>HIAS Blended Learning Resource</a:t>
            </a:r>
            <a:endParaRPr lang="en-GB" b="1" kern="0" dirty="0">
              <a:solidFill>
                <a:srgbClr val="FFFFFF"/>
              </a:solidFill>
              <a:latin typeface="Arial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428424535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4AB234-D801-4FC2-BB72-FAB9C8B214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3479" y="844804"/>
            <a:ext cx="8229600" cy="580926"/>
          </a:xfrm>
        </p:spPr>
        <p:txBody>
          <a:bodyPr>
            <a:noAutofit/>
          </a:bodyPr>
          <a:lstStyle/>
          <a:p>
            <a:pPr algn="l"/>
            <a:r>
              <a:rPr lang="en-GB" sz="2000" b="1" dirty="0"/>
              <a:t>Review your solution: does it seem reasonable?</a:t>
            </a:r>
            <a:br>
              <a:rPr lang="en-GB" sz="2000" b="1" dirty="0"/>
            </a:br>
            <a:r>
              <a:rPr lang="en-GB" sz="2000" b="1" dirty="0"/>
              <a:t>Which steps/ parts did you find easy and which harder?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2B95C2A-ABE7-40E7-8C98-4D1427C073AA}"/>
              </a:ext>
            </a:extLst>
          </p:cNvPr>
          <p:cNvSpPr txBox="1"/>
          <p:nvPr/>
        </p:nvSpPr>
        <p:spPr>
          <a:xfrm>
            <a:off x="535422" y="1765879"/>
            <a:ext cx="4518053" cy="3754874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b="1" dirty="0">
                <a:cs typeface="Times New Roman" panose="02020603050405020304" pitchFamily="18" charset="0"/>
              </a:rPr>
              <a:t>How could you check?</a:t>
            </a:r>
          </a:p>
          <a:p>
            <a:endParaRPr lang="en-GB" b="1" dirty="0">
              <a:cs typeface="Times New Roman" panose="02020603050405020304" pitchFamily="18" charset="0"/>
            </a:endParaRPr>
          </a:p>
          <a:p>
            <a:pPr marL="342900" indent="-342900">
              <a:buAutoNum type="arabicPeriod"/>
            </a:pPr>
            <a:r>
              <a:rPr lang="en-GB" b="1" dirty="0">
                <a:cs typeface="Times New Roman" panose="02020603050405020304" pitchFamily="18" charset="0"/>
              </a:rPr>
              <a:t>Go through the steps you took  and check for errors</a:t>
            </a:r>
          </a:p>
          <a:p>
            <a:r>
              <a:rPr lang="en-GB" sz="1600" dirty="0">
                <a:cs typeface="Times New Roman" panose="02020603050405020304" pitchFamily="18" charset="0"/>
              </a:rPr>
              <a:t>Remember the question is about which of Rosie’s method is most helpful. Try her other methods too in the same way using tens frames or number lines. </a:t>
            </a:r>
          </a:p>
          <a:p>
            <a:endParaRPr lang="en-GB" sz="1600" dirty="0">
              <a:cs typeface="Times New Roman" panose="02020603050405020304" pitchFamily="18" charset="0"/>
            </a:endParaRPr>
          </a:p>
          <a:p>
            <a:r>
              <a:rPr lang="en-GB" sz="1600" dirty="0">
                <a:cs typeface="Times New Roman" panose="02020603050405020304" pitchFamily="18" charset="0"/>
              </a:rPr>
              <a:t>Explain by showing all the methods on a number line.	</a:t>
            </a:r>
          </a:p>
          <a:p>
            <a:pPr marL="342900" indent="-342900">
              <a:buAutoNum type="arabicPeriod"/>
            </a:pPr>
            <a:endParaRPr lang="en-GB" b="1" dirty="0">
              <a:cs typeface="Times New Roman" panose="02020603050405020304" pitchFamily="18" charset="0"/>
            </a:endParaRPr>
          </a:p>
          <a:p>
            <a:endParaRPr lang="en-GB" b="1" dirty="0">
              <a:cs typeface="Times New Roman" panose="02020603050405020304" pitchFamily="18" charset="0"/>
            </a:endParaRPr>
          </a:p>
          <a:p>
            <a:endParaRPr lang="en-GB" b="1" dirty="0">
              <a:cs typeface="Times New Roman" panose="02020603050405020304" pitchFamily="18" charset="0"/>
            </a:endParaRPr>
          </a:p>
        </p:txBody>
      </p:sp>
      <p:sp>
        <p:nvSpPr>
          <p:cNvPr id="9" name="Text Box 2">
            <a:extLst>
              <a:ext uri="{FF2B5EF4-FFF2-40B4-BE49-F238E27FC236}">
                <a16:creationId xmlns:a16="http://schemas.microsoft.com/office/drawing/2014/main" id="{ED770C60-640C-4B6F-953B-DF120EE6641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1"/>
            <a:ext cx="4248150" cy="351155"/>
          </a:xfrm>
          <a:prstGeom prst="rect">
            <a:avLst/>
          </a:prstGeom>
          <a:solidFill>
            <a:srgbClr val="1F3244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ctr" hangingPunct="0">
              <a:spcBef>
                <a:spcPts val="700"/>
              </a:spcBef>
            </a:pPr>
            <a:r>
              <a:rPr lang="en-GB" kern="0" dirty="0">
                <a:solidFill>
                  <a:srgbClr val="FFFFFF"/>
                </a:solidFill>
                <a:latin typeface="Arial"/>
                <a:ea typeface="Times New Roman"/>
              </a:rPr>
              <a:t>HIAS Blended Learning Resource</a:t>
            </a:r>
            <a:endParaRPr lang="en-GB" b="1" kern="0" dirty="0">
              <a:solidFill>
                <a:srgbClr val="FFFFFF"/>
              </a:solidFill>
              <a:latin typeface="Arial"/>
              <a:ea typeface="Times New Roman"/>
            </a:endParaRPr>
          </a:p>
        </p:txBody>
      </p:sp>
      <p:sp>
        <p:nvSpPr>
          <p:cNvPr id="6" name="Content Placeholder 6">
            <a:extLst>
              <a:ext uri="{FF2B5EF4-FFF2-40B4-BE49-F238E27FC236}">
                <a16:creationId xmlns:a16="http://schemas.microsoft.com/office/drawing/2014/main" id="{00BF20FB-1925-4104-B0A4-127381A90F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84668" y="1765879"/>
            <a:ext cx="6419850" cy="4142673"/>
          </a:xfrm>
          <a:prstGeom prst="rect">
            <a:avLst/>
          </a:prstGeom>
          <a:solidFill>
            <a:schemeClr val="bg2"/>
          </a:solidFill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n-US" dirty="0">
                <a:latin typeface="+mn-lt"/>
                <a:ea typeface="Bariol" charset="0"/>
                <a:cs typeface="Bariol" charset="0"/>
              </a:rPr>
              <a:t>TASK</a:t>
            </a:r>
          </a:p>
          <a:p>
            <a:pPr marL="0" indent="0">
              <a:buNone/>
            </a:pPr>
            <a:endParaRPr lang="en-US" dirty="0">
              <a:latin typeface="+mn-lt"/>
              <a:ea typeface="Bariol" charset="0"/>
              <a:cs typeface="Bariol" charset="0"/>
            </a:endParaRPr>
          </a:p>
          <a:p>
            <a:pPr marL="0" indent="0">
              <a:buNone/>
            </a:pPr>
            <a:endParaRPr lang="en-US" dirty="0">
              <a:latin typeface="+mn-lt"/>
              <a:ea typeface="Bariol" charset="0"/>
              <a:cs typeface="Bariol" charset="0"/>
            </a:endParaRPr>
          </a:p>
          <a:p>
            <a:pPr marL="0" indent="0">
              <a:buNone/>
            </a:pPr>
            <a:endParaRPr lang="en-US" dirty="0">
              <a:latin typeface="+mn-lt"/>
              <a:ea typeface="Bariol" charset="0"/>
              <a:cs typeface="Bariol" charset="0"/>
            </a:endParaRPr>
          </a:p>
          <a:p>
            <a:pPr marL="0" indent="0">
              <a:buNone/>
            </a:pPr>
            <a:endParaRPr lang="en-US" dirty="0">
              <a:latin typeface="+mn-lt"/>
              <a:ea typeface="Bariol" charset="0"/>
              <a:cs typeface="Bariol" charset="0"/>
            </a:endParaRPr>
          </a:p>
          <a:p>
            <a:pPr marL="0" indent="0">
              <a:buNone/>
            </a:pPr>
            <a:endParaRPr lang="en-US" dirty="0">
              <a:latin typeface="+mn-lt"/>
              <a:ea typeface="Bariol" charset="0"/>
              <a:cs typeface="Bariol" charset="0"/>
            </a:endParaRPr>
          </a:p>
          <a:p>
            <a:pPr marL="0" indent="0">
              <a:buNone/>
            </a:pPr>
            <a:endParaRPr lang="en-US" dirty="0">
              <a:latin typeface="+mn-lt"/>
              <a:ea typeface="Bariol" charset="0"/>
              <a:cs typeface="Bariol" charset="0"/>
            </a:endParaRPr>
          </a:p>
          <a:p>
            <a:pPr marL="0" indent="0">
              <a:buNone/>
            </a:pPr>
            <a:endParaRPr lang="en-US" dirty="0">
              <a:latin typeface="+mn-lt"/>
              <a:ea typeface="Bariol" charset="0"/>
              <a:cs typeface="Bariol" charset="0"/>
            </a:endParaRP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A68CA47D-C12C-4E09-9698-A5262EDDAE94}"/>
              </a:ext>
            </a:extLst>
          </p:cNvPr>
          <p:cNvGrpSpPr/>
          <p:nvPr/>
        </p:nvGrpSpPr>
        <p:grpSpPr>
          <a:xfrm>
            <a:off x="6676283" y="1991881"/>
            <a:ext cx="3611335" cy="3762375"/>
            <a:chOff x="6751783" y="1496435"/>
            <a:chExt cx="3611335" cy="3762375"/>
          </a:xfrm>
        </p:grpSpPr>
        <p:pic>
          <p:nvPicPr>
            <p:cNvPr id="10" name="Picture 9">
              <a:extLst>
                <a:ext uri="{FF2B5EF4-FFF2-40B4-BE49-F238E27FC236}">
                  <a16:creationId xmlns:a16="http://schemas.microsoft.com/office/drawing/2014/main" id="{26FDC5F5-9CE3-4206-9053-7B3785DC9D89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6751783" y="1496435"/>
              <a:ext cx="3000375" cy="3762375"/>
            </a:xfrm>
            <a:prstGeom prst="rect">
              <a:avLst/>
            </a:prstGeom>
          </p:spPr>
        </p:pic>
        <p:pic>
          <p:nvPicPr>
            <p:cNvPr id="11" name="Picture 10">
              <a:extLst>
                <a:ext uri="{FF2B5EF4-FFF2-40B4-BE49-F238E27FC236}">
                  <a16:creationId xmlns:a16="http://schemas.microsoft.com/office/drawing/2014/main" id="{7813BD6D-A5EE-4BD1-83CD-E658C3288CC5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9639218" y="4189820"/>
              <a:ext cx="723900" cy="676275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38481971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4AB234-D801-4FC2-BB72-FAB9C8B214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3479" y="844804"/>
            <a:ext cx="8229600" cy="580926"/>
          </a:xfrm>
        </p:spPr>
        <p:txBody>
          <a:bodyPr>
            <a:noAutofit/>
          </a:bodyPr>
          <a:lstStyle/>
          <a:p>
            <a:pPr algn="l"/>
            <a:r>
              <a:rPr lang="en-GB" sz="2800" b="1" dirty="0"/>
              <a:t>Now try this one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2B95C2A-ABE7-40E7-8C98-4D1427C073AA}"/>
              </a:ext>
            </a:extLst>
          </p:cNvPr>
          <p:cNvSpPr txBox="1"/>
          <p:nvPr/>
        </p:nvSpPr>
        <p:spPr>
          <a:xfrm>
            <a:off x="373581" y="1515025"/>
            <a:ext cx="4518053" cy="3970318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b="1" dirty="0">
                <a:cs typeface="Times New Roman" panose="02020603050405020304" pitchFamily="18" charset="0"/>
              </a:rPr>
              <a:t>Understand the problem</a:t>
            </a:r>
          </a:p>
          <a:p>
            <a:endParaRPr lang="en-GB" b="1" dirty="0">
              <a:cs typeface="Times New Roman" panose="02020603050405020304" pitchFamily="18" charset="0"/>
            </a:endParaRPr>
          </a:p>
          <a:p>
            <a:r>
              <a:rPr lang="en-GB" b="1" dirty="0">
                <a:cs typeface="Times New Roman" panose="02020603050405020304" pitchFamily="18" charset="0"/>
              </a:rPr>
              <a:t>Make a plan</a:t>
            </a:r>
          </a:p>
          <a:p>
            <a:endParaRPr lang="en-GB" b="1" dirty="0">
              <a:cs typeface="Times New Roman" panose="02020603050405020304" pitchFamily="18" charset="0"/>
            </a:endParaRPr>
          </a:p>
          <a:p>
            <a:r>
              <a:rPr lang="en-GB" b="1" dirty="0">
                <a:cs typeface="Times New Roman" panose="02020603050405020304" pitchFamily="18" charset="0"/>
              </a:rPr>
              <a:t>Carry out your plan: show your reasoning </a:t>
            </a:r>
          </a:p>
          <a:p>
            <a:endParaRPr lang="en-GB" b="1" dirty="0">
              <a:cs typeface="Times New Roman" panose="02020603050405020304" pitchFamily="18" charset="0"/>
            </a:endParaRPr>
          </a:p>
          <a:p>
            <a:r>
              <a:rPr lang="en-GB" b="1" dirty="0">
                <a:cs typeface="Times New Roman" panose="02020603050405020304" pitchFamily="18" charset="0"/>
              </a:rPr>
              <a:t>Review your solution: does it seem reasonable?</a:t>
            </a:r>
          </a:p>
          <a:p>
            <a:endParaRPr lang="en-GB" b="1" dirty="0">
              <a:cs typeface="Times New Roman" panose="02020603050405020304" pitchFamily="18" charset="0"/>
            </a:endParaRPr>
          </a:p>
          <a:p>
            <a:r>
              <a:rPr lang="en-GB" b="1" dirty="0">
                <a:cs typeface="Times New Roman" panose="02020603050405020304" pitchFamily="18" charset="0"/>
              </a:rPr>
              <a:t>Think about your learning: which parts of the problem did you find easy and which parts did you find harder?</a:t>
            </a:r>
          </a:p>
          <a:p>
            <a:endParaRPr lang="en-GB" b="1" dirty="0">
              <a:cs typeface="Times New Roman" panose="02020603050405020304" pitchFamily="18" charset="0"/>
            </a:endParaRPr>
          </a:p>
        </p:txBody>
      </p:sp>
      <p:sp>
        <p:nvSpPr>
          <p:cNvPr id="8" name="Text Box 2">
            <a:extLst>
              <a:ext uri="{FF2B5EF4-FFF2-40B4-BE49-F238E27FC236}">
                <a16:creationId xmlns:a16="http://schemas.microsoft.com/office/drawing/2014/main" id="{6AAB0834-6429-4AC1-A84A-DB2DD63D2D7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1"/>
            <a:ext cx="4248150" cy="351155"/>
          </a:xfrm>
          <a:prstGeom prst="rect">
            <a:avLst/>
          </a:prstGeom>
          <a:solidFill>
            <a:srgbClr val="1F3244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ctr" hangingPunct="0">
              <a:spcBef>
                <a:spcPts val="700"/>
              </a:spcBef>
            </a:pPr>
            <a:r>
              <a:rPr lang="en-GB" kern="0" dirty="0">
                <a:solidFill>
                  <a:srgbClr val="FFFFFF"/>
                </a:solidFill>
                <a:latin typeface="Arial"/>
                <a:ea typeface="Times New Roman"/>
              </a:rPr>
              <a:t>HIAS Blended Learning Resource</a:t>
            </a:r>
            <a:endParaRPr lang="en-GB" b="1" kern="0" dirty="0">
              <a:solidFill>
                <a:srgbClr val="FFFFFF"/>
              </a:solidFill>
              <a:latin typeface="Arial"/>
              <a:ea typeface="Times New Roman"/>
            </a:endParaRPr>
          </a:p>
        </p:txBody>
      </p:sp>
      <p:sp>
        <p:nvSpPr>
          <p:cNvPr id="6" name="Content Placeholder 6">
            <a:extLst>
              <a:ext uri="{FF2B5EF4-FFF2-40B4-BE49-F238E27FC236}">
                <a16:creationId xmlns:a16="http://schemas.microsoft.com/office/drawing/2014/main" id="{1678FD38-1421-43FD-A6FF-C882039887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60392" y="1515024"/>
            <a:ext cx="6138390" cy="4142673"/>
          </a:xfrm>
          <a:prstGeom prst="rect">
            <a:avLst/>
          </a:prstGeom>
          <a:solidFill>
            <a:schemeClr val="bg2"/>
          </a:solidFill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n-US" dirty="0">
                <a:latin typeface="+mn-lt"/>
                <a:ea typeface="Bariol" charset="0"/>
                <a:cs typeface="Bariol" charset="0"/>
              </a:rPr>
              <a:t>TASK variation</a:t>
            </a:r>
          </a:p>
          <a:p>
            <a:pPr marL="0" indent="0">
              <a:buNone/>
            </a:pPr>
            <a:endParaRPr lang="en-US" dirty="0">
              <a:latin typeface="+mn-lt"/>
              <a:ea typeface="Bariol" charset="0"/>
              <a:cs typeface="Bariol" charset="0"/>
            </a:endParaRPr>
          </a:p>
          <a:p>
            <a:pPr marL="0" indent="0">
              <a:buNone/>
            </a:pPr>
            <a:endParaRPr lang="en-US" dirty="0">
              <a:latin typeface="+mn-lt"/>
              <a:ea typeface="Bariol" charset="0"/>
              <a:cs typeface="Bariol" charset="0"/>
            </a:endParaRPr>
          </a:p>
          <a:p>
            <a:pPr marL="0" indent="0">
              <a:buNone/>
            </a:pPr>
            <a:endParaRPr lang="en-US" dirty="0">
              <a:latin typeface="+mn-lt"/>
              <a:ea typeface="Bariol" charset="0"/>
              <a:cs typeface="Bariol" charset="0"/>
            </a:endParaRPr>
          </a:p>
          <a:p>
            <a:pPr marL="0" indent="0">
              <a:buNone/>
            </a:pPr>
            <a:endParaRPr lang="en-US" dirty="0">
              <a:latin typeface="+mn-lt"/>
              <a:ea typeface="Bariol" charset="0"/>
              <a:cs typeface="Bariol" charset="0"/>
            </a:endParaRPr>
          </a:p>
          <a:p>
            <a:pPr marL="0" indent="0">
              <a:buNone/>
            </a:pPr>
            <a:endParaRPr lang="en-US" dirty="0">
              <a:latin typeface="+mn-lt"/>
              <a:ea typeface="Bariol" charset="0"/>
              <a:cs typeface="Bariol" charset="0"/>
            </a:endParaRPr>
          </a:p>
          <a:p>
            <a:pPr marL="0" indent="0">
              <a:buNone/>
            </a:pPr>
            <a:endParaRPr lang="en-US">
              <a:latin typeface="+mn-lt"/>
              <a:ea typeface="Bariol" charset="0"/>
              <a:cs typeface="Bariol" charset="0"/>
            </a:endParaRPr>
          </a:p>
          <a:p>
            <a:pPr marL="0" indent="0">
              <a:buNone/>
            </a:pPr>
            <a:endParaRPr lang="en-US" dirty="0">
              <a:latin typeface="+mn-lt"/>
              <a:ea typeface="Bariol" charset="0"/>
              <a:cs typeface="Bariol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72CE818-9B55-49D5-9574-521969C21A6C}"/>
              </a:ext>
            </a:extLst>
          </p:cNvPr>
          <p:cNvSpPr txBox="1"/>
          <p:nvPr/>
        </p:nvSpPr>
        <p:spPr>
          <a:xfrm>
            <a:off x="5704885" y="2600586"/>
            <a:ext cx="5049430" cy="2003781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sz="2400" b="1" dirty="0"/>
              <a:t>What if Rosie wanted to calculate 16 – 8?</a:t>
            </a:r>
          </a:p>
          <a:p>
            <a:endParaRPr lang="en-GB" sz="2400" b="1" dirty="0"/>
          </a:p>
          <a:p>
            <a:r>
              <a:rPr lang="en-GB" sz="2400" b="1" dirty="0"/>
              <a:t>Can you show how you might partition the 8?</a:t>
            </a:r>
          </a:p>
        </p:txBody>
      </p:sp>
    </p:spTree>
    <p:extLst>
      <p:ext uri="{BB962C8B-B14F-4D97-AF65-F5344CB8AC3E}">
        <p14:creationId xmlns:p14="http://schemas.microsoft.com/office/powerpoint/2010/main" val="312306486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4AB234-D801-4FC2-BB72-FAB9C8B214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1200" y="836712"/>
            <a:ext cx="8229600" cy="580926"/>
          </a:xfrm>
        </p:spPr>
        <p:txBody>
          <a:bodyPr>
            <a:normAutofit/>
          </a:bodyPr>
          <a:lstStyle/>
          <a:p>
            <a:pPr algn="l"/>
            <a:r>
              <a:rPr lang="en-GB" sz="2800" b="1" dirty="0"/>
              <a:t>HIAS Maths team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315FA5-D23A-4E53-9E19-A45B7DE6E9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81200" y="1600201"/>
            <a:ext cx="8229600" cy="4061047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GB" sz="1800" dirty="0"/>
              <a:t>The HIAS maths team offer a wide range of high-quality services to support schools in improving outcomes for learners, including courses, bespoke consultancy and in-house training.  </a:t>
            </a:r>
          </a:p>
          <a:p>
            <a:pPr marL="0" indent="0">
              <a:buNone/>
            </a:pPr>
            <a:endParaRPr lang="en-GB" sz="1800" dirty="0"/>
          </a:p>
          <a:p>
            <a:pPr marL="0" indent="0">
              <a:buNone/>
            </a:pPr>
            <a:r>
              <a:rPr lang="en-GB" sz="1800" dirty="0"/>
              <a:t>For further details referring to maths, please contact either of the team </a:t>
            </a:r>
            <a:r>
              <a:rPr lang="en-GB" sz="1800"/>
              <a:t>leads:</a:t>
            </a:r>
            <a:endParaRPr lang="en-GB" sz="1800" dirty="0"/>
          </a:p>
          <a:p>
            <a:pPr marL="0" indent="0">
              <a:buNone/>
            </a:pPr>
            <a:r>
              <a:rPr lang="en-GB" sz="1800" dirty="0"/>
              <a:t>	Jo Lees: </a:t>
            </a:r>
            <a:r>
              <a:rPr lang="en-GB" sz="1800" dirty="0">
                <a:hlinkClick r:id="rId2"/>
              </a:rPr>
              <a:t>Jo.Lees@hants.gov.uk</a:t>
            </a:r>
            <a:endParaRPr lang="en-GB" sz="1800" dirty="0"/>
          </a:p>
          <a:p>
            <a:pPr marL="0" indent="0">
              <a:buNone/>
            </a:pPr>
            <a:endParaRPr lang="en-GB" sz="1800" dirty="0"/>
          </a:p>
          <a:p>
            <a:pPr marL="0" indent="0">
              <a:buNone/>
            </a:pPr>
            <a:r>
              <a:rPr lang="en-GB" sz="1800" dirty="0"/>
              <a:t>For further details on the full range of services available please contact us using the following details:</a:t>
            </a:r>
          </a:p>
          <a:p>
            <a:pPr marL="0" indent="0">
              <a:buNone/>
            </a:pPr>
            <a:r>
              <a:rPr lang="en-GB" sz="1800" dirty="0"/>
              <a:t> </a:t>
            </a:r>
          </a:p>
          <a:p>
            <a:pPr marL="0" indent="0">
              <a:buNone/>
            </a:pPr>
            <a:r>
              <a:rPr lang="en-GB" sz="1800" dirty="0"/>
              <a:t>Tel: 01962 874820 or email: hias.enquiries@hants.gov.uk </a:t>
            </a:r>
          </a:p>
          <a:p>
            <a:pPr marL="0" indent="0">
              <a:buNone/>
            </a:pPr>
            <a:endParaRPr lang="en-GB" sz="2000" dirty="0"/>
          </a:p>
          <a:p>
            <a:pPr marL="0" indent="0">
              <a:buNone/>
            </a:pPr>
            <a:endParaRPr lang="en-GB" sz="2000" dirty="0"/>
          </a:p>
          <a:p>
            <a:pPr marL="0" indent="0">
              <a:buNone/>
            </a:pPr>
            <a:endParaRPr lang="en-GB" sz="2000" dirty="0"/>
          </a:p>
          <a:p>
            <a:pPr marL="0" indent="0">
              <a:buNone/>
            </a:pPr>
            <a:endParaRPr lang="en-GB" sz="2000" dirty="0"/>
          </a:p>
          <a:p>
            <a:pPr marL="0" indent="0">
              <a:buNone/>
            </a:pPr>
            <a:endParaRPr lang="en-GB" sz="2000" dirty="0"/>
          </a:p>
          <a:p>
            <a:pPr marL="0" indent="0">
              <a:buNone/>
            </a:pPr>
            <a:endParaRPr lang="en-GB" sz="2000" dirty="0"/>
          </a:p>
          <a:p>
            <a:pPr marL="0" indent="0">
              <a:buNone/>
            </a:pPr>
            <a:r>
              <a:rPr lang="en-GB" sz="2000" dirty="0"/>
              <a:t>For further details on the full range of services available please contact us using the following details:</a:t>
            </a:r>
          </a:p>
          <a:p>
            <a:pPr marL="0" indent="0">
              <a:buNone/>
            </a:pPr>
            <a:r>
              <a:rPr lang="en-GB" sz="2000" dirty="0"/>
              <a:t> </a:t>
            </a:r>
          </a:p>
          <a:p>
            <a:pPr marL="0" indent="0">
              <a:buNone/>
            </a:pPr>
            <a:r>
              <a:rPr lang="en-GB" sz="2000" dirty="0"/>
              <a:t>Tel: 01962 874820 or email: </a:t>
            </a:r>
            <a:r>
              <a:rPr lang="en-GB" sz="2000" u="sng" dirty="0">
                <a:hlinkClick r:id="rId3"/>
              </a:rPr>
              <a:t>hias.enquiries@hants.gov.uk</a:t>
            </a:r>
            <a:r>
              <a:rPr lang="en-GB" sz="2000" dirty="0"/>
              <a:t> 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F9214C5-B01F-45DC-B050-A3009F4A4ED9}"/>
              </a:ext>
            </a:extLst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4578" y="6353176"/>
            <a:ext cx="1951355" cy="504825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Picture 2" descr="image001">
            <a:extLst>
              <a:ext uri="{FF2B5EF4-FFF2-40B4-BE49-F238E27FC236}">
                <a16:creationId xmlns:a16="http://schemas.microsoft.com/office/drawing/2014/main" id="{A1225777-4001-4A53-9C8C-6F01F7A2524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046" t="17177" r="11766" b="27104"/>
          <a:stretch/>
        </p:blipFill>
        <p:spPr bwMode="auto">
          <a:xfrm>
            <a:off x="9112668" y="5517232"/>
            <a:ext cx="1555333" cy="13407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ext Box 2">
            <a:extLst>
              <a:ext uri="{FF2B5EF4-FFF2-40B4-BE49-F238E27FC236}">
                <a16:creationId xmlns:a16="http://schemas.microsoft.com/office/drawing/2014/main" id="{1B487DCA-45D9-4B74-AC20-F64217D74BE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1"/>
            <a:ext cx="4248150" cy="351155"/>
          </a:xfrm>
          <a:prstGeom prst="rect">
            <a:avLst/>
          </a:prstGeom>
          <a:solidFill>
            <a:srgbClr val="1F3244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ctr" hangingPunct="0">
              <a:spcBef>
                <a:spcPts val="700"/>
              </a:spcBef>
            </a:pPr>
            <a:r>
              <a:rPr lang="en-GB" kern="0" dirty="0">
                <a:solidFill>
                  <a:srgbClr val="FFFFFF"/>
                </a:solidFill>
                <a:latin typeface="Arial"/>
                <a:ea typeface="Times New Roman"/>
              </a:rPr>
              <a:t>HIAS Blended Learning Resource</a:t>
            </a:r>
            <a:endParaRPr lang="en-GB" b="1" kern="0" dirty="0">
              <a:solidFill>
                <a:srgbClr val="FFFFFF"/>
              </a:solidFill>
              <a:latin typeface="Arial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7129332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B08BC7-3958-4725-9814-E8937628E8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These slides are intended to support teachers and pupils with a blended approach to learning, either in-class or online. The tasks are intended to form part of a learning journey and could be the basis of either one lesson or a short sequence of connected lessons. </a:t>
            </a:r>
          </a:p>
          <a:p>
            <a:pPr marL="0" indent="0">
              <a:buNone/>
            </a:pPr>
            <a: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The 4-step </a:t>
            </a:r>
            <a:r>
              <a:rPr lang="en-GB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Polya</a:t>
            </a:r>
            <a: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model for problem solving has been used to provide a structure to support reasoning. Teachers may need to use more or fewer steps to support the range of learners in </a:t>
            </a:r>
            <a:r>
              <a:rPr lang="en-GB" sz="1800" dirty="0">
                <a:latin typeface="Calibri" panose="020F0502020204030204" pitchFamily="34" charset="0"/>
                <a:ea typeface="Calibri" panose="020F0502020204030204" pitchFamily="34" charset="0"/>
              </a:rPr>
              <a:t>their</a:t>
            </a:r>
            <a: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class.</a:t>
            </a:r>
          </a:p>
          <a:p>
            <a:pPr marL="0" indent="0">
              <a:buNone/>
            </a:pPr>
            <a: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Teachers should delete, change and add slides to suit the needs of their </a:t>
            </a:r>
            <a:r>
              <a:rPr lang="en-GB" sz="1800" dirty="0">
                <a:latin typeface="Calibri" panose="020F0502020204030204" pitchFamily="34" charset="0"/>
                <a:ea typeface="Calibri" panose="020F0502020204030204" pitchFamily="34" charset="0"/>
              </a:rPr>
              <a:t>pupils</a:t>
            </a:r>
            <a: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. Extra slides with personalised prompts and appropriate examples based on previous teaching may be suitable. When changing the slide-deck, teachers should consider:</a:t>
            </a:r>
          </a:p>
          <a:p>
            <a:pPr marL="742950" lvl="1" indent="-285750">
              <a:buSzPts val="1000"/>
              <a:buFont typeface="Symbol" panose="05050102010706020507" pitchFamily="18" charset="2"/>
              <a:buChar char=""/>
              <a:tabLst>
                <a:tab pos="914400" algn="l"/>
              </a:tabLst>
            </a:pPr>
            <a:r>
              <a:rPr lang="en-GB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Their expectations for the use of representations such as bar models, number lines, arrays and  diagrams.</a:t>
            </a:r>
            <a:endParaRPr lang="en-GB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742950" lvl="1" indent="-285750">
              <a:buSzPts val="1000"/>
              <a:buFont typeface="Symbol" panose="05050102010706020507" pitchFamily="18" charset="2"/>
              <a:buChar char=""/>
              <a:tabLst>
                <a:tab pos="914400" algn="l"/>
              </a:tabLst>
            </a:pPr>
            <a:r>
              <a:rPr lang="en-GB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Which strategies and methods pupils should use and record when solving problems or identifying solutions. This could include a range of informal jottings and diagrams, the use of tables to record solutions systematically and formal or informal calculation methods.</a:t>
            </a:r>
            <a:endParaRPr lang="en-GB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0" indent="0">
              <a:buNone/>
            </a:pPr>
            <a: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Teachers may also wish to record a ‘voice over’ to talk pupils through the slides.</a:t>
            </a:r>
          </a:p>
        </p:txBody>
      </p:sp>
      <p:sp>
        <p:nvSpPr>
          <p:cNvPr id="4" name="Text Box 2">
            <a:extLst>
              <a:ext uri="{FF2B5EF4-FFF2-40B4-BE49-F238E27FC236}">
                <a16:creationId xmlns:a16="http://schemas.microsoft.com/office/drawing/2014/main" id="{8AD1D9EC-C89D-4E25-B8F7-4B64D4F88E52}"/>
              </a:ext>
            </a:extLst>
          </p:cNvPr>
          <p:cNvSpPr txBox="1"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8174038" cy="1143000"/>
          </a:xfrm>
          <a:prstGeom prst="rect">
            <a:avLst/>
          </a:prstGeom>
          <a:solidFill>
            <a:srgbClr val="1F3244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hangingPunct="0">
              <a:spcBef>
                <a:spcPts val="700"/>
              </a:spcBef>
            </a:pPr>
            <a:br>
              <a:rPr lang="en-GB" kern="0" dirty="0">
                <a:solidFill>
                  <a:srgbClr val="FFFFFF"/>
                </a:solidFill>
                <a:latin typeface="Arial"/>
                <a:ea typeface="Times New Roman"/>
              </a:rPr>
            </a:br>
            <a:r>
              <a:rPr lang="en-GB" kern="0" dirty="0">
                <a:solidFill>
                  <a:srgbClr val="FFFFFF"/>
                </a:solidFill>
                <a:latin typeface="Arial"/>
                <a:ea typeface="Times New Roman"/>
              </a:rPr>
              <a:t>HIAS Blended Learning Resource</a:t>
            </a:r>
            <a:endParaRPr lang="en-GB" b="1" kern="0" dirty="0">
              <a:solidFill>
                <a:srgbClr val="FFFFFF"/>
              </a:solidFill>
              <a:latin typeface="Arial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2877214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2">
            <a:extLst>
              <a:ext uri="{FF2B5EF4-FFF2-40B4-BE49-F238E27FC236}">
                <a16:creationId xmlns:a16="http://schemas.microsoft.com/office/drawing/2014/main" id="{7865E9A0-6519-4C34-A90D-9DC1AB00384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0206" y="506029"/>
            <a:ext cx="4248150" cy="351155"/>
          </a:xfrm>
          <a:prstGeom prst="rect">
            <a:avLst/>
          </a:prstGeom>
          <a:solidFill>
            <a:srgbClr val="1F3244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ctr" hangingPunct="0">
              <a:spcBef>
                <a:spcPts val="700"/>
              </a:spcBef>
            </a:pPr>
            <a:r>
              <a:rPr lang="en-GB" kern="0" dirty="0">
                <a:solidFill>
                  <a:srgbClr val="FFFFFF"/>
                </a:solidFill>
                <a:latin typeface="Arial"/>
                <a:ea typeface="Times New Roman"/>
              </a:rPr>
              <a:t>HIAS Blended Learning Resource</a:t>
            </a:r>
            <a:endParaRPr lang="en-GB" b="1" kern="0" dirty="0">
              <a:solidFill>
                <a:srgbClr val="FFFFFF"/>
              </a:solidFill>
              <a:latin typeface="Arial"/>
              <a:ea typeface="Times New Roman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FF8794BD-7A56-4ADD-AB22-E23ACB84407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4944" y="1142681"/>
            <a:ext cx="4382112" cy="4572638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AB8F265A-7D5C-42F1-84B4-D2C743825212}"/>
              </a:ext>
            </a:extLst>
          </p:cNvPr>
          <p:cNvSpPr txBox="1"/>
          <p:nvPr/>
        </p:nvSpPr>
        <p:spPr>
          <a:xfrm>
            <a:off x="3681876" y="5922740"/>
            <a:ext cx="62956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/>
              <a:t>1945 George </a:t>
            </a:r>
            <a:r>
              <a:rPr lang="en-GB" sz="1200" dirty="0" err="1"/>
              <a:t>Polya</a:t>
            </a:r>
            <a:r>
              <a:rPr lang="en-GB" sz="1200" dirty="0"/>
              <a:t> published  ‘How To Solve It’ 2nd ed., Princeton University Press, 1957, ISBN 0-691-08097-6.</a:t>
            </a:r>
          </a:p>
        </p:txBody>
      </p:sp>
    </p:spTree>
    <p:extLst>
      <p:ext uri="{BB962C8B-B14F-4D97-AF65-F5344CB8AC3E}">
        <p14:creationId xmlns:p14="http://schemas.microsoft.com/office/powerpoint/2010/main" val="39989710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4AB234-D801-4FC2-BB72-FAB9C8B214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0870" y="656395"/>
            <a:ext cx="8229600" cy="580926"/>
          </a:xfrm>
        </p:spPr>
        <p:txBody>
          <a:bodyPr>
            <a:noAutofit/>
          </a:bodyPr>
          <a:lstStyle/>
          <a:p>
            <a:pPr algn="l"/>
            <a:r>
              <a:rPr lang="en-GB" sz="1800" b="1" dirty="0"/>
              <a:t>Maths focus: Reasoning about using number bonds; partitioning numbers in different ways to aid efficient calculation, “making a ten”.</a:t>
            </a:r>
          </a:p>
        </p:txBody>
      </p:sp>
      <p:sp>
        <p:nvSpPr>
          <p:cNvPr id="6" name="Text Box 2">
            <a:extLst>
              <a:ext uri="{FF2B5EF4-FFF2-40B4-BE49-F238E27FC236}">
                <a16:creationId xmlns:a16="http://schemas.microsoft.com/office/drawing/2014/main" id="{7865E9A0-6519-4C34-A90D-9DC1AB00384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1"/>
            <a:ext cx="4248150" cy="351155"/>
          </a:xfrm>
          <a:prstGeom prst="rect">
            <a:avLst/>
          </a:prstGeom>
          <a:solidFill>
            <a:srgbClr val="1F3244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ctr" hangingPunct="0">
              <a:spcBef>
                <a:spcPts val="700"/>
              </a:spcBef>
            </a:pPr>
            <a:r>
              <a:rPr lang="en-GB" kern="0" dirty="0">
                <a:solidFill>
                  <a:srgbClr val="FFFFFF"/>
                </a:solidFill>
                <a:latin typeface="Arial"/>
                <a:ea typeface="Times New Roman"/>
              </a:rPr>
              <a:t>HIAS Blended Learning Resource</a:t>
            </a:r>
            <a:endParaRPr lang="en-GB" b="1" kern="0" dirty="0">
              <a:solidFill>
                <a:srgbClr val="FFFFFF"/>
              </a:solidFill>
              <a:latin typeface="Arial"/>
              <a:ea typeface="Times New Roman"/>
            </a:endParaRP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93E84215-8CD4-4F91-B614-6547FC2AF680}"/>
              </a:ext>
            </a:extLst>
          </p:cNvPr>
          <p:cNvGrpSpPr/>
          <p:nvPr/>
        </p:nvGrpSpPr>
        <p:grpSpPr>
          <a:xfrm>
            <a:off x="3034514" y="1453546"/>
            <a:ext cx="6385261" cy="4856483"/>
            <a:chOff x="5868997" y="1388112"/>
            <a:chExt cx="4494121" cy="3762375"/>
          </a:xfrm>
        </p:grpSpPr>
        <p:pic>
          <p:nvPicPr>
            <p:cNvPr id="7" name="Picture 6">
              <a:extLst>
                <a:ext uri="{FF2B5EF4-FFF2-40B4-BE49-F238E27FC236}">
                  <a16:creationId xmlns:a16="http://schemas.microsoft.com/office/drawing/2014/main" id="{6CED9F51-5FE8-458C-B7B4-E245429E8FE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5868997" y="1388112"/>
              <a:ext cx="3000375" cy="3762375"/>
            </a:xfrm>
            <a:prstGeom prst="rect">
              <a:avLst/>
            </a:prstGeom>
          </p:spPr>
        </p:pic>
        <p:pic>
          <p:nvPicPr>
            <p:cNvPr id="8" name="Picture 7">
              <a:extLst>
                <a:ext uri="{FF2B5EF4-FFF2-40B4-BE49-F238E27FC236}">
                  <a16:creationId xmlns:a16="http://schemas.microsoft.com/office/drawing/2014/main" id="{4407F6C8-AAD6-473C-A680-0E7EFE7162D8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9639218" y="4189820"/>
              <a:ext cx="723900" cy="676275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40619902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4AB234-D801-4FC2-BB72-FAB9C8B214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50616" y="895018"/>
            <a:ext cx="4816110" cy="409461"/>
          </a:xfrm>
        </p:spPr>
        <p:txBody>
          <a:bodyPr>
            <a:normAutofit fontScale="90000"/>
          </a:bodyPr>
          <a:lstStyle/>
          <a:p>
            <a:pPr algn="l"/>
            <a:r>
              <a:rPr lang="en-GB" sz="2800" b="1" dirty="0"/>
              <a:t>Understand the problem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34170844-A6DB-4EF5-B64A-949EEFBE6A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19337" y="1218892"/>
            <a:ext cx="6419850" cy="4142673"/>
          </a:xfrm>
          <a:prstGeom prst="rect">
            <a:avLst/>
          </a:prstGeom>
          <a:solidFill>
            <a:schemeClr val="bg2"/>
          </a:solidFill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n-US" dirty="0">
                <a:latin typeface="+mn-lt"/>
                <a:ea typeface="Bariol" charset="0"/>
                <a:cs typeface="Bariol" charset="0"/>
              </a:rPr>
              <a:t>TASK</a:t>
            </a:r>
          </a:p>
          <a:p>
            <a:pPr marL="0" indent="0">
              <a:buNone/>
            </a:pPr>
            <a:endParaRPr lang="en-US" dirty="0">
              <a:latin typeface="+mn-lt"/>
              <a:ea typeface="Bariol" charset="0"/>
              <a:cs typeface="Bariol" charset="0"/>
            </a:endParaRPr>
          </a:p>
          <a:p>
            <a:pPr marL="0" indent="0">
              <a:buNone/>
            </a:pPr>
            <a:endParaRPr lang="en-US" dirty="0">
              <a:latin typeface="+mn-lt"/>
              <a:ea typeface="Bariol" charset="0"/>
              <a:cs typeface="Bariol" charset="0"/>
            </a:endParaRPr>
          </a:p>
          <a:p>
            <a:pPr marL="0" indent="0">
              <a:buNone/>
            </a:pPr>
            <a:endParaRPr lang="en-US" dirty="0">
              <a:latin typeface="+mn-lt"/>
              <a:ea typeface="Bariol" charset="0"/>
              <a:cs typeface="Bariol" charset="0"/>
            </a:endParaRPr>
          </a:p>
          <a:p>
            <a:pPr marL="0" indent="0">
              <a:buNone/>
            </a:pPr>
            <a:endParaRPr lang="en-US" dirty="0">
              <a:latin typeface="+mn-lt"/>
              <a:ea typeface="Bariol" charset="0"/>
              <a:cs typeface="Bariol" charset="0"/>
            </a:endParaRPr>
          </a:p>
          <a:p>
            <a:pPr marL="0" indent="0">
              <a:buNone/>
            </a:pPr>
            <a:endParaRPr lang="en-US" dirty="0">
              <a:latin typeface="+mn-lt"/>
              <a:ea typeface="Bariol" charset="0"/>
              <a:cs typeface="Bariol" charset="0"/>
            </a:endParaRPr>
          </a:p>
          <a:p>
            <a:pPr marL="0" indent="0">
              <a:buNone/>
            </a:pPr>
            <a:endParaRPr lang="en-US" dirty="0">
              <a:latin typeface="+mn-lt"/>
              <a:ea typeface="Bariol" charset="0"/>
              <a:cs typeface="Bariol" charset="0"/>
            </a:endParaRPr>
          </a:p>
          <a:p>
            <a:pPr marL="0" indent="0">
              <a:buNone/>
            </a:pPr>
            <a:endParaRPr lang="en-US" dirty="0">
              <a:latin typeface="+mn-lt"/>
              <a:ea typeface="Bariol" charset="0"/>
              <a:cs typeface="Bariol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354E2B1-015F-49CE-9770-4DDD36444C69}"/>
              </a:ext>
            </a:extLst>
          </p:cNvPr>
          <p:cNvSpPr txBox="1"/>
          <p:nvPr/>
        </p:nvSpPr>
        <p:spPr>
          <a:xfrm>
            <a:off x="405991" y="1496435"/>
            <a:ext cx="4976122" cy="3293209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sz="1600" i="1" dirty="0"/>
              <a:t>Rosie is trying to calculate 16-7 in a quick way.</a:t>
            </a:r>
          </a:p>
          <a:p>
            <a:r>
              <a:rPr lang="en-GB" sz="1600" i="1" dirty="0"/>
              <a:t>When you subtract one number from the other, the number decreases (gets smaller).</a:t>
            </a:r>
          </a:p>
          <a:p>
            <a:endParaRPr lang="en-GB" sz="1600" i="1" dirty="0"/>
          </a:p>
          <a:p>
            <a:r>
              <a:rPr lang="en-GB" sz="1600" i="1" dirty="0"/>
              <a:t>16 is made up of 1 ten and 6 ones or 10 and 6.</a:t>
            </a:r>
          </a:p>
          <a:p>
            <a:r>
              <a:rPr lang="en-GB" sz="1600" i="1" dirty="0"/>
              <a:t>7 is the same as saying 7 ones.</a:t>
            </a:r>
          </a:p>
          <a:p>
            <a:endParaRPr lang="en-GB" sz="1600" i="1" dirty="0"/>
          </a:p>
          <a:p>
            <a:r>
              <a:rPr lang="en-GB" sz="1600" i="1" dirty="0"/>
              <a:t>If I take my 7 ones away from 6 ones, it will be less than 10.</a:t>
            </a:r>
          </a:p>
          <a:p>
            <a:r>
              <a:rPr lang="en-GB" sz="1600" i="1" dirty="0"/>
              <a:t>When this happens it is often easier to partition the second number into something more helpful, to subtract each part. We can use our knowledge of number bonds.</a:t>
            </a:r>
          </a:p>
        </p:txBody>
      </p:sp>
      <p:sp>
        <p:nvSpPr>
          <p:cNvPr id="11" name="Text Box 2">
            <a:extLst>
              <a:ext uri="{FF2B5EF4-FFF2-40B4-BE49-F238E27FC236}">
                <a16:creationId xmlns:a16="http://schemas.microsoft.com/office/drawing/2014/main" id="{712F957F-6A38-42C6-B2CC-C148604EF37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152401"/>
            <a:ext cx="4248150" cy="351155"/>
          </a:xfrm>
          <a:prstGeom prst="rect">
            <a:avLst/>
          </a:prstGeom>
          <a:solidFill>
            <a:srgbClr val="1F3244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ctr" hangingPunct="0">
              <a:spcBef>
                <a:spcPts val="700"/>
              </a:spcBef>
            </a:pPr>
            <a:r>
              <a:rPr lang="en-GB" kern="0" dirty="0">
                <a:solidFill>
                  <a:srgbClr val="FFFFFF"/>
                </a:solidFill>
                <a:latin typeface="Arial"/>
                <a:ea typeface="Times New Roman"/>
              </a:rPr>
              <a:t>HIAS Blended Learning Resource</a:t>
            </a:r>
            <a:endParaRPr lang="en-GB" b="1" kern="0" dirty="0">
              <a:solidFill>
                <a:srgbClr val="FFFFFF"/>
              </a:solidFill>
              <a:latin typeface="Arial"/>
              <a:ea typeface="Times New Roman"/>
            </a:endParaRP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2692DDD1-77BE-45D1-8A8E-54E4BB1D9B50}"/>
              </a:ext>
            </a:extLst>
          </p:cNvPr>
          <p:cNvGrpSpPr/>
          <p:nvPr/>
        </p:nvGrpSpPr>
        <p:grpSpPr>
          <a:xfrm>
            <a:off x="6751783" y="1496435"/>
            <a:ext cx="3611335" cy="3762375"/>
            <a:chOff x="6751783" y="1496435"/>
            <a:chExt cx="3611335" cy="3762375"/>
          </a:xfrm>
        </p:grpSpPr>
        <p:pic>
          <p:nvPicPr>
            <p:cNvPr id="6" name="Picture 5">
              <a:extLst>
                <a:ext uri="{FF2B5EF4-FFF2-40B4-BE49-F238E27FC236}">
                  <a16:creationId xmlns:a16="http://schemas.microsoft.com/office/drawing/2014/main" id="{862ED603-ACF2-4DEC-85F7-B388E2EF5494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6751783" y="1496435"/>
              <a:ext cx="3000375" cy="3762375"/>
            </a:xfrm>
            <a:prstGeom prst="rect">
              <a:avLst/>
            </a:prstGeom>
          </p:spPr>
        </p:pic>
        <p:pic>
          <p:nvPicPr>
            <p:cNvPr id="9" name="Picture 8">
              <a:extLst>
                <a:ext uri="{FF2B5EF4-FFF2-40B4-BE49-F238E27FC236}">
                  <a16:creationId xmlns:a16="http://schemas.microsoft.com/office/drawing/2014/main" id="{A9D5015C-DBDB-40DA-BB10-FECB3196C574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9639218" y="4189820"/>
              <a:ext cx="723900" cy="676275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5646097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4AB234-D801-4FC2-BB72-FAB9C8B214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3479" y="844804"/>
            <a:ext cx="8229600" cy="580926"/>
          </a:xfrm>
        </p:spPr>
        <p:txBody>
          <a:bodyPr>
            <a:normAutofit/>
          </a:bodyPr>
          <a:lstStyle/>
          <a:p>
            <a:pPr algn="l"/>
            <a:r>
              <a:rPr lang="en-GB" sz="2800" b="1" dirty="0"/>
              <a:t>Make a Plan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108D53A-CBF5-4B0E-8282-15120F8F0D36}"/>
              </a:ext>
            </a:extLst>
          </p:cNvPr>
          <p:cNvSpPr txBox="1"/>
          <p:nvPr/>
        </p:nvSpPr>
        <p:spPr>
          <a:xfrm>
            <a:off x="311489" y="1328626"/>
            <a:ext cx="4518053" cy="4524315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b="1" dirty="0"/>
              <a:t>Step 1: I will represent the subtraction problem as a part -whole bar model.</a:t>
            </a:r>
            <a:endParaRPr lang="en-GB" b="1" dirty="0">
              <a:cs typeface="Times New Roman" panose="02020603050405020304" pitchFamily="18" charset="0"/>
            </a:endParaRPr>
          </a:p>
          <a:p>
            <a:endParaRPr lang="en-GB" dirty="0">
              <a:cs typeface="Times New Roman" panose="02020603050405020304" pitchFamily="18" charset="0"/>
            </a:endParaRPr>
          </a:p>
          <a:p>
            <a:r>
              <a:rPr lang="en-GB" b="1" dirty="0">
                <a:cs typeface="Times New Roman" panose="02020603050405020304" pitchFamily="18" charset="0"/>
              </a:rPr>
              <a:t>Step 2: </a:t>
            </a:r>
            <a:r>
              <a:rPr lang="en-GB" b="1" dirty="0"/>
              <a:t>I am going to think of all the ways I could partition 7.</a:t>
            </a:r>
          </a:p>
          <a:p>
            <a:endParaRPr lang="en-GB" b="1" dirty="0">
              <a:cs typeface="Times New Roman" panose="02020603050405020304" pitchFamily="18" charset="0"/>
            </a:endParaRPr>
          </a:p>
          <a:p>
            <a:r>
              <a:rPr lang="en-GB" b="1" dirty="0">
                <a:cs typeface="Times New Roman" panose="02020603050405020304" pitchFamily="18" charset="0"/>
              </a:rPr>
              <a:t>I will see which one makes is most helpful using my knowledge of number bonds to 10.</a:t>
            </a:r>
          </a:p>
          <a:p>
            <a:endParaRPr lang="en-GB" b="1" dirty="0">
              <a:cs typeface="Times New Roman" panose="02020603050405020304" pitchFamily="18" charset="0"/>
            </a:endParaRPr>
          </a:p>
          <a:p>
            <a:endParaRPr lang="en-GB" dirty="0">
              <a:cs typeface="Times New Roman" panose="02020603050405020304" pitchFamily="18" charset="0"/>
            </a:endParaRPr>
          </a:p>
          <a:p>
            <a:r>
              <a:rPr lang="en-GB" b="1" dirty="0">
                <a:cs typeface="Times New Roman" panose="02020603050405020304" pitchFamily="18" charset="0"/>
              </a:rPr>
              <a:t>Step 3: I will show these using tens frames and check on a number line. I will count back to the ten then subtract the next part.</a:t>
            </a:r>
          </a:p>
          <a:p>
            <a:endParaRPr lang="en-GB" b="1" dirty="0">
              <a:cs typeface="Times New Roman" panose="02020603050405020304" pitchFamily="18" charset="0"/>
            </a:endParaRPr>
          </a:p>
        </p:txBody>
      </p:sp>
      <p:sp>
        <p:nvSpPr>
          <p:cNvPr id="7" name="Text Box 2">
            <a:extLst>
              <a:ext uri="{FF2B5EF4-FFF2-40B4-BE49-F238E27FC236}">
                <a16:creationId xmlns:a16="http://schemas.microsoft.com/office/drawing/2014/main" id="{7E2E1DF6-EBEE-4FA9-AD9A-6A698225B30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1"/>
            <a:ext cx="4248150" cy="351155"/>
          </a:xfrm>
          <a:prstGeom prst="rect">
            <a:avLst/>
          </a:prstGeom>
          <a:solidFill>
            <a:srgbClr val="1F3244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ctr" hangingPunct="0">
              <a:spcBef>
                <a:spcPts val="700"/>
              </a:spcBef>
            </a:pPr>
            <a:r>
              <a:rPr lang="en-GB" kern="0" dirty="0">
                <a:solidFill>
                  <a:srgbClr val="FFFFFF"/>
                </a:solidFill>
                <a:latin typeface="Arial"/>
                <a:ea typeface="Times New Roman"/>
              </a:rPr>
              <a:t>HIAS Blended Learning Resource</a:t>
            </a:r>
            <a:endParaRPr lang="en-GB" b="1" kern="0" dirty="0">
              <a:solidFill>
                <a:srgbClr val="FFFFFF"/>
              </a:solidFill>
              <a:latin typeface="Arial"/>
              <a:ea typeface="Times New Roman"/>
            </a:endParaRPr>
          </a:p>
        </p:txBody>
      </p:sp>
      <p:sp>
        <p:nvSpPr>
          <p:cNvPr id="8" name="Content Placeholder 6">
            <a:extLst>
              <a:ext uri="{FF2B5EF4-FFF2-40B4-BE49-F238E27FC236}">
                <a16:creationId xmlns:a16="http://schemas.microsoft.com/office/drawing/2014/main" id="{C14DEFC3-0C95-497B-AFFA-CBC4171951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89864" y="1425730"/>
            <a:ext cx="6419850" cy="4142673"/>
          </a:xfrm>
          <a:prstGeom prst="rect">
            <a:avLst/>
          </a:prstGeom>
          <a:solidFill>
            <a:schemeClr val="bg2"/>
          </a:solidFill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n-US" dirty="0">
                <a:latin typeface="+mn-lt"/>
                <a:ea typeface="Bariol" charset="0"/>
                <a:cs typeface="Bariol" charset="0"/>
              </a:rPr>
              <a:t>TASK</a:t>
            </a:r>
          </a:p>
          <a:p>
            <a:pPr marL="0" indent="0">
              <a:buNone/>
            </a:pPr>
            <a:endParaRPr lang="en-US" dirty="0">
              <a:latin typeface="+mn-lt"/>
              <a:ea typeface="Bariol" charset="0"/>
              <a:cs typeface="Bariol" charset="0"/>
            </a:endParaRPr>
          </a:p>
          <a:p>
            <a:pPr marL="0" indent="0">
              <a:buNone/>
            </a:pPr>
            <a:endParaRPr lang="en-US" dirty="0">
              <a:latin typeface="+mn-lt"/>
              <a:ea typeface="Bariol" charset="0"/>
              <a:cs typeface="Bariol" charset="0"/>
            </a:endParaRPr>
          </a:p>
          <a:p>
            <a:pPr marL="0" indent="0">
              <a:buNone/>
            </a:pPr>
            <a:endParaRPr lang="en-US" dirty="0">
              <a:latin typeface="+mn-lt"/>
              <a:ea typeface="Bariol" charset="0"/>
              <a:cs typeface="Bariol" charset="0"/>
            </a:endParaRPr>
          </a:p>
          <a:p>
            <a:pPr marL="0" indent="0">
              <a:buNone/>
            </a:pPr>
            <a:endParaRPr lang="en-US" dirty="0">
              <a:latin typeface="+mn-lt"/>
              <a:ea typeface="Bariol" charset="0"/>
              <a:cs typeface="Bariol" charset="0"/>
            </a:endParaRPr>
          </a:p>
          <a:p>
            <a:pPr marL="0" indent="0">
              <a:buNone/>
            </a:pPr>
            <a:endParaRPr lang="en-US" dirty="0">
              <a:latin typeface="+mn-lt"/>
              <a:ea typeface="Bariol" charset="0"/>
              <a:cs typeface="Bariol" charset="0"/>
            </a:endParaRPr>
          </a:p>
          <a:p>
            <a:pPr marL="0" indent="0">
              <a:buNone/>
            </a:pPr>
            <a:endParaRPr lang="en-US" dirty="0">
              <a:latin typeface="+mn-lt"/>
              <a:ea typeface="Bariol" charset="0"/>
              <a:cs typeface="Bariol" charset="0"/>
            </a:endParaRPr>
          </a:p>
          <a:p>
            <a:pPr marL="0" indent="0">
              <a:buNone/>
            </a:pPr>
            <a:endParaRPr lang="en-US" dirty="0">
              <a:latin typeface="+mn-lt"/>
              <a:ea typeface="Bariol" charset="0"/>
              <a:cs typeface="Bariol" charset="0"/>
            </a:endParaRP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7F17247C-708F-46DD-B1C0-A55894E16FFD}"/>
              </a:ext>
            </a:extLst>
          </p:cNvPr>
          <p:cNvGrpSpPr/>
          <p:nvPr/>
        </p:nvGrpSpPr>
        <p:grpSpPr>
          <a:xfrm>
            <a:off x="6810507" y="1615878"/>
            <a:ext cx="3611335" cy="3762375"/>
            <a:chOff x="6751783" y="1496435"/>
            <a:chExt cx="3611335" cy="3762375"/>
          </a:xfrm>
        </p:grpSpPr>
        <p:pic>
          <p:nvPicPr>
            <p:cNvPr id="10" name="Picture 9">
              <a:extLst>
                <a:ext uri="{FF2B5EF4-FFF2-40B4-BE49-F238E27FC236}">
                  <a16:creationId xmlns:a16="http://schemas.microsoft.com/office/drawing/2014/main" id="{E8AA1E55-E42D-4628-9FD5-A0A413866551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6751783" y="1496435"/>
              <a:ext cx="3000375" cy="3762375"/>
            </a:xfrm>
            <a:prstGeom prst="rect">
              <a:avLst/>
            </a:prstGeom>
          </p:spPr>
        </p:pic>
        <p:pic>
          <p:nvPicPr>
            <p:cNvPr id="11" name="Picture 10">
              <a:extLst>
                <a:ext uri="{FF2B5EF4-FFF2-40B4-BE49-F238E27FC236}">
                  <a16:creationId xmlns:a16="http://schemas.microsoft.com/office/drawing/2014/main" id="{336A5F80-9B39-4898-9FB4-D60D0258691D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9639218" y="4189820"/>
              <a:ext cx="723900" cy="676275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4835277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356B6421-8947-4636-92FE-241C7B07FC23}"/>
              </a:ext>
            </a:extLst>
          </p:cNvPr>
          <p:cNvSpPr txBox="1"/>
          <p:nvPr/>
        </p:nvSpPr>
        <p:spPr>
          <a:xfrm>
            <a:off x="426280" y="436359"/>
            <a:ext cx="5534952" cy="646331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r>
              <a:rPr lang="en-GB" b="1" dirty="0"/>
              <a:t>Step 1: I will represent the subtraction problem as a part -whole bar model.</a:t>
            </a:r>
            <a:endParaRPr lang="en-GB" b="1" dirty="0">
              <a:cs typeface="Times New Roman" panose="02020603050405020304" pitchFamily="18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0FDF457-EB10-4CA3-957A-24E4A864F15F}"/>
              </a:ext>
            </a:extLst>
          </p:cNvPr>
          <p:cNvSpPr/>
          <p:nvPr/>
        </p:nvSpPr>
        <p:spPr>
          <a:xfrm>
            <a:off x="1501629" y="1711354"/>
            <a:ext cx="7441035" cy="61239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3B8D4DE-BEED-4054-B034-278D7AB47481}"/>
              </a:ext>
            </a:extLst>
          </p:cNvPr>
          <p:cNvSpPr/>
          <p:nvPr/>
        </p:nvSpPr>
        <p:spPr>
          <a:xfrm>
            <a:off x="1501629" y="2322352"/>
            <a:ext cx="4177715" cy="612396"/>
          </a:xfrm>
          <a:prstGeom prst="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FD5E7949-F286-407F-8B42-2BBAF40483F6}"/>
              </a:ext>
            </a:extLst>
          </p:cNvPr>
          <p:cNvSpPr/>
          <p:nvPr/>
        </p:nvSpPr>
        <p:spPr>
          <a:xfrm>
            <a:off x="5679346" y="2322352"/>
            <a:ext cx="3263317" cy="612396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5597E85-9153-4668-9EEF-0C8D689DF3B5}"/>
              </a:ext>
            </a:extLst>
          </p:cNvPr>
          <p:cNvSpPr txBox="1"/>
          <p:nvPr/>
        </p:nvSpPr>
        <p:spPr>
          <a:xfrm>
            <a:off x="4295163" y="1812022"/>
            <a:ext cx="1174459" cy="3691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16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77AA163F-032F-4FEC-907E-E47A418910B1}"/>
              </a:ext>
            </a:extLst>
          </p:cNvPr>
          <p:cNvSpPr txBox="1"/>
          <p:nvPr/>
        </p:nvSpPr>
        <p:spPr>
          <a:xfrm>
            <a:off x="4047687" y="2434206"/>
            <a:ext cx="1174459" cy="3691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7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88E8B408-3E48-43DB-B8E8-6B54832C9EC0}"/>
              </a:ext>
            </a:extLst>
          </p:cNvPr>
          <p:cNvSpPr txBox="1"/>
          <p:nvPr/>
        </p:nvSpPr>
        <p:spPr>
          <a:xfrm>
            <a:off x="6887361" y="2464964"/>
            <a:ext cx="7130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?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147F66E8-DDE5-408A-91AF-04711741E4F0}"/>
              </a:ext>
            </a:extLst>
          </p:cNvPr>
          <p:cNvSpPr txBox="1"/>
          <p:nvPr/>
        </p:nvSpPr>
        <p:spPr>
          <a:xfrm>
            <a:off x="671807" y="3728573"/>
            <a:ext cx="6215554" cy="1754326"/>
          </a:xfrm>
          <a:prstGeom prst="rect">
            <a:avLst/>
          </a:prstGeom>
          <a:solidFill>
            <a:schemeClr val="bg2"/>
          </a:solidFill>
        </p:spPr>
        <p:txBody>
          <a:bodyPr wrap="square">
            <a:spAutoFit/>
          </a:bodyPr>
          <a:lstStyle/>
          <a:p>
            <a:r>
              <a:rPr lang="en-GB" b="1" dirty="0"/>
              <a:t>Step 2: I am going to think of all the ways I could partition 7</a:t>
            </a:r>
          </a:p>
          <a:p>
            <a:endParaRPr lang="en-GB" b="1" dirty="0"/>
          </a:p>
          <a:p>
            <a:r>
              <a:rPr lang="en-GB" b="1" dirty="0"/>
              <a:t>1 + 6 = 7</a:t>
            </a:r>
          </a:p>
          <a:p>
            <a:r>
              <a:rPr lang="en-GB" b="1" dirty="0"/>
              <a:t>2 + 5 = 7</a:t>
            </a:r>
          </a:p>
          <a:p>
            <a:r>
              <a:rPr lang="en-GB" b="1" dirty="0"/>
              <a:t>3 + 4 = 7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951427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1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4AB234-D801-4FC2-BB72-FAB9C8B214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3479" y="844804"/>
            <a:ext cx="8229600" cy="580926"/>
          </a:xfrm>
        </p:spPr>
        <p:txBody>
          <a:bodyPr>
            <a:normAutofit/>
          </a:bodyPr>
          <a:lstStyle/>
          <a:p>
            <a:pPr algn="l"/>
            <a:r>
              <a:rPr lang="en-GB" sz="2800" b="1" dirty="0"/>
              <a:t>Carry out your plan: show your reasoning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C2C7A72-7C4A-4506-8DEE-575441380A26}"/>
              </a:ext>
            </a:extLst>
          </p:cNvPr>
          <p:cNvSpPr txBox="1"/>
          <p:nvPr/>
        </p:nvSpPr>
        <p:spPr>
          <a:xfrm>
            <a:off x="365490" y="1749412"/>
            <a:ext cx="4518053" cy="424731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b="1" dirty="0"/>
              <a:t>Step 1: Represent the problem on a tens frame. (you could use egg boxes and pebbles or something else at home.)</a:t>
            </a:r>
          </a:p>
          <a:p>
            <a:endParaRPr lang="en-GB" dirty="0">
              <a:cs typeface="Times New Roman" panose="02020603050405020304" pitchFamily="18" charset="0"/>
            </a:endParaRPr>
          </a:p>
          <a:p>
            <a:r>
              <a:rPr lang="en-GB" b="1" dirty="0">
                <a:cs typeface="Times New Roman" panose="02020603050405020304" pitchFamily="18" charset="0"/>
              </a:rPr>
              <a:t>Step 2: </a:t>
            </a:r>
            <a:r>
              <a:rPr lang="en-GB" b="1" dirty="0"/>
              <a:t>Decide how you are going to split your 7 into easier parts to subtract from 16 so you are left with 10 after taking away 1 part.</a:t>
            </a:r>
          </a:p>
          <a:p>
            <a:r>
              <a:rPr lang="en-GB" b="1" dirty="0"/>
              <a:t>16 – 6 = 10</a:t>
            </a:r>
          </a:p>
          <a:p>
            <a:endParaRPr lang="en-GB" b="1" dirty="0">
              <a:cs typeface="Times New Roman" panose="02020603050405020304" pitchFamily="18" charset="0"/>
            </a:endParaRPr>
          </a:p>
          <a:p>
            <a:endParaRPr lang="en-GB" dirty="0">
              <a:cs typeface="Times New Roman" panose="02020603050405020304" pitchFamily="18" charset="0"/>
            </a:endParaRPr>
          </a:p>
          <a:p>
            <a:r>
              <a:rPr lang="en-GB" b="1" dirty="0">
                <a:cs typeface="Times New Roman" panose="02020603050405020304" pitchFamily="18" charset="0"/>
              </a:rPr>
              <a:t>Step 3:Take the next part away from 10.</a:t>
            </a:r>
          </a:p>
          <a:p>
            <a:r>
              <a:rPr lang="en-GB" b="1" dirty="0"/>
              <a:t>10 – 1 = 9</a:t>
            </a:r>
          </a:p>
          <a:p>
            <a:endParaRPr lang="en-GB" b="1" dirty="0">
              <a:cs typeface="Times New Roman" panose="02020603050405020304" pitchFamily="18" charset="0"/>
            </a:endParaRPr>
          </a:p>
        </p:txBody>
      </p:sp>
      <p:sp>
        <p:nvSpPr>
          <p:cNvPr id="8" name="Text Box 2">
            <a:extLst>
              <a:ext uri="{FF2B5EF4-FFF2-40B4-BE49-F238E27FC236}">
                <a16:creationId xmlns:a16="http://schemas.microsoft.com/office/drawing/2014/main" id="{D775A32F-6EE0-4238-AD7B-00A6AE703C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1"/>
            <a:ext cx="4248150" cy="351155"/>
          </a:xfrm>
          <a:prstGeom prst="rect">
            <a:avLst/>
          </a:prstGeom>
          <a:solidFill>
            <a:srgbClr val="1F3244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ctr" hangingPunct="0">
              <a:spcBef>
                <a:spcPts val="700"/>
              </a:spcBef>
            </a:pPr>
            <a:r>
              <a:rPr lang="en-GB" kern="0" dirty="0">
                <a:solidFill>
                  <a:srgbClr val="FFFFFF"/>
                </a:solidFill>
                <a:latin typeface="Arial"/>
                <a:ea typeface="Times New Roman"/>
              </a:rPr>
              <a:t>HIAS Blended Learning Resource</a:t>
            </a:r>
            <a:endParaRPr lang="en-GB" b="1" kern="0" dirty="0">
              <a:solidFill>
                <a:srgbClr val="FFFFFF"/>
              </a:solidFill>
              <a:latin typeface="Arial"/>
              <a:ea typeface="Times New Roman"/>
            </a:endParaRPr>
          </a:p>
        </p:txBody>
      </p:sp>
      <p:sp>
        <p:nvSpPr>
          <p:cNvPr id="11" name="Content Placeholder 6">
            <a:extLst>
              <a:ext uri="{FF2B5EF4-FFF2-40B4-BE49-F238E27FC236}">
                <a16:creationId xmlns:a16="http://schemas.microsoft.com/office/drawing/2014/main" id="{2AF30C61-9CD0-4747-81DE-2CB5C4DE6B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44208" y="1801733"/>
            <a:ext cx="6419850" cy="4142673"/>
          </a:xfrm>
          <a:prstGeom prst="rect">
            <a:avLst/>
          </a:prstGeom>
          <a:solidFill>
            <a:schemeClr val="bg2"/>
          </a:solidFill>
        </p:spPr>
        <p:txBody>
          <a:bodyPr wrap="square">
            <a:spAutoFit/>
          </a:bodyPr>
          <a:lstStyle/>
          <a:p>
            <a:pPr marL="0" indent="0">
              <a:buNone/>
            </a:pPr>
            <a:endParaRPr lang="en-US" dirty="0">
              <a:latin typeface="+mn-lt"/>
              <a:ea typeface="Bariol" charset="0"/>
              <a:cs typeface="Bariol" charset="0"/>
            </a:endParaRPr>
          </a:p>
          <a:p>
            <a:pPr marL="0" indent="0">
              <a:buNone/>
            </a:pPr>
            <a:endParaRPr lang="en-US" dirty="0">
              <a:latin typeface="+mn-lt"/>
              <a:ea typeface="Bariol" charset="0"/>
              <a:cs typeface="Bariol" charset="0"/>
            </a:endParaRPr>
          </a:p>
          <a:p>
            <a:pPr marL="0" indent="0">
              <a:buNone/>
            </a:pPr>
            <a:endParaRPr lang="en-US" dirty="0">
              <a:latin typeface="+mn-lt"/>
              <a:ea typeface="Bariol" charset="0"/>
              <a:cs typeface="Bariol" charset="0"/>
            </a:endParaRPr>
          </a:p>
          <a:p>
            <a:pPr marL="0" indent="0">
              <a:buNone/>
            </a:pPr>
            <a:endParaRPr lang="en-US" dirty="0">
              <a:latin typeface="+mn-lt"/>
              <a:ea typeface="Bariol" charset="0"/>
              <a:cs typeface="Bariol" charset="0"/>
            </a:endParaRPr>
          </a:p>
          <a:p>
            <a:pPr marL="0" indent="0">
              <a:buNone/>
            </a:pPr>
            <a:endParaRPr lang="en-US" dirty="0">
              <a:latin typeface="+mn-lt"/>
              <a:ea typeface="Bariol" charset="0"/>
              <a:cs typeface="Bariol" charset="0"/>
            </a:endParaRPr>
          </a:p>
          <a:p>
            <a:pPr marL="0" indent="0">
              <a:buNone/>
            </a:pPr>
            <a:endParaRPr lang="en-US" dirty="0">
              <a:latin typeface="+mn-lt"/>
              <a:ea typeface="Bariol" charset="0"/>
              <a:cs typeface="Bariol" charset="0"/>
            </a:endParaRPr>
          </a:p>
          <a:p>
            <a:pPr marL="0" indent="0">
              <a:buNone/>
            </a:pPr>
            <a:endParaRPr lang="en-US" dirty="0">
              <a:latin typeface="+mn-lt"/>
              <a:ea typeface="Bariol" charset="0"/>
              <a:cs typeface="Bariol" charset="0"/>
            </a:endParaRPr>
          </a:p>
          <a:p>
            <a:pPr marL="0" indent="0">
              <a:buNone/>
            </a:pPr>
            <a:endParaRPr lang="en-US" dirty="0">
              <a:latin typeface="+mn-lt"/>
              <a:ea typeface="Bariol" charset="0"/>
              <a:cs typeface="Bariol" charset="0"/>
            </a:endParaRP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C84D2AB2-421C-4630-97D1-0C2BCF8A2A88}"/>
              </a:ext>
            </a:extLst>
          </p:cNvPr>
          <p:cNvGrpSpPr/>
          <p:nvPr/>
        </p:nvGrpSpPr>
        <p:grpSpPr>
          <a:xfrm>
            <a:off x="6676283" y="1991881"/>
            <a:ext cx="3611335" cy="3762375"/>
            <a:chOff x="6751783" y="1496435"/>
            <a:chExt cx="3611335" cy="3762375"/>
          </a:xfrm>
        </p:grpSpPr>
        <p:pic>
          <p:nvPicPr>
            <p:cNvPr id="9" name="Picture 8">
              <a:extLst>
                <a:ext uri="{FF2B5EF4-FFF2-40B4-BE49-F238E27FC236}">
                  <a16:creationId xmlns:a16="http://schemas.microsoft.com/office/drawing/2014/main" id="{3F524BA1-5431-48F6-B350-9AB1A680F968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6751783" y="1496435"/>
              <a:ext cx="3000375" cy="3762375"/>
            </a:xfrm>
            <a:prstGeom prst="rect">
              <a:avLst/>
            </a:prstGeom>
          </p:spPr>
        </p:pic>
        <p:pic>
          <p:nvPicPr>
            <p:cNvPr id="10" name="Picture 9">
              <a:extLst>
                <a:ext uri="{FF2B5EF4-FFF2-40B4-BE49-F238E27FC236}">
                  <a16:creationId xmlns:a16="http://schemas.microsoft.com/office/drawing/2014/main" id="{08676631-B07C-433B-B444-6B62F8A0EBE0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9639218" y="4189820"/>
              <a:ext cx="723900" cy="676275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41533178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>
            <a:extLst>
              <a:ext uri="{FF2B5EF4-FFF2-40B4-BE49-F238E27FC236}">
                <a16:creationId xmlns:a16="http://schemas.microsoft.com/office/drawing/2014/main" id="{45BB6592-A37E-4BBB-B78C-75CBAC7E7D83}"/>
              </a:ext>
            </a:extLst>
          </p:cNvPr>
          <p:cNvGrpSpPr/>
          <p:nvPr/>
        </p:nvGrpSpPr>
        <p:grpSpPr>
          <a:xfrm>
            <a:off x="308597" y="600400"/>
            <a:ext cx="7589290" cy="3500269"/>
            <a:chOff x="1803632" y="1268930"/>
            <a:chExt cx="7589290" cy="3500269"/>
          </a:xfrm>
        </p:grpSpPr>
        <p:pic>
          <p:nvPicPr>
            <p:cNvPr id="4" name="Picture 3">
              <a:extLst>
                <a:ext uri="{FF2B5EF4-FFF2-40B4-BE49-F238E27FC236}">
                  <a16:creationId xmlns:a16="http://schemas.microsoft.com/office/drawing/2014/main" id="{311736F3-1ED4-4B2A-A4CC-0A29AB99F748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803633" y="2013358"/>
              <a:ext cx="2949880" cy="1197557"/>
            </a:xfrm>
            <a:prstGeom prst="rect">
              <a:avLst/>
            </a:prstGeom>
          </p:spPr>
        </p:pic>
        <p:pic>
          <p:nvPicPr>
            <p:cNvPr id="6" name="Picture 5">
              <a:extLst>
                <a:ext uri="{FF2B5EF4-FFF2-40B4-BE49-F238E27FC236}">
                  <a16:creationId xmlns:a16="http://schemas.microsoft.com/office/drawing/2014/main" id="{E0F76E41-EC50-45BE-83EC-5134E6495131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5160627" y="2013358"/>
              <a:ext cx="2973243" cy="1197557"/>
            </a:xfrm>
            <a:prstGeom prst="rect">
              <a:avLst/>
            </a:prstGeom>
          </p:spPr>
        </p:pic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1DB72DD9-BA70-46B9-B4E0-49A8D2714B3F}"/>
                </a:ext>
              </a:extLst>
            </p:cNvPr>
            <p:cNvSpPr txBox="1"/>
            <p:nvPr/>
          </p:nvSpPr>
          <p:spPr>
            <a:xfrm>
              <a:off x="2827090" y="1652631"/>
              <a:ext cx="84728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dirty="0"/>
                <a:t>10</a:t>
              </a:r>
            </a:p>
          </p:txBody>
        </p:sp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F9FEC25D-62E4-4312-B429-A3DC093784FB}"/>
                </a:ext>
              </a:extLst>
            </p:cNvPr>
            <p:cNvSpPr txBox="1"/>
            <p:nvPr/>
          </p:nvSpPr>
          <p:spPr>
            <a:xfrm>
              <a:off x="6301530" y="1620365"/>
              <a:ext cx="84728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dirty="0"/>
                <a:t>6</a:t>
              </a:r>
            </a:p>
          </p:txBody>
        </p: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2BD5E637-FA4A-48D6-9CFB-8BCA49E19741}"/>
                </a:ext>
              </a:extLst>
            </p:cNvPr>
            <p:cNvSpPr txBox="1"/>
            <p:nvPr/>
          </p:nvSpPr>
          <p:spPr>
            <a:xfrm>
              <a:off x="4561513" y="1268930"/>
              <a:ext cx="84728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dirty="0"/>
                <a:t>16</a:t>
              </a:r>
            </a:p>
          </p:txBody>
        </p:sp>
        <p:pic>
          <p:nvPicPr>
            <p:cNvPr id="13" name="Picture 12">
              <a:extLst>
                <a:ext uri="{FF2B5EF4-FFF2-40B4-BE49-F238E27FC236}">
                  <a16:creationId xmlns:a16="http://schemas.microsoft.com/office/drawing/2014/main" id="{F529D0C8-3E58-470E-8B8C-A3D81BE663E7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1803632" y="3571642"/>
              <a:ext cx="2960857" cy="1197557"/>
            </a:xfrm>
            <a:prstGeom prst="rect">
              <a:avLst/>
            </a:prstGeom>
          </p:spPr>
        </p:pic>
        <p:pic>
          <p:nvPicPr>
            <p:cNvPr id="15" name="Picture 14">
              <a:extLst>
                <a:ext uri="{FF2B5EF4-FFF2-40B4-BE49-F238E27FC236}">
                  <a16:creationId xmlns:a16="http://schemas.microsoft.com/office/drawing/2014/main" id="{3127D7C7-D969-4667-86E0-4F2AC05E6679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5160627" y="3571642"/>
              <a:ext cx="2948779" cy="1197557"/>
            </a:xfrm>
            <a:prstGeom prst="rect">
              <a:avLst/>
            </a:prstGeom>
          </p:spPr>
        </p:pic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B5A8663C-E639-46FD-AC3D-388046DA3189}"/>
                </a:ext>
              </a:extLst>
            </p:cNvPr>
            <p:cNvSpPr txBox="1"/>
            <p:nvPr/>
          </p:nvSpPr>
          <p:spPr>
            <a:xfrm>
              <a:off x="8109406" y="4084859"/>
              <a:ext cx="128351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dirty="0"/>
                <a:t>-7</a:t>
              </a:r>
            </a:p>
          </p:txBody>
        </p:sp>
        <p:cxnSp>
          <p:nvCxnSpPr>
            <p:cNvPr id="19" name="Straight Arrow Connector 18">
              <a:extLst>
                <a:ext uri="{FF2B5EF4-FFF2-40B4-BE49-F238E27FC236}">
                  <a16:creationId xmlns:a16="http://schemas.microsoft.com/office/drawing/2014/main" id="{B968DDC5-6AD4-4077-BFCB-AB7115584DD9}"/>
                </a:ext>
              </a:extLst>
            </p:cNvPr>
            <p:cNvCxnSpPr>
              <a:stCxn id="9" idx="1"/>
            </p:cNvCxnSpPr>
            <p:nvPr/>
          </p:nvCxnSpPr>
          <p:spPr>
            <a:xfrm flipH="1">
              <a:off x="3372374" y="1453596"/>
              <a:ext cx="1189139" cy="351435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Arrow Connector 20">
              <a:extLst>
                <a:ext uri="{FF2B5EF4-FFF2-40B4-BE49-F238E27FC236}">
                  <a16:creationId xmlns:a16="http://schemas.microsoft.com/office/drawing/2014/main" id="{0EEF6645-E136-4B88-B8EA-890C9643BC2E}"/>
                </a:ext>
              </a:extLst>
            </p:cNvPr>
            <p:cNvCxnSpPr/>
            <p:nvPr/>
          </p:nvCxnSpPr>
          <p:spPr>
            <a:xfrm>
              <a:off x="4985157" y="1453596"/>
              <a:ext cx="1239474" cy="351435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23" name="Picture 22">
            <a:extLst>
              <a:ext uri="{FF2B5EF4-FFF2-40B4-BE49-F238E27FC236}">
                <a16:creationId xmlns:a16="http://schemas.microsoft.com/office/drawing/2014/main" id="{6EFB1DC6-517B-4EB9-9FF7-3E3B508B4364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108101" y="5480473"/>
            <a:ext cx="6249798" cy="1122869"/>
          </a:xfrm>
          <a:prstGeom prst="rect">
            <a:avLst/>
          </a:prstGeom>
        </p:spPr>
      </p:pic>
      <p:sp>
        <p:nvSpPr>
          <p:cNvPr id="25" name="TextBox 24">
            <a:extLst>
              <a:ext uri="{FF2B5EF4-FFF2-40B4-BE49-F238E27FC236}">
                <a16:creationId xmlns:a16="http://schemas.microsoft.com/office/drawing/2014/main" id="{657A0ED7-68EE-48D7-A8EF-49DB3B99A3E0}"/>
              </a:ext>
            </a:extLst>
          </p:cNvPr>
          <p:cNvSpPr txBox="1"/>
          <p:nvPr/>
        </p:nvSpPr>
        <p:spPr>
          <a:xfrm>
            <a:off x="8088759" y="2964890"/>
            <a:ext cx="171135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Partition 7 into 6 and 1</a:t>
            </a:r>
          </a:p>
          <a:p>
            <a:endParaRPr lang="en-GB" dirty="0"/>
          </a:p>
          <a:p>
            <a:r>
              <a:rPr lang="en-GB" dirty="0"/>
              <a:t>16 – 6 = 10</a:t>
            </a:r>
          </a:p>
          <a:p>
            <a:r>
              <a:rPr lang="en-GB" dirty="0"/>
              <a:t>10 – 1 = 9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37873EA6-4B2F-4A3B-8998-DE333F1BDC59}"/>
              </a:ext>
            </a:extLst>
          </p:cNvPr>
          <p:cNvSpPr txBox="1"/>
          <p:nvPr/>
        </p:nvSpPr>
        <p:spPr>
          <a:xfrm>
            <a:off x="3103016" y="5323934"/>
            <a:ext cx="621555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b="1" dirty="0">
                <a:cs typeface="Times New Roman" panose="02020603050405020304" pitchFamily="18" charset="0"/>
              </a:rPr>
              <a:t>Check on a number line.</a:t>
            </a:r>
            <a:endParaRPr lang="en-GB" dirty="0"/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9751323E-2328-4B3C-A29D-D96E2D02AB99}"/>
              </a:ext>
            </a:extLst>
          </p:cNvPr>
          <p:cNvSpPr txBox="1"/>
          <p:nvPr/>
        </p:nvSpPr>
        <p:spPr>
          <a:xfrm>
            <a:off x="7233000" y="1037366"/>
            <a:ext cx="4959000" cy="1477328"/>
          </a:xfrm>
          <a:prstGeom prst="rect">
            <a:avLst/>
          </a:prstGeom>
          <a:solidFill>
            <a:schemeClr val="bg2"/>
          </a:solidFill>
        </p:spPr>
        <p:txBody>
          <a:bodyPr wrap="square">
            <a:spAutoFit/>
          </a:bodyPr>
          <a:lstStyle/>
          <a:p>
            <a:r>
              <a:rPr lang="en-GB" b="1" dirty="0">
                <a:cs typeface="Times New Roman" panose="02020603050405020304" pitchFamily="18" charset="0"/>
              </a:rPr>
              <a:t>Step 2: </a:t>
            </a:r>
            <a:r>
              <a:rPr lang="en-GB" b="1" dirty="0"/>
              <a:t>Decide how you are going to split your 7 into easier parts to subtract from 16 so you are left with 10 after taking away 1 part.</a:t>
            </a:r>
          </a:p>
          <a:p>
            <a:r>
              <a:rPr lang="en-GB" b="1" dirty="0"/>
              <a:t>16 – 6 = 10</a:t>
            </a:r>
          </a:p>
        </p:txBody>
      </p: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4B0A6F52-4472-4E11-AF8F-2E9D52B0D9EC}"/>
              </a:ext>
            </a:extLst>
          </p:cNvPr>
          <p:cNvCxnSpPr/>
          <p:nvPr/>
        </p:nvCxnSpPr>
        <p:spPr>
          <a:xfrm flipH="1">
            <a:off x="6096000" y="2743200"/>
            <a:ext cx="1215274" cy="655617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1" name="TextBox 30">
            <a:extLst>
              <a:ext uri="{FF2B5EF4-FFF2-40B4-BE49-F238E27FC236}">
                <a16:creationId xmlns:a16="http://schemas.microsoft.com/office/drawing/2014/main" id="{638B1CD8-86D0-4053-9198-BC02BF50EC78}"/>
              </a:ext>
            </a:extLst>
          </p:cNvPr>
          <p:cNvSpPr txBox="1"/>
          <p:nvPr/>
        </p:nvSpPr>
        <p:spPr>
          <a:xfrm>
            <a:off x="352220" y="4677603"/>
            <a:ext cx="6219020" cy="646331"/>
          </a:xfrm>
          <a:prstGeom prst="rect">
            <a:avLst/>
          </a:prstGeom>
          <a:solidFill>
            <a:schemeClr val="bg2"/>
          </a:solidFill>
        </p:spPr>
        <p:txBody>
          <a:bodyPr wrap="square">
            <a:spAutoFit/>
          </a:bodyPr>
          <a:lstStyle/>
          <a:p>
            <a:r>
              <a:rPr lang="en-GB" b="1" dirty="0">
                <a:cs typeface="Times New Roman" panose="02020603050405020304" pitchFamily="18" charset="0"/>
              </a:rPr>
              <a:t>Step 3:Take the next part away from 10.</a:t>
            </a:r>
          </a:p>
          <a:p>
            <a:r>
              <a:rPr lang="en-GB" b="1" dirty="0"/>
              <a:t>10 – 1 = 9</a:t>
            </a:r>
          </a:p>
        </p:txBody>
      </p: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94FAF5DE-2D6E-434F-A718-1BBE745ED5CD}"/>
              </a:ext>
            </a:extLst>
          </p:cNvPr>
          <p:cNvCxnSpPr/>
          <p:nvPr/>
        </p:nvCxnSpPr>
        <p:spPr>
          <a:xfrm flipV="1">
            <a:off x="2941504" y="4354024"/>
            <a:ext cx="323025" cy="375839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9" name="TextBox 28">
            <a:extLst>
              <a:ext uri="{FF2B5EF4-FFF2-40B4-BE49-F238E27FC236}">
                <a16:creationId xmlns:a16="http://schemas.microsoft.com/office/drawing/2014/main" id="{95EA7C78-925D-4460-B19A-67AFF3F1566C}"/>
              </a:ext>
            </a:extLst>
          </p:cNvPr>
          <p:cNvSpPr txBox="1"/>
          <p:nvPr/>
        </p:nvSpPr>
        <p:spPr>
          <a:xfrm>
            <a:off x="298030" y="174005"/>
            <a:ext cx="6214682" cy="369332"/>
          </a:xfrm>
          <a:prstGeom prst="rect">
            <a:avLst/>
          </a:prstGeom>
          <a:solidFill>
            <a:schemeClr val="bg2"/>
          </a:solidFill>
        </p:spPr>
        <p:txBody>
          <a:bodyPr wrap="square">
            <a:spAutoFit/>
          </a:bodyPr>
          <a:lstStyle/>
          <a:p>
            <a:r>
              <a:rPr lang="en-GB" b="1" dirty="0"/>
              <a:t>Step 1: Represent the problem on a tens frame.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87439793"/>
      </p:ext>
    </p:extLst>
  </p:cSld>
  <p:clrMapOvr>
    <a:masterClrMapping/>
  </p:clrMapOvr>
</p:sld>
</file>

<file path=ppt/theme/theme1.xml><?xml version="1.0" encoding="utf-8"?>
<a:theme xmlns:a="http://schemas.openxmlformats.org/drawingml/2006/main" name="3_HIAS PowerPoint 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381</TotalTime>
  <Words>1027</Words>
  <Application>Microsoft Office PowerPoint</Application>
  <PresentationFormat>Widescreen</PresentationFormat>
  <Paragraphs>145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Calibri</vt:lpstr>
      <vt:lpstr>Symbol</vt:lpstr>
      <vt:lpstr>Times New Roman</vt:lpstr>
      <vt:lpstr>3_HIAS PowerPoint template</vt:lpstr>
      <vt:lpstr>Year 1</vt:lpstr>
      <vt:lpstr> HIAS Blended Learning Resource</vt:lpstr>
      <vt:lpstr>PowerPoint Presentation</vt:lpstr>
      <vt:lpstr>Maths focus: Reasoning about using number bonds; partitioning numbers in different ways to aid efficient calculation, “making a ten”.</vt:lpstr>
      <vt:lpstr>Understand the problem</vt:lpstr>
      <vt:lpstr>Make a Plan</vt:lpstr>
      <vt:lpstr>PowerPoint Presentation</vt:lpstr>
      <vt:lpstr>Carry out your plan: show your reasoning</vt:lpstr>
      <vt:lpstr>PowerPoint Presentation</vt:lpstr>
      <vt:lpstr>Review your solution: does it seem reasonable? Which steps/ parts did you find easy and which harder?</vt:lpstr>
      <vt:lpstr>Now try this one</vt:lpstr>
      <vt:lpstr>HIAS Maths team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Year 1</dc:title>
  <dc:creator>Clifft, Jacqui</dc:creator>
  <cp:lastModifiedBy>Richardson, Hannah</cp:lastModifiedBy>
  <cp:revision>11</cp:revision>
  <dcterms:created xsi:type="dcterms:W3CDTF">2021-01-05T11:02:27Z</dcterms:created>
  <dcterms:modified xsi:type="dcterms:W3CDTF">2025-08-18T10:11:10Z</dcterms:modified>
</cp:coreProperties>
</file>