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4" r:id="rId4"/>
    <p:sldId id="2695" r:id="rId5"/>
    <p:sldId id="2697" r:id="rId6"/>
    <p:sldId id="2698" r:id="rId7"/>
    <p:sldId id="2699" r:id="rId8"/>
    <p:sldId id="2696" r:id="rId9"/>
    <p:sldId id="2694" r:id="rId10"/>
    <p:sldId id="2700" r:id="rId11"/>
    <p:sldId id="2701"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85930" autoAdjust="0"/>
  </p:normalViewPr>
  <p:slideViewPr>
    <p:cSldViewPr snapToGrid="0">
      <p:cViewPr varScale="1">
        <p:scale>
          <a:sx n="74" d="100"/>
          <a:sy n="74" d="100"/>
        </p:scale>
        <p:origin x="989" y="58"/>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17/01/2021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Area of the white rectangle is 2 x 10 = 20 cm</a:t>
            </a:r>
            <a:r>
              <a:rPr lang="en-GB" baseline="30000" dirty="0"/>
              <a:t>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Area of all four rectangles together = 4 x 20 = 80</a:t>
            </a:r>
            <a:r>
              <a:rPr lang="en-GB" dirty="0"/>
              <a:t>cm</a:t>
            </a:r>
            <a:r>
              <a:rPr lang="en-GB" baseline="30000" dirty="0"/>
              <a:t>2</a:t>
            </a:r>
          </a:p>
          <a:p>
            <a:r>
              <a:rPr lang="en-GB" baseline="0" dirty="0"/>
              <a:t>Dimensions of large, outer, square are 12cm x 12cm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Total area is 12 x 12 = 144 </a:t>
            </a:r>
            <a:r>
              <a:rPr lang="en-GB" dirty="0"/>
              <a:t>cm</a:t>
            </a:r>
            <a:r>
              <a:rPr lang="en-GB" baseline="30000" dirty="0"/>
              <a:t>2</a:t>
            </a:r>
          </a:p>
          <a:p>
            <a:endParaRPr lang="en-GB" baseline="0" dirty="0"/>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399131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Area of the white rectangle is 7 x 15 = 105 cm</a:t>
            </a:r>
            <a:r>
              <a:rPr lang="en-GB" baseline="30000" dirty="0"/>
              <a:t>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Area of all four rectangles together = 4 x 105 = 420</a:t>
            </a:r>
            <a:r>
              <a:rPr lang="en-GB" dirty="0"/>
              <a:t>cm</a:t>
            </a:r>
            <a:r>
              <a:rPr lang="en-GB" baseline="30000" dirty="0"/>
              <a:t>2</a:t>
            </a:r>
          </a:p>
          <a:p>
            <a:r>
              <a:rPr lang="en-GB" baseline="0" dirty="0"/>
              <a:t>Dimensions of large, outer, square are 22cm x 22cm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Total area is 12 x 12 = 484 </a:t>
            </a:r>
            <a:r>
              <a:rPr lang="en-GB" dirty="0"/>
              <a:t>cm</a:t>
            </a:r>
            <a:r>
              <a:rPr lang="en-GB" baseline="30000" dirty="0"/>
              <a:t>2</a:t>
            </a:r>
          </a:p>
          <a:p>
            <a:endParaRPr lang="en-GB" baseline="0" dirty="0"/>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1465930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Area of the white rectangle is 7 x 21 = 147 cm</a:t>
            </a:r>
            <a:r>
              <a:rPr lang="en-GB" baseline="30000" dirty="0"/>
              <a:t>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Area of all four rectangles together = 4 x 147 = 588 </a:t>
            </a:r>
            <a:r>
              <a:rPr lang="en-GB" dirty="0"/>
              <a:t>cm</a:t>
            </a:r>
            <a:r>
              <a:rPr lang="en-GB" baseline="30000" dirty="0"/>
              <a:t>2</a:t>
            </a:r>
          </a:p>
          <a:p>
            <a:r>
              <a:rPr lang="en-GB" baseline="0" dirty="0"/>
              <a:t>Dimensions of large, outer, square are 28cm x 28cm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Total area is 28 x 28 = 784 </a:t>
            </a:r>
            <a:r>
              <a:rPr lang="en-GB" dirty="0"/>
              <a:t>cm</a:t>
            </a:r>
            <a:r>
              <a:rPr lang="en-GB" baseline="30000" dirty="0"/>
              <a:t>2</a:t>
            </a:r>
          </a:p>
          <a:p>
            <a:endParaRPr lang="en-GB" baseline="0" dirty="0"/>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3787046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Area of the white rectangle is 2 x 10 = 20 cm</a:t>
            </a:r>
            <a:r>
              <a:rPr lang="en-GB" baseline="30000" dirty="0"/>
              <a:t>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Area of all four rectangles together = 4 x 20 = 80</a:t>
            </a:r>
            <a:r>
              <a:rPr lang="en-GB" dirty="0"/>
              <a:t>cm</a:t>
            </a:r>
            <a:r>
              <a:rPr lang="en-GB" baseline="30000" dirty="0"/>
              <a:t>2</a:t>
            </a:r>
          </a:p>
          <a:p>
            <a:r>
              <a:rPr lang="en-GB" baseline="0" dirty="0"/>
              <a:t>Dimensions of large, outer, square are 12cm x 12cm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Total area is 12 x 12 = 144 </a:t>
            </a:r>
            <a:r>
              <a:rPr lang="en-GB" dirty="0"/>
              <a:t>cm</a:t>
            </a:r>
            <a:r>
              <a:rPr lang="en-GB" baseline="30000" dirty="0"/>
              <a:t>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Area of shaded square is 144 – 80 = 64 </a:t>
            </a:r>
            <a:r>
              <a:rPr lang="en-GB" dirty="0"/>
              <a:t>cm</a:t>
            </a:r>
            <a:r>
              <a:rPr lang="en-GB" baseline="30000" dirty="0"/>
              <a:t>2</a:t>
            </a:r>
            <a:endParaRPr lang="en-GB" baseline="0" dirty="0"/>
          </a:p>
          <a:p>
            <a:endParaRPr lang="en-GB" baseline="0" dirty="0"/>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2745643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Area of shaded square = area of large square – area of 4 x white rectangles = 121 – 4x24 = 25cm</a:t>
            </a:r>
            <a:r>
              <a:rPr lang="en-GB" baseline="30000" dirty="0"/>
              <a:t>2</a:t>
            </a:r>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2905180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Dimensions of longer pair of rectangles is 2 x 10</a:t>
            </a:r>
          </a:p>
          <a:p>
            <a:r>
              <a:rPr lang="en-GB" dirty="0"/>
              <a:t>Dimensions of shorter pair of rectangles is 2 x 5</a:t>
            </a:r>
          </a:p>
          <a:p>
            <a:r>
              <a:rPr lang="en-GB" dirty="0"/>
              <a:t>This gives the dimensions of the shaded area as 8 x 3 = 24 cm</a:t>
            </a:r>
            <a:r>
              <a:rPr lang="en-GB" baseline="30000" dirty="0"/>
              <a:t>2</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1333853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Total area = 10 x 5 = 50 cm</a:t>
            </a:r>
            <a:r>
              <a:rPr lang="en-GB" baseline="30000" dirty="0"/>
              <a:t>2</a:t>
            </a:r>
            <a:r>
              <a:rPr lang="en-GB"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Area of two triangles = 2 x 0.5 x 3 x 5 = 15 </a:t>
            </a:r>
            <a:r>
              <a:rPr lang="en-GB" dirty="0"/>
              <a:t>cm</a:t>
            </a:r>
            <a:r>
              <a:rPr lang="en-GB" baseline="30000" dirty="0"/>
              <a:t>2</a:t>
            </a:r>
            <a:r>
              <a:rPr lang="en-GB"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Area of parallelogram = 50-15 = 35 cm</a:t>
            </a:r>
            <a:r>
              <a:rPr lang="en-GB" baseline="30000" dirty="0"/>
              <a:t>2</a:t>
            </a:r>
            <a:r>
              <a:rPr lang="en-GB" baseline="0" dirty="0"/>
              <a:t> </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10</a:t>
            </a:fld>
            <a:endParaRPr lang="en-GB"/>
          </a:p>
        </p:txBody>
      </p:sp>
    </p:spTree>
    <p:extLst>
      <p:ext uri="{BB962C8B-B14F-4D97-AF65-F5344CB8AC3E}">
        <p14:creationId xmlns:p14="http://schemas.microsoft.com/office/powerpoint/2010/main" val="277390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Total area = 6 x 8 = 48 cm</a:t>
            </a:r>
            <a:r>
              <a:rPr lang="en-GB" baseline="30000" dirty="0"/>
              <a:t>2</a:t>
            </a:r>
            <a:r>
              <a:rPr lang="en-GB"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Area of triangles = 4 x 0.5 x 4 x 3 = 24 cm</a:t>
            </a:r>
            <a:r>
              <a:rPr lang="en-GB" baseline="30000" dirty="0"/>
              <a:t>2</a:t>
            </a:r>
            <a:r>
              <a:rPr lang="en-GB"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Area of rhombus = 48-24 = 24 cm</a:t>
            </a:r>
            <a:r>
              <a:rPr lang="en-GB" baseline="30000" dirty="0"/>
              <a:t>2</a:t>
            </a:r>
            <a:r>
              <a:rPr lang="en-GB" baseline="0" dirty="0"/>
              <a:t> </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11</a:t>
            </a:fld>
            <a:endParaRPr lang="en-GB"/>
          </a:p>
        </p:txBody>
      </p:sp>
    </p:spTree>
    <p:extLst>
      <p:ext uri="{BB962C8B-B14F-4D97-AF65-F5344CB8AC3E}">
        <p14:creationId xmlns:p14="http://schemas.microsoft.com/office/powerpoint/2010/main" val="1710811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2.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51121"/>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426832" y="1586517"/>
            <a:ext cx="7772400" cy="1470025"/>
          </a:xfrm>
        </p:spPr>
        <p:txBody>
          <a:bodyPr>
            <a:normAutofit/>
          </a:bodyPr>
          <a:lstStyle/>
          <a:p>
            <a:pPr algn="l"/>
            <a:r>
              <a:rPr lang="en-GB" b="1" dirty="0"/>
              <a:t>Year 7</a:t>
            </a:r>
          </a:p>
        </p:txBody>
      </p:sp>
      <p:sp>
        <p:nvSpPr>
          <p:cNvPr id="3" name="Subtitle 2"/>
          <p:cNvSpPr>
            <a:spLocks noGrp="1"/>
          </p:cNvSpPr>
          <p:nvPr>
            <p:ph type="subTitle" idx="1"/>
          </p:nvPr>
        </p:nvSpPr>
        <p:spPr>
          <a:xfrm>
            <a:off x="1426832" y="2745082"/>
            <a:ext cx="8255260" cy="622920"/>
          </a:xfrm>
        </p:spPr>
        <p:txBody>
          <a:bodyPr>
            <a:normAutofit/>
          </a:bodyPr>
          <a:lstStyle/>
          <a:p>
            <a:pPr algn="l">
              <a:lnSpc>
                <a:spcPct val="107000"/>
              </a:lnSpc>
              <a:spcAft>
                <a:spcPts val="800"/>
              </a:spcAft>
            </a:pPr>
            <a:r>
              <a:rPr lang="en-GB" b="1" dirty="0">
                <a:solidFill>
                  <a:schemeClr val="tx1"/>
                </a:solidFill>
                <a:effectLst/>
                <a:latin typeface="+mj-lt"/>
                <a:ea typeface="Calibri" panose="020F0502020204030204" pitchFamily="34" charset="0"/>
                <a:cs typeface="Times New Roman" panose="02020603050405020304" pitchFamily="18" charset="0"/>
              </a:rPr>
              <a:t>Area (unit 7.8)</a:t>
            </a:r>
            <a:endParaRPr lang="en-GB" dirty="0">
              <a:solidFill>
                <a:schemeClr val="tx1"/>
              </a:solidFill>
              <a:effectLst/>
              <a:latin typeface="+mj-lt"/>
              <a:ea typeface="Calibri" panose="020F0502020204030204" pitchFamily="34" charset="0"/>
              <a:cs typeface="Times New Roman" panose="02020603050405020304" pitchFamily="18" charset="0"/>
            </a:endParaRPr>
          </a:p>
        </p:txBody>
      </p:sp>
      <p:sp>
        <p:nvSpPr>
          <p:cNvPr id="4" name="Subtitle 2"/>
          <p:cNvSpPr txBox="1">
            <a:spLocks/>
          </p:cNvSpPr>
          <p:nvPr/>
        </p:nvSpPr>
        <p:spPr>
          <a:xfrm>
            <a:off x="1426832" y="5311840"/>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1269FF80-78CC-4C7E-BD1E-FCD104CC42A6}"/>
              </a:ext>
            </a:extLst>
          </p:cNvPr>
          <p:cNvSpPr txBox="1"/>
          <p:nvPr/>
        </p:nvSpPr>
        <p:spPr>
          <a:xfrm>
            <a:off x="1426832" y="3368002"/>
            <a:ext cx="10163596" cy="1384995"/>
          </a:xfrm>
          <a:prstGeom prst="rect">
            <a:avLst/>
          </a:prstGeom>
          <a:noFill/>
        </p:spPr>
        <p:txBody>
          <a:bodyPr wrap="square">
            <a:spAutoFit/>
          </a:bodyPr>
          <a:lstStyle/>
          <a:p>
            <a:r>
              <a:rPr lang="en-US" sz="1400" dirty="0"/>
              <a:t>This unit is about the area of two-dimensional shapes and constructing polygons. Standard labelling conventions are introduced, and students learn to accurately construct points, lines and polygons. They pay attention to the symmetry </a:t>
            </a:r>
          </a:p>
          <a:p>
            <a:r>
              <a:rPr lang="en-US" sz="1400" dirty="0"/>
              <a:t>and angles (internal and external) of polygons when constructing them and learn about congruence. The accurate </a:t>
            </a:r>
          </a:p>
          <a:p>
            <a:r>
              <a:rPr lang="en-US" sz="1400" dirty="0"/>
              <a:t>use of vocabulary and conventions is a focus in this unit.</a:t>
            </a:r>
          </a:p>
          <a:p>
            <a:endParaRPr lang="en-US" sz="1400" dirty="0"/>
          </a:p>
          <a:p>
            <a:r>
              <a:rPr lang="en-US" sz="1400" dirty="0"/>
              <a:t>This set of problems is about the area of rectangles and reasoning about missing information.</a:t>
            </a:r>
            <a:endParaRPr lang="en-GB" sz="1400" dirty="0"/>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30F08F5-BDD7-4177-BD0B-2333003A5180}"/>
              </a:ext>
            </a:extLst>
          </p:cNvPr>
          <p:cNvPicPr>
            <a:picLocks noChangeAspect="1"/>
          </p:cNvPicPr>
          <p:nvPr/>
        </p:nvPicPr>
        <p:blipFill>
          <a:blip r:embed="rId3"/>
          <a:stretch>
            <a:fillRect/>
          </a:stretch>
        </p:blipFill>
        <p:spPr>
          <a:xfrm>
            <a:off x="3380996" y="1008210"/>
            <a:ext cx="6147468" cy="4335582"/>
          </a:xfrm>
          <a:prstGeom prst="rect">
            <a:avLst/>
          </a:prstGeom>
        </p:spPr>
      </p:pic>
      <p:sp>
        <p:nvSpPr>
          <p:cNvPr id="3" name="Text Box 2">
            <a:extLst>
              <a:ext uri="{FF2B5EF4-FFF2-40B4-BE49-F238E27FC236}">
                <a16:creationId xmlns:a16="http://schemas.microsoft.com/office/drawing/2014/main" id="{ABEF7A6E-2D38-4B88-BF95-CB3508A89EE8}"/>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Box 5">
            <a:extLst>
              <a:ext uri="{FF2B5EF4-FFF2-40B4-BE49-F238E27FC236}">
                <a16:creationId xmlns:a16="http://schemas.microsoft.com/office/drawing/2014/main" id="{60F91D61-628A-4F23-9336-68339E15221D}"/>
              </a:ext>
            </a:extLst>
          </p:cNvPr>
          <p:cNvSpPr txBox="1"/>
          <p:nvPr/>
        </p:nvSpPr>
        <p:spPr>
          <a:xfrm>
            <a:off x="8323119" y="6359237"/>
            <a:ext cx="1985159"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2287715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BC55E07-FB27-488C-A6F5-1C407E833722}"/>
              </a:ext>
            </a:extLst>
          </p:cNvPr>
          <p:cNvPicPr>
            <a:picLocks noChangeAspect="1"/>
          </p:cNvPicPr>
          <p:nvPr/>
        </p:nvPicPr>
        <p:blipFill>
          <a:blip r:embed="rId3"/>
          <a:stretch>
            <a:fillRect/>
          </a:stretch>
        </p:blipFill>
        <p:spPr>
          <a:xfrm>
            <a:off x="3952576" y="767387"/>
            <a:ext cx="4775788" cy="4828853"/>
          </a:xfrm>
          <a:prstGeom prst="rect">
            <a:avLst/>
          </a:prstGeom>
        </p:spPr>
      </p:pic>
      <p:sp>
        <p:nvSpPr>
          <p:cNvPr id="3" name="Text Box 2">
            <a:extLst>
              <a:ext uri="{FF2B5EF4-FFF2-40B4-BE49-F238E27FC236}">
                <a16:creationId xmlns:a16="http://schemas.microsoft.com/office/drawing/2014/main" id="{1EEF3DE5-265C-49DB-90D2-EB694F6ABD7A}"/>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Box 5">
            <a:extLst>
              <a:ext uri="{FF2B5EF4-FFF2-40B4-BE49-F238E27FC236}">
                <a16:creationId xmlns:a16="http://schemas.microsoft.com/office/drawing/2014/main" id="{B224017A-8C9E-4E07-8BB5-FE58FD2D140C}"/>
              </a:ext>
            </a:extLst>
          </p:cNvPr>
          <p:cNvSpPr txBox="1"/>
          <p:nvPr/>
        </p:nvSpPr>
        <p:spPr>
          <a:xfrm>
            <a:off x="8323119" y="6359237"/>
            <a:ext cx="1985159"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1985639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5" name="Table 4">
            <a:extLst>
              <a:ext uri="{FF2B5EF4-FFF2-40B4-BE49-F238E27FC236}">
                <a16:creationId xmlns:a16="http://schemas.microsoft.com/office/drawing/2014/main" id="{D109A9EC-0AD8-4826-883C-83C328FD0EB4}"/>
              </a:ext>
            </a:extLst>
          </p:cNvPr>
          <p:cNvGraphicFramePr>
            <a:graphicFrameLocks noGrp="1"/>
          </p:cNvGraphicFramePr>
          <p:nvPr>
            <p:extLst>
              <p:ext uri="{D42A27DB-BD31-4B8C-83A1-F6EECF244321}">
                <p14:modId xmlns:p14="http://schemas.microsoft.com/office/powerpoint/2010/main" val="3882912300"/>
              </p:ext>
            </p:extLst>
          </p:nvPr>
        </p:nvGraphicFramePr>
        <p:xfrm>
          <a:off x="1931447" y="1189607"/>
          <a:ext cx="7771846" cy="4236772"/>
        </p:xfrm>
        <a:graphic>
          <a:graphicData uri="http://schemas.openxmlformats.org/drawingml/2006/table">
            <a:tbl>
              <a:tblPr firstRow="1" firstCol="1" bandRow="1">
                <a:tableStyleId>{5C22544A-7EE6-4342-B048-85BDC9FD1C3A}</a:tableStyleId>
              </a:tblPr>
              <a:tblGrid>
                <a:gridCol w="801797">
                  <a:extLst>
                    <a:ext uri="{9D8B030D-6E8A-4147-A177-3AD203B41FA5}">
                      <a16:colId xmlns:a16="http://schemas.microsoft.com/office/drawing/2014/main" val="2410536692"/>
                    </a:ext>
                  </a:extLst>
                </a:gridCol>
                <a:gridCol w="1877138">
                  <a:extLst>
                    <a:ext uri="{9D8B030D-6E8A-4147-A177-3AD203B41FA5}">
                      <a16:colId xmlns:a16="http://schemas.microsoft.com/office/drawing/2014/main" val="1685210313"/>
                    </a:ext>
                  </a:extLst>
                </a:gridCol>
                <a:gridCol w="5092911">
                  <a:extLst>
                    <a:ext uri="{9D8B030D-6E8A-4147-A177-3AD203B41FA5}">
                      <a16:colId xmlns:a16="http://schemas.microsoft.com/office/drawing/2014/main" val="1962136452"/>
                    </a:ext>
                  </a:extLst>
                </a:gridCol>
              </a:tblGrid>
              <a:tr h="443884">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7: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934147"/>
                  </a:ext>
                </a:extLst>
              </a:tr>
              <a:tr h="36605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b="1" dirty="0">
                          <a:solidFill>
                            <a:schemeClr val="bg1"/>
                          </a:solidFill>
                          <a:effectLst/>
                        </a:rPr>
                        <a:t>HIAS Unit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865948055"/>
                  </a:ext>
                </a:extLst>
              </a:tr>
              <a:tr h="475358">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Four operations: Fractions (vulgar and decimal)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2996115"/>
                  </a:ext>
                </a:extLst>
              </a:tr>
              <a:tr h="229793">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7.7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Probability: 0-1 scale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199725"/>
                  </a:ext>
                </a:extLst>
              </a:tr>
              <a:tr h="229793">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dirty="0">
                          <a:effectLst/>
                        </a:rPr>
                        <a:t>Unit 7.8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Geometry: Polygons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240663"/>
                  </a:ext>
                </a:extLst>
              </a:tr>
              <a:tr h="229793">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Area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468"/>
                  </a:ext>
                </a:extLst>
              </a:tr>
              <a:tr h="229793">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Geometry: Volume and 3-D shape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12944"/>
                  </a:ext>
                </a:extLst>
              </a:tr>
              <a:tr h="229793">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62515"/>
                  </a:ext>
                </a:extLst>
              </a:tr>
              <a:tr h="229793">
                <a:tc>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Percentages (of amounts)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080763"/>
                  </a:ext>
                </a:extLst>
              </a:tr>
              <a:tr h="229793">
                <a:tc>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Percentages (FDP equivalence)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576122"/>
                  </a:ext>
                </a:extLst>
              </a:tr>
              <a:tr h="229793">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Ratio and proportion: Notation and part: whole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8721546"/>
                  </a:ext>
                </a:extLst>
              </a:tr>
              <a:tr h="229793">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7.10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Coordinates (four quadrants)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91754"/>
                  </a:ext>
                </a:extLst>
              </a:tr>
              <a:tr h="229793">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Coordinates (linear functions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8706884"/>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5A8D60CE-CDBB-4B13-A08A-348683197F99}"/>
              </a:ext>
            </a:extLst>
          </p:cNvPr>
          <p:cNvPicPr>
            <a:picLocks noChangeAspect="1"/>
          </p:cNvPicPr>
          <p:nvPr/>
        </p:nvPicPr>
        <p:blipFill>
          <a:blip r:embed="rId3"/>
          <a:stretch>
            <a:fillRect/>
          </a:stretch>
        </p:blipFill>
        <p:spPr>
          <a:xfrm>
            <a:off x="2414073" y="828312"/>
            <a:ext cx="7363853" cy="5201376"/>
          </a:xfrm>
          <a:prstGeom prst="rect">
            <a:avLst/>
          </a:prstGeom>
        </p:spPr>
      </p:pic>
      <p:sp>
        <p:nvSpPr>
          <p:cNvPr id="6" name="TextBox 5">
            <a:extLst>
              <a:ext uri="{FF2B5EF4-FFF2-40B4-BE49-F238E27FC236}">
                <a16:creationId xmlns:a16="http://schemas.microsoft.com/office/drawing/2014/main" id="{DDB35CE7-9E7C-489E-A053-79554A35079B}"/>
              </a:ext>
            </a:extLst>
          </p:cNvPr>
          <p:cNvSpPr txBox="1"/>
          <p:nvPr/>
        </p:nvSpPr>
        <p:spPr>
          <a:xfrm>
            <a:off x="540327" y="5205848"/>
            <a:ext cx="6274053" cy="1600438"/>
          </a:xfrm>
          <a:prstGeom prst="rect">
            <a:avLst/>
          </a:prstGeom>
          <a:solidFill>
            <a:schemeClr val="bg1"/>
          </a:solidFill>
        </p:spPr>
        <p:txBody>
          <a:bodyPr wrap="square" rtlCol="0">
            <a:spAutoFit/>
          </a:bodyPr>
          <a:lstStyle/>
          <a:p>
            <a:r>
              <a:rPr lang="en-GB" sz="1400" dirty="0"/>
              <a:t>What is the area of each white rectangle ?</a:t>
            </a:r>
          </a:p>
          <a:p>
            <a:endParaRPr lang="en-GB" sz="1400" dirty="0"/>
          </a:p>
          <a:p>
            <a:r>
              <a:rPr lang="en-GB" sz="1400" dirty="0"/>
              <a:t>What is the total area of all four white rectangles?</a:t>
            </a:r>
          </a:p>
          <a:p>
            <a:endParaRPr lang="en-GB" sz="1400" dirty="0"/>
          </a:p>
          <a:p>
            <a:r>
              <a:rPr lang="en-GB" sz="1400" dirty="0"/>
              <a:t>What are the dimensions of the large, outer, square?</a:t>
            </a:r>
          </a:p>
          <a:p>
            <a:endParaRPr lang="en-GB" sz="1400" dirty="0"/>
          </a:p>
          <a:p>
            <a:r>
              <a:rPr lang="en-GB" sz="1400" dirty="0"/>
              <a:t>What is the total are of the white and shaded parts?</a:t>
            </a:r>
          </a:p>
        </p:txBody>
      </p:sp>
      <p:sp>
        <p:nvSpPr>
          <p:cNvPr id="8" name="TextBox 7">
            <a:extLst>
              <a:ext uri="{FF2B5EF4-FFF2-40B4-BE49-F238E27FC236}">
                <a16:creationId xmlns:a16="http://schemas.microsoft.com/office/drawing/2014/main" id="{A4C49EBD-D194-46EE-AE6E-F239208D5255}"/>
              </a:ext>
            </a:extLst>
          </p:cNvPr>
          <p:cNvSpPr txBox="1"/>
          <p:nvPr/>
        </p:nvSpPr>
        <p:spPr>
          <a:xfrm>
            <a:off x="5320145" y="1704108"/>
            <a:ext cx="622286" cy="307777"/>
          </a:xfrm>
          <a:prstGeom prst="rect">
            <a:avLst/>
          </a:prstGeom>
          <a:solidFill>
            <a:schemeClr val="bg1"/>
          </a:solidFill>
        </p:spPr>
        <p:txBody>
          <a:bodyPr wrap="none" rtlCol="0">
            <a:spAutoFit/>
          </a:bodyPr>
          <a:lstStyle/>
          <a:p>
            <a:r>
              <a:rPr lang="en-GB" sz="1400" dirty="0"/>
              <a:t>10cm</a:t>
            </a:r>
          </a:p>
        </p:txBody>
      </p:sp>
      <p:sp>
        <p:nvSpPr>
          <p:cNvPr id="9" name="TextBox 8">
            <a:extLst>
              <a:ext uri="{FF2B5EF4-FFF2-40B4-BE49-F238E27FC236}">
                <a16:creationId xmlns:a16="http://schemas.microsoft.com/office/drawing/2014/main" id="{1BB8C389-F57D-47D2-A87E-0C5D520EEA29}"/>
              </a:ext>
            </a:extLst>
          </p:cNvPr>
          <p:cNvSpPr txBox="1"/>
          <p:nvPr/>
        </p:nvSpPr>
        <p:spPr>
          <a:xfrm>
            <a:off x="4027334" y="2272144"/>
            <a:ext cx="522900" cy="307777"/>
          </a:xfrm>
          <a:prstGeom prst="rect">
            <a:avLst/>
          </a:prstGeom>
          <a:solidFill>
            <a:schemeClr val="bg1"/>
          </a:solidFill>
        </p:spPr>
        <p:txBody>
          <a:bodyPr wrap="none" rtlCol="0">
            <a:spAutoFit/>
          </a:bodyPr>
          <a:lstStyle/>
          <a:p>
            <a:r>
              <a:rPr lang="en-GB" sz="1400" dirty="0"/>
              <a:t>2cm</a:t>
            </a:r>
          </a:p>
        </p:txBody>
      </p:sp>
    </p:spTree>
    <p:extLst>
      <p:ext uri="{BB962C8B-B14F-4D97-AF65-F5344CB8AC3E}">
        <p14:creationId xmlns:p14="http://schemas.microsoft.com/office/powerpoint/2010/main" val="312773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5A8D60CE-CDBB-4B13-A08A-348683197F99}"/>
              </a:ext>
            </a:extLst>
          </p:cNvPr>
          <p:cNvPicPr>
            <a:picLocks noChangeAspect="1"/>
          </p:cNvPicPr>
          <p:nvPr/>
        </p:nvPicPr>
        <p:blipFill>
          <a:blip r:embed="rId3"/>
          <a:stretch>
            <a:fillRect/>
          </a:stretch>
        </p:blipFill>
        <p:spPr>
          <a:xfrm>
            <a:off x="2414073" y="828312"/>
            <a:ext cx="7363853" cy="5201376"/>
          </a:xfrm>
          <a:prstGeom prst="rect">
            <a:avLst/>
          </a:prstGeom>
        </p:spPr>
      </p:pic>
      <p:sp>
        <p:nvSpPr>
          <p:cNvPr id="6" name="TextBox 5">
            <a:extLst>
              <a:ext uri="{FF2B5EF4-FFF2-40B4-BE49-F238E27FC236}">
                <a16:creationId xmlns:a16="http://schemas.microsoft.com/office/drawing/2014/main" id="{DDB35CE7-9E7C-489E-A053-79554A35079B}"/>
              </a:ext>
            </a:extLst>
          </p:cNvPr>
          <p:cNvSpPr txBox="1"/>
          <p:nvPr/>
        </p:nvSpPr>
        <p:spPr>
          <a:xfrm>
            <a:off x="2414073" y="5081155"/>
            <a:ext cx="4400307" cy="1600438"/>
          </a:xfrm>
          <a:prstGeom prst="rect">
            <a:avLst/>
          </a:prstGeom>
          <a:solidFill>
            <a:schemeClr val="bg1"/>
          </a:solidFill>
        </p:spPr>
        <p:txBody>
          <a:bodyPr wrap="none" rtlCol="0">
            <a:spAutoFit/>
          </a:bodyPr>
          <a:lstStyle/>
          <a:p>
            <a:r>
              <a:rPr lang="en-GB" sz="1400" dirty="0"/>
              <a:t>What is the area of each white rectangle ?</a:t>
            </a:r>
          </a:p>
          <a:p>
            <a:endParaRPr lang="en-GB" sz="1400" dirty="0"/>
          </a:p>
          <a:p>
            <a:r>
              <a:rPr lang="en-GB" sz="1400" dirty="0"/>
              <a:t>What is the total area of all four white rectangles?</a:t>
            </a:r>
          </a:p>
          <a:p>
            <a:endParaRPr lang="en-GB" sz="1400" dirty="0"/>
          </a:p>
          <a:p>
            <a:r>
              <a:rPr lang="en-GB" sz="1400" dirty="0"/>
              <a:t>What are the dimensions of the large, outer, square?</a:t>
            </a:r>
          </a:p>
          <a:p>
            <a:endParaRPr lang="en-GB" sz="1400" dirty="0"/>
          </a:p>
          <a:p>
            <a:r>
              <a:rPr lang="en-GB" sz="1400" dirty="0"/>
              <a:t>What is the total are of the white and shaded parts?</a:t>
            </a:r>
          </a:p>
        </p:txBody>
      </p:sp>
      <p:sp>
        <p:nvSpPr>
          <p:cNvPr id="8" name="TextBox 7">
            <a:extLst>
              <a:ext uri="{FF2B5EF4-FFF2-40B4-BE49-F238E27FC236}">
                <a16:creationId xmlns:a16="http://schemas.microsoft.com/office/drawing/2014/main" id="{A4C49EBD-D194-46EE-AE6E-F239208D5255}"/>
              </a:ext>
            </a:extLst>
          </p:cNvPr>
          <p:cNvSpPr txBox="1"/>
          <p:nvPr/>
        </p:nvSpPr>
        <p:spPr>
          <a:xfrm>
            <a:off x="5320145" y="1704108"/>
            <a:ext cx="622286" cy="307777"/>
          </a:xfrm>
          <a:prstGeom prst="rect">
            <a:avLst/>
          </a:prstGeom>
          <a:solidFill>
            <a:schemeClr val="bg1"/>
          </a:solidFill>
        </p:spPr>
        <p:txBody>
          <a:bodyPr wrap="none" rtlCol="0">
            <a:spAutoFit/>
          </a:bodyPr>
          <a:lstStyle/>
          <a:p>
            <a:r>
              <a:rPr lang="en-GB" sz="1400" dirty="0"/>
              <a:t>15cm</a:t>
            </a:r>
          </a:p>
        </p:txBody>
      </p:sp>
      <p:sp>
        <p:nvSpPr>
          <p:cNvPr id="9" name="TextBox 8">
            <a:extLst>
              <a:ext uri="{FF2B5EF4-FFF2-40B4-BE49-F238E27FC236}">
                <a16:creationId xmlns:a16="http://schemas.microsoft.com/office/drawing/2014/main" id="{1BB8C389-F57D-47D2-A87E-0C5D520EEA29}"/>
              </a:ext>
            </a:extLst>
          </p:cNvPr>
          <p:cNvSpPr txBox="1"/>
          <p:nvPr/>
        </p:nvSpPr>
        <p:spPr>
          <a:xfrm>
            <a:off x="4027334" y="2272144"/>
            <a:ext cx="522900" cy="307777"/>
          </a:xfrm>
          <a:prstGeom prst="rect">
            <a:avLst/>
          </a:prstGeom>
          <a:solidFill>
            <a:schemeClr val="bg1"/>
          </a:solidFill>
        </p:spPr>
        <p:txBody>
          <a:bodyPr wrap="none" rtlCol="0">
            <a:spAutoFit/>
          </a:bodyPr>
          <a:lstStyle/>
          <a:p>
            <a:r>
              <a:rPr lang="en-GB" sz="1400" dirty="0"/>
              <a:t>7cm</a:t>
            </a:r>
          </a:p>
        </p:txBody>
      </p:sp>
    </p:spTree>
    <p:extLst>
      <p:ext uri="{BB962C8B-B14F-4D97-AF65-F5344CB8AC3E}">
        <p14:creationId xmlns:p14="http://schemas.microsoft.com/office/powerpoint/2010/main" val="2674635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5A8D60CE-CDBB-4B13-A08A-348683197F99}"/>
              </a:ext>
            </a:extLst>
          </p:cNvPr>
          <p:cNvPicPr>
            <a:picLocks noChangeAspect="1"/>
          </p:cNvPicPr>
          <p:nvPr/>
        </p:nvPicPr>
        <p:blipFill>
          <a:blip r:embed="rId3"/>
          <a:stretch>
            <a:fillRect/>
          </a:stretch>
        </p:blipFill>
        <p:spPr>
          <a:xfrm>
            <a:off x="2414073" y="828312"/>
            <a:ext cx="7363853" cy="5201376"/>
          </a:xfrm>
          <a:prstGeom prst="rect">
            <a:avLst/>
          </a:prstGeom>
        </p:spPr>
      </p:pic>
      <p:sp>
        <p:nvSpPr>
          <p:cNvPr id="6" name="TextBox 5">
            <a:extLst>
              <a:ext uri="{FF2B5EF4-FFF2-40B4-BE49-F238E27FC236}">
                <a16:creationId xmlns:a16="http://schemas.microsoft.com/office/drawing/2014/main" id="{DDB35CE7-9E7C-489E-A053-79554A35079B}"/>
              </a:ext>
            </a:extLst>
          </p:cNvPr>
          <p:cNvSpPr txBox="1"/>
          <p:nvPr/>
        </p:nvSpPr>
        <p:spPr>
          <a:xfrm>
            <a:off x="419019" y="5229469"/>
            <a:ext cx="5410281" cy="1600438"/>
          </a:xfrm>
          <a:prstGeom prst="rect">
            <a:avLst/>
          </a:prstGeom>
          <a:solidFill>
            <a:schemeClr val="bg1"/>
          </a:solidFill>
        </p:spPr>
        <p:txBody>
          <a:bodyPr wrap="square" rtlCol="0">
            <a:spAutoFit/>
          </a:bodyPr>
          <a:lstStyle/>
          <a:p>
            <a:r>
              <a:rPr lang="en-GB" sz="1400" dirty="0"/>
              <a:t>What is the area of each white rectangle ?</a:t>
            </a:r>
          </a:p>
          <a:p>
            <a:endParaRPr lang="en-GB" sz="1400" dirty="0"/>
          </a:p>
          <a:p>
            <a:r>
              <a:rPr lang="en-GB" sz="1400" dirty="0"/>
              <a:t>What is the total area of all four white rectangles?</a:t>
            </a:r>
          </a:p>
          <a:p>
            <a:endParaRPr lang="en-GB" sz="1400" dirty="0"/>
          </a:p>
          <a:p>
            <a:r>
              <a:rPr lang="en-GB" sz="1400" dirty="0"/>
              <a:t>What are the dimensions of the large, outer, square?</a:t>
            </a:r>
          </a:p>
          <a:p>
            <a:endParaRPr lang="en-GB" sz="1400" dirty="0"/>
          </a:p>
          <a:p>
            <a:r>
              <a:rPr lang="en-GB" sz="1400" dirty="0"/>
              <a:t>What is the total are of the white and shaded parts?</a:t>
            </a:r>
          </a:p>
        </p:txBody>
      </p:sp>
      <p:sp>
        <p:nvSpPr>
          <p:cNvPr id="8" name="TextBox 7">
            <a:extLst>
              <a:ext uri="{FF2B5EF4-FFF2-40B4-BE49-F238E27FC236}">
                <a16:creationId xmlns:a16="http://schemas.microsoft.com/office/drawing/2014/main" id="{A4C49EBD-D194-46EE-AE6E-F239208D5255}"/>
              </a:ext>
            </a:extLst>
          </p:cNvPr>
          <p:cNvSpPr txBox="1"/>
          <p:nvPr/>
        </p:nvSpPr>
        <p:spPr>
          <a:xfrm>
            <a:off x="5320145" y="1704108"/>
            <a:ext cx="622286" cy="307777"/>
          </a:xfrm>
          <a:prstGeom prst="rect">
            <a:avLst/>
          </a:prstGeom>
          <a:solidFill>
            <a:schemeClr val="bg1"/>
          </a:solidFill>
        </p:spPr>
        <p:txBody>
          <a:bodyPr wrap="none" rtlCol="0">
            <a:spAutoFit/>
          </a:bodyPr>
          <a:lstStyle/>
          <a:p>
            <a:r>
              <a:rPr lang="en-GB" sz="1400" dirty="0"/>
              <a:t>21cm</a:t>
            </a:r>
          </a:p>
        </p:txBody>
      </p:sp>
      <p:sp>
        <p:nvSpPr>
          <p:cNvPr id="9" name="TextBox 8">
            <a:extLst>
              <a:ext uri="{FF2B5EF4-FFF2-40B4-BE49-F238E27FC236}">
                <a16:creationId xmlns:a16="http://schemas.microsoft.com/office/drawing/2014/main" id="{1BB8C389-F57D-47D2-A87E-0C5D520EEA29}"/>
              </a:ext>
            </a:extLst>
          </p:cNvPr>
          <p:cNvSpPr txBox="1"/>
          <p:nvPr/>
        </p:nvSpPr>
        <p:spPr>
          <a:xfrm>
            <a:off x="4027334" y="2272144"/>
            <a:ext cx="522900" cy="307777"/>
          </a:xfrm>
          <a:prstGeom prst="rect">
            <a:avLst/>
          </a:prstGeom>
          <a:solidFill>
            <a:schemeClr val="bg1"/>
          </a:solidFill>
        </p:spPr>
        <p:txBody>
          <a:bodyPr wrap="none" rtlCol="0">
            <a:spAutoFit/>
          </a:bodyPr>
          <a:lstStyle/>
          <a:p>
            <a:r>
              <a:rPr lang="en-GB" sz="1400" dirty="0"/>
              <a:t>7cm</a:t>
            </a:r>
          </a:p>
        </p:txBody>
      </p:sp>
      <p:pic>
        <p:nvPicPr>
          <p:cNvPr id="5" name="Picture 4">
            <a:extLst>
              <a:ext uri="{FF2B5EF4-FFF2-40B4-BE49-F238E27FC236}">
                <a16:creationId xmlns:a16="http://schemas.microsoft.com/office/drawing/2014/main" id="{394E5911-6242-4C5C-8B37-AC4B4439A035}"/>
              </a:ext>
            </a:extLst>
          </p:cNvPr>
          <p:cNvPicPr>
            <a:picLocks noChangeAspect="1"/>
          </p:cNvPicPr>
          <p:nvPr/>
        </p:nvPicPr>
        <p:blipFill>
          <a:blip r:embed="rId4"/>
          <a:stretch>
            <a:fillRect/>
          </a:stretch>
        </p:blipFill>
        <p:spPr>
          <a:xfrm>
            <a:off x="7483587" y="4093090"/>
            <a:ext cx="466790" cy="895475"/>
          </a:xfrm>
          <a:prstGeom prst="rect">
            <a:avLst/>
          </a:prstGeom>
        </p:spPr>
      </p:pic>
      <p:sp>
        <p:nvSpPr>
          <p:cNvPr id="11" name="TextBox 10">
            <a:extLst>
              <a:ext uri="{FF2B5EF4-FFF2-40B4-BE49-F238E27FC236}">
                <a16:creationId xmlns:a16="http://schemas.microsoft.com/office/drawing/2014/main" id="{E4D9E9A3-3EC8-4E9C-A192-0FD11E798CC0}"/>
              </a:ext>
            </a:extLst>
          </p:cNvPr>
          <p:cNvSpPr txBox="1"/>
          <p:nvPr/>
        </p:nvSpPr>
        <p:spPr>
          <a:xfrm>
            <a:off x="4115775" y="2052441"/>
            <a:ext cx="434459" cy="857013"/>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2250911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5A8D60CE-CDBB-4B13-A08A-348683197F99}"/>
              </a:ext>
            </a:extLst>
          </p:cNvPr>
          <p:cNvPicPr>
            <a:picLocks noChangeAspect="1"/>
          </p:cNvPicPr>
          <p:nvPr/>
        </p:nvPicPr>
        <p:blipFill>
          <a:blip r:embed="rId3"/>
          <a:stretch>
            <a:fillRect/>
          </a:stretch>
        </p:blipFill>
        <p:spPr>
          <a:xfrm>
            <a:off x="2414073" y="828312"/>
            <a:ext cx="7363853" cy="5201376"/>
          </a:xfrm>
          <a:prstGeom prst="rect">
            <a:avLst/>
          </a:prstGeom>
        </p:spPr>
      </p:pic>
      <p:sp>
        <p:nvSpPr>
          <p:cNvPr id="6" name="TextBox 5">
            <a:extLst>
              <a:ext uri="{FF2B5EF4-FFF2-40B4-BE49-F238E27FC236}">
                <a16:creationId xmlns:a16="http://schemas.microsoft.com/office/drawing/2014/main" id="{DDB35CE7-9E7C-489E-A053-79554A35079B}"/>
              </a:ext>
            </a:extLst>
          </p:cNvPr>
          <p:cNvSpPr txBox="1"/>
          <p:nvPr/>
        </p:nvSpPr>
        <p:spPr>
          <a:xfrm>
            <a:off x="2414073" y="5081155"/>
            <a:ext cx="184731" cy="307777"/>
          </a:xfrm>
          <a:prstGeom prst="rect">
            <a:avLst/>
          </a:prstGeom>
          <a:solidFill>
            <a:schemeClr val="bg1"/>
          </a:solidFill>
        </p:spPr>
        <p:txBody>
          <a:bodyPr wrap="none" rtlCol="0">
            <a:spAutoFit/>
          </a:bodyPr>
          <a:lstStyle/>
          <a:p>
            <a:endParaRPr lang="en-GB" sz="1400" dirty="0"/>
          </a:p>
        </p:txBody>
      </p:sp>
      <p:sp>
        <p:nvSpPr>
          <p:cNvPr id="8" name="TextBox 7">
            <a:extLst>
              <a:ext uri="{FF2B5EF4-FFF2-40B4-BE49-F238E27FC236}">
                <a16:creationId xmlns:a16="http://schemas.microsoft.com/office/drawing/2014/main" id="{A4C49EBD-D194-46EE-AE6E-F239208D5255}"/>
              </a:ext>
            </a:extLst>
          </p:cNvPr>
          <p:cNvSpPr txBox="1"/>
          <p:nvPr/>
        </p:nvSpPr>
        <p:spPr>
          <a:xfrm>
            <a:off x="5320145" y="1704108"/>
            <a:ext cx="622286" cy="307777"/>
          </a:xfrm>
          <a:prstGeom prst="rect">
            <a:avLst/>
          </a:prstGeom>
          <a:solidFill>
            <a:schemeClr val="bg1"/>
          </a:solidFill>
        </p:spPr>
        <p:txBody>
          <a:bodyPr wrap="none" rtlCol="0">
            <a:spAutoFit/>
          </a:bodyPr>
          <a:lstStyle/>
          <a:p>
            <a:r>
              <a:rPr lang="en-GB" sz="1400" dirty="0"/>
              <a:t>10cm</a:t>
            </a:r>
          </a:p>
        </p:txBody>
      </p:sp>
      <p:sp>
        <p:nvSpPr>
          <p:cNvPr id="9" name="TextBox 8">
            <a:extLst>
              <a:ext uri="{FF2B5EF4-FFF2-40B4-BE49-F238E27FC236}">
                <a16:creationId xmlns:a16="http://schemas.microsoft.com/office/drawing/2014/main" id="{1BB8C389-F57D-47D2-A87E-0C5D520EEA29}"/>
              </a:ext>
            </a:extLst>
          </p:cNvPr>
          <p:cNvSpPr txBox="1"/>
          <p:nvPr/>
        </p:nvSpPr>
        <p:spPr>
          <a:xfrm>
            <a:off x="4027334" y="2272144"/>
            <a:ext cx="522900" cy="307777"/>
          </a:xfrm>
          <a:prstGeom prst="rect">
            <a:avLst/>
          </a:prstGeom>
          <a:solidFill>
            <a:schemeClr val="bg1"/>
          </a:solidFill>
        </p:spPr>
        <p:txBody>
          <a:bodyPr wrap="none" rtlCol="0">
            <a:spAutoFit/>
          </a:bodyPr>
          <a:lstStyle/>
          <a:p>
            <a:r>
              <a:rPr lang="en-GB" sz="1400" dirty="0"/>
              <a:t>2cm</a:t>
            </a:r>
          </a:p>
        </p:txBody>
      </p:sp>
    </p:spTree>
    <p:extLst>
      <p:ext uri="{BB962C8B-B14F-4D97-AF65-F5344CB8AC3E}">
        <p14:creationId xmlns:p14="http://schemas.microsoft.com/office/powerpoint/2010/main" val="3221537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5A8D60CE-CDBB-4B13-A08A-348683197F99}"/>
              </a:ext>
            </a:extLst>
          </p:cNvPr>
          <p:cNvPicPr>
            <a:picLocks noChangeAspect="1"/>
          </p:cNvPicPr>
          <p:nvPr/>
        </p:nvPicPr>
        <p:blipFill>
          <a:blip r:embed="rId3"/>
          <a:stretch>
            <a:fillRect/>
          </a:stretch>
        </p:blipFill>
        <p:spPr>
          <a:xfrm>
            <a:off x="2414073" y="828312"/>
            <a:ext cx="7363853" cy="5201376"/>
          </a:xfrm>
          <a:prstGeom prst="rect">
            <a:avLst/>
          </a:prstGeom>
        </p:spPr>
      </p:pic>
      <p:sp>
        <p:nvSpPr>
          <p:cNvPr id="5" name="TextBox 4">
            <a:extLst>
              <a:ext uri="{FF2B5EF4-FFF2-40B4-BE49-F238E27FC236}">
                <a16:creationId xmlns:a16="http://schemas.microsoft.com/office/drawing/2014/main" id="{55FBD012-6FFD-4AA4-B816-95B2597E81B8}"/>
              </a:ext>
            </a:extLst>
          </p:cNvPr>
          <p:cNvSpPr txBox="1"/>
          <p:nvPr/>
        </p:nvSpPr>
        <p:spPr>
          <a:xfrm>
            <a:off x="8323119" y="6359237"/>
            <a:ext cx="1985159"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2432772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55D3C30-1B9C-4512-9184-6A623FE2C03F}"/>
              </a:ext>
            </a:extLst>
          </p:cNvPr>
          <p:cNvSpPr txBox="1"/>
          <p:nvPr/>
        </p:nvSpPr>
        <p:spPr>
          <a:xfrm>
            <a:off x="8044320" y="5398819"/>
            <a:ext cx="484855" cy="284014"/>
          </a:xfrm>
          <a:prstGeom prst="rect">
            <a:avLst/>
          </a:prstGeom>
          <a:solidFill>
            <a:schemeClr val="bg1"/>
          </a:solidFill>
        </p:spPr>
        <p:txBody>
          <a:bodyPr wrap="square" rtlCol="0">
            <a:spAutoFit/>
          </a:bodyPr>
          <a:lstStyle/>
          <a:p>
            <a:r>
              <a:rPr lang="en-GB" sz="1200" dirty="0"/>
              <a:t>2cm</a:t>
            </a:r>
          </a:p>
        </p:txBody>
      </p:sp>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Rectangle 1">
            <a:extLst>
              <a:ext uri="{FF2B5EF4-FFF2-40B4-BE49-F238E27FC236}">
                <a16:creationId xmlns:a16="http://schemas.microsoft.com/office/drawing/2014/main" id="{A53B2D25-BAF4-42C5-B89C-84933E30EF3C}"/>
              </a:ext>
            </a:extLst>
          </p:cNvPr>
          <p:cNvSpPr/>
          <p:nvPr/>
        </p:nvSpPr>
        <p:spPr>
          <a:xfrm>
            <a:off x="5288972" y="3700150"/>
            <a:ext cx="2680855" cy="10287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B4A04594-783D-402C-BCCB-C9E164345CA5}"/>
              </a:ext>
            </a:extLst>
          </p:cNvPr>
          <p:cNvSpPr/>
          <p:nvPr/>
        </p:nvSpPr>
        <p:spPr>
          <a:xfrm>
            <a:off x="5288972" y="3159822"/>
            <a:ext cx="3314700" cy="5403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CE057928-1DD8-4565-897B-0F1D4E30374C}"/>
              </a:ext>
            </a:extLst>
          </p:cNvPr>
          <p:cNvSpPr/>
          <p:nvPr/>
        </p:nvSpPr>
        <p:spPr>
          <a:xfrm>
            <a:off x="4655127" y="4725385"/>
            <a:ext cx="3314700" cy="5403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A8804FEF-6B93-4AE4-8D10-2EAE249A2961}"/>
              </a:ext>
            </a:extLst>
          </p:cNvPr>
          <p:cNvSpPr/>
          <p:nvPr/>
        </p:nvSpPr>
        <p:spPr>
          <a:xfrm rot="5400000">
            <a:off x="7503967" y="4166010"/>
            <a:ext cx="1565565" cy="6338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F78045A8-90C8-4581-A3CE-222E461BE8B6}"/>
              </a:ext>
            </a:extLst>
          </p:cNvPr>
          <p:cNvSpPr/>
          <p:nvPr/>
        </p:nvSpPr>
        <p:spPr>
          <a:xfrm rot="5400000">
            <a:off x="4189267" y="3625678"/>
            <a:ext cx="1565565" cy="6338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Arrow Connector 9">
            <a:extLst>
              <a:ext uri="{FF2B5EF4-FFF2-40B4-BE49-F238E27FC236}">
                <a16:creationId xmlns:a16="http://schemas.microsoft.com/office/drawing/2014/main" id="{50477D23-6DC7-47FA-8103-9F526AD35607}"/>
              </a:ext>
            </a:extLst>
          </p:cNvPr>
          <p:cNvCxnSpPr/>
          <p:nvPr/>
        </p:nvCxnSpPr>
        <p:spPr>
          <a:xfrm>
            <a:off x="5288972" y="2858487"/>
            <a:ext cx="33147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82C8DAB2-8FDB-4B96-8F80-F5EC024272AC}"/>
              </a:ext>
            </a:extLst>
          </p:cNvPr>
          <p:cNvSpPr txBox="1"/>
          <p:nvPr/>
        </p:nvSpPr>
        <p:spPr>
          <a:xfrm>
            <a:off x="6629399" y="2725867"/>
            <a:ext cx="622286" cy="307777"/>
          </a:xfrm>
          <a:prstGeom prst="rect">
            <a:avLst/>
          </a:prstGeom>
          <a:solidFill>
            <a:schemeClr val="bg1"/>
          </a:solidFill>
        </p:spPr>
        <p:txBody>
          <a:bodyPr wrap="none" rtlCol="0">
            <a:spAutoFit/>
          </a:bodyPr>
          <a:lstStyle/>
          <a:p>
            <a:r>
              <a:rPr lang="en-GB" sz="1400" dirty="0"/>
              <a:t>10cm</a:t>
            </a:r>
          </a:p>
        </p:txBody>
      </p:sp>
      <p:cxnSp>
        <p:nvCxnSpPr>
          <p:cNvPr id="11" name="Straight Arrow Connector 10">
            <a:extLst>
              <a:ext uri="{FF2B5EF4-FFF2-40B4-BE49-F238E27FC236}">
                <a16:creationId xmlns:a16="http://schemas.microsoft.com/office/drawing/2014/main" id="{A222F9C8-5A14-4DB8-8244-CA6AD59F7BAC}"/>
              </a:ext>
            </a:extLst>
          </p:cNvPr>
          <p:cNvCxnSpPr>
            <a:cxnSpLocks/>
          </p:cNvCxnSpPr>
          <p:nvPr/>
        </p:nvCxnSpPr>
        <p:spPr>
          <a:xfrm>
            <a:off x="7917871" y="5398819"/>
            <a:ext cx="73775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13ED051E-3AA6-4517-AC73-7B4362AB3CDA}"/>
              </a:ext>
            </a:extLst>
          </p:cNvPr>
          <p:cNvSpPr txBox="1"/>
          <p:nvPr/>
        </p:nvSpPr>
        <p:spPr>
          <a:xfrm>
            <a:off x="3909904" y="855265"/>
            <a:ext cx="6061275" cy="1600438"/>
          </a:xfrm>
          <a:prstGeom prst="rect">
            <a:avLst/>
          </a:prstGeom>
          <a:noFill/>
        </p:spPr>
        <p:txBody>
          <a:bodyPr wrap="none" rtlCol="0">
            <a:spAutoFit/>
          </a:bodyPr>
          <a:lstStyle/>
          <a:p>
            <a:r>
              <a:rPr lang="en-GB" sz="1400" b="1" dirty="0"/>
              <a:t>Find the area</a:t>
            </a:r>
          </a:p>
          <a:p>
            <a:endParaRPr lang="en-GB" sz="1400" b="1" dirty="0"/>
          </a:p>
          <a:p>
            <a:r>
              <a:rPr lang="en-GB" sz="1400" dirty="0"/>
              <a:t>The diagram shows a shaded rectangle surround by four white rectangles.</a:t>
            </a:r>
          </a:p>
          <a:p>
            <a:r>
              <a:rPr lang="en-GB" sz="1400" dirty="0"/>
              <a:t>All the white rectangles have the same width.</a:t>
            </a:r>
          </a:p>
          <a:p>
            <a:r>
              <a:rPr lang="en-GB" sz="1400" dirty="0"/>
              <a:t>There are two pairs of identical white rectangles</a:t>
            </a:r>
          </a:p>
          <a:p>
            <a:r>
              <a:rPr lang="en-GB" sz="1400" dirty="0"/>
              <a:t>One pair has a length that is twice the length of the other pair</a:t>
            </a:r>
          </a:p>
          <a:p>
            <a:r>
              <a:rPr lang="en-GB" sz="1400" dirty="0"/>
              <a:t>The longest length has been given</a:t>
            </a:r>
          </a:p>
        </p:txBody>
      </p:sp>
      <p:sp>
        <p:nvSpPr>
          <p:cNvPr id="17" name="TextBox 16">
            <a:extLst>
              <a:ext uri="{FF2B5EF4-FFF2-40B4-BE49-F238E27FC236}">
                <a16:creationId xmlns:a16="http://schemas.microsoft.com/office/drawing/2014/main" id="{A04003DD-4B96-4DC1-BE24-0AD6DB613905}"/>
              </a:ext>
            </a:extLst>
          </p:cNvPr>
          <p:cNvSpPr txBox="1"/>
          <p:nvPr/>
        </p:nvSpPr>
        <p:spPr>
          <a:xfrm>
            <a:off x="9239591" y="4089553"/>
            <a:ext cx="1866217" cy="307777"/>
          </a:xfrm>
          <a:prstGeom prst="rect">
            <a:avLst/>
          </a:prstGeom>
          <a:noFill/>
        </p:spPr>
        <p:txBody>
          <a:bodyPr wrap="none" rtlCol="0">
            <a:spAutoFit/>
          </a:bodyPr>
          <a:lstStyle/>
          <a:p>
            <a:r>
              <a:rPr lang="en-GB" sz="1400" dirty="0"/>
              <a:t>Not drawn accurately</a:t>
            </a:r>
          </a:p>
        </p:txBody>
      </p:sp>
      <p:sp>
        <p:nvSpPr>
          <p:cNvPr id="18" name="TextBox 17">
            <a:extLst>
              <a:ext uri="{FF2B5EF4-FFF2-40B4-BE49-F238E27FC236}">
                <a16:creationId xmlns:a16="http://schemas.microsoft.com/office/drawing/2014/main" id="{887B0A39-CF83-4D27-8BCF-405A9FA76AFD}"/>
              </a:ext>
            </a:extLst>
          </p:cNvPr>
          <p:cNvSpPr txBox="1"/>
          <p:nvPr/>
        </p:nvSpPr>
        <p:spPr>
          <a:xfrm>
            <a:off x="3909904" y="6137059"/>
            <a:ext cx="3555782" cy="307777"/>
          </a:xfrm>
          <a:prstGeom prst="rect">
            <a:avLst/>
          </a:prstGeom>
          <a:noFill/>
        </p:spPr>
        <p:txBody>
          <a:bodyPr wrap="none" rtlCol="0">
            <a:spAutoFit/>
          </a:bodyPr>
          <a:lstStyle/>
          <a:p>
            <a:r>
              <a:rPr lang="en-GB" sz="1400" dirty="0"/>
              <a:t>What is the area of the shaded rectangle ?</a:t>
            </a:r>
          </a:p>
        </p:txBody>
      </p:sp>
      <p:sp>
        <p:nvSpPr>
          <p:cNvPr id="19" name="TextBox 18">
            <a:extLst>
              <a:ext uri="{FF2B5EF4-FFF2-40B4-BE49-F238E27FC236}">
                <a16:creationId xmlns:a16="http://schemas.microsoft.com/office/drawing/2014/main" id="{368AC278-BACE-42AB-B4B4-86649F452B2C}"/>
              </a:ext>
            </a:extLst>
          </p:cNvPr>
          <p:cNvSpPr txBox="1"/>
          <p:nvPr/>
        </p:nvSpPr>
        <p:spPr>
          <a:xfrm>
            <a:off x="601282" y="3065057"/>
            <a:ext cx="2024913" cy="738664"/>
          </a:xfrm>
          <a:prstGeom prst="rect">
            <a:avLst/>
          </a:prstGeom>
          <a:noFill/>
        </p:spPr>
        <p:txBody>
          <a:bodyPr wrap="none" rtlCol="0">
            <a:spAutoFit/>
          </a:bodyPr>
          <a:lstStyle/>
          <a:p>
            <a:r>
              <a:rPr lang="en-GB" sz="1400" dirty="0"/>
              <a:t>Hint:</a:t>
            </a:r>
          </a:p>
          <a:p>
            <a:r>
              <a:rPr lang="en-GB" sz="1400" dirty="0"/>
              <a:t>Draw the diagram and </a:t>
            </a:r>
          </a:p>
          <a:p>
            <a:r>
              <a:rPr lang="en-GB" sz="1400" dirty="0"/>
              <a:t>label all the information</a:t>
            </a:r>
          </a:p>
        </p:txBody>
      </p:sp>
    </p:spTree>
    <p:extLst>
      <p:ext uri="{BB962C8B-B14F-4D97-AF65-F5344CB8AC3E}">
        <p14:creationId xmlns:p14="http://schemas.microsoft.com/office/powerpoint/2010/main" val="1562707887"/>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793</TotalTime>
  <Words>1119</Words>
  <Application>Microsoft Office PowerPoint</Application>
  <PresentationFormat>Widescreen</PresentationFormat>
  <Paragraphs>170</Paragraphs>
  <Slides>12</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3_HIAS PowerPoint template</vt:lpstr>
      <vt:lpstr>Year 7</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78</cp:revision>
  <dcterms:created xsi:type="dcterms:W3CDTF">2021-01-05T11:02:27Z</dcterms:created>
  <dcterms:modified xsi:type="dcterms:W3CDTF">2021-01-17T13:59:35Z</dcterms:modified>
</cp:coreProperties>
</file>