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2" r:id="rId2"/>
    <p:sldId id="2643" r:id="rId3"/>
    <p:sldId id="2644" r:id="rId4"/>
    <p:sldId id="2695" r:id="rId5"/>
    <p:sldId id="2697" r:id="rId6"/>
    <p:sldId id="2698" r:id="rId7"/>
    <p:sldId id="2699" r:id="rId8"/>
    <p:sldId id="2696" r:id="rId9"/>
    <p:sldId id="2694" r:id="rId10"/>
    <p:sldId id="2700" r:id="rId11"/>
    <p:sldId id="2701"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8" autoAdjust="0"/>
    <p:restoredTop sz="85930" autoAdjust="0"/>
  </p:normalViewPr>
  <p:slideViewPr>
    <p:cSldViewPr snapToGrid="0">
      <p:cViewPr varScale="1">
        <p:scale>
          <a:sx n="74" d="100"/>
          <a:sy n="74" d="100"/>
        </p:scale>
        <p:origin x="989" y="58"/>
      </p:cViewPr>
      <p:guideLst/>
    </p:cSldViewPr>
  </p:slideViewPr>
  <p:notesTextViewPr>
    <p:cViewPr>
      <p:scale>
        <a:sx n="1" d="1"/>
        <a:sy n="1" d="1"/>
      </p:scale>
      <p:origin x="0" y="0"/>
    </p:cViewPr>
  </p:notesTextViewPr>
  <p:sorterViewPr>
    <p:cViewPr>
      <p:scale>
        <a:sx n="100" d="100"/>
        <a:sy n="100" d="100"/>
      </p:scale>
      <p:origin x="0" y="-7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17/01/2021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Area of the white rectangle is 2 x 10 = 20 cm</a:t>
            </a:r>
            <a:r>
              <a:rPr lang="en-GB" baseline="30000" dirty="0"/>
              <a:t>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Area of all four rectangles together = 4 x 20 = 80</a:t>
            </a:r>
            <a:r>
              <a:rPr lang="en-GB" dirty="0"/>
              <a:t>cm</a:t>
            </a:r>
            <a:r>
              <a:rPr lang="en-GB" baseline="30000" dirty="0"/>
              <a:t>2</a:t>
            </a:r>
          </a:p>
          <a:p>
            <a:r>
              <a:rPr lang="en-GB" baseline="0" dirty="0"/>
              <a:t>Dimensions of large, outer, square are 12cm x 12cm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Total area is 12 x 12 = 144 </a:t>
            </a:r>
            <a:r>
              <a:rPr lang="en-GB" dirty="0"/>
              <a:t>cm</a:t>
            </a:r>
            <a:r>
              <a:rPr lang="en-GB" baseline="30000" dirty="0"/>
              <a:t>2</a:t>
            </a:r>
          </a:p>
          <a:p>
            <a:endParaRPr lang="en-GB" baseline="0" dirty="0"/>
          </a:p>
        </p:txBody>
      </p:sp>
      <p:sp>
        <p:nvSpPr>
          <p:cNvPr id="4" name="Slide Number Placeholder 3"/>
          <p:cNvSpPr>
            <a:spLocks noGrp="1"/>
          </p:cNvSpPr>
          <p:nvPr>
            <p:ph type="sldNum" sz="quarter" idx="5"/>
          </p:nvPr>
        </p:nvSpPr>
        <p:spPr/>
        <p:txBody>
          <a:bodyPr/>
          <a:lstStyle/>
          <a:p>
            <a:fld id="{2F929179-DAC7-4087-8034-1DBDA8E953E7}" type="slidenum">
              <a:rPr lang="en-GB" smtClean="0"/>
              <a:t>4</a:t>
            </a:fld>
            <a:endParaRPr lang="en-GB"/>
          </a:p>
        </p:txBody>
      </p:sp>
    </p:spTree>
    <p:extLst>
      <p:ext uri="{BB962C8B-B14F-4D97-AF65-F5344CB8AC3E}">
        <p14:creationId xmlns:p14="http://schemas.microsoft.com/office/powerpoint/2010/main" val="3991318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Area of the white rectangle is 7 x 15 = 105 cm</a:t>
            </a:r>
            <a:r>
              <a:rPr lang="en-GB" baseline="30000" dirty="0"/>
              <a:t>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Area of all four rectangles together = 4 x 105 = 420</a:t>
            </a:r>
            <a:r>
              <a:rPr lang="en-GB" dirty="0"/>
              <a:t>cm</a:t>
            </a:r>
            <a:r>
              <a:rPr lang="en-GB" baseline="30000" dirty="0"/>
              <a:t>2</a:t>
            </a:r>
          </a:p>
          <a:p>
            <a:r>
              <a:rPr lang="en-GB" baseline="0" dirty="0"/>
              <a:t>Dimensions of large, outer, square are 22cm x 22cm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Total area is 12 x 12 = 484 </a:t>
            </a:r>
            <a:r>
              <a:rPr lang="en-GB" dirty="0"/>
              <a:t>cm</a:t>
            </a:r>
            <a:r>
              <a:rPr lang="en-GB" baseline="30000" dirty="0"/>
              <a:t>2</a:t>
            </a:r>
          </a:p>
          <a:p>
            <a:endParaRPr lang="en-GB" baseline="0" dirty="0"/>
          </a:p>
        </p:txBody>
      </p:sp>
      <p:sp>
        <p:nvSpPr>
          <p:cNvPr id="4" name="Slide Number Placeholder 3"/>
          <p:cNvSpPr>
            <a:spLocks noGrp="1"/>
          </p:cNvSpPr>
          <p:nvPr>
            <p:ph type="sldNum" sz="quarter" idx="5"/>
          </p:nvPr>
        </p:nvSpPr>
        <p:spPr/>
        <p:txBody>
          <a:bodyPr/>
          <a:lstStyle/>
          <a:p>
            <a:fld id="{2F929179-DAC7-4087-8034-1DBDA8E953E7}" type="slidenum">
              <a:rPr lang="en-GB" smtClean="0"/>
              <a:t>5</a:t>
            </a:fld>
            <a:endParaRPr lang="en-GB"/>
          </a:p>
        </p:txBody>
      </p:sp>
    </p:spTree>
    <p:extLst>
      <p:ext uri="{BB962C8B-B14F-4D97-AF65-F5344CB8AC3E}">
        <p14:creationId xmlns:p14="http://schemas.microsoft.com/office/powerpoint/2010/main" val="1465930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Area of the white rectangle is 7 x 21 = 147 cm</a:t>
            </a:r>
            <a:r>
              <a:rPr lang="en-GB" baseline="30000" dirty="0"/>
              <a:t>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Area of all four rectangles together = 4 x 147 = 588 </a:t>
            </a:r>
            <a:r>
              <a:rPr lang="en-GB" dirty="0"/>
              <a:t>cm</a:t>
            </a:r>
            <a:r>
              <a:rPr lang="en-GB" baseline="30000" dirty="0"/>
              <a:t>2</a:t>
            </a:r>
          </a:p>
          <a:p>
            <a:r>
              <a:rPr lang="en-GB" baseline="0" dirty="0"/>
              <a:t>Dimensions of large, outer, square are 28cm x 28cm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Total area is 28 x 28 = 784 </a:t>
            </a:r>
            <a:r>
              <a:rPr lang="en-GB" dirty="0"/>
              <a:t>cm</a:t>
            </a:r>
            <a:r>
              <a:rPr lang="en-GB" baseline="30000" dirty="0"/>
              <a:t>2</a:t>
            </a:r>
          </a:p>
          <a:p>
            <a:endParaRPr lang="en-GB" baseline="0" dirty="0"/>
          </a:p>
        </p:txBody>
      </p:sp>
      <p:sp>
        <p:nvSpPr>
          <p:cNvPr id="4" name="Slide Number Placeholder 3"/>
          <p:cNvSpPr>
            <a:spLocks noGrp="1"/>
          </p:cNvSpPr>
          <p:nvPr>
            <p:ph type="sldNum" sz="quarter" idx="5"/>
          </p:nvPr>
        </p:nvSpPr>
        <p:spPr/>
        <p:txBody>
          <a:bodyPr/>
          <a:lstStyle/>
          <a:p>
            <a:fld id="{2F929179-DAC7-4087-8034-1DBDA8E953E7}" type="slidenum">
              <a:rPr lang="en-GB" smtClean="0"/>
              <a:t>6</a:t>
            </a:fld>
            <a:endParaRPr lang="en-GB"/>
          </a:p>
        </p:txBody>
      </p:sp>
    </p:spTree>
    <p:extLst>
      <p:ext uri="{BB962C8B-B14F-4D97-AF65-F5344CB8AC3E}">
        <p14:creationId xmlns:p14="http://schemas.microsoft.com/office/powerpoint/2010/main" val="3787046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Area of the white rectangle is 2 x 10 = 20 cm</a:t>
            </a:r>
            <a:r>
              <a:rPr lang="en-GB" baseline="30000" dirty="0"/>
              <a:t>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Area of all four rectangles together = 4 x 20 = 80</a:t>
            </a:r>
            <a:r>
              <a:rPr lang="en-GB" dirty="0"/>
              <a:t>cm</a:t>
            </a:r>
            <a:r>
              <a:rPr lang="en-GB" baseline="30000" dirty="0"/>
              <a:t>2</a:t>
            </a:r>
          </a:p>
          <a:p>
            <a:r>
              <a:rPr lang="en-GB" baseline="0" dirty="0"/>
              <a:t>Dimensions of large, outer, square are 12cm x 12cm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Total area is 12 x 12 = 144 </a:t>
            </a:r>
            <a:r>
              <a:rPr lang="en-GB" dirty="0"/>
              <a:t>cm</a:t>
            </a:r>
            <a:r>
              <a:rPr lang="en-GB" baseline="30000" dirty="0"/>
              <a:t>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Area of shaded square is 144 – 80 = 64 </a:t>
            </a:r>
            <a:r>
              <a:rPr lang="en-GB" dirty="0"/>
              <a:t>cm</a:t>
            </a:r>
            <a:r>
              <a:rPr lang="en-GB" baseline="30000" dirty="0"/>
              <a:t>2</a:t>
            </a:r>
            <a:endParaRPr lang="en-GB" baseline="0" dirty="0"/>
          </a:p>
          <a:p>
            <a:endParaRPr lang="en-GB" baseline="0" dirty="0"/>
          </a:p>
        </p:txBody>
      </p:sp>
      <p:sp>
        <p:nvSpPr>
          <p:cNvPr id="4" name="Slide Number Placeholder 3"/>
          <p:cNvSpPr>
            <a:spLocks noGrp="1"/>
          </p:cNvSpPr>
          <p:nvPr>
            <p:ph type="sldNum" sz="quarter" idx="5"/>
          </p:nvPr>
        </p:nvSpPr>
        <p:spPr/>
        <p:txBody>
          <a:bodyPr/>
          <a:lstStyle/>
          <a:p>
            <a:fld id="{2F929179-DAC7-4087-8034-1DBDA8E953E7}" type="slidenum">
              <a:rPr lang="en-GB" smtClean="0"/>
              <a:t>7</a:t>
            </a:fld>
            <a:endParaRPr lang="en-GB"/>
          </a:p>
        </p:txBody>
      </p:sp>
    </p:spTree>
    <p:extLst>
      <p:ext uri="{BB962C8B-B14F-4D97-AF65-F5344CB8AC3E}">
        <p14:creationId xmlns:p14="http://schemas.microsoft.com/office/powerpoint/2010/main" val="2745643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Area of shaded square = area of large square – area of 4 x white rectangles = 121 – 4x24 = 25cm</a:t>
            </a:r>
            <a:r>
              <a:rPr lang="en-GB" baseline="30000" dirty="0"/>
              <a:t>2</a:t>
            </a:r>
            <a:endParaRPr lang="en-GB" dirty="0"/>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8</a:t>
            </a:fld>
            <a:endParaRPr lang="en-GB"/>
          </a:p>
        </p:txBody>
      </p:sp>
    </p:spTree>
    <p:extLst>
      <p:ext uri="{BB962C8B-B14F-4D97-AF65-F5344CB8AC3E}">
        <p14:creationId xmlns:p14="http://schemas.microsoft.com/office/powerpoint/2010/main" val="2905180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r>
              <a:rPr lang="en-GB" dirty="0"/>
              <a:t>Dimensions of longer pair of rectangles is 2 x 10</a:t>
            </a:r>
          </a:p>
          <a:p>
            <a:r>
              <a:rPr lang="en-GB" dirty="0"/>
              <a:t>Dimensions of shorter pair of rectangles is 2 x 5</a:t>
            </a:r>
          </a:p>
          <a:p>
            <a:r>
              <a:rPr lang="en-GB" dirty="0"/>
              <a:t>This gives the dimensions of the shaded area as 8 x 3 = 24 cm</a:t>
            </a:r>
            <a:r>
              <a:rPr lang="en-GB" baseline="30000" dirty="0"/>
              <a:t>2</a:t>
            </a:r>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9</a:t>
            </a:fld>
            <a:endParaRPr lang="en-GB"/>
          </a:p>
        </p:txBody>
      </p:sp>
    </p:spTree>
    <p:extLst>
      <p:ext uri="{BB962C8B-B14F-4D97-AF65-F5344CB8AC3E}">
        <p14:creationId xmlns:p14="http://schemas.microsoft.com/office/powerpoint/2010/main" val="1333853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Total area = 10 x 5 = 50 cm</a:t>
            </a:r>
            <a:r>
              <a:rPr lang="en-GB" baseline="30000" dirty="0"/>
              <a:t>2</a:t>
            </a:r>
            <a:r>
              <a:rPr lang="en-GB"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Area of two triangles = 2 x 0.5 x 3 x 5 = 15 </a:t>
            </a:r>
            <a:r>
              <a:rPr lang="en-GB" dirty="0"/>
              <a:t>cm</a:t>
            </a:r>
            <a:r>
              <a:rPr lang="en-GB" baseline="30000" dirty="0"/>
              <a:t>2</a:t>
            </a:r>
            <a:r>
              <a:rPr lang="en-GB"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Area of parallelogram = 50-15 = 35 cm</a:t>
            </a:r>
            <a:r>
              <a:rPr lang="en-GB" baseline="30000" dirty="0"/>
              <a:t>2</a:t>
            </a:r>
            <a:r>
              <a:rPr lang="en-GB" baseline="0" dirty="0"/>
              <a:t> </a:t>
            </a:r>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10</a:t>
            </a:fld>
            <a:endParaRPr lang="en-GB"/>
          </a:p>
        </p:txBody>
      </p:sp>
    </p:spTree>
    <p:extLst>
      <p:ext uri="{BB962C8B-B14F-4D97-AF65-F5344CB8AC3E}">
        <p14:creationId xmlns:p14="http://schemas.microsoft.com/office/powerpoint/2010/main" val="277390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Total area = 6 x 8 = 48 cm</a:t>
            </a:r>
            <a:r>
              <a:rPr lang="en-GB" baseline="30000" dirty="0"/>
              <a:t>2</a:t>
            </a:r>
            <a:r>
              <a:rPr lang="en-GB"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Area of triangles = 4 x 0.5 x 4 x 3 = 24 cm</a:t>
            </a:r>
            <a:r>
              <a:rPr lang="en-GB" baseline="30000" dirty="0"/>
              <a:t>2</a:t>
            </a:r>
            <a:r>
              <a:rPr lang="en-GB"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Area of rhombus = 48-24 = 24 cm</a:t>
            </a:r>
            <a:r>
              <a:rPr lang="en-GB" baseline="30000" dirty="0"/>
              <a:t>2</a:t>
            </a:r>
            <a:r>
              <a:rPr lang="en-GB" baseline="0" dirty="0"/>
              <a:t> </a:t>
            </a:r>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11</a:t>
            </a:fld>
            <a:endParaRPr lang="en-GB"/>
          </a:p>
        </p:txBody>
      </p:sp>
    </p:spTree>
    <p:extLst>
      <p:ext uri="{BB962C8B-B14F-4D97-AF65-F5344CB8AC3E}">
        <p14:creationId xmlns:p14="http://schemas.microsoft.com/office/powerpoint/2010/main" val="1710811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enny.Burn@hants.gov.uk" TargetMode="External"/><Relationship Id="rId7" Type="http://schemas.openxmlformats.org/officeDocument/2006/relationships/image" Target="../media/image12.png"/><Relationship Id="rId2" Type="http://schemas.openxmlformats.org/officeDocument/2006/relationships/hyperlink" Target="mailto:Jo.Lees@hants.gov.uk"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mailto:hias.enquiries@hants.gov.uk" TargetMode="External"/><Relationship Id="rId4" Type="http://schemas.openxmlformats.org/officeDocument/2006/relationships/hyperlink" Target="mailto:Tessa.Ingrey@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51121"/>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426832" y="1586517"/>
            <a:ext cx="7772400" cy="1470025"/>
          </a:xfrm>
        </p:spPr>
        <p:txBody>
          <a:bodyPr>
            <a:normAutofit/>
          </a:bodyPr>
          <a:lstStyle/>
          <a:p>
            <a:pPr algn="l"/>
            <a:r>
              <a:rPr lang="en-GB" b="1" dirty="0"/>
              <a:t>Year 7</a:t>
            </a:r>
          </a:p>
        </p:txBody>
      </p:sp>
      <p:sp>
        <p:nvSpPr>
          <p:cNvPr id="3" name="Subtitle 2"/>
          <p:cNvSpPr>
            <a:spLocks noGrp="1"/>
          </p:cNvSpPr>
          <p:nvPr>
            <p:ph type="subTitle" idx="1"/>
          </p:nvPr>
        </p:nvSpPr>
        <p:spPr>
          <a:xfrm>
            <a:off x="1426832" y="2745082"/>
            <a:ext cx="8255260" cy="622920"/>
          </a:xfrm>
        </p:spPr>
        <p:txBody>
          <a:bodyPr>
            <a:normAutofit/>
          </a:bodyPr>
          <a:lstStyle/>
          <a:p>
            <a:pPr algn="l">
              <a:lnSpc>
                <a:spcPct val="107000"/>
              </a:lnSpc>
              <a:spcAft>
                <a:spcPts val="800"/>
              </a:spcAft>
            </a:pPr>
            <a:r>
              <a:rPr lang="en-GB" b="1" dirty="0">
                <a:solidFill>
                  <a:schemeClr val="tx1"/>
                </a:solidFill>
                <a:effectLst/>
                <a:latin typeface="+mj-lt"/>
                <a:ea typeface="Calibri" panose="020F0502020204030204" pitchFamily="34" charset="0"/>
                <a:cs typeface="Times New Roman" panose="02020603050405020304" pitchFamily="18" charset="0"/>
              </a:rPr>
              <a:t>Area (unit 7.8)</a:t>
            </a:r>
            <a:endParaRPr lang="en-GB" dirty="0">
              <a:solidFill>
                <a:schemeClr val="tx1"/>
              </a:solidFill>
              <a:effectLst/>
              <a:latin typeface="+mj-lt"/>
              <a:ea typeface="Calibri" panose="020F0502020204030204" pitchFamily="34" charset="0"/>
              <a:cs typeface="Times New Roman" panose="02020603050405020304" pitchFamily="18" charset="0"/>
            </a:endParaRPr>
          </a:p>
        </p:txBody>
      </p:sp>
      <p:sp>
        <p:nvSpPr>
          <p:cNvPr id="4" name="Subtitle 2"/>
          <p:cNvSpPr txBox="1">
            <a:spLocks/>
          </p:cNvSpPr>
          <p:nvPr/>
        </p:nvSpPr>
        <p:spPr>
          <a:xfrm>
            <a:off x="1426832" y="5311840"/>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0" name="TextBox 9">
            <a:extLst>
              <a:ext uri="{FF2B5EF4-FFF2-40B4-BE49-F238E27FC236}">
                <a16:creationId xmlns:a16="http://schemas.microsoft.com/office/drawing/2014/main" id="{1269FF80-78CC-4C7E-BD1E-FCD104CC42A6}"/>
              </a:ext>
            </a:extLst>
          </p:cNvPr>
          <p:cNvSpPr txBox="1"/>
          <p:nvPr/>
        </p:nvSpPr>
        <p:spPr>
          <a:xfrm>
            <a:off x="1426832" y="3368002"/>
            <a:ext cx="10163596" cy="1384995"/>
          </a:xfrm>
          <a:prstGeom prst="rect">
            <a:avLst/>
          </a:prstGeom>
          <a:noFill/>
        </p:spPr>
        <p:txBody>
          <a:bodyPr wrap="square">
            <a:spAutoFit/>
          </a:bodyPr>
          <a:lstStyle/>
          <a:p>
            <a:r>
              <a:rPr lang="en-US" sz="1400" dirty="0"/>
              <a:t>This unit is about the area of two-dimensional shapes and constructing polygons. Standard labelling conventions are introduced, and students learn to accurately construct points, lines and polygons. They pay attention to the symmetry </a:t>
            </a:r>
          </a:p>
          <a:p>
            <a:r>
              <a:rPr lang="en-US" sz="1400" dirty="0"/>
              <a:t>and angles (internal and external) of polygons when constructing them and learn about congruence. The accurate </a:t>
            </a:r>
          </a:p>
          <a:p>
            <a:r>
              <a:rPr lang="en-US" sz="1400" dirty="0"/>
              <a:t>use of vocabulary and conventions is a focus in this unit.</a:t>
            </a:r>
          </a:p>
          <a:p>
            <a:endParaRPr lang="en-US" sz="1400" dirty="0"/>
          </a:p>
          <a:p>
            <a:r>
              <a:rPr lang="en-US" sz="1400" dirty="0"/>
              <a:t>This set of problems is about the area of rectangles and reasoning about missing information.</a:t>
            </a:r>
            <a:endParaRPr lang="en-GB" sz="1400" dirty="0"/>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30F08F5-BDD7-4177-BD0B-2333003A5180}"/>
              </a:ext>
            </a:extLst>
          </p:cNvPr>
          <p:cNvPicPr>
            <a:picLocks noChangeAspect="1"/>
          </p:cNvPicPr>
          <p:nvPr/>
        </p:nvPicPr>
        <p:blipFill>
          <a:blip r:embed="rId3"/>
          <a:stretch>
            <a:fillRect/>
          </a:stretch>
        </p:blipFill>
        <p:spPr>
          <a:xfrm>
            <a:off x="3380996" y="1008210"/>
            <a:ext cx="6147468" cy="4335582"/>
          </a:xfrm>
          <a:prstGeom prst="rect">
            <a:avLst/>
          </a:prstGeom>
        </p:spPr>
      </p:pic>
      <p:sp>
        <p:nvSpPr>
          <p:cNvPr id="3" name="Text Box 2">
            <a:extLst>
              <a:ext uri="{FF2B5EF4-FFF2-40B4-BE49-F238E27FC236}">
                <a16:creationId xmlns:a16="http://schemas.microsoft.com/office/drawing/2014/main" id="{ABEF7A6E-2D38-4B88-BF95-CB3508A89EE8}"/>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TextBox 5">
            <a:extLst>
              <a:ext uri="{FF2B5EF4-FFF2-40B4-BE49-F238E27FC236}">
                <a16:creationId xmlns:a16="http://schemas.microsoft.com/office/drawing/2014/main" id="{60F91D61-628A-4F23-9336-68339E15221D}"/>
              </a:ext>
            </a:extLst>
          </p:cNvPr>
          <p:cNvSpPr txBox="1"/>
          <p:nvPr/>
        </p:nvSpPr>
        <p:spPr>
          <a:xfrm>
            <a:off x="8323119" y="6359237"/>
            <a:ext cx="1985159" cy="307777"/>
          </a:xfrm>
          <a:prstGeom prst="rect">
            <a:avLst/>
          </a:prstGeom>
          <a:noFill/>
        </p:spPr>
        <p:txBody>
          <a:bodyPr wrap="none" rtlCol="0">
            <a:spAutoFit/>
          </a:bodyPr>
          <a:lstStyle/>
          <a:p>
            <a:r>
              <a:rPr lang="en-GB" sz="1400" dirty="0"/>
              <a:t>Taken from ‘Test Base’</a:t>
            </a:r>
          </a:p>
        </p:txBody>
      </p:sp>
    </p:spTree>
    <p:extLst>
      <p:ext uri="{BB962C8B-B14F-4D97-AF65-F5344CB8AC3E}">
        <p14:creationId xmlns:p14="http://schemas.microsoft.com/office/powerpoint/2010/main" val="2287715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BC55E07-FB27-488C-A6F5-1C407E833722}"/>
              </a:ext>
            </a:extLst>
          </p:cNvPr>
          <p:cNvPicPr>
            <a:picLocks noChangeAspect="1"/>
          </p:cNvPicPr>
          <p:nvPr/>
        </p:nvPicPr>
        <p:blipFill>
          <a:blip r:embed="rId3"/>
          <a:stretch>
            <a:fillRect/>
          </a:stretch>
        </p:blipFill>
        <p:spPr>
          <a:xfrm>
            <a:off x="3952576" y="767387"/>
            <a:ext cx="4775788" cy="4828853"/>
          </a:xfrm>
          <a:prstGeom prst="rect">
            <a:avLst/>
          </a:prstGeom>
        </p:spPr>
      </p:pic>
      <p:sp>
        <p:nvSpPr>
          <p:cNvPr id="3" name="Text Box 2">
            <a:extLst>
              <a:ext uri="{FF2B5EF4-FFF2-40B4-BE49-F238E27FC236}">
                <a16:creationId xmlns:a16="http://schemas.microsoft.com/office/drawing/2014/main" id="{1EEF3DE5-265C-49DB-90D2-EB694F6ABD7A}"/>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TextBox 5">
            <a:extLst>
              <a:ext uri="{FF2B5EF4-FFF2-40B4-BE49-F238E27FC236}">
                <a16:creationId xmlns:a16="http://schemas.microsoft.com/office/drawing/2014/main" id="{B224017A-8C9E-4E07-8BB5-FE58FD2D140C}"/>
              </a:ext>
            </a:extLst>
          </p:cNvPr>
          <p:cNvSpPr txBox="1"/>
          <p:nvPr/>
        </p:nvSpPr>
        <p:spPr>
          <a:xfrm>
            <a:off x="8323119" y="6359237"/>
            <a:ext cx="1985159" cy="307777"/>
          </a:xfrm>
          <a:prstGeom prst="rect">
            <a:avLst/>
          </a:prstGeom>
          <a:noFill/>
        </p:spPr>
        <p:txBody>
          <a:bodyPr wrap="none" rtlCol="0">
            <a:spAutoFit/>
          </a:bodyPr>
          <a:lstStyle/>
          <a:p>
            <a:r>
              <a:rPr lang="en-GB" sz="1400" dirty="0"/>
              <a:t>Taken from ‘Test Base’</a:t>
            </a:r>
          </a:p>
        </p:txBody>
      </p:sp>
    </p:spTree>
    <p:extLst>
      <p:ext uri="{BB962C8B-B14F-4D97-AF65-F5344CB8AC3E}">
        <p14:creationId xmlns:p14="http://schemas.microsoft.com/office/powerpoint/2010/main" val="1985639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402672" y="1600201"/>
            <a:ext cx="10049522"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please contact any member of the secondary maths team:</a:t>
            </a:r>
          </a:p>
          <a:p>
            <a:pPr marL="0" indent="0">
              <a:buNone/>
            </a:pPr>
            <a:r>
              <a:rPr lang="en-GB" sz="1800" dirty="0"/>
              <a:t>	Jo Lees: </a:t>
            </a:r>
            <a:r>
              <a:rPr lang="en-GB" sz="1800" dirty="0">
                <a:hlinkClick r:id="rId2"/>
              </a:rPr>
              <a:t>Jo.Lees@hants.gov.uk</a:t>
            </a:r>
            <a:endParaRPr lang="en-GB" sz="1800" dirty="0"/>
          </a:p>
          <a:p>
            <a:pPr marL="0" indent="0">
              <a:buNone/>
            </a:pPr>
            <a:r>
              <a:rPr lang="en-GB" sz="1800" dirty="0"/>
              <a:t>	Jenny Burn: </a:t>
            </a:r>
            <a:r>
              <a:rPr lang="en-GB" sz="1800" dirty="0">
                <a:hlinkClick r:id="rId3"/>
              </a:rPr>
              <a:t>Jenny.Burn@hants.gov.uk</a:t>
            </a:r>
            <a:endParaRPr lang="en-GB" sz="1800" dirty="0"/>
          </a:p>
          <a:p>
            <a:pPr marL="0" indent="0">
              <a:buNone/>
            </a:pPr>
            <a:r>
              <a:rPr lang="en-GB" sz="1800" dirty="0"/>
              <a:t>	Tessa Ingrey: </a:t>
            </a:r>
            <a:r>
              <a:rPr lang="en-GB" sz="1800" dirty="0">
                <a:hlinkClick r:id="rId4"/>
              </a:rPr>
              <a:t>Tessa.Ingrey@hants.gov.uk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5"/>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485312" y="30299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a:xfrm>
            <a:off x="210104" y="1254125"/>
            <a:ext cx="11499542" cy="4349750"/>
          </a:xfrm>
        </p:spPr>
        <p:txBody>
          <a:bodyPr/>
          <a:lstStyle/>
          <a:p>
            <a:pPr marL="0" indent="0">
              <a:buNone/>
            </a:pPr>
            <a:r>
              <a:rPr lang="en-GB" sz="1600" dirty="0"/>
              <a:t>These slides are intended to support teachers and students with a blended approach to learning, either in-class or online. The tasks are intended to form part of a learning journey and could be the basis of either one lesson or a short sequence of connected lessons. </a:t>
            </a:r>
          </a:p>
          <a:p>
            <a:pPr marL="0" indent="0">
              <a:buNone/>
            </a:pPr>
            <a:endParaRPr lang="en-GB" sz="1600" dirty="0"/>
          </a:p>
          <a:p>
            <a:pPr marL="0" indent="0">
              <a:buNone/>
            </a:pPr>
            <a:r>
              <a:rPr lang="en-GB" sz="1600" dirty="0"/>
              <a:t>Teachers should delete, change and add slides to suit the needs of their students. Extra slides with personalised prompts and appropriate examples based on previous teaching may be suitable. When changing the slide-deck, teachers should consider:</a:t>
            </a:r>
          </a:p>
          <a:p>
            <a:pPr lvl="1"/>
            <a:r>
              <a:rPr lang="en-GB" sz="1600" dirty="0"/>
              <a:t>Their expectations for the use of representations such as bar models, number lines, arrays and geometric diagrams.</a:t>
            </a:r>
          </a:p>
          <a:p>
            <a:pPr lvl="1"/>
            <a:r>
              <a:rPr lang="en-GB" sz="1600" dirty="0"/>
              <a:t>Which strategies and methods students should use and record when solving problems or identifying solutions. This could include a range of informal jottings and diagrams, the use of tables to record solutions systematically and formal or informal calculation methods.</a:t>
            </a:r>
          </a:p>
          <a:p>
            <a:pPr marL="0" indent="0">
              <a:buNone/>
            </a:pPr>
            <a:endParaRPr lang="en-GB" sz="1600" dirty="0"/>
          </a:p>
          <a:p>
            <a:pPr marL="0" indent="0">
              <a:buNone/>
            </a:pPr>
            <a:r>
              <a:rPr lang="en-GB" sz="1600" dirty="0"/>
              <a:t>Teachers may also wish to record a ‘voice over’ to talk students through the slides. </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1444101" y="304368"/>
            <a:ext cx="6883153" cy="603682"/>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85818" y="27521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aphicFrame>
        <p:nvGraphicFramePr>
          <p:cNvPr id="5" name="Table 4">
            <a:extLst>
              <a:ext uri="{FF2B5EF4-FFF2-40B4-BE49-F238E27FC236}">
                <a16:creationId xmlns:a16="http://schemas.microsoft.com/office/drawing/2014/main" id="{D109A9EC-0AD8-4826-883C-83C328FD0EB4}"/>
              </a:ext>
            </a:extLst>
          </p:cNvPr>
          <p:cNvGraphicFramePr>
            <a:graphicFrameLocks noGrp="1"/>
          </p:cNvGraphicFramePr>
          <p:nvPr>
            <p:extLst>
              <p:ext uri="{D42A27DB-BD31-4B8C-83A1-F6EECF244321}">
                <p14:modId xmlns:p14="http://schemas.microsoft.com/office/powerpoint/2010/main" val="3882912300"/>
              </p:ext>
            </p:extLst>
          </p:nvPr>
        </p:nvGraphicFramePr>
        <p:xfrm>
          <a:off x="1931447" y="1189607"/>
          <a:ext cx="7771846" cy="4236772"/>
        </p:xfrm>
        <a:graphic>
          <a:graphicData uri="http://schemas.openxmlformats.org/drawingml/2006/table">
            <a:tbl>
              <a:tblPr firstRow="1" firstCol="1" bandRow="1">
                <a:tableStyleId>{5C22544A-7EE6-4342-B048-85BDC9FD1C3A}</a:tableStyleId>
              </a:tblPr>
              <a:tblGrid>
                <a:gridCol w="801797">
                  <a:extLst>
                    <a:ext uri="{9D8B030D-6E8A-4147-A177-3AD203B41FA5}">
                      <a16:colId xmlns:a16="http://schemas.microsoft.com/office/drawing/2014/main" val="2410536692"/>
                    </a:ext>
                  </a:extLst>
                </a:gridCol>
                <a:gridCol w="1877138">
                  <a:extLst>
                    <a:ext uri="{9D8B030D-6E8A-4147-A177-3AD203B41FA5}">
                      <a16:colId xmlns:a16="http://schemas.microsoft.com/office/drawing/2014/main" val="1685210313"/>
                    </a:ext>
                  </a:extLst>
                </a:gridCol>
                <a:gridCol w="5092911">
                  <a:extLst>
                    <a:ext uri="{9D8B030D-6E8A-4147-A177-3AD203B41FA5}">
                      <a16:colId xmlns:a16="http://schemas.microsoft.com/office/drawing/2014/main" val="1962136452"/>
                    </a:ext>
                  </a:extLst>
                </a:gridCol>
              </a:tblGrid>
              <a:tr h="443884">
                <a:tc gridSpan="3">
                  <a:txBody>
                    <a:bodyPr/>
                    <a:lstStyle/>
                    <a:p>
                      <a:pPr algn="ctr">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YEAR 7: SPRING TERM OVERVIEW</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1934147"/>
                  </a:ext>
                </a:extLst>
              </a:tr>
              <a:tr h="366050">
                <a:tc>
                  <a:txBody>
                    <a:bodyPr/>
                    <a:lstStyle/>
                    <a:p>
                      <a:pPr algn="ctr">
                        <a:lnSpc>
                          <a:spcPct val="115000"/>
                        </a:lnSpc>
                        <a:spcAft>
                          <a:spcPts val="1000"/>
                        </a:spcAft>
                      </a:pPr>
                      <a:r>
                        <a:rPr lang="en-GB" sz="1400" dirty="0">
                          <a:effectLst/>
                        </a:rPr>
                        <a:t>Week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400" b="1" dirty="0">
                          <a:solidFill>
                            <a:schemeClr val="bg1"/>
                          </a:solidFill>
                          <a:effectLst/>
                        </a:rPr>
                        <a:t>HIAS Unit </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a:lnSpc>
                          <a:spcPct val="115000"/>
                        </a:lnSpc>
                        <a:spcAft>
                          <a:spcPts val="1000"/>
                        </a:spcAft>
                      </a:pPr>
                      <a:r>
                        <a:rPr lang="en-GB" sz="1800" b="1" dirty="0">
                          <a:solidFill>
                            <a:schemeClr val="bg1"/>
                          </a:solidFill>
                          <a:effectLst/>
                        </a:rPr>
                        <a:t>Topic </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865948055"/>
                  </a:ext>
                </a:extLst>
              </a:tr>
              <a:tr h="475358">
                <a:tc>
                  <a:txBody>
                    <a:bodyPr/>
                    <a:lstStyle/>
                    <a:p>
                      <a:pPr algn="ctr">
                        <a:lnSpc>
                          <a:spcPct val="115000"/>
                        </a:lnSpc>
                        <a:spcAft>
                          <a:spcPts val="1000"/>
                        </a:spcAft>
                      </a:pPr>
                      <a:r>
                        <a:rPr lang="en-GB" sz="1800" dirty="0">
                          <a:effectLst/>
                        </a:rPr>
                        <a: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7.6</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Four operations: Fractions (vulgar and decimal)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2996115"/>
                  </a:ext>
                </a:extLst>
              </a:tr>
              <a:tr h="229793">
                <a:tc>
                  <a:txBody>
                    <a:bodyPr/>
                    <a:lstStyle/>
                    <a:p>
                      <a:pPr algn="ctr">
                        <a:lnSpc>
                          <a:spcPct val="115000"/>
                        </a:lnSpc>
                        <a:spcAft>
                          <a:spcPts val="1000"/>
                        </a:spcAft>
                      </a:pPr>
                      <a:r>
                        <a:rPr lang="en-GB" sz="1800" dirty="0">
                          <a:effectLst/>
                        </a:rPr>
                        <a:t>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7.7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Probability: 0-1 scale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9199725"/>
                  </a:ext>
                </a:extLst>
              </a:tr>
              <a:tr h="229793">
                <a:tc>
                  <a:txBody>
                    <a:bodyPr/>
                    <a:lstStyle/>
                    <a:p>
                      <a:pPr algn="ctr">
                        <a:lnSpc>
                          <a:spcPct val="115000"/>
                        </a:lnSpc>
                        <a:spcAft>
                          <a:spcPts val="1000"/>
                        </a:spcAft>
                      </a:pPr>
                      <a:r>
                        <a:rPr lang="en-GB" sz="1800" dirty="0">
                          <a:effectLst/>
                        </a:rPr>
                        <a:t>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lnSpc>
                          <a:spcPct val="115000"/>
                        </a:lnSpc>
                        <a:spcAft>
                          <a:spcPts val="1000"/>
                        </a:spcAft>
                      </a:pPr>
                      <a:r>
                        <a:rPr lang="en-GB" sz="1800" dirty="0">
                          <a:effectLst/>
                        </a:rPr>
                        <a:t>Unit 7.8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Geometry: Polygons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2240663"/>
                  </a:ext>
                </a:extLst>
              </a:tr>
              <a:tr h="229793">
                <a:tc>
                  <a:txBody>
                    <a:bodyPr/>
                    <a:lstStyle/>
                    <a:p>
                      <a:pPr algn="ctr">
                        <a:lnSpc>
                          <a:spcPct val="115000"/>
                        </a:lnSpc>
                        <a:spcAft>
                          <a:spcPts val="1000"/>
                        </a:spcAft>
                      </a:pPr>
                      <a:r>
                        <a:rPr lang="en-GB" sz="1800" dirty="0">
                          <a:effectLst/>
                        </a:rPr>
                        <a:t>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Geometry: Area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7468"/>
                  </a:ext>
                </a:extLst>
              </a:tr>
              <a:tr h="229793">
                <a:tc>
                  <a:txBody>
                    <a:bodyPr/>
                    <a:lstStyle/>
                    <a:p>
                      <a:pPr algn="ctr">
                        <a:lnSpc>
                          <a:spcPct val="115000"/>
                        </a:lnSpc>
                        <a:spcAft>
                          <a:spcPts val="1000"/>
                        </a:spcAft>
                      </a:pPr>
                      <a:r>
                        <a:rPr lang="en-GB" sz="1800" dirty="0">
                          <a:effectLst/>
                        </a:rPr>
                        <a:t>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a:effectLst/>
                        </a:rPr>
                        <a:t>Geometry: Volume and 3-D shape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212944"/>
                  </a:ext>
                </a:extLst>
              </a:tr>
              <a:tr h="229793">
                <a:tc>
                  <a:txBody>
                    <a:bodyPr/>
                    <a:lstStyle/>
                    <a:p>
                      <a:pPr algn="ctr">
                        <a:lnSpc>
                          <a:spcPct val="115000"/>
                        </a:lnSpc>
                        <a:spcAft>
                          <a:spcPts val="10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Half term</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7062515"/>
                  </a:ext>
                </a:extLst>
              </a:tr>
              <a:tr h="229793">
                <a:tc>
                  <a:txBody>
                    <a:bodyPr/>
                    <a:lstStyle/>
                    <a:p>
                      <a:pPr algn="ctr">
                        <a:lnSpc>
                          <a:spcPct val="115000"/>
                        </a:lnSpc>
                        <a:spcAft>
                          <a:spcPts val="1000"/>
                        </a:spcAft>
                      </a:pPr>
                      <a:r>
                        <a:rPr lang="en-GB" sz="1800" dirty="0">
                          <a:effectLst/>
                        </a:rPr>
                        <a:t>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lnSpc>
                          <a:spcPct val="115000"/>
                        </a:lnSpc>
                        <a:spcAft>
                          <a:spcPts val="1000"/>
                        </a:spcAft>
                      </a:pPr>
                      <a:r>
                        <a:rPr lang="en-GB" sz="1800">
                          <a:effectLst/>
                        </a:rPr>
                        <a:t>Unit 7.9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Percentages (of amounts)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7080763"/>
                  </a:ext>
                </a:extLst>
              </a:tr>
              <a:tr h="229793">
                <a:tc>
                  <a:txBody>
                    <a:bodyPr/>
                    <a:lstStyle/>
                    <a:p>
                      <a:pPr algn="ctr">
                        <a:lnSpc>
                          <a:spcPct val="115000"/>
                        </a:lnSpc>
                        <a:spcAft>
                          <a:spcPts val="1000"/>
                        </a:spcAft>
                      </a:pPr>
                      <a:r>
                        <a:rPr lang="en-GB" sz="1800" dirty="0">
                          <a:effectLst/>
                        </a:rPr>
                        <a:t>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a:effectLst/>
                        </a:rPr>
                        <a:t>Percentages (FDP equivalence)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6576122"/>
                  </a:ext>
                </a:extLst>
              </a:tr>
              <a:tr h="229793">
                <a:tc>
                  <a:txBody>
                    <a:bodyPr/>
                    <a:lstStyle/>
                    <a:p>
                      <a:pPr algn="ctr">
                        <a:lnSpc>
                          <a:spcPct val="115000"/>
                        </a:lnSpc>
                        <a:spcAft>
                          <a:spcPts val="1000"/>
                        </a:spcAft>
                      </a:pPr>
                      <a:r>
                        <a:rPr lang="en-GB" sz="1800" dirty="0">
                          <a:effectLst/>
                        </a:rPr>
                        <a:t>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a:effectLst/>
                        </a:rPr>
                        <a:t>Ratio and proportion: Notation and part: whole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8721546"/>
                  </a:ext>
                </a:extLst>
              </a:tr>
              <a:tr h="229793">
                <a:tc>
                  <a:txBody>
                    <a:bodyPr/>
                    <a:lstStyle/>
                    <a:p>
                      <a:pPr algn="ctr">
                        <a:lnSpc>
                          <a:spcPct val="115000"/>
                        </a:lnSpc>
                        <a:spcAft>
                          <a:spcPts val="1000"/>
                        </a:spcAft>
                      </a:pPr>
                      <a:r>
                        <a:rPr lang="en-GB" sz="1800" dirty="0">
                          <a:effectLst/>
                        </a:rPr>
                        <a:t>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800">
                          <a:effectLst/>
                        </a:rPr>
                        <a:t>Unit 7.10</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Coordinates (four quadrants)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8391754"/>
                  </a:ext>
                </a:extLst>
              </a:tr>
              <a:tr h="229793">
                <a:tc>
                  <a:txBody>
                    <a:bodyPr/>
                    <a:lstStyle/>
                    <a:p>
                      <a:pPr algn="ctr">
                        <a:lnSpc>
                          <a:spcPct val="115000"/>
                        </a:lnSpc>
                        <a:spcAft>
                          <a:spcPts val="1000"/>
                        </a:spcAft>
                      </a:pPr>
                      <a:r>
                        <a:rPr lang="en-GB" sz="1800" dirty="0">
                          <a:effectLst/>
                        </a:rPr>
                        <a:t>10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Coordinates (linear functions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8706884"/>
                  </a:ext>
                </a:extLst>
              </a:tr>
            </a:tbl>
          </a:graphicData>
        </a:graphic>
      </p:graphicFrame>
    </p:spTree>
    <p:extLst>
      <p:ext uri="{BB962C8B-B14F-4D97-AF65-F5344CB8AC3E}">
        <p14:creationId xmlns:p14="http://schemas.microsoft.com/office/powerpoint/2010/main" val="2644395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5A8D60CE-CDBB-4B13-A08A-348683197F99}"/>
              </a:ext>
            </a:extLst>
          </p:cNvPr>
          <p:cNvPicPr>
            <a:picLocks noChangeAspect="1"/>
          </p:cNvPicPr>
          <p:nvPr/>
        </p:nvPicPr>
        <p:blipFill>
          <a:blip r:embed="rId3"/>
          <a:stretch>
            <a:fillRect/>
          </a:stretch>
        </p:blipFill>
        <p:spPr>
          <a:xfrm>
            <a:off x="2414073" y="828312"/>
            <a:ext cx="7363853" cy="5201376"/>
          </a:xfrm>
          <a:prstGeom prst="rect">
            <a:avLst/>
          </a:prstGeom>
        </p:spPr>
      </p:pic>
      <p:sp>
        <p:nvSpPr>
          <p:cNvPr id="6" name="TextBox 5">
            <a:extLst>
              <a:ext uri="{FF2B5EF4-FFF2-40B4-BE49-F238E27FC236}">
                <a16:creationId xmlns:a16="http://schemas.microsoft.com/office/drawing/2014/main" id="{DDB35CE7-9E7C-489E-A053-79554A35079B}"/>
              </a:ext>
            </a:extLst>
          </p:cNvPr>
          <p:cNvSpPr txBox="1"/>
          <p:nvPr/>
        </p:nvSpPr>
        <p:spPr>
          <a:xfrm>
            <a:off x="540327" y="5205848"/>
            <a:ext cx="6274053" cy="1600438"/>
          </a:xfrm>
          <a:prstGeom prst="rect">
            <a:avLst/>
          </a:prstGeom>
          <a:solidFill>
            <a:schemeClr val="bg1"/>
          </a:solidFill>
        </p:spPr>
        <p:txBody>
          <a:bodyPr wrap="square" rtlCol="0">
            <a:spAutoFit/>
          </a:bodyPr>
          <a:lstStyle/>
          <a:p>
            <a:r>
              <a:rPr lang="en-GB" sz="1400" dirty="0"/>
              <a:t>What is the area of each white rectangle ?</a:t>
            </a:r>
          </a:p>
          <a:p>
            <a:endParaRPr lang="en-GB" sz="1400" dirty="0"/>
          </a:p>
          <a:p>
            <a:r>
              <a:rPr lang="en-GB" sz="1400" dirty="0"/>
              <a:t>What is the total area of all four white rectangles?</a:t>
            </a:r>
          </a:p>
          <a:p>
            <a:endParaRPr lang="en-GB" sz="1400" dirty="0"/>
          </a:p>
          <a:p>
            <a:r>
              <a:rPr lang="en-GB" sz="1400" dirty="0"/>
              <a:t>What are the dimensions of the large, outer, square?</a:t>
            </a:r>
          </a:p>
          <a:p>
            <a:endParaRPr lang="en-GB" sz="1400" dirty="0"/>
          </a:p>
          <a:p>
            <a:r>
              <a:rPr lang="en-GB" sz="1400" dirty="0"/>
              <a:t>What is the total are of the white and shaded parts?</a:t>
            </a:r>
          </a:p>
        </p:txBody>
      </p:sp>
      <p:sp>
        <p:nvSpPr>
          <p:cNvPr id="8" name="TextBox 7">
            <a:extLst>
              <a:ext uri="{FF2B5EF4-FFF2-40B4-BE49-F238E27FC236}">
                <a16:creationId xmlns:a16="http://schemas.microsoft.com/office/drawing/2014/main" id="{A4C49EBD-D194-46EE-AE6E-F239208D5255}"/>
              </a:ext>
            </a:extLst>
          </p:cNvPr>
          <p:cNvSpPr txBox="1"/>
          <p:nvPr/>
        </p:nvSpPr>
        <p:spPr>
          <a:xfrm>
            <a:off x="5320145" y="1704108"/>
            <a:ext cx="622286" cy="307777"/>
          </a:xfrm>
          <a:prstGeom prst="rect">
            <a:avLst/>
          </a:prstGeom>
          <a:solidFill>
            <a:schemeClr val="bg1"/>
          </a:solidFill>
        </p:spPr>
        <p:txBody>
          <a:bodyPr wrap="none" rtlCol="0">
            <a:spAutoFit/>
          </a:bodyPr>
          <a:lstStyle/>
          <a:p>
            <a:r>
              <a:rPr lang="en-GB" sz="1400" dirty="0"/>
              <a:t>10cm</a:t>
            </a:r>
          </a:p>
        </p:txBody>
      </p:sp>
      <p:sp>
        <p:nvSpPr>
          <p:cNvPr id="9" name="TextBox 8">
            <a:extLst>
              <a:ext uri="{FF2B5EF4-FFF2-40B4-BE49-F238E27FC236}">
                <a16:creationId xmlns:a16="http://schemas.microsoft.com/office/drawing/2014/main" id="{1BB8C389-F57D-47D2-A87E-0C5D520EEA29}"/>
              </a:ext>
            </a:extLst>
          </p:cNvPr>
          <p:cNvSpPr txBox="1"/>
          <p:nvPr/>
        </p:nvSpPr>
        <p:spPr>
          <a:xfrm>
            <a:off x="4027334" y="2272144"/>
            <a:ext cx="522900" cy="307777"/>
          </a:xfrm>
          <a:prstGeom prst="rect">
            <a:avLst/>
          </a:prstGeom>
          <a:solidFill>
            <a:schemeClr val="bg1"/>
          </a:solidFill>
        </p:spPr>
        <p:txBody>
          <a:bodyPr wrap="none" rtlCol="0">
            <a:spAutoFit/>
          </a:bodyPr>
          <a:lstStyle/>
          <a:p>
            <a:r>
              <a:rPr lang="en-GB" sz="1400" dirty="0"/>
              <a:t>2cm</a:t>
            </a:r>
          </a:p>
        </p:txBody>
      </p:sp>
    </p:spTree>
    <p:extLst>
      <p:ext uri="{BB962C8B-B14F-4D97-AF65-F5344CB8AC3E}">
        <p14:creationId xmlns:p14="http://schemas.microsoft.com/office/powerpoint/2010/main" val="3127736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5A8D60CE-CDBB-4B13-A08A-348683197F99}"/>
              </a:ext>
            </a:extLst>
          </p:cNvPr>
          <p:cNvPicPr>
            <a:picLocks noChangeAspect="1"/>
          </p:cNvPicPr>
          <p:nvPr/>
        </p:nvPicPr>
        <p:blipFill>
          <a:blip r:embed="rId3"/>
          <a:stretch>
            <a:fillRect/>
          </a:stretch>
        </p:blipFill>
        <p:spPr>
          <a:xfrm>
            <a:off x="2414073" y="828312"/>
            <a:ext cx="7363853" cy="5201376"/>
          </a:xfrm>
          <a:prstGeom prst="rect">
            <a:avLst/>
          </a:prstGeom>
        </p:spPr>
      </p:pic>
      <p:sp>
        <p:nvSpPr>
          <p:cNvPr id="6" name="TextBox 5">
            <a:extLst>
              <a:ext uri="{FF2B5EF4-FFF2-40B4-BE49-F238E27FC236}">
                <a16:creationId xmlns:a16="http://schemas.microsoft.com/office/drawing/2014/main" id="{DDB35CE7-9E7C-489E-A053-79554A35079B}"/>
              </a:ext>
            </a:extLst>
          </p:cNvPr>
          <p:cNvSpPr txBox="1"/>
          <p:nvPr/>
        </p:nvSpPr>
        <p:spPr>
          <a:xfrm>
            <a:off x="2414073" y="5081155"/>
            <a:ext cx="4400307" cy="1600438"/>
          </a:xfrm>
          <a:prstGeom prst="rect">
            <a:avLst/>
          </a:prstGeom>
          <a:solidFill>
            <a:schemeClr val="bg1"/>
          </a:solidFill>
        </p:spPr>
        <p:txBody>
          <a:bodyPr wrap="none" rtlCol="0">
            <a:spAutoFit/>
          </a:bodyPr>
          <a:lstStyle/>
          <a:p>
            <a:r>
              <a:rPr lang="en-GB" sz="1400" dirty="0"/>
              <a:t>What is the area of each white rectangle ?</a:t>
            </a:r>
          </a:p>
          <a:p>
            <a:endParaRPr lang="en-GB" sz="1400" dirty="0"/>
          </a:p>
          <a:p>
            <a:r>
              <a:rPr lang="en-GB" sz="1400" dirty="0"/>
              <a:t>What is the total area of all four white rectangles?</a:t>
            </a:r>
          </a:p>
          <a:p>
            <a:endParaRPr lang="en-GB" sz="1400" dirty="0"/>
          </a:p>
          <a:p>
            <a:r>
              <a:rPr lang="en-GB" sz="1400" dirty="0"/>
              <a:t>What are the dimensions of the large, outer, square?</a:t>
            </a:r>
          </a:p>
          <a:p>
            <a:endParaRPr lang="en-GB" sz="1400" dirty="0"/>
          </a:p>
          <a:p>
            <a:r>
              <a:rPr lang="en-GB" sz="1400" dirty="0"/>
              <a:t>What is the total are of the white and shaded parts?</a:t>
            </a:r>
          </a:p>
        </p:txBody>
      </p:sp>
      <p:sp>
        <p:nvSpPr>
          <p:cNvPr id="8" name="TextBox 7">
            <a:extLst>
              <a:ext uri="{FF2B5EF4-FFF2-40B4-BE49-F238E27FC236}">
                <a16:creationId xmlns:a16="http://schemas.microsoft.com/office/drawing/2014/main" id="{A4C49EBD-D194-46EE-AE6E-F239208D5255}"/>
              </a:ext>
            </a:extLst>
          </p:cNvPr>
          <p:cNvSpPr txBox="1"/>
          <p:nvPr/>
        </p:nvSpPr>
        <p:spPr>
          <a:xfrm>
            <a:off x="5320145" y="1704108"/>
            <a:ext cx="622286" cy="307777"/>
          </a:xfrm>
          <a:prstGeom prst="rect">
            <a:avLst/>
          </a:prstGeom>
          <a:solidFill>
            <a:schemeClr val="bg1"/>
          </a:solidFill>
        </p:spPr>
        <p:txBody>
          <a:bodyPr wrap="none" rtlCol="0">
            <a:spAutoFit/>
          </a:bodyPr>
          <a:lstStyle/>
          <a:p>
            <a:r>
              <a:rPr lang="en-GB" sz="1400" dirty="0"/>
              <a:t>15cm</a:t>
            </a:r>
          </a:p>
        </p:txBody>
      </p:sp>
      <p:sp>
        <p:nvSpPr>
          <p:cNvPr id="9" name="TextBox 8">
            <a:extLst>
              <a:ext uri="{FF2B5EF4-FFF2-40B4-BE49-F238E27FC236}">
                <a16:creationId xmlns:a16="http://schemas.microsoft.com/office/drawing/2014/main" id="{1BB8C389-F57D-47D2-A87E-0C5D520EEA29}"/>
              </a:ext>
            </a:extLst>
          </p:cNvPr>
          <p:cNvSpPr txBox="1"/>
          <p:nvPr/>
        </p:nvSpPr>
        <p:spPr>
          <a:xfrm>
            <a:off x="4027334" y="2272144"/>
            <a:ext cx="522900" cy="307777"/>
          </a:xfrm>
          <a:prstGeom prst="rect">
            <a:avLst/>
          </a:prstGeom>
          <a:solidFill>
            <a:schemeClr val="bg1"/>
          </a:solidFill>
        </p:spPr>
        <p:txBody>
          <a:bodyPr wrap="none" rtlCol="0">
            <a:spAutoFit/>
          </a:bodyPr>
          <a:lstStyle/>
          <a:p>
            <a:r>
              <a:rPr lang="en-GB" sz="1400" dirty="0"/>
              <a:t>7cm</a:t>
            </a:r>
          </a:p>
        </p:txBody>
      </p:sp>
    </p:spTree>
    <p:extLst>
      <p:ext uri="{BB962C8B-B14F-4D97-AF65-F5344CB8AC3E}">
        <p14:creationId xmlns:p14="http://schemas.microsoft.com/office/powerpoint/2010/main" val="2674635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5A8D60CE-CDBB-4B13-A08A-348683197F99}"/>
              </a:ext>
            </a:extLst>
          </p:cNvPr>
          <p:cNvPicPr>
            <a:picLocks noChangeAspect="1"/>
          </p:cNvPicPr>
          <p:nvPr/>
        </p:nvPicPr>
        <p:blipFill>
          <a:blip r:embed="rId3"/>
          <a:stretch>
            <a:fillRect/>
          </a:stretch>
        </p:blipFill>
        <p:spPr>
          <a:xfrm>
            <a:off x="2414073" y="828312"/>
            <a:ext cx="7363853" cy="5201376"/>
          </a:xfrm>
          <a:prstGeom prst="rect">
            <a:avLst/>
          </a:prstGeom>
        </p:spPr>
      </p:pic>
      <p:sp>
        <p:nvSpPr>
          <p:cNvPr id="6" name="TextBox 5">
            <a:extLst>
              <a:ext uri="{FF2B5EF4-FFF2-40B4-BE49-F238E27FC236}">
                <a16:creationId xmlns:a16="http://schemas.microsoft.com/office/drawing/2014/main" id="{DDB35CE7-9E7C-489E-A053-79554A35079B}"/>
              </a:ext>
            </a:extLst>
          </p:cNvPr>
          <p:cNvSpPr txBox="1"/>
          <p:nvPr/>
        </p:nvSpPr>
        <p:spPr>
          <a:xfrm>
            <a:off x="419019" y="5229469"/>
            <a:ext cx="5410281" cy="1600438"/>
          </a:xfrm>
          <a:prstGeom prst="rect">
            <a:avLst/>
          </a:prstGeom>
          <a:solidFill>
            <a:schemeClr val="bg1"/>
          </a:solidFill>
        </p:spPr>
        <p:txBody>
          <a:bodyPr wrap="square" rtlCol="0">
            <a:spAutoFit/>
          </a:bodyPr>
          <a:lstStyle/>
          <a:p>
            <a:r>
              <a:rPr lang="en-GB" sz="1400" dirty="0"/>
              <a:t>What is the area of each white rectangle ?</a:t>
            </a:r>
          </a:p>
          <a:p>
            <a:endParaRPr lang="en-GB" sz="1400" dirty="0"/>
          </a:p>
          <a:p>
            <a:r>
              <a:rPr lang="en-GB" sz="1400" dirty="0"/>
              <a:t>What is the total area of all four white rectangles?</a:t>
            </a:r>
          </a:p>
          <a:p>
            <a:endParaRPr lang="en-GB" sz="1400" dirty="0"/>
          </a:p>
          <a:p>
            <a:r>
              <a:rPr lang="en-GB" sz="1400" dirty="0"/>
              <a:t>What are the dimensions of the large, outer, square?</a:t>
            </a:r>
          </a:p>
          <a:p>
            <a:endParaRPr lang="en-GB" sz="1400" dirty="0"/>
          </a:p>
          <a:p>
            <a:r>
              <a:rPr lang="en-GB" sz="1400" dirty="0"/>
              <a:t>What is the total are of the white and shaded parts?</a:t>
            </a:r>
          </a:p>
        </p:txBody>
      </p:sp>
      <p:sp>
        <p:nvSpPr>
          <p:cNvPr id="8" name="TextBox 7">
            <a:extLst>
              <a:ext uri="{FF2B5EF4-FFF2-40B4-BE49-F238E27FC236}">
                <a16:creationId xmlns:a16="http://schemas.microsoft.com/office/drawing/2014/main" id="{A4C49EBD-D194-46EE-AE6E-F239208D5255}"/>
              </a:ext>
            </a:extLst>
          </p:cNvPr>
          <p:cNvSpPr txBox="1"/>
          <p:nvPr/>
        </p:nvSpPr>
        <p:spPr>
          <a:xfrm>
            <a:off x="5320145" y="1704108"/>
            <a:ext cx="622286" cy="307777"/>
          </a:xfrm>
          <a:prstGeom prst="rect">
            <a:avLst/>
          </a:prstGeom>
          <a:solidFill>
            <a:schemeClr val="bg1"/>
          </a:solidFill>
        </p:spPr>
        <p:txBody>
          <a:bodyPr wrap="none" rtlCol="0">
            <a:spAutoFit/>
          </a:bodyPr>
          <a:lstStyle/>
          <a:p>
            <a:r>
              <a:rPr lang="en-GB" sz="1400" dirty="0"/>
              <a:t>21cm</a:t>
            </a:r>
          </a:p>
        </p:txBody>
      </p:sp>
      <p:sp>
        <p:nvSpPr>
          <p:cNvPr id="9" name="TextBox 8">
            <a:extLst>
              <a:ext uri="{FF2B5EF4-FFF2-40B4-BE49-F238E27FC236}">
                <a16:creationId xmlns:a16="http://schemas.microsoft.com/office/drawing/2014/main" id="{1BB8C389-F57D-47D2-A87E-0C5D520EEA29}"/>
              </a:ext>
            </a:extLst>
          </p:cNvPr>
          <p:cNvSpPr txBox="1"/>
          <p:nvPr/>
        </p:nvSpPr>
        <p:spPr>
          <a:xfrm>
            <a:off x="4027334" y="2272144"/>
            <a:ext cx="522900" cy="307777"/>
          </a:xfrm>
          <a:prstGeom prst="rect">
            <a:avLst/>
          </a:prstGeom>
          <a:solidFill>
            <a:schemeClr val="bg1"/>
          </a:solidFill>
        </p:spPr>
        <p:txBody>
          <a:bodyPr wrap="none" rtlCol="0">
            <a:spAutoFit/>
          </a:bodyPr>
          <a:lstStyle/>
          <a:p>
            <a:r>
              <a:rPr lang="en-GB" sz="1400" dirty="0"/>
              <a:t>7cm</a:t>
            </a:r>
          </a:p>
        </p:txBody>
      </p:sp>
      <p:pic>
        <p:nvPicPr>
          <p:cNvPr id="5" name="Picture 4">
            <a:extLst>
              <a:ext uri="{FF2B5EF4-FFF2-40B4-BE49-F238E27FC236}">
                <a16:creationId xmlns:a16="http://schemas.microsoft.com/office/drawing/2014/main" id="{394E5911-6242-4C5C-8B37-AC4B4439A035}"/>
              </a:ext>
            </a:extLst>
          </p:cNvPr>
          <p:cNvPicPr>
            <a:picLocks noChangeAspect="1"/>
          </p:cNvPicPr>
          <p:nvPr/>
        </p:nvPicPr>
        <p:blipFill>
          <a:blip r:embed="rId4"/>
          <a:stretch>
            <a:fillRect/>
          </a:stretch>
        </p:blipFill>
        <p:spPr>
          <a:xfrm>
            <a:off x="7483587" y="4093090"/>
            <a:ext cx="466790" cy="895475"/>
          </a:xfrm>
          <a:prstGeom prst="rect">
            <a:avLst/>
          </a:prstGeom>
        </p:spPr>
      </p:pic>
      <p:sp>
        <p:nvSpPr>
          <p:cNvPr id="11" name="TextBox 10">
            <a:extLst>
              <a:ext uri="{FF2B5EF4-FFF2-40B4-BE49-F238E27FC236}">
                <a16:creationId xmlns:a16="http://schemas.microsoft.com/office/drawing/2014/main" id="{E4D9E9A3-3EC8-4E9C-A192-0FD11E798CC0}"/>
              </a:ext>
            </a:extLst>
          </p:cNvPr>
          <p:cNvSpPr txBox="1"/>
          <p:nvPr/>
        </p:nvSpPr>
        <p:spPr>
          <a:xfrm>
            <a:off x="4115775" y="2052441"/>
            <a:ext cx="434459" cy="857013"/>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2250911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5A8D60CE-CDBB-4B13-A08A-348683197F99}"/>
              </a:ext>
            </a:extLst>
          </p:cNvPr>
          <p:cNvPicPr>
            <a:picLocks noChangeAspect="1"/>
          </p:cNvPicPr>
          <p:nvPr/>
        </p:nvPicPr>
        <p:blipFill>
          <a:blip r:embed="rId3"/>
          <a:stretch>
            <a:fillRect/>
          </a:stretch>
        </p:blipFill>
        <p:spPr>
          <a:xfrm>
            <a:off x="2414073" y="828312"/>
            <a:ext cx="7363853" cy="5201376"/>
          </a:xfrm>
          <a:prstGeom prst="rect">
            <a:avLst/>
          </a:prstGeom>
        </p:spPr>
      </p:pic>
      <p:sp>
        <p:nvSpPr>
          <p:cNvPr id="6" name="TextBox 5">
            <a:extLst>
              <a:ext uri="{FF2B5EF4-FFF2-40B4-BE49-F238E27FC236}">
                <a16:creationId xmlns:a16="http://schemas.microsoft.com/office/drawing/2014/main" id="{DDB35CE7-9E7C-489E-A053-79554A35079B}"/>
              </a:ext>
            </a:extLst>
          </p:cNvPr>
          <p:cNvSpPr txBox="1"/>
          <p:nvPr/>
        </p:nvSpPr>
        <p:spPr>
          <a:xfrm>
            <a:off x="2414073" y="5081155"/>
            <a:ext cx="184731" cy="307777"/>
          </a:xfrm>
          <a:prstGeom prst="rect">
            <a:avLst/>
          </a:prstGeom>
          <a:solidFill>
            <a:schemeClr val="bg1"/>
          </a:solidFill>
        </p:spPr>
        <p:txBody>
          <a:bodyPr wrap="none" rtlCol="0">
            <a:spAutoFit/>
          </a:bodyPr>
          <a:lstStyle/>
          <a:p>
            <a:endParaRPr lang="en-GB" sz="1400" dirty="0"/>
          </a:p>
        </p:txBody>
      </p:sp>
      <p:sp>
        <p:nvSpPr>
          <p:cNvPr id="8" name="TextBox 7">
            <a:extLst>
              <a:ext uri="{FF2B5EF4-FFF2-40B4-BE49-F238E27FC236}">
                <a16:creationId xmlns:a16="http://schemas.microsoft.com/office/drawing/2014/main" id="{A4C49EBD-D194-46EE-AE6E-F239208D5255}"/>
              </a:ext>
            </a:extLst>
          </p:cNvPr>
          <p:cNvSpPr txBox="1"/>
          <p:nvPr/>
        </p:nvSpPr>
        <p:spPr>
          <a:xfrm>
            <a:off x="5320145" y="1704108"/>
            <a:ext cx="622286" cy="307777"/>
          </a:xfrm>
          <a:prstGeom prst="rect">
            <a:avLst/>
          </a:prstGeom>
          <a:solidFill>
            <a:schemeClr val="bg1"/>
          </a:solidFill>
        </p:spPr>
        <p:txBody>
          <a:bodyPr wrap="none" rtlCol="0">
            <a:spAutoFit/>
          </a:bodyPr>
          <a:lstStyle/>
          <a:p>
            <a:r>
              <a:rPr lang="en-GB" sz="1400" dirty="0"/>
              <a:t>10cm</a:t>
            </a:r>
          </a:p>
        </p:txBody>
      </p:sp>
      <p:sp>
        <p:nvSpPr>
          <p:cNvPr id="9" name="TextBox 8">
            <a:extLst>
              <a:ext uri="{FF2B5EF4-FFF2-40B4-BE49-F238E27FC236}">
                <a16:creationId xmlns:a16="http://schemas.microsoft.com/office/drawing/2014/main" id="{1BB8C389-F57D-47D2-A87E-0C5D520EEA29}"/>
              </a:ext>
            </a:extLst>
          </p:cNvPr>
          <p:cNvSpPr txBox="1"/>
          <p:nvPr/>
        </p:nvSpPr>
        <p:spPr>
          <a:xfrm>
            <a:off x="4027334" y="2272144"/>
            <a:ext cx="522900" cy="307777"/>
          </a:xfrm>
          <a:prstGeom prst="rect">
            <a:avLst/>
          </a:prstGeom>
          <a:solidFill>
            <a:schemeClr val="bg1"/>
          </a:solidFill>
        </p:spPr>
        <p:txBody>
          <a:bodyPr wrap="none" rtlCol="0">
            <a:spAutoFit/>
          </a:bodyPr>
          <a:lstStyle/>
          <a:p>
            <a:r>
              <a:rPr lang="en-GB" sz="1400" dirty="0"/>
              <a:t>2cm</a:t>
            </a:r>
          </a:p>
        </p:txBody>
      </p:sp>
    </p:spTree>
    <p:extLst>
      <p:ext uri="{BB962C8B-B14F-4D97-AF65-F5344CB8AC3E}">
        <p14:creationId xmlns:p14="http://schemas.microsoft.com/office/powerpoint/2010/main" val="3221537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5A8D60CE-CDBB-4B13-A08A-348683197F99}"/>
              </a:ext>
            </a:extLst>
          </p:cNvPr>
          <p:cNvPicPr>
            <a:picLocks noChangeAspect="1"/>
          </p:cNvPicPr>
          <p:nvPr/>
        </p:nvPicPr>
        <p:blipFill>
          <a:blip r:embed="rId3"/>
          <a:stretch>
            <a:fillRect/>
          </a:stretch>
        </p:blipFill>
        <p:spPr>
          <a:xfrm>
            <a:off x="2414073" y="828312"/>
            <a:ext cx="7363853" cy="5201376"/>
          </a:xfrm>
          <a:prstGeom prst="rect">
            <a:avLst/>
          </a:prstGeom>
        </p:spPr>
      </p:pic>
      <p:sp>
        <p:nvSpPr>
          <p:cNvPr id="5" name="TextBox 4">
            <a:extLst>
              <a:ext uri="{FF2B5EF4-FFF2-40B4-BE49-F238E27FC236}">
                <a16:creationId xmlns:a16="http://schemas.microsoft.com/office/drawing/2014/main" id="{55FBD012-6FFD-4AA4-B816-95B2597E81B8}"/>
              </a:ext>
            </a:extLst>
          </p:cNvPr>
          <p:cNvSpPr txBox="1"/>
          <p:nvPr/>
        </p:nvSpPr>
        <p:spPr>
          <a:xfrm>
            <a:off x="8323119" y="6359237"/>
            <a:ext cx="1985159" cy="307777"/>
          </a:xfrm>
          <a:prstGeom prst="rect">
            <a:avLst/>
          </a:prstGeom>
          <a:noFill/>
        </p:spPr>
        <p:txBody>
          <a:bodyPr wrap="none" rtlCol="0">
            <a:spAutoFit/>
          </a:bodyPr>
          <a:lstStyle/>
          <a:p>
            <a:r>
              <a:rPr lang="en-GB" sz="1400" dirty="0"/>
              <a:t>Taken from ‘Test Base’</a:t>
            </a:r>
          </a:p>
        </p:txBody>
      </p:sp>
    </p:spTree>
    <p:extLst>
      <p:ext uri="{BB962C8B-B14F-4D97-AF65-F5344CB8AC3E}">
        <p14:creationId xmlns:p14="http://schemas.microsoft.com/office/powerpoint/2010/main" val="2432772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E55D3C30-1B9C-4512-9184-6A623FE2C03F}"/>
              </a:ext>
            </a:extLst>
          </p:cNvPr>
          <p:cNvSpPr txBox="1"/>
          <p:nvPr/>
        </p:nvSpPr>
        <p:spPr>
          <a:xfrm>
            <a:off x="8044320" y="5398819"/>
            <a:ext cx="484855" cy="284014"/>
          </a:xfrm>
          <a:prstGeom prst="rect">
            <a:avLst/>
          </a:prstGeom>
          <a:solidFill>
            <a:schemeClr val="bg1"/>
          </a:solidFill>
        </p:spPr>
        <p:txBody>
          <a:bodyPr wrap="square" rtlCol="0">
            <a:spAutoFit/>
          </a:bodyPr>
          <a:lstStyle/>
          <a:p>
            <a:r>
              <a:rPr lang="en-GB" sz="1200" dirty="0"/>
              <a:t>2cm</a:t>
            </a:r>
          </a:p>
        </p:txBody>
      </p:sp>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Rectangle 1">
            <a:extLst>
              <a:ext uri="{FF2B5EF4-FFF2-40B4-BE49-F238E27FC236}">
                <a16:creationId xmlns:a16="http://schemas.microsoft.com/office/drawing/2014/main" id="{A53B2D25-BAF4-42C5-B89C-84933E30EF3C}"/>
              </a:ext>
            </a:extLst>
          </p:cNvPr>
          <p:cNvSpPr/>
          <p:nvPr/>
        </p:nvSpPr>
        <p:spPr>
          <a:xfrm>
            <a:off x="5288972" y="3700150"/>
            <a:ext cx="2680855" cy="10287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B4A04594-783D-402C-BCCB-C9E164345CA5}"/>
              </a:ext>
            </a:extLst>
          </p:cNvPr>
          <p:cNvSpPr/>
          <p:nvPr/>
        </p:nvSpPr>
        <p:spPr>
          <a:xfrm>
            <a:off x="5288972" y="3159822"/>
            <a:ext cx="3314700" cy="5403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CE057928-1DD8-4565-897B-0F1D4E30374C}"/>
              </a:ext>
            </a:extLst>
          </p:cNvPr>
          <p:cNvSpPr/>
          <p:nvPr/>
        </p:nvSpPr>
        <p:spPr>
          <a:xfrm>
            <a:off x="4655127" y="4725385"/>
            <a:ext cx="3314700" cy="5403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A8804FEF-6B93-4AE4-8D10-2EAE249A2961}"/>
              </a:ext>
            </a:extLst>
          </p:cNvPr>
          <p:cNvSpPr/>
          <p:nvPr/>
        </p:nvSpPr>
        <p:spPr>
          <a:xfrm rot="5400000">
            <a:off x="7503967" y="4166010"/>
            <a:ext cx="1565565" cy="6338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F78045A8-90C8-4581-A3CE-222E461BE8B6}"/>
              </a:ext>
            </a:extLst>
          </p:cNvPr>
          <p:cNvSpPr/>
          <p:nvPr/>
        </p:nvSpPr>
        <p:spPr>
          <a:xfrm rot="5400000">
            <a:off x="4189267" y="3625678"/>
            <a:ext cx="1565565" cy="6338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 name="Straight Arrow Connector 9">
            <a:extLst>
              <a:ext uri="{FF2B5EF4-FFF2-40B4-BE49-F238E27FC236}">
                <a16:creationId xmlns:a16="http://schemas.microsoft.com/office/drawing/2014/main" id="{50477D23-6DC7-47FA-8103-9F526AD35607}"/>
              </a:ext>
            </a:extLst>
          </p:cNvPr>
          <p:cNvCxnSpPr/>
          <p:nvPr/>
        </p:nvCxnSpPr>
        <p:spPr>
          <a:xfrm>
            <a:off x="5288972" y="2858487"/>
            <a:ext cx="33147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82C8DAB2-8FDB-4B96-8F80-F5EC024272AC}"/>
              </a:ext>
            </a:extLst>
          </p:cNvPr>
          <p:cNvSpPr txBox="1"/>
          <p:nvPr/>
        </p:nvSpPr>
        <p:spPr>
          <a:xfrm>
            <a:off x="6629399" y="2725867"/>
            <a:ext cx="622286" cy="307777"/>
          </a:xfrm>
          <a:prstGeom prst="rect">
            <a:avLst/>
          </a:prstGeom>
          <a:solidFill>
            <a:schemeClr val="bg1"/>
          </a:solidFill>
        </p:spPr>
        <p:txBody>
          <a:bodyPr wrap="none" rtlCol="0">
            <a:spAutoFit/>
          </a:bodyPr>
          <a:lstStyle/>
          <a:p>
            <a:r>
              <a:rPr lang="en-GB" sz="1400" dirty="0"/>
              <a:t>10cm</a:t>
            </a:r>
          </a:p>
        </p:txBody>
      </p:sp>
      <p:cxnSp>
        <p:nvCxnSpPr>
          <p:cNvPr id="11" name="Straight Arrow Connector 10">
            <a:extLst>
              <a:ext uri="{FF2B5EF4-FFF2-40B4-BE49-F238E27FC236}">
                <a16:creationId xmlns:a16="http://schemas.microsoft.com/office/drawing/2014/main" id="{A222F9C8-5A14-4DB8-8244-CA6AD59F7BAC}"/>
              </a:ext>
            </a:extLst>
          </p:cNvPr>
          <p:cNvCxnSpPr>
            <a:cxnSpLocks/>
          </p:cNvCxnSpPr>
          <p:nvPr/>
        </p:nvCxnSpPr>
        <p:spPr>
          <a:xfrm>
            <a:off x="7917871" y="5398819"/>
            <a:ext cx="73775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13ED051E-3AA6-4517-AC73-7B4362AB3CDA}"/>
              </a:ext>
            </a:extLst>
          </p:cNvPr>
          <p:cNvSpPr txBox="1"/>
          <p:nvPr/>
        </p:nvSpPr>
        <p:spPr>
          <a:xfrm>
            <a:off x="3909904" y="855265"/>
            <a:ext cx="6061275" cy="1600438"/>
          </a:xfrm>
          <a:prstGeom prst="rect">
            <a:avLst/>
          </a:prstGeom>
          <a:noFill/>
        </p:spPr>
        <p:txBody>
          <a:bodyPr wrap="none" rtlCol="0">
            <a:spAutoFit/>
          </a:bodyPr>
          <a:lstStyle/>
          <a:p>
            <a:r>
              <a:rPr lang="en-GB" sz="1400" b="1" dirty="0"/>
              <a:t>Find the area</a:t>
            </a:r>
          </a:p>
          <a:p>
            <a:endParaRPr lang="en-GB" sz="1400" b="1" dirty="0"/>
          </a:p>
          <a:p>
            <a:r>
              <a:rPr lang="en-GB" sz="1400" dirty="0"/>
              <a:t>The diagram shows a shaded rectangle surround by four white rectangles.</a:t>
            </a:r>
          </a:p>
          <a:p>
            <a:r>
              <a:rPr lang="en-GB" sz="1400" dirty="0"/>
              <a:t>All the white rectangles have the same width.</a:t>
            </a:r>
          </a:p>
          <a:p>
            <a:r>
              <a:rPr lang="en-GB" sz="1400" dirty="0"/>
              <a:t>There are two pairs of identical white rectangles</a:t>
            </a:r>
          </a:p>
          <a:p>
            <a:r>
              <a:rPr lang="en-GB" sz="1400" dirty="0"/>
              <a:t>One pair has a length that is twice the length of the other pair</a:t>
            </a:r>
          </a:p>
          <a:p>
            <a:r>
              <a:rPr lang="en-GB" sz="1400" dirty="0"/>
              <a:t>The longest length has been given</a:t>
            </a:r>
          </a:p>
        </p:txBody>
      </p:sp>
      <p:sp>
        <p:nvSpPr>
          <p:cNvPr id="17" name="TextBox 16">
            <a:extLst>
              <a:ext uri="{FF2B5EF4-FFF2-40B4-BE49-F238E27FC236}">
                <a16:creationId xmlns:a16="http://schemas.microsoft.com/office/drawing/2014/main" id="{A04003DD-4B96-4DC1-BE24-0AD6DB613905}"/>
              </a:ext>
            </a:extLst>
          </p:cNvPr>
          <p:cNvSpPr txBox="1"/>
          <p:nvPr/>
        </p:nvSpPr>
        <p:spPr>
          <a:xfrm>
            <a:off x="9239591" y="4089553"/>
            <a:ext cx="1866217" cy="307777"/>
          </a:xfrm>
          <a:prstGeom prst="rect">
            <a:avLst/>
          </a:prstGeom>
          <a:noFill/>
        </p:spPr>
        <p:txBody>
          <a:bodyPr wrap="none" rtlCol="0">
            <a:spAutoFit/>
          </a:bodyPr>
          <a:lstStyle/>
          <a:p>
            <a:r>
              <a:rPr lang="en-GB" sz="1400" dirty="0"/>
              <a:t>Not drawn accurately</a:t>
            </a:r>
          </a:p>
        </p:txBody>
      </p:sp>
      <p:sp>
        <p:nvSpPr>
          <p:cNvPr id="18" name="TextBox 17">
            <a:extLst>
              <a:ext uri="{FF2B5EF4-FFF2-40B4-BE49-F238E27FC236}">
                <a16:creationId xmlns:a16="http://schemas.microsoft.com/office/drawing/2014/main" id="{887B0A39-CF83-4D27-8BCF-405A9FA76AFD}"/>
              </a:ext>
            </a:extLst>
          </p:cNvPr>
          <p:cNvSpPr txBox="1"/>
          <p:nvPr/>
        </p:nvSpPr>
        <p:spPr>
          <a:xfrm>
            <a:off x="3909904" y="6137059"/>
            <a:ext cx="3555782" cy="307777"/>
          </a:xfrm>
          <a:prstGeom prst="rect">
            <a:avLst/>
          </a:prstGeom>
          <a:noFill/>
        </p:spPr>
        <p:txBody>
          <a:bodyPr wrap="none" rtlCol="0">
            <a:spAutoFit/>
          </a:bodyPr>
          <a:lstStyle/>
          <a:p>
            <a:r>
              <a:rPr lang="en-GB" sz="1400" dirty="0"/>
              <a:t>What is the area of the shaded rectangle ?</a:t>
            </a:r>
          </a:p>
        </p:txBody>
      </p:sp>
      <p:sp>
        <p:nvSpPr>
          <p:cNvPr id="19" name="TextBox 18">
            <a:extLst>
              <a:ext uri="{FF2B5EF4-FFF2-40B4-BE49-F238E27FC236}">
                <a16:creationId xmlns:a16="http://schemas.microsoft.com/office/drawing/2014/main" id="{368AC278-BACE-42AB-B4B4-86649F452B2C}"/>
              </a:ext>
            </a:extLst>
          </p:cNvPr>
          <p:cNvSpPr txBox="1"/>
          <p:nvPr/>
        </p:nvSpPr>
        <p:spPr>
          <a:xfrm>
            <a:off x="601282" y="3065057"/>
            <a:ext cx="2024913" cy="738664"/>
          </a:xfrm>
          <a:prstGeom prst="rect">
            <a:avLst/>
          </a:prstGeom>
          <a:noFill/>
        </p:spPr>
        <p:txBody>
          <a:bodyPr wrap="none" rtlCol="0">
            <a:spAutoFit/>
          </a:bodyPr>
          <a:lstStyle/>
          <a:p>
            <a:r>
              <a:rPr lang="en-GB" sz="1400" dirty="0"/>
              <a:t>Hint:</a:t>
            </a:r>
          </a:p>
          <a:p>
            <a:r>
              <a:rPr lang="en-GB" sz="1400" dirty="0"/>
              <a:t>Draw the diagram and </a:t>
            </a:r>
          </a:p>
          <a:p>
            <a:r>
              <a:rPr lang="en-GB" sz="1400" dirty="0"/>
              <a:t>label all the information</a:t>
            </a:r>
          </a:p>
        </p:txBody>
      </p:sp>
    </p:spTree>
    <p:extLst>
      <p:ext uri="{BB962C8B-B14F-4D97-AF65-F5344CB8AC3E}">
        <p14:creationId xmlns:p14="http://schemas.microsoft.com/office/powerpoint/2010/main" val="1562707887"/>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793</TotalTime>
  <Words>1119</Words>
  <Application>Microsoft Office PowerPoint</Application>
  <PresentationFormat>Widescreen</PresentationFormat>
  <Paragraphs>170</Paragraphs>
  <Slides>12</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3_HIAS PowerPoint template</vt:lpstr>
      <vt:lpstr>Year 7</vt:lpstr>
      <vt:lpstr>HIAS Blended Learning Resource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JO Lees</cp:lastModifiedBy>
  <cp:revision>78</cp:revision>
  <dcterms:created xsi:type="dcterms:W3CDTF">2021-01-05T11:02:27Z</dcterms:created>
  <dcterms:modified xsi:type="dcterms:W3CDTF">2021-01-17T13:59:35Z</dcterms:modified>
</cp:coreProperties>
</file>