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0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00521A-0502-48A1-A59A-AFB828299527}" v="23" dt="2021-01-08T15:06:18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59"/>
            <a:ext cx="7776864" cy="87186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sz="4500" b="1" dirty="0">
                <a:solidFill>
                  <a:schemeClr val="tx1"/>
                </a:solidFill>
              </a:rPr>
              <a:t>Fractions 2</a:t>
            </a:r>
          </a:p>
          <a:p>
            <a:pPr algn="l"/>
            <a:r>
              <a:rPr lang="en-GB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problems involving increasingly harder fractions to calculate quantities and fractions to divide quantities, including non-unit fractions where the answer is a whole number. </a:t>
            </a:r>
            <a:endParaRPr lang="en-GB" sz="3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48871" y="539931"/>
            <a:ext cx="385192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sz="1600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sz="1600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1857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	</a:t>
            </a:r>
            <a:r>
              <a:rPr lang="en-GB" sz="1600" dirty="0">
                <a:cs typeface="Times New Roman" panose="02020603050405020304" pitchFamily="18" charset="0"/>
              </a:rPr>
              <a:t>Remember the question is about 	which bag Mrs Rose should choose 	and why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Try to solve the calculation a different way and see if you get the same answer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3CC71C-500D-4271-9987-637D0EEA4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133" y="1551292"/>
            <a:ext cx="5806242" cy="4771248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214759-C1F6-41E8-9639-22560D4A2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128" y="1594131"/>
            <a:ext cx="6744291" cy="3543173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to maths, 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9FAEFC1C-C744-4C86-949B-9E5A19DB7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  <a:endParaRPr lang="en-GB" sz="1600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Working out fractions of amounts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4170844-A6DB-4EF5-B64A-949EEFBE6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0977" y="1600200"/>
                <a:ext cx="8350981" cy="4753994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The school kitchen needs to buy carrots for lunch.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A large bag has 100 carrots and a medium bag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 of a large bag.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+mn-lt"/>
                    <a:ea typeface="Bariol" charset="0"/>
                    <a:cs typeface="Bariol" charset="0"/>
                  </a:rPr>
                  <a:t>Mrs</a:t>
                </a: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 Rose says,</a:t>
                </a:r>
              </a:p>
              <a:p>
                <a:endParaRPr lang="en-US" dirty="0">
                  <a:latin typeface="+mn-lt"/>
                  <a:ea typeface="Bariol" charset="0"/>
                  <a:cs typeface="Bariol" charset="0"/>
                </a:endParaRPr>
              </a:p>
              <a:p>
                <a:endParaRPr lang="en-US" dirty="0">
                  <a:latin typeface="+mn-lt"/>
                  <a:ea typeface="Bariol" charset="0"/>
                  <a:cs typeface="Bariol" charset="0"/>
                </a:endParaRPr>
              </a:p>
              <a:p>
                <a:pPr marL="0" indent="0">
                  <a:buNone/>
                </a:pPr>
                <a:endParaRPr lang="en-US" dirty="0">
                  <a:latin typeface="+mn-lt"/>
                  <a:ea typeface="Bariol" charset="0"/>
                  <a:cs typeface="Bariol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Is Mrs Rose correct?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Explain your reasoning.</a:t>
                </a:r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4170844-A6DB-4EF5-B64A-949EEFBE6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0977" y="1600200"/>
                <a:ext cx="8350981" cy="4753994"/>
              </a:xfrm>
              <a:prstGeom prst="rect">
                <a:avLst/>
              </a:prstGeom>
              <a:blipFill>
                <a:blip r:embed="rId2"/>
                <a:stretch>
                  <a:fillRect l="-1460" t="-1412" r="-1679" b="-2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ular Callout 5">
            <a:extLst>
              <a:ext uri="{FF2B5EF4-FFF2-40B4-BE49-F238E27FC236}">
                <a16:creationId xmlns:a16="http://schemas.microsoft.com/office/drawing/2014/main" id="{31860881-098B-4FF3-9C3A-908E547B688E}"/>
              </a:ext>
            </a:extLst>
          </p:cNvPr>
          <p:cNvSpPr/>
          <p:nvPr/>
        </p:nvSpPr>
        <p:spPr>
          <a:xfrm>
            <a:off x="3844264" y="3653295"/>
            <a:ext cx="2944405" cy="1450498"/>
          </a:xfrm>
          <a:prstGeom prst="wedgeRoundRectCallout">
            <a:avLst>
              <a:gd name="adj1" fmla="val 78180"/>
              <a:gd name="adj2" fmla="val 24862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  <a:latin typeface="Gill Sans MT" panose="020B0502020104020203" pitchFamily="34" charset="0"/>
              </a:rPr>
              <a:t>I need 50 carrots so I will have to buy a large bag.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B672CD-40A6-421C-8861-7C217E67A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20" y="3667859"/>
            <a:ext cx="1764000" cy="12181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B0DA55-AB1E-4096-8DDE-525F42145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2822" y="5343004"/>
            <a:ext cx="861412" cy="88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4170844-A6DB-4EF5-B64A-949EEFBE6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19337" y="1218892"/>
                <a:ext cx="6419850" cy="51959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The school kitchen needs to buy carrots for lunch.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A large bag has 100 carrots and a medium bag has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 of a large bag.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+mn-lt"/>
                    <a:ea typeface="Bariol" charset="0"/>
                    <a:cs typeface="Bariol" charset="0"/>
                  </a:rPr>
                  <a:t>Mrs</a:t>
                </a: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 Rose says,</a:t>
                </a:r>
              </a:p>
              <a:p>
                <a:endParaRPr lang="en-US" dirty="0">
                  <a:latin typeface="+mn-lt"/>
                  <a:ea typeface="Bariol" charset="0"/>
                  <a:cs typeface="Bariol" charset="0"/>
                </a:endParaRPr>
              </a:p>
              <a:p>
                <a:endParaRPr lang="en-US" dirty="0">
                  <a:latin typeface="+mn-lt"/>
                  <a:ea typeface="Bariol" charset="0"/>
                  <a:cs typeface="Bariol" charset="0"/>
                </a:endParaRPr>
              </a:p>
              <a:p>
                <a:pPr marL="0" indent="0">
                  <a:buNone/>
                </a:pPr>
                <a:endParaRPr lang="en-US" dirty="0">
                  <a:latin typeface="+mn-lt"/>
                  <a:ea typeface="Bariol" charset="0"/>
                  <a:cs typeface="Bariol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Is Mrs Rose correct?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+mn-lt"/>
                    <a:ea typeface="Bariol" charset="0"/>
                    <a:cs typeface="Bariol" charset="0"/>
                  </a:rPr>
                  <a:t>Explain your reasoning.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34170844-A6DB-4EF5-B64A-949EEFBE6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9337" y="1218892"/>
                <a:ext cx="6419850" cy="5195910"/>
              </a:xfrm>
              <a:prstGeom prst="rect">
                <a:avLst/>
              </a:prstGeom>
              <a:blipFill>
                <a:blip r:embed="rId2"/>
                <a:stretch>
                  <a:fillRect l="-1994" t="-1291" b="-2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ular Callout 5">
            <a:extLst>
              <a:ext uri="{FF2B5EF4-FFF2-40B4-BE49-F238E27FC236}">
                <a16:creationId xmlns:a16="http://schemas.microsoft.com/office/drawing/2014/main" id="{31860881-098B-4FF3-9C3A-908E547B688E}"/>
              </a:ext>
            </a:extLst>
          </p:cNvPr>
          <p:cNvSpPr/>
          <p:nvPr/>
        </p:nvSpPr>
        <p:spPr>
          <a:xfrm>
            <a:off x="6586916" y="3909017"/>
            <a:ext cx="2383985" cy="1218188"/>
          </a:xfrm>
          <a:prstGeom prst="wedgeRoundRectCallout">
            <a:avLst>
              <a:gd name="adj1" fmla="val 100170"/>
              <a:gd name="adj2" fmla="val 33498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need 50 carrots so I will have to buy a large bag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B672CD-40A6-421C-8861-7C217E67A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150" y="4104349"/>
            <a:ext cx="1764000" cy="12181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B0DA55-AB1E-4096-8DDE-525F42145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5844" y="5392342"/>
            <a:ext cx="923343" cy="9526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54E2B1-015F-49CE-9770-4DDD36444C69}"/>
                  </a:ext>
                </a:extLst>
              </p:cNvPr>
              <p:cNvSpPr txBox="1"/>
              <p:nvPr/>
            </p:nvSpPr>
            <p:spPr>
              <a:xfrm>
                <a:off x="456325" y="1606023"/>
                <a:ext cx="4976122" cy="346453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Mrs Rose needs to buy 50 carrots. </a:t>
                </a:r>
              </a:p>
              <a:p>
                <a:r>
                  <a:rPr lang="en-GB" i="1" dirty="0"/>
                  <a:t>She can buy carrots in a large bag or medium sized bag.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fact: </a:t>
                </a:r>
                <a:r>
                  <a:rPr lang="en-GB" i="1" dirty="0"/>
                  <a:t>A large bag has 100 carrots</a:t>
                </a:r>
              </a:p>
              <a:p>
                <a:endParaRPr lang="en-GB" i="1" dirty="0"/>
              </a:p>
              <a:p>
                <a:r>
                  <a:rPr lang="en-GB" i="1" dirty="0"/>
                  <a:t>Work out if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/>
                  <a:t> of the large bag would have at least 50 carrots.</a:t>
                </a:r>
              </a:p>
              <a:p>
                <a:endParaRPr lang="en-GB" i="1" dirty="0"/>
              </a:p>
              <a:p>
                <a:r>
                  <a:rPr lang="en-GB" b="1" i="1" dirty="0"/>
                  <a:t>Key fact: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en-GB" i="1" dirty="0"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GB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54E2B1-015F-49CE-9770-4DDD36444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25" y="1606023"/>
                <a:ext cx="4976122" cy="3464538"/>
              </a:xfrm>
              <a:prstGeom prst="rect">
                <a:avLst/>
              </a:prstGeom>
              <a:blipFill>
                <a:blip r:embed="rId5"/>
                <a:stretch>
                  <a:fillRect l="-1103" t="-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/>
              <p:nvPr/>
            </p:nvSpPr>
            <p:spPr>
              <a:xfrm>
                <a:off x="430226" y="1425730"/>
                <a:ext cx="4518053" cy="500284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1: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of </a:t>
                </a:r>
                <a:r>
                  <a:rPr lang="en-GB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cs typeface="Times New Roman" panose="02020603050405020304" pitchFamily="18" charset="0"/>
                  </a:rPr>
                  <a:t>What representations and jottings could you use to support reasoning about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en-GB" dirty="0">
                    <a:cs typeface="Times New Roman" panose="02020603050405020304" pitchFamily="18" charset="0"/>
                  </a:rPr>
                  <a:t>? bar model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 of 100 to know if there are at least 50 carrots in a medium bag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 = ?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 would be ?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Decide whether a medium bag has enough carrots or a large bag is needed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8D53A-CBF5-4B0E-8282-15120F8F0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26" y="1425730"/>
                <a:ext cx="4518053" cy="5002844"/>
              </a:xfrm>
              <a:prstGeom prst="rect">
                <a:avLst/>
              </a:prstGeom>
              <a:blipFill>
                <a:blip r:embed="rId2"/>
                <a:stretch>
                  <a:fillRect l="-1215" b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20434AF1-950F-41A9-BBBC-CC4D4846C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158" y="1389451"/>
            <a:ext cx="5806242" cy="47712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6C419D-9B59-4D9F-BB39-0D3A8C52D4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9057" y="5208044"/>
            <a:ext cx="923343" cy="952655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E7063A-4396-4FD8-ADF9-7CCFCC69399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93683" y="1258342"/>
            <a:ext cx="10972800" cy="3078541"/>
          </a:xfrm>
        </p:spPr>
      </p:pic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/>
              <p:nvPr/>
            </p:nvSpPr>
            <p:spPr>
              <a:xfrm>
                <a:off x="365490" y="1749412"/>
                <a:ext cx="4518053" cy="366254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Step 1: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of </a:t>
                </a:r>
                <a:r>
                  <a:rPr lang="en-GB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2: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cs typeface="Times New Roman" panose="02020603050405020304" pitchFamily="18" charset="0"/>
                  </a:rPr>
                  <a:t> of 100 to know if there are at least 50 carrots in a medium bag</a:t>
                </a:r>
              </a:p>
              <a:p>
                <a:endParaRPr lang="en-GB" b="1" dirty="0">
                  <a:cs typeface="Times New Roman" panose="02020603050405020304" pitchFamily="18" charset="0"/>
                </a:endParaRPr>
              </a:p>
              <a:p>
                <a:endParaRPr lang="en-GB" dirty="0">
                  <a:cs typeface="Times New Roman" panose="02020603050405020304" pitchFamily="18" charset="0"/>
                </a:endParaRP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Step 3:</a:t>
                </a:r>
              </a:p>
              <a:p>
                <a:r>
                  <a:rPr lang="en-GB" b="1" dirty="0">
                    <a:cs typeface="Times New Roman" panose="02020603050405020304" pitchFamily="18" charset="0"/>
                  </a:rPr>
                  <a:t>Decide whether a medium bag has enough carrots or a large bag is needed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C2C7A72-7C4A-4506-8DEE-575441380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0" y="1749412"/>
                <a:ext cx="4518053" cy="3662541"/>
              </a:xfrm>
              <a:prstGeom prst="rect">
                <a:avLst/>
              </a:prstGeom>
              <a:blipFill>
                <a:blip r:embed="rId2"/>
                <a:stretch>
                  <a:fillRect l="-1215" b="-16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9D046F23-7D9D-412B-BC64-7AF81BE54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158" y="1389451"/>
            <a:ext cx="5806242" cy="47712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2475DA-55F5-4951-8ACC-0D2714BE82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8573" y="5208044"/>
            <a:ext cx="923343" cy="952655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55D700-8FD7-4814-84C6-BB38B94799F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6643" y="891353"/>
            <a:ext cx="6348248" cy="178107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36B8AE-6E7C-4CBB-B742-FCC5B155D531}"/>
                  </a:ext>
                </a:extLst>
              </p:cNvPr>
              <p:cNvSpPr txBox="1"/>
              <p:nvPr/>
            </p:nvSpPr>
            <p:spPr>
              <a:xfrm>
                <a:off x="478523" y="398910"/>
                <a:ext cx="6216868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Step 1: Work out </a:t>
                </a:r>
                <a:r>
                  <a:rPr lang="en-GB" b="1" dirty="0">
                    <a:effectLst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of </a:t>
                </a:r>
                <a:r>
                  <a:rPr lang="en-GB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  <a:r>
                  <a:rPr lang="en-GB" b="1" dirty="0"/>
                  <a:t> 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36B8AE-6E7C-4CBB-B742-FCC5B155D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3" y="398910"/>
                <a:ext cx="6216868" cy="492443"/>
              </a:xfrm>
              <a:prstGeom prst="rect">
                <a:avLst/>
              </a:prstGeom>
              <a:blipFill>
                <a:blip r:embed="rId3"/>
                <a:stretch>
                  <a:fillRect l="-784"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241919-C74E-4175-BC4E-C6A86407C519}"/>
                  </a:ext>
                </a:extLst>
              </p:cNvPr>
              <p:cNvSpPr txBox="1"/>
              <p:nvPr/>
            </p:nvSpPr>
            <p:spPr>
              <a:xfrm>
                <a:off x="567559" y="3410793"/>
                <a:ext cx="3490549" cy="1600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Step 2: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/>
                  <a:t> of 100</a:t>
                </a:r>
              </a:p>
              <a:p>
                <a:endParaRPr lang="en-GB" b="1" dirty="0"/>
              </a:p>
              <a:p>
                <a:r>
                  <a:rPr lang="en-GB" dirty="0"/>
                  <a:t>20 +20 = 40</a:t>
                </a:r>
              </a:p>
              <a:p>
                <a:endParaRPr lang="en-GB" dirty="0"/>
              </a:p>
              <a:p>
                <a:r>
                  <a:rPr lang="en-GB" dirty="0"/>
                  <a:t>Medium bag has 40 carrots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241919-C74E-4175-BC4E-C6A86407C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9" y="3410793"/>
                <a:ext cx="3490549" cy="1600438"/>
              </a:xfrm>
              <a:prstGeom prst="rect">
                <a:avLst/>
              </a:prstGeom>
              <a:blipFill>
                <a:blip r:embed="rId4"/>
                <a:stretch>
                  <a:fillRect l="-1396" b="-5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DD873DA-490F-4A2B-B103-D4A4B7E3509C}"/>
              </a:ext>
            </a:extLst>
          </p:cNvPr>
          <p:cNvSpPr txBox="1"/>
          <p:nvPr/>
        </p:nvSpPr>
        <p:spPr>
          <a:xfrm>
            <a:off x="6635468" y="3164868"/>
            <a:ext cx="460436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Decide whether a medium bag has enough carrots or a large bag is needed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dirty="0">
                <a:cs typeface="Times New Roman" panose="02020603050405020304" pitchFamily="18" charset="0"/>
              </a:rPr>
              <a:t>Mrs Rose needs to buy a large bag because there are fewer than 50 carrots in the medium bag.</a:t>
            </a:r>
          </a:p>
        </p:txBody>
      </p:sp>
    </p:spTree>
    <p:extLst>
      <p:ext uri="{BB962C8B-B14F-4D97-AF65-F5344CB8AC3E}">
        <p14:creationId xmlns:p14="http://schemas.microsoft.com/office/powerpoint/2010/main" val="3204805985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931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Gill Sans MT</vt:lpstr>
      <vt:lpstr>Symbol</vt:lpstr>
      <vt:lpstr>3_HIAS PowerPoint template</vt:lpstr>
      <vt:lpstr>Year 4</vt:lpstr>
      <vt:lpstr> HIAS Blended Learning Resource</vt:lpstr>
      <vt:lpstr>PowerPoint Presentation</vt:lpstr>
      <vt:lpstr>Working out fractions of amounts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11</cp:revision>
  <dcterms:created xsi:type="dcterms:W3CDTF">2021-01-05T11:02:27Z</dcterms:created>
  <dcterms:modified xsi:type="dcterms:W3CDTF">2021-01-18T12:29:11Z</dcterms:modified>
</cp:coreProperties>
</file>