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72" r:id="rId2"/>
    <p:sldId id="2643" r:id="rId3"/>
    <p:sldId id="2644" r:id="rId4"/>
    <p:sldId id="2647" r:id="rId5"/>
    <p:sldId id="2649" r:id="rId6"/>
    <p:sldId id="2653" r:id="rId7"/>
    <p:sldId id="2651" r:id="rId8"/>
    <p:sldId id="2656" r:id="rId9"/>
    <p:sldId id="2650"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8" autoAdjust="0"/>
    <p:restoredTop sz="77237" autoAdjust="0"/>
  </p:normalViewPr>
  <p:slideViewPr>
    <p:cSldViewPr snapToGrid="0">
      <p:cViewPr varScale="1">
        <p:scale>
          <a:sx n="61" d="100"/>
          <a:sy n="61" d="100"/>
        </p:scale>
        <p:origin x="124"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grey, Tessa" userId="76bbaaa5-65e9-438c-a633-87c6bdb8be91" providerId="ADAL" clId="{738FF772-BDB1-451F-9FF9-ABC3E135E89D}"/>
    <pc:docChg chg="undo custSel addSld delSld modSld sldOrd">
      <pc:chgData name="Ingrey, Tessa" userId="76bbaaa5-65e9-438c-a633-87c6bdb8be91" providerId="ADAL" clId="{738FF772-BDB1-451F-9FF9-ABC3E135E89D}" dt="2021-01-27T22:04:37.263" v="1169" actId="20577"/>
      <pc:docMkLst>
        <pc:docMk/>
      </pc:docMkLst>
      <pc:sldChg chg="modSp mod">
        <pc:chgData name="Ingrey, Tessa" userId="76bbaaa5-65e9-438c-a633-87c6bdb8be91" providerId="ADAL" clId="{738FF772-BDB1-451F-9FF9-ABC3E135E89D}" dt="2021-01-25T21:30:11.467" v="760" actId="1036"/>
        <pc:sldMkLst>
          <pc:docMk/>
          <pc:sldMk cId="4284245350" sldId="272"/>
        </pc:sldMkLst>
        <pc:spChg chg="mod">
          <ac:chgData name="Ingrey, Tessa" userId="76bbaaa5-65e9-438c-a633-87c6bdb8be91" providerId="ADAL" clId="{738FF772-BDB1-451F-9FF9-ABC3E135E89D}" dt="2021-01-25T21:29:59.968" v="759" actId="948"/>
          <ac:spMkLst>
            <pc:docMk/>
            <pc:sldMk cId="4284245350" sldId="272"/>
            <ac:spMk id="3" creationId="{00000000-0000-0000-0000-000000000000}"/>
          </ac:spMkLst>
        </pc:spChg>
        <pc:picChg chg="mod">
          <ac:chgData name="Ingrey, Tessa" userId="76bbaaa5-65e9-438c-a633-87c6bdb8be91" providerId="ADAL" clId="{738FF772-BDB1-451F-9FF9-ABC3E135E89D}" dt="2021-01-25T21:30:11.467" v="760" actId="1036"/>
          <ac:picMkLst>
            <pc:docMk/>
            <pc:sldMk cId="4284245350" sldId="272"/>
            <ac:picMk id="1026" creationId="{00000000-0000-0000-0000-000000000000}"/>
          </ac:picMkLst>
        </pc:picChg>
      </pc:sldChg>
      <pc:sldChg chg="modSp mod modNotesTx">
        <pc:chgData name="Ingrey, Tessa" userId="76bbaaa5-65e9-438c-a633-87c6bdb8be91" providerId="ADAL" clId="{738FF772-BDB1-451F-9FF9-ABC3E135E89D}" dt="2021-01-27T21:50:57.775" v="804" actId="20577"/>
        <pc:sldMkLst>
          <pc:docMk/>
          <pc:sldMk cId="1683183876" sldId="2647"/>
        </pc:sldMkLst>
        <pc:spChg chg="mod">
          <ac:chgData name="Ingrey, Tessa" userId="76bbaaa5-65e9-438c-a633-87c6bdb8be91" providerId="ADAL" clId="{738FF772-BDB1-451F-9FF9-ABC3E135E89D}" dt="2021-01-25T21:27:19.335" v="717" actId="2711"/>
          <ac:spMkLst>
            <pc:docMk/>
            <pc:sldMk cId="1683183876" sldId="2647"/>
            <ac:spMk id="5" creationId="{4B0FFB2E-C0CB-464F-8745-537BB8F1816F}"/>
          </ac:spMkLst>
        </pc:spChg>
      </pc:sldChg>
      <pc:sldChg chg="del">
        <pc:chgData name="Ingrey, Tessa" userId="76bbaaa5-65e9-438c-a633-87c6bdb8be91" providerId="ADAL" clId="{738FF772-BDB1-451F-9FF9-ABC3E135E89D}" dt="2021-01-25T21:07:47.378" v="229" actId="47"/>
        <pc:sldMkLst>
          <pc:docMk/>
          <pc:sldMk cId="1022996525" sldId="2648"/>
        </pc:sldMkLst>
      </pc:sldChg>
      <pc:sldChg chg="modSp mod ord modNotesTx">
        <pc:chgData name="Ingrey, Tessa" userId="76bbaaa5-65e9-438c-a633-87c6bdb8be91" providerId="ADAL" clId="{738FF772-BDB1-451F-9FF9-ABC3E135E89D}" dt="2021-01-27T21:51:54.385" v="829"/>
        <pc:sldMkLst>
          <pc:docMk/>
          <pc:sldMk cId="2703991705" sldId="2649"/>
        </pc:sldMkLst>
        <pc:spChg chg="mod">
          <ac:chgData name="Ingrey, Tessa" userId="76bbaaa5-65e9-438c-a633-87c6bdb8be91" providerId="ADAL" clId="{738FF772-BDB1-451F-9FF9-ABC3E135E89D}" dt="2021-01-25T21:27:49.876" v="734" actId="20577"/>
          <ac:spMkLst>
            <pc:docMk/>
            <pc:sldMk cId="2703991705" sldId="2649"/>
            <ac:spMk id="6" creationId="{000E0FC6-C737-4C4E-8826-5DEF89B4A61A}"/>
          </ac:spMkLst>
        </pc:spChg>
      </pc:sldChg>
      <pc:sldChg chg="addSp modSp mod modNotesTx">
        <pc:chgData name="Ingrey, Tessa" userId="76bbaaa5-65e9-438c-a633-87c6bdb8be91" providerId="ADAL" clId="{738FF772-BDB1-451F-9FF9-ABC3E135E89D}" dt="2021-01-27T22:04:37.263" v="1169" actId="20577"/>
        <pc:sldMkLst>
          <pc:docMk/>
          <pc:sldMk cId="1575648264" sldId="2650"/>
        </pc:sldMkLst>
        <pc:spChg chg="add mod">
          <ac:chgData name="Ingrey, Tessa" userId="76bbaaa5-65e9-438c-a633-87c6bdb8be91" providerId="ADAL" clId="{738FF772-BDB1-451F-9FF9-ABC3E135E89D}" dt="2021-01-25T21:12:40.258" v="260" actId="14100"/>
          <ac:spMkLst>
            <pc:docMk/>
            <pc:sldMk cId="1575648264" sldId="2650"/>
            <ac:spMk id="5" creationId="{690C48D5-A76E-4534-8E0E-78A7E4466C35}"/>
          </ac:spMkLst>
        </pc:spChg>
        <pc:spChg chg="add mod">
          <ac:chgData name="Ingrey, Tessa" userId="76bbaaa5-65e9-438c-a633-87c6bdb8be91" providerId="ADAL" clId="{738FF772-BDB1-451F-9FF9-ABC3E135E89D}" dt="2021-01-25T21:12:55.528" v="261"/>
          <ac:spMkLst>
            <pc:docMk/>
            <pc:sldMk cId="1575648264" sldId="2650"/>
            <ac:spMk id="6" creationId="{4E09FB90-B8CC-4C84-B23E-D5659C2995A0}"/>
          </ac:spMkLst>
        </pc:spChg>
        <pc:picChg chg="add">
          <ac:chgData name="Ingrey, Tessa" userId="76bbaaa5-65e9-438c-a633-87c6bdb8be91" providerId="ADAL" clId="{738FF772-BDB1-451F-9FF9-ABC3E135E89D}" dt="2021-01-25T21:09:29.780" v="230" actId="22"/>
          <ac:picMkLst>
            <pc:docMk/>
            <pc:sldMk cId="1575648264" sldId="2650"/>
            <ac:picMk id="3" creationId="{4F0CF8A4-DE68-483E-BC71-9ECA28F5060A}"/>
          </ac:picMkLst>
        </pc:picChg>
      </pc:sldChg>
      <pc:sldChg chg="addSp modSp mod modNotesTx">
        <pc:chgData name="Ingrey, Tessa" userId="76bbaaa5-65e9-438c-a633-87c6bdb8be91" providerId="ADAL" clId="{738FF772-BDB1-451F-9FF9-ABC3E135E89D}" dt="2021-01-27T21:59:01.796" v="1106" actId="20577"/>
        <pc:sldMkLst>
          <pc:docMk/>
          <pc:sldMk cId="1593657503" sldId="2651"/>
        </pc:sldMkLst>
        <pc:spChg chg="add mod">
          <ac:chgData name="Ingrey, Tessa" userId="76bbaaa5-65e9-438c-a633-87c6bdb8be91" providerId="ADAL" clId="{738FF772-BDB1-451F-9FF9-ABC3E135E89D}" dt="2021-01-25T21:28:15.327" v="737" actId="2711"/>
          <ac:spMkLst>
            <pc:docMk/>
            <pc:sldMk cId="1593657503" sldId="2651"/>
            <ac:spMk id="3" creationId="{ECB46850-3153-456C-BA5E-D8BEB70C6E13}"/>
          </ac:spMkLst>
        </pc:spChg>
      </pc:sldChg>
      <pc:sldChg chg="del">
        <pc:chgData name="Ingrey, Tessa" userId="76bbaaa5-65e9-438c-a633-87c6bdb8be91" providerId="ADAL" clId="{738FF772-BDB1-451F-9FF9-ABC3E135E89D}" dt="2021-01-25T21:20:23.962" v="514" actId="2696"/>
        <pc:sldMkLst>
          <pc:docMk/>
          <pc:sldMk cId="2161755771" sldId="2651"/>
        </pc:sldMkLst>
      </pc:sldChg>
      <pc:sldChg chg="del">
        <pc:chgData name="Ingrey, Tessa" userId="76bbaaa5-65e9-438c-a633-87c6bdb8be91" providerId="ADAL" clId="{738FF772-BDB1-451F-9FF9-ABC3E135E89D}" dt="2021-01-25T21:30:18.762" v="761" actId="47"/>
        <pc:sldMkLst>
          <pc:docMk/>
          <pc:sldMk cId="442951819" sldId="2652"/>
        </pc:sldMkLst>
      </pc:sldChg>
      <pc:sldChg chg="addSp delSp modSp add mod modNotesTx">
        <pc:chgData name="Ingrey, Tessa" userId="76bbaaa5-65e9-438c-a633-87c6bdb8be91" providerId="ADAL" clId="{738FF772-BDB1-451F-9FF9-ABC3E135E89D}" dt="2021-01-27T21:55:40.802" v="940" actId="20577"/>
        <pc:sldMkLst>
          <pc:docMk/>
          <pc:sldMk cId="704107306" sldId="2653"/>
        </pc:sldMkLst>
        <pc:spChg chg="add del mod">
          <ac:chgData name="Ingrey, Tessa" userId="76bbaaa5-65e9-438c-a633-87c6bdb8be91" providerId="ADAL" clId="{738FF772-BDB1-451F-9FF9-ABC3E135E89D}" dt="2021-01-27T21:55:03.902" v="930" actId="21"/>
          <ac:spMkLst>
            <pc:docMk/>
            <pc:sldMk cId="704107306" sldId="2653"/>
            <ac:spMk id="2" creationId="{590E3F80-3D23-4391-960D-48615E53A360}"/>
          </ac:spMkLst>
        </pc:spChg>
        <pc:spChg chg="mod">
          <ac:chgData name="Ingrey, Tessa" userId="76bbaaa5-65e9-438c-a633-87c6bdb8be91" providerId="ADAL" clId="{738FF772-BDB1-451F-9FF9-ABC3E135E89D}" dt="2021-01-25T21:28:03.075" v="736" actId="2711"/>
          <ac:spMkLst>
            <pc:docMk/>
            <pc:sldMk cId="704107306" sldId="2653"/>
            <ac:spMk id="5" creationId="{4B0FFB2E-C0CB-464F-8745-537BB8F1816F}"/>
          </ac:spMkLst>
        </pc:spChg>
        <pc:spChg chg="add del mod">
          <ac:chgData name="Ingrey, Tessa" userId="76bbaaa5-65e9-438c-a633-87c6bdb8be91" providerId="ADAL" clId="{738FF772-BDB1-451F-9FF9-ABC3E135E89D}" dt="2021-01-27T21:55:15.613" v="932" actId="21"/>
          <ac:spMkLst>
            <pc:docMk/>
            <pc:sldMk cId="704107306" sldId="2653"/>
            <ac:spMk id="6" creationId="{55F7DEF1-927C-40F7-804A-49F38AABCA5E}"/>
          </ac:spMkLst>
        </pc:spChg>
        <pc:spChg chg="add mod">
          <ac:chgData name="Ingrey, Tessa" userId="76bbaaa5-65e9-438c-a633-87c6bdb8be91" providerId="ADAL" clId="{738FF772-BDB1-451F-9FF9-ABC3E135E89D}" dt="2021-01-27T21:55:19.570" v="933"/>
          <ac:spMkLst>
            <pc:docMk/>
            <pc:sldMk cId="704107306" sldId="2653"/>
            <ac:spMk id="7" creationId="{8A4B568C-6159-4167-B8C6-B552AE9A4464}"/>
          </ac:spMkLst>
        </pc:spChg>
      </pc:sldChg>
      <pc:sldChg chg="delSp modSp new del mod">
        <pc:chgData name="Ingrey, Tessa" userId="76bbaaa5-65e9-438c-a633-87c6bdb8be91" providerId="ADAL" clId="{738FF772-BDB1-451F-9FF9-ABC3E135E89D}" dt="2021-01-25T21:20:10.948" v="512" actId="47"/>
        <pc:sldMkLst>
          <pc:docMk/>
          <pc:sldMk cId="3840339394" sldId="2654"/>
        </pc:sldMkLst>
        <pc:spChg chg="del">
          <ac:chgData name="Ingrey, Tessa" userId="76bbaaa5-65e9-438c-a633-87c6bdb8be91" providerId="ADAL" clId="{738FF772-BDB1-451F-9FF9-ABC3E135E89D}" dt="2021-01-25T21:13:45.806" v="263" actId="478"/>
          <ac:spMkLst>
            <pc:docMk/>
            <pc:sldMk cId="3840339394" sldId="2654"/>
            <ac:spMk id="2" creationId="{3D7D14B3-A149-4139-9C08-56593769DA39}"/>
          </ac:spMkLst>
        </pc:spChg>
        <pc:spChg chg="mod">
          <ac:chgData name="Ingrey, Tessa" userId="76bbaaa5-65e9-438c-a633-87c6bdb8be91" providerId="ADAL" clId="{738FF772-BDB1-451F-9FF9-ABC3E135E89D}" dt="2021-01-25T21:19:54.879" v="505" actId="21"/>
          <ac:spMkLst>
            <pc:docMk/>
            <pc:sldMk cId="3840339394" sldId="2654"/>
            <ac:spMk id="3" creationId="{BBA8AE9D-2594-4C27-9F93-2AE99CBFF1EF}"/>
          </ac:spMkLst>
        </pc:spChg>
      </pc:sldChg>
      <pc:sldChg chg="new del">
        <pc:chgData name="Ingrey, Tessa" userId="76bbaaa5-65e9-438c-a633-87c6bdb8be91" providerId="ADAL" clId="{738FF772-BDB1-451F-9FF9-ABC3E135E89D}" dt="2021-01-25T21:20:13.385" v="513" actId="47"/>
        <pc:sldMkLst>
          <pc:docMk/>
          <pc:sldMk cId="3639588687" sldId="2655"/>
        </pc:sldMkLst>
      </pc:sldChg>
      <pc:sldChg chg="addSp delSp modSp add mod ord modNotesTx">
        <pc:chgData name="Ingrey, Tessa" userId="76bbaaa5-65e9-438c-a633-87c6bdb8be91" providerId="ADAL" clId="{738FF772-BDB1-451F-9FF9-ABC3E135E89D}" dt="2021-01-27T22:00:15.153" v="1144" actId="20577"/>
        <pc:sldMkLst>
          <pc:docMk/>
          <pc:sldMk cId="2677894995" sldId="2656"/>
        </pc:sldMkLst>
        <pc:spChg chg="add del">
          <ac:chgData name="Ingrey, Tessa" userId="76bbaaa5-65e9-438c-a633-87c6bdb8be91" providerId="ADAL" clId="{738FF772-BDB1-451F-9FF9-ABC3E135E89D}" dt="2021-01-25T21:20:00.835" v="507" actId="22"/>
          <ac:spMkLst>
            <pc:docMk/>
            <pc:sldMk cId="2677894995" sldId="2656"/>
            <ac:spMk id="5" creationId="{C4CB115D-346D-4E26-B1DE-D120BAA4709F}"/>
          </ac:spMkLst>
        </pc:spChg>
        <pc:spChg chg="add mod">
          <ac:chgData name="Ingrey, Tessa" userId="76bbaaa5-65e9-438c-a633-87c6bdb8be91" providerId="ADAL" clId="{738FF772-BDB1-451F-9FF9-ABC3E135E89D}" dt="2021-01-25T21:20:09.512" v="511" actId="1076"/>
          <ac:spMkLst>
            <pc:docMk/>
            <pc:sldMk cId="2677894995" sldId="2656"/>
            <ac:spMk id="6" creationId="{A84B5060-3205-4679-A125-D1DDBC54387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27/01/2021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eriod"/>
            </a:pPr>
            <a:r>
              <a:rPr lang="en-GB" dirty="0"/>
              <a:t>5 x5x5=125</a:t>
            </a:r>
          </a:p>
          <a:p>
            <a:pPr marL="228600" indent="-228600">
              <a:buAutoNum type="alphaLcPeriod"/>
            </a:pPr>
            <a:r>
              <a:rPr lang="en-GB" dirty="0"/>
              <a:t>4x4x4x4=256</a:t>
            </a:r>
          </a:p>
          <a:p>
            <a:pPr marL="228600" indent="-228600">
              <a:buAutoNum type="alphaLcPeriod"/>
            </a:pPr>
            <a:r>
              <a:rPr lang="en-GB" dirty="0"/>
              <a:t>8x8=64</a:t>
            </a:r>
          </a:p>
          <a:p>
            <a:pPr marL="228600" indent="-228600">
              <a:buAutoNum type="alphaLcPeriod"/>
            </a:pPr>
            <a:r>
              <a:rPr lang="en-GB" dirty="0"/>
              <a:t>6x6x6=216</a:t>
            </a:r>
          </a:p>
        </p:txBody>
      </p:sp>
      <p:sp>
        <p:nvSpPr>
          <p:cNvPr id="4" name="Slide Number Placeholder 3"/>
          <p:cNvSpPr>
            <a:spLocks noGrp="1"/>
          </p:cNvSpPr>
          <p:nvPr>
            <p:ph type="sldNum" sz="quarter" idx="5"/>
          </p:nvPr>
        </p:nvSpPr>
        <p:spPr/>
        <p:txBody>
          <a:bodyPr/>
          <a:lstStyle/>
          <a:p>
            <a:fld id="{2F929179-DAC7-4087-8034-1DBDA8E953E7}" type="slidenum">
              <a:rPr lang="en-GB" smtClean="0"/>
              <a:t>4</a:t>
            </a:fld>
            <a:endParaRPr lang="en-GB"/>
          </a:p>
        </p:txBody>
      </p:sp>
    </p:spTree>
    <p:extLst>
      <p:ext uri="{BB962C8B-B14F-4D97-AF65-F5344CB8AC3E}">
        <p14:creationId xmlns:p14="http://schemas.microsoft.com/office/powerpoint/2010/main" val="549691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9, 16, 25, 27</a:t>
            </a:r>
          </a:p>
          <a:p>
            <a:r>
              <a:rPr lang="en-GB" sz="1200" dirty="0">
                <a:solidFill>
                  <a:prstClr val="black"/>
                </a:solidFill>
                <a:latin typeface="+mj-lt"/>
              </a:rPr>
              <a:t>3</a:t>
            </a:r>
            <a:r>
              <a:rPr lang="en-GB" sz="1200" baseline="30000" dirty="0">
                <a:solidFill>
                  <a:prstClr val="black"/>
                </a:solidFill>
                <a:latin typeface="+mj-lt"/>
              </a:rPr>
              <a:t>2, </a:t>
            </a:r>
            <a:r>
              <a:rPr lang="en-GB" sz="1200" dirty="0">
                <a:solidFill>
                  <a:prstClr val="black"/>
                </a:solidFill>
                <a:latin typeface="+mj-lt"/>
              </a:rPr>
              <a:t>2</a:t>
            </a:r>
            <a:r>
              <a:rPr lang="en-GB" sz="1200" baseline="30000" dirty="0">
                <a:solidFill>
                  <a:prstClr val="black"/>
                </a:solidFill>
                <a:latin typeface="+mj-lt"/>
              </a:rPr>
              <a:t>4, </a:t>
            </a:r>
            <a:r>
              <a:rPr lang="en-GB" sz="1200" dirty="0">
                <a:solidFill>
                  <a:prstClr val="black"/>
                </a:solidFill>
                <a:latin typeface="+mj-lt"/>
              </a:rPr>
              <a:t>5</a:t>
            </a:r>
            <a:r>
              <a:rPr lang="en-GB" sz="1200" baseline="30000" dirty="0">
                <a:solidFill>
                  <a:prstClr val="black"/>
                </a:solidFill>
                <a:latin typeface="+mj-lt"/>
              </a:rPr>
              <a:t>2, </a:t>
            </a:r>
            <a:r>
              <a:rPr lang="en-GB" sz="1200" dirty="0">
                <a:solidFill>
                  <a:prstClr val="black"/>
                </a:solidFill>
                <a:latin typeface="+mj-lt"/>
              </a:rPr>
              <a:t>3</a:t>
            </a:r>
            <a:r>
              <a:rPr lang="en-GB" sz="1200" baseline="30000" dirty="0">
                <a:solidFill>
                  <a:prstClr val="black"/>
                </a:solidFill>
                <a:latin typeface="+mj-lt"/>
              </a:rPr>
              <a:t>3</a:t>
            </a:r>
            <a:endParaRPr lang="en-GB"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5</a:t>
            </a:fld>
            <a:endParaRPr lang="en-GB"/>
          </a:p>
        </p:txBody>
      </p:sp>
    </p:spTree>
    <p:extLst>
      <p:ext uri="{BB962C8B-B14F-4D97-AF65-F5344CB8AC3E}">
        <p14:creationId xmlns:p14="http://schemas.microsoft.com/office/powerpoint/2010/main" val="315348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1</a:t>
            </a:r>
          </a:p>
          <a:p>
            <a:pPr marL="228600" indent="-228600">
              <a:buAutoNum type="alphaLcPeriod"/>
            </a:pPr>
            <a:r>
              <a:rPr lang="en-GB" dirty="0"/>
              <a:t>6x6x6x6x6x6x6=279,936</a:t>
            </a:r>
          </a:p>
          <a:p>
            <a:pPr marL="228600" indent="-228600">
              <a:buAutoNum type="alphaLcPeriod"/>
            </a:pPr>
            <a:r>
              <a:rPr lang="en-GB" dirty="0"/>
              <a:t>4x4x4x4x4=1024</a:t>
            </a:r>
          </a:p>
          <a:p>
            <a:pPr marL="228600" indent="-228600">
              <a:buAutoNum type="alphaLcPeriod"/>
            </a:pPr>
            <a:r>
              <a:rPr lang="en-GB" dirty="0"/>
              <a:t>2x2x2x2x2x2x2x2=256</a:t>
            </a:r>
          </a:p>
          <a:p>
            <a:pPr marL="228600" indent="-228600">
              <a:buAutoNum type="alphaLcPeriod"/>
            </a:pPr>
            <a:r>
              <a:rPr lang="en-GB" dirty="0"/>
              <a:t>9x9x9x9x9x9=531,441</a:t>
            </a:r>
          </a:p>
          <a:p>
            <a:pPr marL="228600" indent="-228600">
              <a:buAutoNum type="alphaLcPeriod"/>
            </a:pPr>
            <a:endParaRPr lang="en-GB" dirty="0"/>
          </a:p>
          <a:p>
            <a:pPr marL="0" indent="0">
              <a:buNone/>
            </a:pPr>
            <a:r>
              <a:rPr lang="en-GB" dirty="0"/>
              <a:t>2. 8 </a:t>
            </a:r>
            <a:r>
              <a:rPr lang="en-GB" dirty="0" err="1"/>
              <a:t>x</a:t>
            </a:r>
            <a:r>
              <a:rPr lang="en-GB" baseline="30000" dirty="0" err="1"/>
              <a:t>n</a:t>
            </a:r>
            <a:r>
              <a:rPr lang="en-GB" baseline="30000" dirty="0"/>
              <a:t> </a:t>
            </a:r>
            <a:r>
              <a:rPr lang="en-GB" baseline="0" dirty="0"/>
              <a:t>=</a:t>
            </a:r>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6</a:t>
            </a:fld>
            <a:endParaRPr lang="en-GB"/>
          </a:p>
        </p:txBody>
      </p:sp>
    </p:spTree>
    <p:extLst>
      <p:ext uri="{BB962C8B-B14F-4D97-AF65-F5344CB8AC3E}">
        <p14:creationId xmlns:p14="http://schemas.microsoft.com/office/powerpoint/2010/main" val="2381635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1a. 6x6x6x6x6 = 6</a:t>
            </a:r>
            <a:r>
              <a:rPr lang="en-GB" baseline="30000" dirty="0"/>
              <a:t>5</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b. (2x2x2x2x2x2x2x2)x(2x2x2) = 2</a:t>
            </a:r>
            <a:r>
              <a:rPr lang="en-GB" baseline="30000" dirty="0"/>
              <a:t>11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c. </a:t>
            </a:r>
            <a:r>
              <a:rPr lang="en-GB" u="sng" baseline="0" dirty="0"/>
              <a:t>(4x4x4x4x4) </a:t>
            </a:r>
            <a:r>
              <a:rPr lang="en-GB" u="none" baseline="0" dirty="0"/>
              <a:t>= 4</a:t>
            </a:r>
            <a:r>
              <a:rPr lang="en-GB" u="none" baseline="30000" dirty="0"/>
              <a:t>3</a:t>
            </a:r>
            <a:endParaRPr lang="en-GB" baseline="30000" dirty="0"/>
          </a:p>
          <a:p>
            <a:r>
              <a:rPr lang="en-GB" baseline="0" dirty="0"/>
              <a:t>         (4x4)</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d. </a:t>
            </a:r>
            <a:r>
              <a:rPr lang="en-GB" u="sng" baseline="0" dirty="0"/>
              <a:t>9x9x9x9x9x9</a:t>
            </a:r>
            <a:r>
              <a:rPr lang="en-GB" u="none" baseline="0" dirty="0"/>
              <a:t> = 9</a:t>
            </a:r>
            <a:r>
              <a:rPr lang="en-GB" u="none" baseline="30000" dirty="0"/>
              <a:t>1</a:t>
            </a:r>
            <a:endParaRPr lang="en-GB" baseline="30000" dirty="0"/>
          </a:p>
          <a:p>
            <a:r>
              <a:rPr lang="en-GB" u="none" baseline="0" dirty="0"/>
              <a:t>     9x9x9x9x9</a:t>
            </a:r>
          </a:p>
          <a:p>
            <a:endParaRPr lang="en-GB" u="non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u="none" baseline="0" dirty="0"/>
              <a:t>2. 8</a:t>
            </a:r>
            <a:r>
              <a:rPr lang="en-GB" u="none" baseline="30000" dirty="0"/>
              <a:t>17</a:t>
            </a:r>
            <a:endParaRPr lang="en-GB" baseline="30000" dirty="0"/>
          </a:p>
          <a:p>
            <a:endParaRPr lang="en-GB" u="none" baseline="0" dirty="0"/>
          </a:p>
        </p:txBody>
      </p:sp>
      <p:sp>
        <p:nvSpPr>
          <p:cNvPr id="4" name="Slide Number Placeholder 3"/>
          <p:cNvSpPr>
            <a:spLocks noGrp="1"/>
          </p:cNvSpPr>
          <p:nvPr>
            <p:ph type="sldNum" sz="quarter" idx="5"/>
          </p:nvPr>
        </p:nvSpPr>
        <p:spPr/>
        <p:txBody>
          <a:bodyPr/>
          <a:lstStyle/>
          <a:p>
            <a:fld id="{2F929179-DAC7-4087-8034-1DBDA8E953E7}" type="slidenum">
              <a:rPr lang="en-GB" smtClean="0"/>
              <a:t>7</a:t>
            </a:fld>
            <a:endParaRPr lang="en-GB"/>
          </a:p>
        </p:txBody>
      </p:sp>
    </p:spTree>
    <p:extLst>
      <p:ext uri="{BB962C8B-B14F-4D97-AF65-F5344CB8AC3E}">
        <p14:creationId xmlns:p14="http://schemas.microsoft.com/office/powerpoint/2010/main" val="3239220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81</a:t>
            </a:r>
            <a:r>
              <a:rPr lang="en-GB" baseline="30000" dirty="0"/>
              <a:t>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9</a:t>
            </a:r>
            <a:r>
              <a:rPr lang="en-GB" baseline="30000" dirty="0"/>
              <a:t>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3</a:t>
            </a:r>
            <a:r>
              <a:rPr lang="en-GB" baseline="30000" dirty="0"/>
              <a:t>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30000"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8</a:t>
            </a:fld>
            <a:endParaRPr lang="en-GB"/>
          </a:p>
        </p:txBody>
      </p:sp>
    </p:spTree>
    <p:extLst>
      <p:ext uri="{BB962C8B-B14F-4D97-AF65-F5344CB8AC3E}">
        <p14:creationId xmlns:p14="http://schemas.microsoft.com/office/powerpoint/2010/main" val="1406271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64</a:t>
            </a:r>
            <a:r>
              <a:rPr lang="en-GB" baseline="30000" dirty="0"/>
              <a:t>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8</a:t>
            </a:r>
            <a:r>
              <a:rPr lang="en-GB" baseline="30000" dirty="0"/>
              <a:t>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4</a:t>
            </a:r>
            <a:r>
              <a:rPr lang="en-GB" baseline="30000" dirty="0"/>
              <a:t>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2</a:t>
            </a:r>
            <a:r>
              <a:rPr lang="en-GB" baseline="30000"/>
              <a:t>6</a:t>
            </a:r>
            <a:endParaRPr lang="en-GB" baseline="30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30000" dirty="0"/>
          </a:p>
          <a:p>
            <a:endParaRPr lang="en-GB" dirty="0"/>
          </a:p>
        </p:txBody>
      </p:sp>
      <p:sp>
        <p:nvSpPr>
          <p:cNvPr id="4" name="Slide Number Placeholder 3"/>
          <p:cNvSpPr>
            <a:spLocks noGrp="1"/>
          </p:cNvSpPr>
          <p:nvPr>
            <p:ph type="sldNum" sz="quarter" idx="5"/>
          </p:nvPr>
        </p:nvSpPr>
        <p:spPr/>
        <p:txBody>
          <a:bodyPr/>
          <a:lstStyle/>
          <a:p>
            <a:fld id="{2F929179-DAC7-4087-8034-1DBDA8E953E7}" type="slidenum">
              <a:rPr lang="en-GB" smtClean="0"/>
              <a:t>9</a:t>
            </a:fld>
            <a:endParaRPr lang="en-GB"/>
          </a:p>
        </p:txBody>
      </p:sp>
    </p:spTree>
    <p:extLst>
      <p:ext uri="{BB962C8B-B14F-4D97-AF65-F5344CB8AC3E}">
        <p14:creationId xmlns:p14="http://schemas.microsoft.com/office/powerpoint/2010/main" val="1582887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hyperlink" Target="mailto:Jenny.Burn@hants.gov.uk" TargetMode="External"/><Relationship Id="rId7" Type="http://schemas.openxmlformats.org/officeDocument/2006/relationships/image" Target="../media/image9.png"/><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mailto:hias.enquiries@hants.gov.uk" TargetMode="External"/><Relationship Id="rId4" Type="http://schemas.openxmlformats.org/officeDocument/2006/relationships/hyperlink" Target="mailto:Tessa.Ingrey@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82177"/>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8</a:t>
            </a:r>
          </a:p>
        </p:txBody>
      </p:sp>
      <p:sp>
        <p:nvSpPr>
          <p:cNvPr id="3" name="Subtitle 2"/>
          <p:cNvSpPr>
            <a:spLocks noGrp="1"/>
          </p:cNvSpPr>
          <p:nvPr>
            <p:ph type="subTitle" idx="1"/>
          </p:nvPr>
        </p:nvSpPr>
        <p:spPr>
          <a:xfrm>
            <a:off x="1883718" y="2720693"/>
            <a:ext cx="7776864" cy="622920"/>
          </a:xfrm>
        </p:spPr>
        <p:txBody>
          <a:bodyPr>
            <a:normAutofit fontScale="25000" lnSpcReduction="20000"/>
          </a:bodyPr>
          <a:lstStyle/>
          <a:p>
            <a:pPr algn="l"/>
            <a:r>
              <a:rPr lang="en-GB" sz="7600" b="1" dirty="0">
                <a:solidFill>
                  <a:schemeClr val="tx1"/>
                </a:solidFill>
              </a:rPr>
              <a:t>Accuracy, powers and roots (unit 8.7) </a:t>
            </a:r>
          </a:p>
          <a:p>
            <a:pPr algn="l"/>
            <a:endParaRPr lang="en-GB" sz="7600" dirty="0">
              <a:solidFill>
                <a:schemeClr val="tx1"/>
              </a:solidFill>
            </a:endParaRPr>
          </a:p>
          <a:p>
            <a:pPr marL="1143000" indent="-1143000" algn="l">
              <a:buFont typeface="Arial" panose="020B0604020202020204" pitchFamily="34" charset="0"/>
              <a:buChar char="•"/>
            </a:pPr>
            <a:r>
              <a:rPr lang="en-GB" sz="7600" dirty="0">
                <a:solidFill>
                  <a:schemeClr val="tx1"/>
                </a:solidFill>
              </a:rPr>
              <a:t>Round numbers and measures to an appropriate degree of accuracy (decimal places and significant figures) </a:t>
            </a:r>
          </a:p>
          <a:p>
            <a:pPr marL="1143000" indent="-1143000" algn="l">
              <a:buFont typeface="Arial" panose="020B0604020202020204" pitchFamily="34" charset="0"/>
              <a:buChar char="•"/>
            </a:pPr>
            <a:r>
              <a:rPr lang="en-GB" sz="7600" dirty="0">
                <a:solidFill>
                  <a:schemeClr val="tx1"/>
                </a:solidFill>
              </a:rPr>
              <a:t>Use conventional notation for powers and roots </a:t>
            </a:r>
          </a:p>
          <a:p>
            <a:pPr marL="1143000" indent="-1143000" algn="l">
              <a:buFont typeface="Arial" panose="020B0604020202020204" pitchFamily="34" charset="0"/>
              <a:buChar char="•"/>
            </a:pPr>
            <a:r>
              <a:rPr lang="en-GB" sz="7600" dirty="0">
                <a:solidFill>
                  <a:schemeClr val="tx1"/>
                </a:solidFill>
              </a:rPr>
              <a:t>Introduce simple fractional powers, linking to roots and the laws of indices</a:t>
            </a:r>
            <a:endParaRPr lang="en-GB" sz="7600" i="1"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402672" y="1600201"/>
            <a:ext cx="10049522"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please contact any member of the secondary maths team:</a:t>
            </a:r>
          </a:p>
          <a:p>
            <a:pPr marL="0" indent="0">
              <a:buNone/>
            </a:pPr>
            <a:r>
              <a:rPr lang="en-GB" sz="1800" dirty="0"/>
              <a:t>	Jo Lees: </a:t>
            </a:r>
            <a:r>
              <a:rPr lang="en-GB" sz="1800" dirty="0">
                <a:hlinkClick r:id="rId2"/>
              </a:rPr>
              <a:t>Jo.Lees@hants.gov.uk</a:t>
            </a:r>
            <a:endParaRPr lang="en-GB" sz="1800" dirty="0"/>
          </a:p>
          <a:p>
            <a:pPr marL="0" indent="0">
              <a:buNone/>
            </a:pPr>
            <a:r>
              <a:rPr lang="en-GB" sz="1800" dirty="0"/>
              <a:t>	Jenny Burn: </a:t>
            </a:r>
            <a:r>
              <a:rPr lang="en-GB" sz="1800" dirty="0">
                <a:hlinkClick r:id="rId3"/>
              </a:rPr>
              <a:t>Jenny.Burn@hants.gov.uk</a:t>
            </a:r>
            <a:endParaRPr lang="en-GB" sz="1800" dirty="0"/>
          </a:p>
          <a:p>
            <a:pPr marL="0" indent="0">
              <a:buNone/>
            </a:pPr>
            <a:r>
              <a:rPr lang="en-GB" sz="1800" dirty="0"/>
              <a:t>	Tessa Ingrey: </a:t>
            </a:r>
            <a:r>
              <a:rPr lang="en-GB" sz="1800" dirty="0">
                <a:hlinkClick r:id="rId4"/>
              </a:rPr>
              <a:t>Tessa.Ingrey@hants.gov.uk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5"/>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485312" y="302994"/>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a:xfrm>
            <a:off x="210104" y="1254125"/>
            <a:ext cx="11499542" cy="4349750"/>
          </a:xfrm>
        </p:spPr>
        <p:txBody>
          <a:bodyPr/>
          <a:lstStyle/>
          <a:p>
            <a:pPr marL="0" indent="0">
              <a:buNone/>
            </a:pPr>
            <a:r>
              <a:rPr lang="en-GB" sz="1600" dirty="0"/>
              <a:t>These slides are intended to support teachers and students with a blended approach to learning, either in-class or online. The tasks are intended to form part of a learning journey and could be the basis of either one lesson or a short sequence of connected lessons. </a:t>
            </a:r>
          </a:p>
          <a:p>
            <a:pPr marL="0" indent="0">
              <a:buNone/>
            </a:pPr>
            <a:endParaRPr lang="en-GB" sz="1600" dirty="0"/>
          </a:p>
          <a:p>
            <a:pPr marL="0" indent="0">
              <a:buNone/>
            </a:pPr>
            <a:r>
              <a:rPr lang="en-GB" sz="1600"/>
              <a:t>Teachers </a:t>
            </a:r>
            <a:r>
              <a:rPr lang="en-GB" sz="1600" dirty="0"/>
              <a:t>should delete, change and add slides to suit the needs of their students. Extra slides with personalised prompts and appropriate examples based on previous teaching may be suitable. When changing the slide-deck, teachers should consider:</a:t>
            </a:r>
          </a:p>
          <a:p>
            <a:pPr lvl="1"/>
            <a:r>
              <a:rPr lang="en-GB" sz="1600" dirty="0"/>
              <a:t>Their expectations for the use of representations such as bar models, number lines, arrays and geometric diagrams.</a:t>
            </a:r>
          </a:p>
          <a:p>
            <a:pPr lvl="1"/>
            <a:r>
              <a:rPr lang="en-GB" sz="1600" dirty="0"/>
              <a:t>Which strategies and methods students should use and record when solving problems or identifying solutions. This could include a range of informal jottings and diagrams, the use of tables to record solutions systematically and formal or informal calculation methods.</a:t>
            </a:r>
          </a:p>
          <a:p>
            <a:pPr marL="0" indent="0">
              <a:buNone/>
            </a:pPr>
            <a:endParaRPr lang="en-GB" sz="1600" dirty="0"/>
          </a:p>
          <a:p>
            <a:pPr marL="0" indent="0">
              <a:buNone/>
            </a:pPr>
            <a:r>
              <a:rPr lang="en-GB" sz="1600" dirty="0"/>
              <a:t>Teachers may also wish to record a ‘voice over’ to talk students through the slides. </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1444101" y="304368"/>
            <a:ext cx="6883153" cy="603682"/>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85818" y="275210"/>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aphicFrame>
        <p:nvGraphicFramePr>
          <p:cNvPr id="4" name="Table 3">
            <a:extLst>
              <a:ext uri="{FF2B5EF4-FFF2-40B4-BE49-F238E27FC236}">
                <a16:creationId xmlns:a16="http://schemas.microsoft.com/office/drawing/2014/main" id="{D8E8323C-C806-423C-9B91-D409CDD276ED}"/>
              </a:ext>
            </a:extLst>
          </p:cNvPr>
          <p:cNvGraphicFramePr>
            <a:graphicFrameLocks noGrp="1"/>
          </p:cNvGraphicFramePr>
          <p:nvPr>
            <p:extLst>
              <p:ext uri="{D42A27DB-BD31-4B8C-83A1-F6EECF244321}">
                <p14:modId xmlns:p14="http://schemas.microsoft.com/office/powerpoint/2010/main" val="4059003154"/>
              </p:ext>
            </p:extLst>
          </p:nvPr>
        </p:nvGraphicFramePr>
        <p:xfrm>
          <a:off x="2209893" y="711628"/>
          <a:ext cx="7165204" cy="5367435"/>
        </p:xfrm>
        <a:graphic>
          <a:graphicData uri="http://schemas.openxmlformats.org/drawingml/2006/table">
            <a:tbl>
              <a:tblPr firstRow="1" firstCol="1" bandRow="1">
                <a:tableStyleId>{5C22544A-7EE6-4342-B048-85BDC9FD1C3A}</a:tableStyleId>
              </a:tblPr>
              <a:tblGrid>
                <a:gridCol w="693487">
                  <a:extLst>
                    <a:ext uri="{9D8B030D-6E8A-4147-A177-3AD203B41FA5}">
                      <a16:colId xmlns:a16="http://schemas.microsoft.com/office/drawing/2014/main" val="3537107209"/>
                    </a:ext>
                  </a:extLst>
                </a:gridCol>
                <a:gridCol w="1604212">
                  <a:extLst>
                    <a:ext uri="{9D8B030D-6E8A-4147-A177-3AD203B41FA5}">
                      <a16:colId xmlns:a16="http://schemas.microsoft.com/office/drawing/2014/main" val="2308527142"/>
                    </a:ext>
                  </a:extLst>
                </a:gridCol>
                <a:gridCol w="4867505">
                  <a:extLst>
                    <a:ext uri="{9D8B030D-6E8A-4147-A177-3AD203B41FA5}">
                      <a16:colId xmlns:a16="http://schemas.microsoft.com/office/drawing/2014/main" val="58298509"/>
                    </a:ext>
                  </a:extLst>
                </a:gridCol>
              </a:tblGrid>
              <a:tr h="289819">
                <a:tc gridSpan="3">
                  <a:txBody>
                    <a:bodyPr/>
                    <a:lstStyle/>
                    <a:p>
                      <a:pPr algn="ctr">
                        <a:lnSpc>
                          <a:spcPct val="115000"/>
                        </a:lnSpc>
                        <a:spcAft>
                          <a:spcPts val="10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YEAR 8 : SPRING TERM OVERVIEW</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a:lnSpc>
                          <a:spcPct val="115000"/>
                        </a:lnSpc>
                        <a:spcAft>
                          <a:spcPts val="1000"/>
                        </a:spcAft>
                      </a:pP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15000"/>
                        </a:lnSpc>
                        <a:spcAft>
                          <a:spcPts val="10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6933579"/>
                  </a:ext>
                </a:extLst>
              </a:tr>
              <a:tr h="422818">
                <a:tc>
                  <a:txBody>
                    <a:bodyPr/>
                    <a:lstStyle/>
                    <a:p>
                      <a:pPr algn="ctr">
                        <a:lnSpc>
                          <a:spcPct val="115000"/>
                        </a:lnSpc>
                        <a:spcAft>
                          <a:spcPts val="1000"/>
                        </a:spcAft>
                      </a:pPr>
                      <a:r>
                        <a:rPr lang="en-GB" sz="1600" dirty="0">
                          <a:effectLst/>
                        </a:rPr>
                        <a:t>Week</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b="1" dirty="0">
                          <a:solidFill>
                            <a:schemeClr val="bg1"/>
                          </a:solidFill>
                          <a:effectLst/>
                        </a:rPr>
                        <a:t>HIAS Unit </a:t>
                      </a:r>
                      <a:r>
                        <a:rPr lang="en-GB" sz="2000" b="1" dirty="0">
                          <a:solidFill>
                            <a:schemeClr val="bg1"/>
                          </a:solidFill>
                          <a:effectLst/>
                        </a:rPr>
                        <a:t>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l">
                        <a:lnSpc>
                          <a:spcPct val="115000"/>
                        </a:lnSpc>
                        <a:spcAft>
                          <a:spcPts val="1000"/>
                        </a:spcAft>
                      </a:pPr>
                      <a:r>
                        <a:rPr lang="en-GB" sz="2000" b="1" dirty="0">
                          <a:solidFill>
                            <a:schemeClr val="bg1"/>
                          </a:solidFill>
                          <a:effectLst/>
                        </a:rPr>
                        <a:t>Topic </a:t>
                      </a:r>
                      <a:endParaRPr lang="en-GB" sz="20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3522243573"/>
                  </a:ext>
                </a:extLst>
              </a:tr>
              <a:tr h="549705">
                <a:tc>
                  <a:txBody>
                    <a:bodyPr/>
                    <a:lstStyle/>
                    <a:p>
                      <a:pPr algn="ctr">
                        <a:lnSpc>
                          <a:spcPct val="115000"/>
                        </a:lnSpc>
                        <a:spcAft>
                          <a:spcPts val="1000"/>
                        </a:spcAft>
                      </a:pPr>
                      <a:r>
                        <a:rPr lang="en-GB" sz="1800" dirty="0">
                          <a:effectLst/>
                        </a:rPr>
                        <a:t>1</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8.6</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Geometry: Formulae for perimeters and areas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0296429"/>
                  </a:ext>
                </a:extLst>
              </a:tr>
              <a:tr h="362456">
                <a:tc>
                  <a:txBody>
                    <a:bodyPr/>
                    <a:lstStyle/>
                    <a:p>
                      <a:pPr algn="ctr">
                        <a:lnSpc>
                          <a:spcPct val="115000"/>
                        </a:lnSpc>
                        <a:spcAft>
                          <a:spcPts val="1000"/>
                        </a:spcAft>
                      </a:pPr>
                      <a:r>
                        <a:rPr lang="en-GB" sz="1800" dirty="0">
                          <a:effectLst/>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Unit 8.7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Accuracy, powers, and roots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4397431"/>
                  </a:ext>
                </a:extLst>
              </a:tr>
              <a:tr h="362456">
                <a:tc>
                  <a:txBody>
                    <a:bodyPr/>
                    <a:lstStyle/>
                    <a:p>
                      <a:pPr algn="ctr">
                        <a:lnSpc>
                          <a:spcPct val="115000"/>
                        </a:lnSpc>
                        <a:spcAft>
                          <a:spcPts val="1000"/>
                        </a:spcAft>
                      </a:pPr>
                      <a:r>
                        <a:rPr lang="en-GB" sz="1800" dirty="0">
                          <a:effectLst/>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a:effectLst/>
                        </a:rPr>
                        <a:t>Unit 8.8</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Compound measures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9500993"/>
                  </a:ext>
                </a:extLst>
              </a:tr>
              <a:tr h="362456">
                <a:tc>
                  <a:txBody>
                    <a:bodyPr/>
                    <a:lstStyle/>
                    <a:p>
                      <a:pPr algn="ctr">
                        <a:lnSpc>
                          <a:spcPct val="115000"/>
                        </a:lnSpc>
                        <a:spcAft>
                          <a:spcPts val="1000"/>
                        </a:spcAft>
                      </a:pPr>
                      <a:r>
                        <a:rPr lang="en-GB" sz="1800" dirty="0">
                          <a:effectLst/>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8.9</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Statistics: Graphs and charts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0280606"/>
                  </a:ext>
                </a:extLst>
              </a:tr>
              <a:tr h="362456">
                <a:tc>
                  <a:txBody>
                    <a:bodyPr/>
                    <a:lstStyle/>
                    <a:p>
                      <a:pPr algn="ctr">
                        <a:lnSpc>
                          <a:spcPct val="115000"/>
                        </a:lnSpc>
                        <a:spcAft>
                          <a:spcPts val="1000"/>
                        </a:spcAft>
                      </a:pPr>
                      <a:r>
                        <a:rPr lang="en-GB" sz="1800" dirty="0">
                          <a:effectLst/>
                        </a:rPr>
                        <a:t>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Statistics: averages for numerical data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6433354"/>
                  </a:ext>
                </a:extLst>
              </a:tr>
              <a:tr h="240120">
                <a:tc>
                  <a:txBody>
                    <a:bodyPr/>
                    <a:lstStyle/>
                    <a:p>
                      <a:pPr algn="ctr">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400" dirty="0">
                          <a:effectLst/>
                        </a:rPr>
                        <a:t>Half term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800" dirty="0">
                          <a:effectLst/>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4860918"/>
                  </a:ext>
                </a:extLst>
              </a:tr>
              <a:tr h="428701">
                <a:tc rowSpan="2">
                  <a:txBody>
                    <a:bodyPr/>
                    <a:lstStyle/>
                    <a:p>
                      <a:pPr algn="ctr">
                        <a:lnSpc>
                          <a:spcPct val="115000"/>
                        </a:lnSpc>
                        <a:spcAft>
                          <a:spcPts val="1000"/>
                        </a:spcAft>
                      </a:pPr>
                      <a:r>
                        <a:rPr lang="en-GB" sz="1800" dirty="0">
                          <a:effectLst/>
                        </a:rPr>
                        <a:t>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l">
                        <a:lnSpc>
                          <a:spcPct val="115000"/>
                        </a:lnSpc>
                        <a:spcAft>
                          <a:spcPts val="1000"/>
                        </a:spcAft>
                      </a:pPr>
                      <a:r>
                        <a:rPr lang="en-GB" sz="1600" dirty="0">
                          <a:effectLst/>
                        </a:rPr>
                        <a:t>Unit 8.10</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Number: Standard form (representing numbers)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322623"/>
                  </a:ext>
                </a:extLst>
              </a:tr>
              <a:tr h="1672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4382580"/>
                  </a:ext>
                </a:extLst>
              </a:tr>
              <a:tr h="267706">
                <a:tc rowSpan="2">
                  <a:txBody>
                    <a:bodyPr/>
                    <a:lstStyle/>
                    <a:p>
                      <a:pPr algn="ctr">
                        <a:lnSpc>
                          <a:spcPct val="115000"/>
                        </a:lnSpc>
                        <a:spcAft>
                          <a:spcPts val="1000"/>
                        </a:spcAft>
                      </a:pPr>
                      <a:r>
                        <a:rPr lang="en-GB" sz="1800" dirty="0">
                          <a:effectLst/>
                        </a:rPr>
                        <a:t>7</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Standard form (simple calculations)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169467"/>
                  </a:ext>
                </a:extLst>
              </a:tr>
              <a:tr h="281999">
                <a:tc vMerge="1">
                  <a:txBody>
                    <a:bodyPr/>
                    <a:lstStyle/>
                    <a:p>
                      <a:pPr algn="ct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rowSpan="2">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974810"/>
                  </a:ext>
                </a:extLst>
              </a:tr>
              <a:tr h="0">
                <a:tc>
                  <a:txBody>
                    <a:bodyPr/>
                    <a:lstStyle/>
                    <a:p>
                      <a:pPr algn="ctr">
                        <a:lnSpc>
                          <a:spcPct val="115000"/>
                        </a:lnSpc>
                        <a:spcAft>
                          <a:spcPts val="1000"/>
                        </a:spcAft>
                      </a:pPr>
                      <a:r>
                        <a:rPr lang="en-GB" sz="1800" dirty="0">
                          <a:effectLst/>
                        </a:rPr>
                        <a:t>8</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vMerge="1">
                  <a:txBody>
                    <a:bodyPr/>
                    <a:lstStyle/>
                    <a:p>
                      <a:pPr algn="l">
                        <a:lnSpc>
                          <a:spcPct val="115000"/>
                        </a:lnSpc>
                        <a:spcAft>
                          <a:spcPts val="1000"/>
                        </a:spcAft>
                      </a:pPr>
                      <a:r>
                        <a:rPr lang="en-GB" sz="1600" dirty="0">
                          <a:effectLst/>
                        </a:rPr>
                        <a:t>Number: Prime factorisations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2930361"/>
                  </a:ext>
                </a:extLst>
              </a:tr>
              <a:tr h="362456">
                <a:tc>
                  <a:txBody>
                    <a:bodyPr/>
                    <a:lstStyle/>
                    <a:p>
                      <a:pPr algn="ctr">
                        <a:lnSpc>
                          <a:spcPct val="115000"/>
                        </a:lnSpc>
                        <a:spcAft>
                          <a:spcPts val="1000"/>
                        </a:spcAft>
                      </a:pPr>
                      <a:r>
                        <a:rPr lang="en-GB" sz="1800" dirty="0">
                          <a:effectLst/>
                        </a:rPr>
                        <a:t>9</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l">
                        <a:lnSpc>
                          <a:spcPct val="115000"/>
                        </a:lnSpc>
                        <a:spcAft>
                          <a:spcPts val="1000"/>
                        </a:spcAft>
                      </a:pPr>
                      <a:r>
                        <a:rPr lang="en-GB" sz="1600">
                          <a:effectLst/>
                        </a:rPr>
                        <a:t>Unit 8.11</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1000"/>
                        </a:spcAft>
                      </a:pPr>
                      <a:r>
                        <a:rPr lang="en-GB" sz="1600" dirty="0">
                          <a:effectLst/>
                        </a:rPr>
                        <a:t>Graphs: Linear and quadratic</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1560867"/>
                  </a:ext>
                </a:extLst>
              </a:tr>
              <a:tr h="549705">
                <a:tc>
                  <a:txBody>
                    <a:bodyPr/>
                    <a:lstStyle/>
                    <a:p>
                      <a:pPr algn="ctr">
                        <a:lnSpc>
                          <a:spcPct val="115000"/>
                        </a:lnSpc>
                        <a:spcAft>
                          <a:spcPts val="1000"/>
                        </a:spcAft>
                      </a:pPr>
                      <a:r>
                        <a:rPr lang="en-GB" sz="1800" dirty="0">
                          <a:effectLst/>
                        </a:rPr>
                        <a:t>10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tc>
                  <a:txBody>
                    <a:bodyPr/>
                    <a:lstStyle/>
                    <a:p>
                      <a:pPr algn="l">
                        <a:lnSpc>
                          <a:spcPct val="115000"/>
                        </a:lnSpc>
                        <a:spcAft>
                          <a:spcPts val="1000"/>
                        </a:spcAft>
                      </a:pPr>
                      <a:r>
                        <a:rPr lang="en-GB" sz="1600" dirty="0">
                          <a:effectLst/>
                        </a:rPr>
                        <a:t>Graphs: Simultaneous equations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3841416"/>
                  </a:ext>
                </a:extLst>
              </a:tr>
            </a:tbl>
          </a:graphicData>
        </a:graphic>
      </p:graphicFrame>
    </p:spTree>
    <p:extLst>
      <p:ext uri="{BB962C8B-B14F-4D97-AF65-F5344CB8AC3E}">
        <p14:creationId xmlns:p14="http://schemas.microsoft.com/office/powerpoint/2010/main" val="2644395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Box 4">
            <a:extLst>
              <a:ext uri="{FF2B5EF4-FFF2-40B4-BE49-F238E27FC236}">
                <a16:creationId xmlns:a16="http://schemas.microsoft.com/office/drawing/2014/main" id="{4B0FFB2E-C0CB-464F-8745-537BB8F1816F}"/>
              </a:ext>
            </a:extLst>
          </p:cNvPr>
          <p:cNvSpPr txBox="1"/>
          <p:nvPr/>
        </p:nvSpPr>
        <p:spPr>
          <a:xfrm>
            <a:off x="1043872" y="1634591"/>
            <a:ext cx="10329619" cy="2954655"/>
          </a:xfrm>
          <a:prstGeom prst="rect">
            <a:avLst/>
          </a:prstGeom>
          <a:noFill/>
        </p:spPr>
        <p:txBody>
          <a:bodyPr wrap="square" rtlCol="0">
            <a:spAutoFit/>
          </a:bodyPr>
          <a:lstStyle/>
          <a:p>
            <a:r>
              <a:rPr lang="en-GB" sz="2800" dirty="0">
                <a:latin typeface="+mj-lt"/>
              </a:rPr>
              <a:t>Show how you would evaluate each of the following and find the value.</a:t>
            </a:r>
          </a:p>
          <a:p>
            <a:r>
              <a:rPr lang="en-GB" sz="2800" dirty="0">
                <a:latin typeface="+mj-lt"/>
              </a:rPr>
              <a:t>For example:</a:t>
            </a:r>
          </a:p>
          <a:p>
            <a:r>
              <a:rPr kumimoji="0" lang="en-GB" sz="2800" b="0" i="0" u="none" strike="noStrike" kern="1200" cap="none" spc="0" normalizeH="0" baseline="0" noProof="0" dirty="0">
                <a:ln>
                  <a:noFill/>
                </a:ln>
                <a:solidFill>
                  <a:prstClr val="black"/>
                </a:solidFill>
                <a:effectLst/>
                <a:uLnTx/>
                <a:uFillTx/>
                <a:latin typeface="+mj-lt"/>
                <a:ea typeface="+mn-ea"/>
                <a:cs typeface="+mn-cs"/>
              </a:rPr>
              <a:t>3</a:t>
            </a:r>
            <a:r>
              <a:rPr kumimoji="0" lang="en-GB" sz="2800" b="0" i="0" u="none" strike="noStrike" kern="1200" cap="none" spc="0" normalizeH="0" baseline="30000" noProof="0" dirty="0">
                <a:ln>
                  <a:noFill/>
                </a:ln>
                <a:solidFill>
                  <a:prstClr val="black"/>
                </a:solidFill>
                <a:effectLst/>
                <a:uLnTx/>
                <a:uFillTx/>
                <a:latin typeface="+mj-lt"/>
                <a:ea typeface="+mn-ea"/>
                <a:cs typeface="+mn-cs"/>
              </a:rPr>
              <a:t>2 </a:t>
            </a:r>
            <a:r>
              <a:rPr kumimoji="0" lang="en-GB" sz="2800" b="0" i="0" u="none" strike="noStrike" kern="1200" cap="none" spc="0" normalizeH="0" noProof="0" dirty="0">
                <a:ln>
                  <a:noFill/>
                </a:ln>
                <a:solidFill>
                  <a:prstClr val="black"/>
                </a:solidFill>
                <a:effectLst/>
                <a:uLnTx/>
                <a:uFillTx/>
                <a:latin typeface="+mj-lt"/>
                <a:ea typeface="+mn-ea"/>
                <a:cs typeface="+mn-cs"/>
              </a:rPr>
              <a:t>= 3 x 3 = 9</a:t>
            </a:r>
          </a:p>
          <a:p>
            <a:endParaRPr lang="en-GB" sz="2800" dirty="0">
              <a:solidFill>
                <a:prstClr val="black"/>
              </a:solidFill>
              <a:latin typeface="+mj-lt"/>
            </a:endParaRPr>
          </a:p>
          <a:p>
            <a:r>
              <a:rPr lang="en-GB" sz="2800" dirty="0">
                <a:solidFill>
                  <a:prstClr val="black"/>
                </a:solidFill>
                <a:latin typeface="+mj-lt"/>
              </a:rPr>
              <a:t>	a. 5</a:t>
            </a:r>
            <a:r>
              <a:rPr lang="en-GB" sz="2800" baseline="30000" dirty="0">
                <a:solidFill>
                  <a:prstClr val="black"/>
                </a:solidFill>
                <a:latin typeface="+mj-lt"/>
              </a:rPr>
              <a:t>3		</a:t>
            </a:r>
            <a:r>
              <a:rPr lang="en-GB" sz="2800" dirty="0">
                <a:solidFill>
                  <a:prstClr val="black"/>
                </a:solidFill>
                <a:latin typeface="+mj-lt"/>
              </a:rPr>
              <a:t>b. 4</a:t>
            </a:r>
            <a:r>
              <a:rPr lang="en-GB" sz="2800" baseline="30000" dirty="0">
                <a:solidFill>
                  <a:prstClr val="black"/>
                </a:solidFill>
                <a:latin typeface="+mj-lt"/>
              </a:rPr>
              <a:t>4		</a:t>
            </a:r>
            <a:r>
              <a:rPr lang="en-GB" sz="2800" dirty="0">
                <a:solidFill>
                  <a:prstClr val="black"/>
                </a:solidFill>
                <a:latin typeface="+mj-lt"/>
              </a:rPr>
              <a:t>c. 8</a:t>
            </a:r>
            <a:r>
              <a:rPr kumimoji="0" lang="en-GB" sz="2800" b="0" i="0" u="none" strike="noStrike" kern="1200" cap="none" spc="0" normalizeH="0" baseline="30000" noProof="0" dirty="0">
                <a:ln>
                  <a:noFill/>
                </a:ln>
                <a:solidFill>
                  <a:prstClr val="black"/>
                </a:solidFill>
                <a:effectLst/>
                <a:uLnTx/>
                <a:uFillTx/>
                <a:latin typeface="+mj-lt"/>
                <a:ea typeface="+mn-ea"/>
                <a:cs typeface="+mn-cs"/>
              </a:rPr>
              <a:t>2		</a:t>
            </a:r>
            <a:r>
              <a:rPr kumimoji="0" lang="en-GB" sz="2800" b="0" i="0" u="none" strike="noStrike" kern="1200" cap="none" spc="0" normalizeH="0" noProof="0" dirty="0">
                <a:ln>
                  <a:noFill/>
                </a:ln>
                <a:solidFill>
                  <a:prstClr val="black"/>
                </a:solidFill>
                <a:effectLst/>
                <a:uLnTx/>
                <a:uFillTx/>
                <a:latin typeface="+mj-lt"/>
                <a:ea typeface="+mn-ea"/>
                <a:cs typeface="+mn-cs"/>
              </a:rPr>
              <a:t>d. </a:t>
            </a:r>
            <a:r>
              <a:rPr lang="en-GB" sz="2800" dirty="0">
                <a:solidFill>
                  <a:prstClr val="black"/>
                </a:solidFill>
                <a:latin typeface="+mj-lt"/>
              </a:rPr>
              <a:t>6</a:t>
            </a:r>
            <a:r>
              <a:rPr lang="en-GB" sz="2800" baseline="30000" dirty="0">
                <a:solidFill>
                  <a:prstClr val="black"/>
                </a:solidFill>
                <a:latin typeface="+mj-lt"/>
              </a:rPr>
              <a:t>3</a:t>
            </a:r>
            <a:endParaRPr lang="en-GB" sz="2800" dirty="0">
              <a:latin typeface="+mj-lt"/>
            </a:endParaRPr>
          </a:p>
          <a:p>
            <a:endParaRPr lang="en-GB" dirty="0"/>
          </a:p>
        </p:txBody>
      </p:sp>
    </p:spTree>
    <p:extLst>
      <p:ext uri="{BB962C8B-B14F-4D97-AF65-F5344CB8AC3E}">
        <p14:creationId xmlns:p14="http://schemas.microsoft.com/office/powerpoint/2010/main" val="1683183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Box 5">
            <a:extLst>
              <a:ext uri="{FF2B5EF4-FFF2-40B4-BE49-F238E27FC236}">
                <a16:creationId xmlns:a16="http://schemas.microsoft.com/office/drawing/2014/main" id="{000E0FC6-C737-4C4E-8826-5DEF89B4A61A}"/>
              </a:ext>
            </a:extLst>
          </p:cNvPr>
          <p:cNvSpPr txBox="1"/>
          <p:nvPr/>
        </p:nvSpPr>
        <p:spPr>
          <a:xfrm>
            <a:off x="1530849" y="1304818"/>
            <a:ext cx="8187686" cy="3570208"/>
          </a:xfrm>
          <a:prstGeom prst="rect">
            <a:avLst/>
          </a:prstGeom>
          <a:noFill/>
        </p:spPr>
        <p:txBody>
          <a:bodyPr wrap="square" rtlCol="0">
            <a:spAutoFit/>
          </a:bodyPr>
          <a:lstStyle/>
          <a:p>
            <a:pPr defTabSz="457200"/>
            <a:r>
              <a:rPr lang="en-GB" sz="2800" dirty="0">
                <a:solidFill>
                  <a:prstClr val="black"/>
                </a:solidFill>
                <a:latin typeface="+mj-lt"/>
              </a:rPr>
              <a:t>Put these values in order of size with the </a:t>
            </a:r>
            <a:r>
              <a:rPr lang="en-GB" sz="2800" b="1" dirty="0">
                <a:solidFill>
                  <a:prstClr val="black"/>
                </a:solidFill>
                <a:latin typeface="+mj-lt"/>
              </a:rPr>
              <a:t>smallest first</a:t>
            </a:r>
          </a:p>
          <a:p>
            <a:pPr defTabSz="457200"/>
            <a:endParaRPr lang="en-GB" sz="2800" b="1" dirty="0">
              <a:solidFill>
                <a:prstClr val="black"/>
              </a:solidFill>
              <a:latin typeface="+mj-lt"/>
            </a:endParaRPr>
          </a:p>
          <a:p>
            <a:pPr defTabSz="457200"/>
            <a:r>
              <a:rPr lang="en-GB" sz="2800" dirty="0">
                <a:solidFill>
                  <a:prstClr val="black"/>
                </a:solidFill>
                <a:latin typeface="+mj-lt"/>
              </a:rPr>
              <a:t>           			5</a:t>
            </a:r>
            <a:r>
              <a:rPr lang="en-GB" sz="2800" baseline="30000" dirty="0">
                <a:solidFill>
                  <a:prstClr val="black"/>
                </a:solidFill>
                <a:latin typeface="+mj-lt"/>
              </a:rPr>
              <a:t>2		</a:t>
            </a:r>
            <a:r>
              <a:rPr lang="en-GB" sz="2800" dirty="0">
                <a:solidFill>
                  <a:prstClr val="black"/>
                </a:solidFill>
                <a:latin typeface="+mj-lt"/>
              </a:rPr>
              <a:t>	 3</a:t>
            </a:r>
            <a:r>
              <a:rPr lang="en-GB" sz="2800" baseline="30000" dirty="0">
                <a:solidFill>
                  <a:prstClr val="black"/>
                </a:solidFill>
                <a:latin typeface="+mj-lt"/>
              </a:rPr>
              <a:t>2</a:t>
            </a:r>
            <a:r>
              <a:rPr lang="en-GB" sz="2800" dirty="0">
                <a:solidFill>
                  <a:prstClr val="black"/>
                </a:solidFill>
                <a:latin typeface="+mj-lt"/>
              </a:rPr>
              <a:t>			3</a:t>
            </a:r>
            <a:r>
              <a:rPr lang="en-GB" sz="2800" baseline="30000" dirty="0">
                <a:solidFill>
                  <a:prstClr val="black"/>
                </a:solidFill>
                <a:latin typeface="+mj-lt"/>
              </a:rPr>
              <a:t>3</a:t>
            </a:r>
            <a:r>
              <a:rPr lang="en-GB" sz="2800" dirty="0">
                <a:solidFill>
                  <a:prstClr val="black"/>
                </a:solidFill>
                <a:latin typeface="+mj-lt"/>
              </a:rPr>
              <a:t>	    		  2</a:t>
            </a:r>
            <a:r>
              <a:rPr lang="en-GB" sz="2800" baseline="30000" dirty="0">
                <a:solidFill>
                  <a:prstClr val="black"/>
                </a:solidFill>
                <a:latin typeface="+mj-lt"/>
              </a:rPr>
              <a:t>4</a:t>
            </a:r>
          </a:p>
          <a:p>
            <a:pPr algn="ctr" defTabSz="457200"/>
            <a:endParaRPr lang="en-GB" sz="2800" dirty="0">
              <a:solidFill>
                <a:prstClr val="black"/>
              </a:solidFill>
              <a:latin typeface="+mj-lt"/>
            </a:endParaRPr>
          </a:p>
          <a:p>
            <a:pPr defTabSz="457200"/>
            <a:r>
              <a:rPr lang="en-GB" sz="2800" dirty="0">
                <a:solidFill>
                  <a:prstClr val="black"/>
                </a:solidFill>
                <a:latin typeface="+mj-lt"/>
              </a:rPr>
              <a:t>					………	 ………	  ………	 	………</a:t>
            </a:r>
          </a:p>
          <a:p>
            <a:pPr defTabSz="457200"/>
            <a:r>
              <a:rPr lang="en-GB" sz="2800" dirty="0">
                <a:solidFill>
                  <a:prstClr val="black"/>
                </a:solidFill>
                <a:latin typeface="+mj-lt"/>
              </a:rPr>
              <a:t>		      	  smallest					            largest</a:t>
            </a:r>
          </a:p>
          <a:p>
            <a:pPr defTabSz="457200"/>
            <a:endParaRPr lang="en-GB" sz="1200" dirty="0">
              <a:solidFill>
                <a:prstClr val="black"/>
              </a:solidFill>
              <a:latin typeface="Calibri" panose="020F0502020204030204"/>
            </a:endParaRPr>
          </a:p>
          <a:p>
            <a:pPr defTabSz="457200"/>
            <a:endParaRPr lang="en-GB" dirty="0">
              <a:solidFill>
                <a:prstClr val="black"/>
              </a:solidFill>
              <a:latin typeface="Calibri" panose="020F0502020204030204"/>
            </a:endParaRPr>
          </a:p>
        </p:txBody>
      </p:sp>
      <p:sp>
        <p:nvSpPr>
          <p:cNvPr id="7" name="TextBox 6">
            <a:extLst>
              <a:ext uri="{FF2B5EF4-FFF2-40B4-BE49-F238E27FC236}">
                <a16:creationId xmlns:a16="http://schemas.microsoft.com/office/drawing/2014/main" id="{B73358C2-34B6-4FC3-9DE7-565F49E62239}"/>
              </a:ext>
            </a:extLst>
          </p:cNvPr>
          <p:cNvSpPr txBox="1"/>
          <p:nvPr/>
        </p:nvSpPr>
        <p:spPr>
          <a:xfrm>
            <a:off x="8682754" y="6505996"/>
            <a:ext cx="2476163" cy="276999"/>
          </a:xfrm>
          <a:prstGeom prst="rect">
            <a:avLst/>
          </a:prstGeom>
          <a:noFill/>
        </p:spPr>
        <p:txBody>
          <a:bodyPr wrap="square" rtlCol="0">
            <a:spAutoFit/>
          </a:bodyPr>
          <a:lstStyle/>
          <a:p>
            <a:r>
              <a:rPr lang="en-GB" sz="1200" dirty="0" err="1"/>
              <a:t>Testbase</a:t>
            </a:r>
            <a:r>
              <a:rPr lang="en-GB" sz="1200" dirty="0"/>
              <a:t> question</a:t>
            </a:r>
          </a:p>
        </p:txBody>
      </p:sp>
    </p:spTree>
    <p:extLst>
      <p:ext uri="{BB962C8B-B14F-4D97-AF65-F5344CB8AC3E}">
        <p14:creationId xmlns:p14="http://schemas.microsoft.com/office/powerpoint/2010/main" val="2703991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TextBox 4">
            <a:extLst>
              <a:ext uri="{FF2B5EF4-FFF2-40B4-BE49-F238E27FC236}">
                <a16:creationId xmlns:a16="http://schemas.microsoft.com/office/drawing/2014/main" id="{4B0FFB2E-C0CB-464F-8745-537BB8F1816F}"/>
              </a:ext>
            </a:extLst>
          </p:cNvPr>
          <p:cNvSpPr txBox="1"/>
          <p:nvPr/>
        </p:nvSpPr>
        <p:spPr>
          <a:xfrm>
            <a:off x="1043873" y="1634591"/>
            <a:ext cx="10066492" cy="3529171"/>
          </a:xfrm>
          <a:prstGeom prst="rect">
            <a:avLst/>
          </a:prstGeom>
          <a:noFill/>
        </p:spPr>
        <p:txBody>
          <a:bodyPr wrap="square" rtlCol="0">
            <a:spAutoFit/>
          </a:bodyPr>
          <a:lstStyle/>
          <a:p>
            <a:pPr marL="342900" indent="-342900">
              <a:buFont typeface="+mj-lt"/>
              <a:buAutoNum type="arabicPeriod"/>
            </a:pPr>
            <a:r>
              <a:rPr lang="en-GB" sz="2800" dirty="0">
                <a:latin typeface="+mj-lt"/>
              </a:rPr>
              <a:t>Show how you would evaluate each of the following and find the value.</a:t>
            </a:r>
          </a:p>
          <a:p>
            <a:endParaRPr lang="en-GB" sz="2800" dirty="0">
              <a:solidFill>
                <a:prstClr val="black"/>
              </a:solidFill>
              <a:latin typeface="+mj-lt"/>
            </a:endParaRPr>
          </a:p>
          <a:p>
            <a:r>
              <a:rPr lang="en-GB" sz="2800" dirty="0">
                <a:solidFill>
                  <a:prstClr val="black"/>
                </a:solidFill>
                <a:latin typeface="+mj-lt"/>
              </a:rPr>
              <a:t>	a. 6</a:t>
            </a:r>
            <a:r>
              <a:rPr lang="en-GB" sz="2800" baseline="30000" dirty="0">
                <a:solidFill>
                  <a:prstClr val="black"/>
                </a:solidFill>
                <a:latin typeface="+mj-lt"/>
              </a:rPr>
              <a:t>7		</a:t>
            </a:r>
            <a:r>
              <a:rPr lang="en-GB" sz="2800" dirty="0">
                <a:solidFill>
                  <a:prstClr val="black"/>
                </a:solidFill>
                <a:latin typeface="+mj-lt"/>
              </a:rPr>
              <a:t>b. 4</a:t>
            </a:r>
            <a:r>
              <a:rPr lang="en-GB" sz="2800" baseline="30000" dirty="0">
                <a:solidFill>
                  <a:prstClr val="black"/>
                </a:solidFill>
                <a:latin typeface="+mj-lt"/>
              </a:rPr>
              <a:t>5		</a:t>
            </a:r>
            <a:r>
              <a:rPr lang="en-GB" sz="2800" dirty="0">
                <a:solidFill>
                  <a:prstClr val="black"/>
                </a:solidFill>
                <a:latin typeface="+mj-lt"/>
              </a:rPr>
              <a:t>c. 2</a:t>
            </a:r>
            <a:r>
              <a:rPr lang="en-GB" sz="2800" baseline="30000" dirty="0">
                <a:solidFill>
                  <a:prstClr val="black"/>
                </a:solidFill>
                <a:latin typeface="+mj-lt"/>
              </a:rPr>
              <a:t>8</a:t>
            </a:r>
            <a:r>
              <a:rPr kumimoji="0" lang="en-GB" sz="2800" b="0" i="0" u="none" strike="noStrike" kern="1200" cap="none" spc="0" normalizeH="0" baseline="30000" noProof="0" dirty="0">
                <a:ln>
                  <a:noFill/>
                </a:ln>
                <a:solidFill>
                  <a:prstClr val="black"/>
                </a:solidFill>
                <a:effectLst/>
                <a:uLnTx/>
                <a:uFillTx/>
                <a:latin typeface="+mj-lt"/>
                <a:ea typeface="+mn-ea"/>
                <a:cs typeface="+mn-cs"/>
              </a:rPr>
              <a:t>		</a:t>
            </a:r>
            <a:r>
              <a:rPr kumimoji="0" lang="en-GB" sz="2800" b="0" i="0" u="none" strike="noStrike" kern="1200" cap="none" spc="0" normalizeH="0" noProof="0" dirty="0">
                <a:ln>
                  <a:noFill/>
                </a:ln>
                <a:solidFill>
                  <a:prstClr val="black"/>
                </a:solidFill>
                <a:effectLst/>
                <a:uLnTx/>
                <a:uFillTx/>
                <a:latin typeface="+mj-lt"/>
                <a:ea typeface="+mn-ea"/>
                <a:cs typeface="+mn-cs"/>
              </a:rPr>
              <a:t>d. 9</a:t>
            </a:r>
            <a:r>
              <a:rPr lang="en-GB" sz="2800" baseline="30000" dirty="0">
                <a:solidFill>
                  <a:prstClr val="black"/>
                </a:solidFill>
                <a:latin typeface="+mj-lt"/>
              </a:rPr>
              <a:t>6</a:t>
            </a:r>
          </a:p>
          <a:p>
            <a:endParaRPr lang="en-GB" sz="2800" baseline="30000" dirty="0">
              <a:solidFill>
                <a:prstClr val="black"/>
              </a:solidFill>
              <a:latin typeface="+mj-lt"/>
            </a:endParaRPr>
          </a:p>
          <a:p>
            <a:endParaRPr lang="en-GB" sz="2800" baseline="30000" dirty="0">
              <a:solidFill>
                <a:prstClr val="black"/>
              </a:solidFill>
              <a:latin typeface="+mj-lt"/>
            </a:endParaRPr>
          </a:p>
          <a:p>
            <a:pPr marL="342900" indent="-342900">
              <a:buFont typeface="+mj-lt"/>
              <a:buAutoNum type="arabicPeriod" startAt="2"/>
            </a:pPr>
            <a:r>
              <a:rPr lang="en-GB" sz="2800" dirty="0">
                <a:latin typeface="+mj-lt"/>
              </a:rPr>
              <a:t>For </a:t>
            </a:r>
            <a:r>
              <a:rPr lang="en-GB" sz="2800" dirty="0">
                <a:solidFill>
                  <a:prstClr val="black"/>
                </a:solidFill>
                <a:latin typeface="+mj-lt"/>
              </a:rPr>
              <a:t>8</a:t>
            </a:r>
            <a:r>
              <a:rPr lang="en-GB" sz="2800" baseline="30000" dirty="0">
                <a:solidFill>
                  <a:prstClr val="black"/>
                </a:solidFill>
                <a:latin typeface="+mj-lt"/>
              </a:rPr>
              <a:t>6</a:t>
            </a:r>
            <a:r>
              <a:rPr lang="en-GB" sz="2800" dirty="0">
                <a:solidFill>
                  <a:prstClr val="black"/>
                </a:solidFill>
                <a:latin typeface="+mj-lt"/>
              </a:rPr>
              <a:t>, record the keys, in order, that you would use to evaluate this expression on a calculator.</a:t>
            </a:r>
            <a:endParaRPr lang="en-GB" sz="2800" dirty="0">
              <a:latin typeface="+mj-lt"/>
            </a:endParaRPr>
          </a:p>
          <a:p>
            <a:endParaRPr lang="en-GB" dirty="0"/>
          </a:p>
        </p:txBody>
      </p:sp>
      <p:sp>
        <p:nvSpPr>
          <p:cNvPr id="7" name="Rectangle 6">
            <a:extLst>
              <a:ext uri="{FF2B5EF4-FFF2-40B4-BE49-F238E27FC236}">
                <a16:creationId xmlns:a16="http://schemas.microsoft.com/office/drawing/2014/main" id="{8A4B568C-6159-4167-B8C6-B552AE9A4464}"/>
              </a:ext>
            </a:extLst>
          </p:cNvPr>
          <p:cNvSpPr/>
          <p:nvPr/>
        </p:nvSpPr>
        <p:spPr>
          <a:xfrm>
            <a:off x="5549462" y="5360276"/>
            <a:ext cx="546538" cy="5255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x</a:t>
            </a:r>
            <a:r>
              <a:rPr lang="en-GB" baseline="30000" dirty="0" err="1"/>
              <a:t>n</a:t>
            </a:r>
            <a:endParaRPr lang="en-GB" dirty="0"/>
          </a:p>
        </p:txBody>
      </p:sp>
    </p:spTree>
    <p:extLst>
      <p:ext uri="{BB962C8B-B14F-4D97-AF65-F5344CB8AC3E}">
        <p14:creationId xmlns:p14="http://schemas.microsoft.com/office/powerpoint/2010/main" val="704107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3" name="TextBox 2">
            <a:extLst>
              <a:ext uri="{FF2B5EF4-FFF2-40B4-BE49-F238E27FC236}">
                <a16:creationId xmlns:a16="http://schemas.microsoft.com/office/drawing/2014/main" id="{ECB46850-3153-456C-BA5E-D8BEB70C6E13}"/>
              </a:ext>
            </a:extLst>
          </p:cNvPr>
          <p:cNvSpPr txBox="1"/>
          <p:nvPr/>
        </p:nvSpPr>
        <p:spPr>
          <a:xfrm>
            <a:off x="1043873" y="1634591"/>
            <a:ext cx="10066492" cy="2821285"/>
          </a:xfrm>
          <a:prstGeom prst="rect">
            <a:avLst/>
          </a:prstGeom>
          <a:noFill/>
        </p:spPr>
        <p:txBody>
          <a:bodyPr wrap="square" rtlCol="0">
            <a:spAutoFit/>
          </a:bodyPr>
          <a:lstStyle/>
          <a:p>
            <a:pPr marL="342900" indent="-342900">
              <a:buFont typeface="+mj-lt"/>
              <a:buAutoNum type="arabicPeriod"/>
            </a:pPr>
            <a:r>
              <a:rPr lang="en-GB" sz="2800" dirty="0">
                <a:latin typeface="+mj-lt"/>
              </a:rPr>
              <a:t>Show how you would evaluate each of the following and put your answer in index form</a:t>
            </a:r>
          </a:p>
          <a:p>
            <a:endParaRPr lang="en-GB" sz="2800" dirty="0">
              <a:solidFill>
                <a:prstClr val="black"/>
              </a:solidFill>
              <a:latin typeface="+mj-lt"/>
            </a:endParaRPr>
          </a:p>
          <a:p>
            <a:r>
              <a:rPr lang="en-GB" sz="2800" dirty="0">
                <a:solidFill>
                  <a:prstClr val="black"/>
                </a:solidFill>
                <a:latin typeface="+mj-lt"/>
              </a:rPr>
              <a:t>	a. 6</a:t>
            </a:r>
            <a:r>
              <a:rPr lang="en-GB" sz="2800" baseline="30000" dirty="0">
                <a:solidFill>
                  <a:prstClr val="black"/>
                </a:solidFill>
                <a:latin typeface="+mj-lt"/>
              </a:rPr>
              <a:t>3 </a:t>
            </a:r>
            <a:r>
              <a:rPr lang="en-GB" sz="2800" dirty="0">
                <a:solidFill>
                  <a:prstClr val="black"/>
                </a:solidFill>
                <a:latin typeface="+mj-lt"/>
              </a:rPr>
              <a:t>x</a:t>
            </a:r>
            <a:r>
              <a:rPr lang="en-GB" sz="2800" baseline="30000" dirty="0">
                <a:solidFill>
                  <a:prstClr val="black"/>
                </a:solidFill>
                <a:latin typeface="+mj-lt"/>
              </a:rPr>
              <a:t> </a:t>
            </a:r>
            <a:r>
              <a:rPr lang="en-GB" sz="2800" dirty="0">
                <a:solidFill>
                  <a:prstClr val="black"/>
                </a:solidFill>
                <a:latin typeface="+mj-lt"/>
              </a:rPr>
              <a:t>6</a:t>
            </a:r>
            <a:r>
              <a:rPr lang="en-GB" sz="2800" baseline="30000" dirty="0">
                <a:solidFill>
                  <a:prstClr val="black"/>
                </a:solidFill>
                <a:latin typeface="+mj-lt"/>
              </a:rPr>
              <a:t>2	</a:t>
            </a:r>
            <a:r>
              <a:rPr lang="en-GB" sz="2800" dirty="0">
                <a:solidFill>
                  <a:prstClr val="black"/>
                </a:solidFill>
                <a:latin typeface="+mj-lt"/>
              </a:rPr>
              <a:t>b. 2</a:t>
            </a:r>
            <a:r>
              <a:rPr lang="en-GB" sz="2800" baseline="30000" dirty="0">
                <a:solidFill>
                  <a:prstClr val="black"/>
                </a:solidFill>
                <a:latin typeface="+mj-lt"/>
              </a:rPr>
              <a:t>8 </a:t>
            </a:r>
            <a:r>
              <a:rPr lang="en-GB" sz="2800" dirty="0">
                <a:solidFill>
                  <a:prstClr val="black"/>
                </a:solidFill>
                <a:latin typeface="+mj-lt"/>
              </a:rPr>
              <a:t>x 2</a:t>
            </a:r>
            <a:r>
              <a:rPr lang="en-GB" sz="2800" baseline="30000" dirty="0">
                <a:solidFill>
                  <a:prstClr val="black"/>
                </a:solidFill>
                <a:latin typeface="+mj-lt"/>
              </a:rPr>
              <a:t>3 </a:t>
            </a:r>
            <a:r>
              <a:rPr kumimoji="0" lang="en-GB" sz="2800" b="0" i="0" u="none" strike="noStrike" kern="1200" cap="none" spc="0" normalizeH="0" baseline="30000" noProof="0" dirty="0">
                <a:ln>
                  <a:noFill/>
                </a:ln>
                <a:solidFill>
                  <a:prstClr val="black"/>
                </a:solidFill>
                <a:effectLst/>
                <a:uLnTx/>
                <a:uFillTx/>
                <a:latin typeface="+mj-lt"/>
                <a:ea typeface="+mn-ea"/>
                <a:cs typeface="+mn-cs"/>
              </a:rPr>
              <a:t>	</a:t>
            </a:r>
            <a:r>
              <a:rPr lang="en-GB" sz="2800" baseline="30000" dirty="0">
                <a:solidFill>
                  <a:prstClr val="black"/>
                </a:solidFill>
                <a:latin typeface="+mj-lt"/>
              </a:rPr>
              <a:t> </a:t>
            </a:r>
            <a:r>
              <a:rPr lang="en-GB" sz="2800" dirty="0">
                <a:solidFill>
                  <a:prstClr val="black"/>
                </a:solidFill>
                <a:latin typeface="+mj-lt"/>
              </a:rPr>
              <a:t>c. 4</a:t>
            </a:r>
            <a:r>
              <a:rPr lang="en-GB" sz="2800" baseline="30000" dirty="0">
                <a:solidFill>
                  <a:prstClr val="black"/>
                </a:solidFill>
                <a:latin typeface="+mj-lt"/>
              </a:rPr>
              <a:t>5</a:t>
            </a:r>
            <a:r>
              <a:rPr lang="en-GB" sz="2800" dirty="0">
                <a:solidFill>
                  <a:prstClr val="black"/>
                </a:solidFill>
                <a:latin typeface="+mj-lt"/>
              </a:rPr>
              <a:t> ÷  4</a:t>
            </a:r>
            <a:r>
              <a:rPr lang="en-GB" sz="2800" baseline="30000" dirty="0">
                <a:solidFill>
                  <a:prstClr val="black"/>
                </a:solidFill>
                <a:latin typeface="+mj-lt"/>
              </a:rPr>
              <a:t>2 </a:t>
            </a:r>
            <a:r>
              <a:rPr kumimoji="0" lang="en-GB" sz="2800" b="0" i="0" u="none" strike="noStrike" kern="1200" cap="none" spc="0" normalizeH="0" baseline="30000" noProof="0" dirty="0">
                <a:ln>
                  <a:noFill/>
                </a:ln>
                <a:solidFill>
                  <a:prstClr val="black"/>
                </a:solidFill>
                <a:effectLst/>
                <a:uLnTx/>
                <a:uFillTx/>
                <a:latin typeface="+mj-lt"/>
                <a:ea typeface="+mn-ea"/>
                <a:cs typeface="+mn-cs"/>
              </a:rPr>
              <a:t>	</a:t>
            </a:r>
            <a:r>
              <a:rPr kumimoji="0" lang="en-GB" sz="2800" b="0" i="0" u="none" strike="noStrike" kern="1200" cap="none" spc="0" normalizeH="0" noProof="0" dirty="0">
                <a:ln>
                  <a:noFill/>
                </a:ln>
                <a:solidFill>
                  <a:prstClr val="black"/>
                </a:solidFill>
                <a:effectLst/>
                <a:uLnTx/>
                <a:uFillTx/>
                <a:latin typeface="+mj-lt"/>
                <a:ea typeface="+mn-ea"/>
                <a:cs typeface="+mn-cs"/>
              </a:rPr>
              <a:t>d. 9</a:t>
            </a:r>
            <a:r>
              <a:rPr lang="en-GB" sz="2800" baseline="30000" dirty="0">
                <a:solidFill>
                  <a:prstClr val="black"/>
                </a:solidFill>
                <a:latin typeface="+mj-lt"/>
              </a:rPr>
              <a:t>6 </a:t>
            </a:r>
            <a:r>
              <a:rPr lang="en-GB" sz="2800" dirty="0">
                <a:solidFill>
                  <a:prstClr val="black"/>
                </a:solidFill>
                <a:latin typeface="+mj-lt"/>
              </a:rPr>
              <a:t>÷  9</a:t>
            </a:r>
            <a:r>
              <a:rPr lang="en-GB" sz="2800" baseline="30000" dirty="0">
                <a:solidFill>
                  <a:prstClr val="black"/>
                </a:solidFill>
                <a:latin typeface="+mj-lt"/>
              </a:rPr>
              <a:t>5 </a:t>
            </a:r>
          </a:p>
          <a:p>
            <a:endParaRPr lang="en-GB" sz="2800" baseline="30000" dirty="0">
              <a:solidFill>
                <a:prstClr val="black"/>
              </a:solidFill>
              <a:latin typeface="+mj-lt"/>
            </a:endParaRPr>
          </a:p>
          <a:p>
            <a:endParaRPr lang="en-GB" sz="2800" baseline="30000" dirty="0">
              <a:solidFill>
                <a:prstClr val="black"/>
              </a:solidFill>
              <a:latin typeface="+mj-lt"/>
            </a:endParaRPr>
          </a:p>
          <a:p>
            <a:pPr marL="342900" indent="-342900">
              <a:buFont typeface="+mj-lt"/>
              <a:buAutoNum type="arabicPeriod" startAt="2"/>
            </a:pPr>
            <a:r>
              <a:rPr lang="en-GB" sz="2800" dirty="0">
                <a:solidFill>
                  <a:prstClr val="black"/>
                </a:solidFill>
                <a:latin typeface="+mj-lt"/>
              </a:rPr>
              <a:t>Simplify 8</a:t>
            </a:r>
            <a:r>
              <a:rPr lang="en-GB" sz="2800" baseline="30000" dirty="0">
                <a:solidFill>
                  <a:prstClr val="black"/>
                </a:solidFill>
                <a:latin typeface="+mj-lt"/>
              </a:rPr>
              <a:t>6 </a:t>
            </a:r>
            <a:r>
              <a:rPr lang="en-GB" sz="2800" dirty="0">
                <a:solidFill>
                  <a:prstClr val="black"/>
                </a:solidFill>
                <a:latin typeface="+mj-lt"/>
              </a:rPr>
              <a:t>x 8</a:t>
            </a:r>
            <a:r>
              <a:rPr lang="en-GB" sz="2800" baseline="30000" dirty="0">
                <a:solidFill>
                  <a:prstClr val="black"/>
                </a:solidFill>
                <a:latin typeface="+mj-lt"/>
              </a:rPr>
              <a:t>3 </a:t>
            </a:r>
            <a:r>
              <a:rPr lang="en-GB" sz="2800" dirty="0">
                <a:solidFill>
                  <a:prstClr val="black"/>
                </a:solidFill>
                <a:latin typeface="+mj-lt"/>
              </a:rPr>
              <a:t>x</a:t>
            </a:r>
            <a:r>
              <a:rPr lang="en-GB" sz="2800" baseline="30000" dirty="0">
                <a:solidFill>
                  <a:prstClr val="black"/>
                </a:solidFill>
                <a:latin typeface="+mj-lt"/>
              </a:rPr>
              <a:t> </a:t>
            </a:r>
            <a:r>
              <a:rPr lang="en-GB" sz="2800" dirty="0">
                <a:solidFill>
                  <a:prstClr val="black"/>
                </a:solidFill>
                <a:latin typeface="+mj-lt"/>
              </a:rPr>
              <a:t>8</a:t>
            </a:r>
            <a:r>
              <a:rPr lang="en-GB" sz="2800" baseline="30000" dirty="0">
                <a:solidFill>
                  <a:prstClr val="black"/>
                </a:solidFill>
                <a:latin typeface="+mj-lt"/>
              </a:rPr>
              <a:t>7 </a:t>
            </a:r>
            <a:r>
              <a:rPr lang="en-GB" sz="2800" dirty="0">
                <a:solidFill>
                  <a:prstClr val="black"/>
                </a:solidFill>
                <a:latin typeface="+mj-lt"/>
              </a:rPr>
              <a:t>x 8</a:t>
            </a:r>
            <a:r>
              <a:rPr lang="en-GB" sz="2800" baseline="30000" dirty="0">
                <a:solidFill>
                  <a:prstClr val="black"/>
                </a:solidFill>
                <a:latin typeface="+mj-lt"/>
              </a:rPr>
              <a:t>1 </a:t>
            </a:r>
            <a:r>
              <a:rPr lang="en-GB" sz="2800" dirty="0">
                <a:solidFill>
                  <a:prstClr val="black"/>
                </a:solidFill>
                <a:latin typeface="+mj-lt"/>
              </a:rPr>
              <a:t> </a:t>
            </a:r>
          </a:p>
        </p:txBody>
      </p:sp>
    </p:spTree>
    <p:extLst>
      <p:ext uri="{BB962C8B-B14F-4D97-AF65-F5344CB8AC3E}">
        <p14:creationId xmlns:p14="http://schemas.microsoft.com/office/powerpoint/2010/main" val="1593657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TextBox 5">
            <a:extLst>
              <a:ext uri="{FF2B5EF4-FFF2-40B4-BE49-F238E27FC236}">
                <a16:creationId xmlns:a16="http://schemas.microsoft.com/office/drawing/2014/main" id="{A84B5060-3205-4679-A125-D1DDBC54387B}"/>
              </a:ext>
            </a:extLst>
          </p:cNvPr>
          <p:cNvSpPr txBox="1"/>
          <p:nvPr/>
        </p:nvSpPr>
        <p:spPr>
          <a:xfrm>
            <a:off x="770562" y="1146365"/>
            <a:ext cx="11085815" cy="2074414"/>
          </a:xfrm>
          <a:prstGeom prst="rect">
            <a:avLst/>
          </a:prstGeom>
          <a:noFill/>
        </p:spPr>
        <p:txBody>
          <a:bodyPr wrap="square">
            <a:spAutoFit/>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16 can be expressed as:</a:t>
            </a: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4</a:t>
            </a:r>
            <a:r>
              <a:rPr kumimoji="0" lang="en-GB" sz="28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2 </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 2</a:t>
            </a:r>
            <a:r>
              <a:rPr kumimoji="0" lang="en-GB" sz="28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4 </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 16</a:t>
            </a:r>
            <a:r>
              <a:rPr kumimoji="0" lang="en-GB" sz="2800" b="0" i="0" u="none" strike="noStrike" kern="1200" cap="none" spc="0" normalizeH="0" baseline="30000" noProof="0" dirty="0">
                <a:ln>
                  <a:noFill/>
                </a:ln>
                <a:solidFill>
                  <a:prstClr val="black"/>
                </a:solidFill>
                <a:effectLst/>
                <a:uLnTx/>
                <a:uFillTx/>
                <a:latin typeface="Arial" panose="020B0604020202020204" pitchFamily="34" charset="0"/>
                <a:ea typeface="+mn-ea"/>
                <a:cs typeface="Arial" panose="020B0604020202020204" pitchFamily="34" charset="0"/>
              </a:rPr>
              <a:t>1</a:t>
            </a: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Express 81 in as many different ways as you can using index form.</a:t>
            </a:r>
          </a:p>
        </p:txBody>
      </p:sp>
    </p:spTree>
    <p:extLst>
      <p:ext uri="{BB962C8B-B14F-4D97-AF65-F5344CB8AC3E}">
        <p14:creationId xmlns:p14="http://schemas.microsoft.com/office/powerpoint/2010/main" val="2677894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AF0A47A0-7E0A-4A8E-8997-9E81565BC090}"/>
              </a:ext>
            </a:extLst>
          </p:cNvPr>
          <p:cNvSpPr txBox="1">
            <a:spLocks noChangeArrowheads="1"/>
          </p:cNvSpPr>
          <p:nvPr/>
        </p:nvSpPr>
        <p:spPr bwMode="auto">
          <a:xfrm>
            <a:off x="121328" y="257455"/>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4F0CF8A4-DE68-483E-BC71-9ECA28F5060A}"/>
              </a:ext>
            </a:extLst>
          </p:cNvPr>
          <p:cNvPicPr>
            <a:picLocks noChangeAspect="1"/>
          </p:cNvPicPr>
          <p:nvPr/>
        </p:nvPicPr>
        <p:blipFill>
          <a:blip r:embed="rId3"/>
          <a:stretch>
            <a:fillRect/>
          </a:stretch>
        </p:blipFill>
        <p:spPr>
          <a:xfrm>
            <a:off x="1547812" y="638175"/>
            <a:ext cx="9096375" cy="5581650"/>
          </a:xfrm>
          <a:prstGeom prst="rect">
            <a:avLst/>
          </a:prstGeom>
        </p:spPr>
      </p:pic>
      <p:sp>
        <p:nvSpPr>
          <p:cNvPr id="5" name="TextBox 4">
            <a:extLst>
              <a:ext uri="{FF2B5EF4-FFF2-40B4-BE49-F238E27FC236}">
                <a16:creationId xmlns:a16="http://schemas.microsoft.com/office/drawing/2014/main" id="{690C48D5-A76E-4534-8E0E-78A7E4466C35}"/>
              </a:ext>
            </a:extLst>
          </p:cNvPr>
          <p:cNvSpPr txBox="1"/>
          <p:nvPr/>
        </p:nvSpPr>
        <p:spPr>
          <a:xfrm>
            <a:off x="5498765" y="1488390"/>
            <a:ext cx="1405469" cy="461665"/>
          </a:xfrm>
          <a:prstGeom prst="rect">
            <a:avLst/>
          </a:prstGeom>
          <a:solidFill>
            <a:schemeClr val="bg1"/>
          </a:solidFill>
        </p:spPr>
        <p:txBody>
          <a:bodyPr wrap="square" rtlCol="0">
            <a:spAutoFit/>
          </a:bodyPr>
          <a:lstStyle/>
          <a:p>
            <a:r>
              <a:rPr lang="en-GB" sz="2400" dirty="0" err="1">
                <a:latin typeface="Comic Sans MS" panose="030F0702030302020204" pitchFamily="66" charset="0"/>
                <a:cs typeface="Cavolini" panose="020B0502040204020203" pitchFamily="66" charset="0"/>
              </a:rPr>
              <a:t>x</a:t>
            </a:r>
            <a:r>
              <a:rPr lang="en-GB" sz="2400" baseline="30000" dirty="0" err="1">
                <a:latin typeface="Comic Sans MS" panose="030F0702030302020204" pitchFamily="66" charset="0"/>
                <a:cs typeface="Cavolini" panose="020B0502040204020203" pitchFamily="66" charset="0"/>
              </a:rPr>
              <a:t>y</a:t>
            </a:r>
            <a:r>
              <a:rPr lang="en-GB" sz="2400" dirty="0">
                <a:latin typeface="Comic Sans MS" panose="030F0702030302020204" pitchFamily="66" charset="0"/>
                <a:cs typeface="Cavolini" panose="020B0502040204020203" pitchFamily="66" charset="0"/>
              </a:rPr>
              <a:t> = 64</a:t>
            </a:r>
            <a:r>
              <a:rPr lang="en-GB" sz="2400" dirty="0">
                <a:latin typeface="Comic Sans MS" panose="030F0702030302020204" pitchFamily="66" charset="0"/>
              </a:rPr>
              <a:t> </a:t>
            </a:r>
          </a:p>
        </p:txBody>
      </p:sp>
      <p:sp>
        <p:nvSpPr>
          <p:cNvPr id="6" name="TextBox 5">
            <a:extLst>
              <a:ext uri="{FF2B5EF4-FFF2-40B4-BE49-F238E27FC236}">
                <a16:creationId xmlns:a16="http://schemas.microsoft.com/office/drawing/2014/main" id="{4E09FB90-B8CC-4C84-B23E-D5659C2995A0}"/>
              </a:ext>
            </a:extLst>
          </p:cNvPr>
          <p:cNvSpPr txBox="1"/>
          <p:nvPr/>
        </p:nvSpPr>
        <p:spPr>
          <a:xfrm>
            <a:off x="8682754" y="6505996"/>
            <a:ext cx="2476163" cy="276999"/>
          </a:xfrm>
          <a:prstGeom prst="rect">
            <a:avLst/>
          </a:prstGeom>
          <a:noFill/>
        </p:spPr>
        <p:txBody>
          <a:bodyPr wrap="square" rtlCol="0">
            <a:spAutoFit/>
          </a:bodyPr>
          <a:lstStyle/>
          <a:p>
            <a:r>
              <a:rPr lang="en-GB" sz="1200" dirty="0" err="1"/>
              <a:t>Testbase</a:t>
            </a:r>
            <a:r>
              <a:rPr lang="en-GB" sz="1200" dirty="0"/>
              <a:t> question</a:t>
            </a:r>
          </a:p>
        </p:txBody>
      </p:sp>
    </p:spTree>
    <p:extLst>
      <p:ext uri="{BB962C8B-B14F-4D97-AF65-F5344CB8AC3E}">
        <p14:creationId xmlns:p14="http://schemas.microsoft.com/office/powerpoint/2010/main" val="1575648264"/>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585</TotalTime>
  <Words>837</Words>
  <Application>Microsoft Office PowerPoint</Application>
  <PresentationFormat>Widescreen</PresentationFormat>
  <Paragraphs>147</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Comic Sans MS</vt:lpstr>
      <vt:lpstr>3_HIAS PowerPoint template</vt:lpstr>
      <vt:lpstr>Year 8</vt:lpstr>
      <vt:lpstr>HIAS Blended Learning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Ingrey, Tessa</cp:lastModifiedBy>
  <cp:revision>23</cp:revision>
  <dcterms:created xsi:type="dcterms:W3CDTF">2021-01-05T11:02:27Z</dcterms:created>
  <dcterms:modified xsi:type="dcterms:W3CDTF">2021-01-27T22:04:44Z</dcterms:modified>
</cp:coreProperties>
</file>