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72" r:id="rId2"/>
    <p:sldId id="2643" r:id="rId3"/>
    <p:sldId id="2644" r:id="rId4"/>
    <p:sldId id="2706" r:id="rId5"/>
    <p:sldId id="2707" r:id="rId6"/>
    <p:sldId id="2694" r:id="rId7"/>
    <p:sldId id="2708" r:id="rId8"/>
    <p:sldId id="2704" r:id="rId9"/>
    <p:sldId id="2714" r:id="rId10"/>
    <p:sldId id="2715" r:id="rId11"/>
    <p:sldId id="2716" r:id="rId12"/>
    <p:sldId id="2710" r:id="rId13"/>
    <p:sldId id="2702" r:id="rId14"/>
    <p:sldId id="26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08" autoAdjust="0"/>
    <p:restoredTop sz="85930" autoAdjust="0"/>
  </p:normalViewPr>
  <p:slideViewPr>
    <p:cSldViewPr snapToGrid="0">
      <p:cViewPr varScale="1">
        <p:scale>
          <a:sx n="74" d="100"/>
          <a:sy n="74" d="100"/>
        </p:scale>
        <p:origin x="989" y="58"/>
      </p:cViewPr>
      <p:guideLst/>
    </p:cSldViewPr>
  </p:slideViewPr>
  <p:notesTextViewPr>
    <p:cViewPr>
      <p:scale>
        <a:sx n="1" d="1"/>
        <a:sy n="1" d="1"/>
      </p:scale>
      <p:origin x="0" y="0"/>
    </p:cViewPr>
  </p:notesTextViewPr>
  <p:sorterViewPr>
    <p:cViewPr>
      <p:scale>
        <a:sx n="100" d="100"/>
        <a:sy n="100" d="100"/>
      </p:scale>
      <p:origin x="0" y="-7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18/01/2021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a:t>
            </a:r>
          </a:p>
          <a:p>
            <a:r>
              <a:rPr lang="en-GB" dirty="0"/>
              <a:t>Assuming integer answers:</a:t>
            </a:r>
          </a:p>
          <a:p>
            <a:r>
              <a:rPr lang="en-GB" dirty="0"/>
              <a:t>1 x 1 x 12</a:t>
            </a:r>
          </a:p>
          <a:p>
            <a:r>
              <a:rPr lang="en-GB" dirty="0"/>
              <a:t>1 x 2 x 6</a:t>
            </a:r>
          </a:p>
          <a:p>
            <a:r>
              <a:rPr lang="en-GB" dirty="0"/>
              <a:t>1 x 3 x 4</a:t>
            </a:r>
          </a:p>
          <a:p>
            <a:r>
              <a:rPr lang="en-GB" dirty="0"/>
              <a:t>2 x 2 x 3</a:t>
            </a:r>
          </a:p>
        </p:txBody>
      </p:sp>
      <p:sp>
        <p:nvSpPr>
          <p:cNvPr id="4" name="Slide Number Placeholder 3"/>
          <p:cNvSpPr>
            <a:spLocks noGrp="1"/>
          </p:cNvSpPr>
          <p:nvPr>
            <p:ph type="sldNum" sz="quarter" idx="5"/>
          </p:nvPr>
        </p:nvSpPr>
        <p:spPr/>
        <p:txBody>
          <a:bodyPr/>
          <a:lstStyle/>
          <a:p>
            <a:fld id="{2F929179-DAC7-4087-8034-1DBDA8E953E7}" type="slidenum">
              <a:rPr lang="en-GB" smtClean="0"/>
              <a:t>4</a:t>
            </a:fld>
            <a:endParaRPr lang="en-GB"/>
          </a:p>
        </p:txBody>
      </p:sp>
    </p:spTree>
    <p:extLst>
      <p:ext uri="{BB962C8B-B14F-4D97-AF65-F5344CB8AC3E}">
        <p14:creationId xmlns:p14="http://schemas.microsoft.com/office/powerpoint/2010/main" val="14709987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Solutions</a:t>
            </a:r>
          </a:p>
          <a:p>
            <a:r>
              <a:rPr lang="en-GB" dirty="0"/>
              <a:t>Volume of A = 3 x 5 x 4 = 60 cm</a:t>
            </a:r>
            <a:r>
              <a:rPr lang="en-GB" baseline="30000" dirty="0"/>
              <a:t>2</a:t>
            </a:r>
          </a:p>
          <a:p>
            <a:r>
              <a:rPr lang="en-GB" baseline="0" dirty="0"/>
              <a:t>2 x 5 = 10</a:t>
            </a:r>
          </a:p>
          <a:p>
            <a:r>
              <a:rPr lang="en-GB" baseline="0" dirty="0"/>
              <a:t>60 / 10 = 6</a:t>
            </a:r>
          </a:p>
          <a:p>
            <a:r>
              <a:rPr lang="en-GB" baseline="0" dirty="0"/>
              <a:t>x = 6 cm</a:t>
            </a:r>
          </a:p>
        </p:txBody>
      </p:sp>
      <p:sp>
        <p:nvSpPr>
          <p:cNvPr id="4" name="Slide Number Placeholder 3"/>
          <p:cNvSpPr>
            <a:spLocks noGrp="1"/>
          </p:cNvSpPr>
          <p:nvPr>
            <p:ph type="sldNum" sz="quarter" idx="5"/>
          </p:nvPr>
        </p:nvSpPr>
        <p:spPr/>
        <p:txBody>
          <a:bodyPr/>
          <a:lstStyle/>
          <a:p>
            <a:fld id="{2F929179-DAC7-4087-8034-1DBDA8E953E7}" type="slidenum">
              <a:rPr lang="en-GB" smtClean="0"/>
              <a:t>13</a:t>
            </a:fld>
            <a:endParaRPr lang="en-GB"/>
          </a:p>
        </p:txBody>
      </p:sp>
    </p:spTree>
    <p:extLst>
      <p:ext uri="{BB962C8B-B14F-4D97-AF65-F5344CB8AC3E}">
        <p14:creationId xmlns:p14="http://schemas.microsoft.com/office/powerpoint/2010/main" val="4227212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a:t>
            </a:r>
          </a:p>
          <a:p>
            <a:r>
              <a:rPr lang="en-GB" dirty="0"/>
              <a:t>6 x 6 x 6 = 216</a:t>
            </a:r>
          </a:p>
          <a:p>
            <a:r>
              <a:rPr lang="en-GB" dirty="0"/>
              <a:t>Volume  = 216 </a:t>
            </a:r>
            <a:r>
              <a:rPr lang="en-GB" sz="1200" dirty="0"/>
              <a:t>cm</a:t>
            </a:r>
            <a:r>
              <a:rPr lang="en-GB" sz="1200" baseline="30000" dirty="0"/>
              <a:t>3</a:t>
            </a:r>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5</a:t>
            </a:fld>
            <a:endParaRPr lang="en-GB"/>
          </a:p>
        </p:txBody>
      </p:sp>
    </p:spTree>
    <p:extLst>
      <p:ext uri="{BB962C8B-B14F-4D97-AF65-F5344CB8AC3E}">
        <p14:creationId xmlns:p14="http://schemas.microsoft.com/office/powerpoint/2010/main" val="3543765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a:t>
            </a:r>
          </a:p>
          <a:p>
            <a:r>
              <a:rPr lang="en-GB" dirty="0"/>
              <a:t>10 x 10 x 10 = 1000 cm</a:t>
            </a:r>
            <a:r>
              <a:rPr lang="en-GB" baseline="30000" dirty="0"/>
              <a:t>3  </a:t>
            </a:r>
            <a:endParaRPr lang="en-GB" dirty="0"/>
          </a:p>
          <a:p>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6</a:t>
            </a:fld>
            <a:endParaRPr lang="en-GB"/>
          </a:p>
        </p:txBody>
      </p:sp>
    </p:spTree>
    <p:extLst>
      <p:ext uri="{BB962C8B-B14F-4D97-AF65-F5344CB8AC3E}">
        <p14:creationId xmlns:p14="http://schemas.microsoft.com/office/powerpoint/2010/main" val="13338535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a:t>
            </a:r>
          </a:p>
          <a:p>
            <a:r>
              <a:rPr lang="en-GB" dirty="0"/>
              <a:t>10 x 10 x 20 = 2000 cm</a:t>
            </a:r>
            <a:r>
              <a:rPr lang="en-GB" baseline="30000" dirty="0"/>
              <a:t>3  </a:t>
            </a:r>
            <a:endParaRPr lang="en-GB" dirty="0"/>
          </a:p>
          <a:p>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7</a:t>
            </a:fld>
            <a:endParaRPr lang="en-GB"/>
          </a:p>
        </p:txBody>
      </p:sp>
    </p:spTree>
    <p:extLst>
      <p:ext uri="{BB962C8B-B14F-4D97-AF65-F5344CB8AC3E}">
        <p14:creationId xmlns:p14="http://schemas.microsoft.com/office/powerpoint/2010/main" val="2697838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a:t>
            </a:r>
          </a:p>
          <a:p>
            <a:r>
              <a:rPr lang="en-GB" dirty="0"/>
              <a:t>10 x 3 x 2 = 60 cm</a:t>
            </a:r>
            <a:r>
              <a:rPr lang="en-GB" baseline="30000" dirty="0"/>
              <a:t>3  </a:t>
            </a:r>
            <a:endParaRPr lang="en-GB" dirty="0"/>
          </a:p>
          <a:p>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8</a:t>
            </a:fld>
            <a:endParaRPr lang="en-GB"/>
          </a:p>
        </p:txBody>
      </p:sp>
    </p:spTree>
    <p:extLst>
      <p:ext uri="{BB962C8B-B14F-4D97-AF65-F5344CB8AC3E}">
        <p14:creationId xmlns:p14="http://schemas.microsoft.com/office/powerpoint/2010/main" val="3079320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a:t>
            </a:r>
          </a:p>
          <a:p>
            <a:r>
              <a:rPr lang="en-GB" dirty="0"/>
              <a:t>6 x 2 x 2 = 24 cm</a:t>
            </a:r>
            <a:r>
              <a:rPr lang="en-GB" baseline="30000" dirty="0"/>
              <a:t>3  </a:t>
            </a:r>
          </a:p>
          <a:p>
            <a:r>
              <a:rPr lang="en-GB" baseline="0" dirty="0"/>
              <a:t>x = 2cm</a:t>
            </a:r>
          </a:p>
          <a:p>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9</a:t>
            </a:fld>
            <a:endParaRPr lang="en-GB"/>
          </a:p>
        </p:txBody>
      </p:sp>
    </p:spTree>
    <p:extLst>
      <p:ext uri="{BB962C8B-B14F-4D97-AF65-F5344CB8AC3E}">
        <p14:creationId xmlns:p14="http://schemas.microsoft.com/office/powerpoint/2010/main" val="10985485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a:t>
            </a:r>
          </a:p>
          <a:p>
            <a:r>
              <a:rPr lang="en-GB" dirty="0"/>
              <a:t>8 x 3 x 1 = 24 cm</a:t>
            </a:r>
            <a:r>
              <a:rPr lang="en-GB" baseline="30000" dirty="0"/>
              <a:t>3  </a:t>
            </a:r>
          </a:p>
          <a:p>
            <a:r>
              <a:rPr lang="en-GB" baseline="0" dirty="0"/>
              <a:t>x = 8 cm</a:t>
            </a:r>
          </a:p>
          <a:p>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10</a:t>
            </a:fld>
            <a:endParaRPr lang="en-GB"/>
          </a:p>
        </p:txBody>
      </p:sp>
    </p:spTree>
    <p:extLst>
      <p:ext uri="{BB962C8B-B14F-4D97-AF65-F5344CB8AC3E}">
        <p14:creationId xmlns:p14="http://schemas.microsoft.com/office/powerpoint/2010/main" val="37348649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a:t>
            </a:r>
          </a:p>
          <a:p>
            <a:r>
              <a:rPr lang="en-GB" dirty="0"/>
              <a:t>Any combination that have a product of 100 (using x</a:t>
            </a:r>
            <a:r>
              <a:rPr lang="en-GB" baseline="30000" dirty="0"/>
              <a:t>2</a:t>
            </a:r>
            <a:r>
              <a:rPr lang="en-GB" baseline="0" dirty="0"/>
              <a:t>y= volume)</a:t>
            </a:r>
            <a:endParaRPr lang="en-GB" dirty="0"/>
          </a:p>
          <a:p>
            <a:r>
              <a:rPr lang="en-GB" dirty="0"/>
              <a:t>25 x 2 x 2</a:t>
            </a:r>
          </a:p>
          <a:p>
            <a:r>
              <a:rPr lang="en-GB" dirty="0"/>
              <a:t>1 x 1 x 100</a:t>
            </a:r>
          </a:p>
          <a:p>
            <a:r>
              <a:rPr lang="en-GB" baseline="0" dirty="0"/>
              <a:t>5 x 5 x 4 </a:t>
            </a:r>
          </a:p>
          <a:p>
            <a:r>
              <a:rPr lang="en-GB" baseline="0" dirty="0"/>
              <a:t>10 x 10 x 1</a:t>
            </a:r>
          </a:p>
          <a:p>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11</a:t>
            </a:fld>
            <a:endParaRPr lang="en-GB"/>
          </a:p>
        </p:txBody>
      </p:sp>
    </p:spTree>
    <p:extLst>
      <p:ext uri="{BB962C8B-B14F-4D97-AF65-F5344CB8AC3E}">
        <p14:creationId xmlns:p14="http://schemas.microsoft.com/office/powerpoint/2010/main" val="25278533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a:t>
            </a:r>
          </a:p>
          <a:p>
            <a:r>
              <a:rPr lang="en-GB" dirty="0"/>
              <a:t>10 x 3 x 2 = 60 cm</a:t>
            </a:r>
            <a:r>
              <a:rPr lang="en-GB" baseline="30000" dirty="0"/>
              <a:t>3  </a:t>
            </a:r>
            <a:endParaRPr lang="en-GB" dirty="0"/>
          </a:p>
          <a:p>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12</a:t>
            </a:fld>
            <a:endParaRPr lang="en-GB"/>
          </a:p>
        </p:txBody>
      </p:sp>
    </p:spTree>
    <p:extLst>
      <p:ext uri="{BB962C8B-B14F-4D97-AF65-F5344CB8AC3E}">
        <p14:creationId xmlns:p14="http://schemas.microsoft.com/office/powerpoint/2010/main" val="37311088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Jenny.Burn@hants.gov.uk" TargetMode="External"/><Relationship Id="rId7" Type="http://schemas.openxmlformats.org/officeDocument/2006/relationships/image" Target="../media/image12.png"/><Relationship Id="rId2" Type="http://schemas.openxmlformats.org/officeDocument/2006/relationships/hyperlink" Target="mailto:Jo.Lees@hants.gov.uk"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mailto:hias.enquiries@hants.gov.uk" TargetMode="External"/><Relationship Id="rId4" Type="http://schemas.openxmlformats.org/officeDocument/2006/relationships/hyperlink" Target="mailto:Tessa.Ingrey@hants.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51121"/>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426832" y="1586517"/>
            <a:ext cx="7772400" cy="1470025"/>
          </a:xfrm>
        </p:spPr>
        <p:txBody>
          <a:bodyPr>
            <a:normAutofit/>
          </a:bodyPr>
          <a:lstStyle/>
          <a:p>
            <a:pPr algn="l"/>
            <a:r>
              <a:rPr lang="en-GB" b="1" dirty="0"/>
              <a:t>Year 7</a:t>
            </a:r>
          </a:p>
        </p:txBody>
      </p:sp>
      <p:sp>
        <p:nvSpPr>
          <p:cNvPr id="3" name="Subtitle 2"/>
          <p:cNvSpPr>
            <a:spLocks noGrp="1"/>
          </p:cNvSpPr>
          <p:nvPr>
            <p:ph type="subTitle" idx="1"/>
          </p:nvPr>
        </p:nvSpPr>
        <p:spPr>
          <a:xfrm>
            <a:off x="1426832" y="2745082"/>
            <a:ext cx="8255260" cy="622920"/>
          </a:xfrm>
        </p:spPr>
        <p:txBody>
          <a:bodyPr>
            <a:normAutofit/>
          </a:bodyPr>
          <a:lstStyle/>
          <a:p>
            <a:pPr algn="l">
              <a:lnSpc>
                <a:spcPct val="107000"/>
              </a:lnSpc>
              <a:spcAft>
                <a:spcPts val="800"/>
              </a:spcAft>
            </a:pPr>
            <a:r>
              <a:rPr lang="en-GB" b="1" dirty="0">
                <a:solidFill>
                  <a:schemeClr val="tx1"/>
                </a:solidFill>
                <a:effectLst/>
                <a:latin typeface="+mj-lt"/>
                <a:ea typeface="Calibri" panose="020F0502020204030204" pitchFamily="34" charset="0"/>
                <a:cs typeface="Times New Roman" panose="02020603050405020304" pitchFamily="18" charset="0"/>
              </a:rPr>
              <a:t>Volume (unit 7.8)</a:t>
            </a:r>
            <a:endParaRPr lang="en-GB" dirty="0">
              <a:solidFill>
                <a:schemeClr val="tx1"/>
              </a:solidFill>
              <a:effectLst/>
              <a:latin typeface="+mj-lt"/>
              <a:ea typeface="Calibri" panose="020F0502020204030204" pitchFamily="34" charset="0"/>
              <a:cs typeface="Times New Roman" panose="02020603050405020304" pitchFamily="18" charset="0"/>
            </a:endParaRPr>
          </a:p>
        </p:txBody>
      </p:sp>
      <p:sp>
        <p:nvSpPr>
          <p:cNvPr id="4" name="Subtitle 2"/>
          <p:cNvSpPr txBox="1">
            <a:spLocks/>
          </p:cNvSpPr>
          <p:nvPr/>
        </p:nvSpPr>
        <p:spPr>
          <a:xfrm>
            <a:off x="1426832" y="5311840"/>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0" name="TextBox 9">
            <a:extLst>
              <a:ext uri="{FF2B5EF4-FFF2-40B4-BE49-F238E27FC236}">
                <a16:creationId xmlns:a16="http://schemas.microsoft.com/office/drawing/2014/main" id="{1269FF80-78CC-4C7E-BD1E-FCD104CC42A6}"/>
              </a:ext>
            </a:extLst>
          </p:cNvPr>
          <p:cNvSpPr txBox="1"/>
          <p:nvPr/>
        </p:nvSpPr>
        <p:spPr>
          <a:xfrm>
            <a:off x="1426832" y="3368002"/>
            <a:ext cx="10163596" cy="1384995"/>
          </a:xfrm>
          <a:prstGeom prst="rect">
            <a:avLst/>
          </a:prstGeom>
          <a:noFill/>
        </p:spPr>
        <p:txBody>
          <a:bodyPr wrap="square">
            <a:spAutoFit/>
          </a:bodyPr>
          <a:lstStyle/>
          <a:p>
            <a:r>
              <a:rPr lang="en-US" sz="1400" dirty="0"/>
              <a:t>This unit is about three-dimensional shapes. Standard labelling conventions are introduced, and students learn to accurately construct points, lines and polygons. The link between polygons and the faces of solids is made as the properties of familiar solids are explored. Formulae to calculate the volume of cubes and cuboids is developed in this unit. The accurate use of vocabulary and conventions is a focus in this unit.</a:t>
            </a:r>
          </a:p>
          <a:p>
            <a:endParaRPr lang="en-US" sz="1400" dirty="0"/>
          </a:p>
          <a:p>
            <a:r>
              <a:rPr lang="en-US" sz="1400" dirty="0"/>
              <a:t>This set of problems is about the volume of cubes and cuboids.</a:t>
            </a:r>
            <a:endParaRPr lang="en-GB" sz="1400" dirty="0"/>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2" name="Cube 1">
            <a:extLst>
              <a:ext uri="{FF2B5EF4-FFF2-40B4-BE49-F238E27FC236}">
                <a16:creationId xmlns:a16="http://schemas.microsoft.com/office/drawing/2014/main" id="{68275F76-BDD1-49EC-8A72-69A1DCD7FDFA}"/>
              </a:ext>
            </a:extLst>
          </p:cNvPr>
          <p:cNvSpPr/>
          <p:nvPr/>
        </p:nvSpPr>
        <p:spPr>
          <a:xfrm>
            <a:off x="4369478" y="2452255"/>
            <a:ext cx="2685949" cy="1267690"/>
          </a:xfrm>
          <a:prstGeom prst="cub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92D6E1B2-47D4-4E8E-ACDE-A1D6296C67F6}"/>
              </a:ext>
            </a:extLst>
          </p:cNvPr>
          <p:cNvSpPr txBox="1"/>
          <p:nvPr/>
        </p:nvSpPr>
        <p:spPr>
          <a:xfrm>
            <a:off x="5473714" y="2030178"/>
            <a:ext cx="562975" cy="307777"/>
          </a:xfrm>
          <a:prstGeom prst="rect">
            <a:avLst/>
          </a:prstGeom>
          <a:noFill/>
        </p:spPr>
        <p:txBody>
          <a:bodyPr wrap="none" rtlCol="0">
            <a:spAutoFit/>
          </a:bodyPr>
          <a:lstStyle/>
          <a:p>
            <a:r>
              <a:rPr lang="en-GB" sz="1400" dirty="0"/>
              <a:t>x cm</a:t>
            </a:r>
          </a:p>
        </p:txBody>
      </p:sp>
      <p:cxnSp>
        <p:nvCxnSpPr>
          <p:cNvPr id="6" name="Straight Arrow Connector 5">
            <a:extLst>
              <a:ext uri="{FF2B5EF4-FFF2-40B4-BE49-F238E27FC236}">
                <a16:creationId xmlns:a16="http://schemas.microsoft.com/office/drawing/2014/main" id="{9187E765-6EEE-415C-BF56-DE2E7093C7FF}"/>
              </a:ext>
            </a:extLst>
          </p:cNvPr>
          <p:cNvCxnSpPr/>
          <p:nvPr/>
        </p:nvCxnSpPr>
        <p:spPr>
          <a:xfrm>
            <a:off x="4634345" y="2337955"/>
            <a:ext cx="2421082"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8FB29EE7-7A93-4F40-A58E-0DB0B4231524}"/>
              </a:ext>
            </a:extLst>
          </p:cNvPr>
          <p:cNvSpPr txBox="1"/>
          <p:nvPr/>
        </p:nvSpPr>
        <p:spPr>
          <a:xfrm>
            <a:off x="7243048" y="2714002"/>
            <a:ext cx="572593" cy="307777"/>
          </a:xfrm>
          <a:prstGeom prst="rect">
            <a:avLst/>
          </a:prstGeom>
          <a:noFill/>
        </p:spPr>
        <p:txBody>
          <a:bodyPr wrap="none" rtlCol="0">
            <a:spAutoFit/>
          </a:bodyPr>
          <a:lstStyle/>
          <a:p>
            <a:r>
              <a:rPr lang="en-GB" sz="1400" dirty="0"/>
              <a:t>3 cm</a:t>
            </a:r>
          </a:p>
        </p:txBody>
      </p:sp>
      <p:cxnSp>
        <p:nvCxnSpPr>
          <p:cNvPr id="8" name="Straight Arrow Connector 7">
            <a:extLst>
              <a:ext uri="{FF2B5EF4-FFF2-40B4-BE49-F238E27FC236}">
                <a16:creationId xmlns:a16="http://schemas.microsoft.com/office/drawing/2014/main" id="{A17C16CD-FCE5-4C55-A5D9-A8C361A79D6D}"/>
              </a:ext>
            </a:extLst>
          </p:cNvPr>
          <p:cNvCxnSpPr>
            <a:cxnSpLocks/>
          </p:cNvCxnSpPr>
          <p:nvPr/>
        </p:nvCxnSpPr>
        <p:spPr>
          <a:xfrm>
            <a:off x="7243047" y="2452255"/>
            <a:ext cx="1" cy="83127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E48ADA40-528E-47C8-9C30-0EABEF2223C4}"/>
              </a:ext>
            </a:extLst>
          </p:cNvPr>
          <p:cNvSpPr txBox="1"/>
          <p:nvPr/>
        </p:nvSpPr>
        <p:spPr>
          <a:xfrm>
            <a:off x="7008668" y="3557639"/>
            <a:ext cx="622286" cy="307777"/>
          </a:xfrm>
          <a:prstGeom prst="rect">
            <a:avLst/>
          </a:prstGeom>
          <a:noFill/>
        </p:spPr>
        <p:txBody>
          <a:bodyPr wrap="square" rtlCol="0">
            <a:spAutoFit/>
          </a:bodyPr>
          <a:lstStyle/>
          <a:p>
            <a:r>
              <a:rPr lang="en-GB" sz="1400" dirty="0"/>
              <a:t>1cm</a:t>
            </a:r>
          </a:p>
        </p:txBody>
      </p:sp>
      <p:cxnSp>
        <p:nvCxnSpPr>
          <p:cNvPr id="13" name="Straight Arrow Connector 12">
            <a:extLst>
              <a:ext uri="{FF2B5EF4-FFF2-40B4-BE49-F238E27FC236}">
                <a16:creationId xmlns:a16="http://schemas.microsoft.com/office/drawing/2014/main" id="{2B72E9DE-B858-489C-B5B5-F419BAC750A9}"/>
              </a:ext>
            </a:extLst>
          </p:cNvPr>
          <p:cNvCxnSpPr>
            <a:cxnSpLocks/>
          </p:cNvCxnSpPr>
          <p:nvPr/>
        </p:nvCxnSpPr>
        <p:spPr>
          <a:xfrm flipV="1">
            <a:off x="6847609" y="3482929"/>
            <a:ext cx="322118" cy="29094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314DF060-CD9D-4ADF-BB8E-0747235E0E24}"/>
              </a:ext>
            </a:extLst>
          </p:cNvPr>
          <p:cNvSpPr txBox="1"/>
          <p:nvPr/>
        </p:nvSpPr>
        <p:spPr>
          <a:xfrm>
            <a:off x="9040091" y="2819884"/>
            <a:ext cx="1866217" cy="307777"/>
          </a:xfrm>
          <a:prstGeom prst="rect">
            <a:avLst/>
          </a:prstGeom>
          <a:noFill/>
        </p:spPr>
        <p:txBody>
          <a:bodyPr wrap="none" rtlCol="0">
            <a:spAutoFit/>
          </a:bodyPr>
          <a:lstStyle/>
          <a:p>
            <a:r>
              <a:rPr lang="en-GB" sz="1400" dirty="0"/>
              <a:t>Not drawn accurately</a:t>
            </a:r>
          </a:p>
        </p:txBody>
      </p:sp>
      <p:sp>
        <p:nvSpPr>
          <p:cNvPr id="17" name="TextBox 16">
            <a:extLst>
              <a:ext uri="{FF2B5EF4-FFF2-40B4-BE49-F238E27FC236}">
                <a16:creationId xmlns:a16="http://schemas.microsoft.com/office/drawing/2014/main" id="{B4080ACE-7BFD-4546-974C-EEE2722CF507}"/>
              </a:ext>
            </a:extLst>
          </p:cNvPr>
          <p:cNvSpPr txBox="1"/>
          <p:nvPr/>
        </p:nvSpPr>
        <p:spPr>
          <a:xfrm>
            <a:off x="4142851" y="4557141"/>
            <a:ext cx="2967479" cy="738664"/>
          </a:xfrm>
          <a:prstGeom prst="rect">
            <a:avLst/>
          </a:prstGeom>
          <a:noFill/>
        </p:spPr>
        <p:txBody>
          <a:bodyPr wrap="none" rtlCol="0">
            <a:spAutoFit/>
          </a:bodyPr>
          <a:lstStyle/>
          <a:p>
            <a:r>
              <a:rPr lang="en-GB" sz="1400" dirty="0"/>
              <a:t>This cuboid has a volume of 24cm</a:t>
            </a:r>
            <a:r>
              <a:rPr lang="en-GB" sz="1400" baseline="30000" dirty="0"/>
              <a:t>3</a:t>
            </a:r>
            <a:endParaRPr lang="en-GB" sz="1400" dirty="0"/>
          </a:p>
          <a:p>
            <a:endParaRPr lang="en-GB" sz="1400" dirty="0"/>
          </a:p>
          <a:p>
            <a:r>
              <a:rPr lang="en-GB" sz="1400" dirty="0"/>
              <a:t>What is the value of x in cm ?</a:t>
            </a:r>
          </a:p>
        </p:txBody>
      </p:sp>
    </p:spTree>
    <p:extLst>
      <p:ext uri="{BB962C8B-B14F-4D97-AF65-F5344CB8AC3E}">
        <p14:creationId xmlns:p14="http://schemas.microsoft.com/office/powerpoint/2010/main" val="1532466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2" name="Cube 1">
            <a:extLst>
              <a:ext uri="{FF2B5EF4-FFF2-40B4-BE49-F238E27FC236}">
                <a16:creationId xmlns:a16="http://schemas.microsoft.com/office/drawing/2014/main" id="{68275F76-BDD1-49EC-8A72-69A1DCD7FDFA}"/>
              </a:ext>
            </a:extLst>
          </p:cNvPr>
          <p:cNvSpPr/>
          <p:nvPr/>
        </p:nvSpPr>
        <p:spPr>
          <a:xfrm>
            <a:off x="4369478" y="2452255"/>
            <a:ext cx="2685949" cy="1267690"/>
          </a:xfrm>
          <a:prstGeom prst="cub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92D6E1B2-47D4-4E8E-ACDE-A1D6296C67F6}"/>
              </a:ext>
            </a:extLst>
          </p:cNvPr>
          <p:cNvSpPr txBox="1"/>
          <p:nvPr/>
        </p:nvSpPr>
        <p:spPr>
          <a:xfrm>
            <a:off x="5473714" y="2030178"/>
            <a:ext cx="562975" cy="307777"/>
          </a:xfrm>
          <a:prstGeom prst="rect">
            <a:avLst/>
          </a:prstGeom>
          <a:noFill/>
        </p:spPr>
        <p:txBody>
          <a:bodyPr wrap="none" rtlCol="0">
            <a:spAutoFit/>
          </a:bodyPr>
          <a:lstStyle/>
          <a:p>
            <a:r>
              <a:rPr lang="en-GB" sz="1400" dirty="0"/>
              <a:t>y cm</a:t>
            </a:r>
          </a:p>
        </p:txBody>
      </p:sp>
      <p:cxnSp>
        <p:nvCxnSpPr>
          <p:cNvPr id="6" name="Straight Arrow Connector 5">
            <a:extLst>
              <a:ext uri="{FF2B5EF4-FFF2-40B4-BE49-F238E27FC236}">
                <a16:creationId xmlns:a16="http://schemas.microsoft.com/office/drawing/2014/main" id="{9187E765-6EEE-415C-BF56-DE2E7093C7FF}"/>
              </a:ext>
            </a:extLst>
          </p:cNvPr>
          <p:cNvCxnSpPr/>
          <p:nvPr/>
        </p:nvCxnSpPr>
        <p:spPr>
          <a:xfrm>
            <a:off x="4634345" y="2337955"/>
            <a:ext cx="2421082"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8FB29EE7-7A93-4F40-A58E-0DB0B4231524}"/>
              </a:ext>
            </a:extLst>
          </p:cNvPr>
          <p:cNvSpPr txBox="1"/>
          <p:nvPr/>
        </p:nvSpPr>
        <p:spPr>
          <a:xfrm>
            <a:off x="7243048" y="2714002"/>
            <a:ext cx="562975" cy="307777"/>
          </a:xfrm>
          <a:prstGeom prst="rect">
            <a:avLst/>
          </a:prstGeom>
          <a:noFill/>
        </p:spPr>
        <p:txBody>
          <a:bodyPr wrap="none" rtlCol="0">
            <a:spAutoFit/>
          </a:bodyPr>
          <a:lstStyle/>
          <a:p>
            <a:r>
              <a:rPr lang="en-GB" sz="1400" dirty="0"/>
              <a:t>x cm</a:t>
            </a:r>
          </a:p>
        </p:txBody>
      </p:sp>
      <p:cxnSp>
        <p:nvCxnSpPr>
          <p:cNvPr id="8" name="Straight Arrow Connector 7">
            <a:extLst>
              <a:ext uri="{FF2B5EF4-FFF2-40B4-BE49-F238E27FC236}">
                <a16:creationId xmlns:a16="http://schemas.microsoft.com/office/drawing/2014/main" id="{A17C16CD-FCE5-4C55-A5D9-A8C361A79D6D}"/>
              </a:ext>
            </a:extLst>
          </p:cNvPr>
          <p:cNvCxnSpPr>
            <a:cxnSpLocks/>
          </p:cNvCxnSpPr>
          <p:nvPr/>
        </p:nvCxnSpPr>
        <p:spPr>
          <a:xfrm>
            <a:off x="7243047" y="2452255"/>
            <a:ext cx="1" cy="83127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E48ADA40-528E-47C8-9C30-0EABEF2223C4}"/>
              </a:ext>
            </a:extLst>
          </p:cNvPr>
          <p:cNvSpPr txBox="1"/>
          <p:nvPr/>
        </p:nvSpPr>
        <p:spPr>
          <a:xfrm>
            <a:off x="7008668" y="3557639"/>
            <a:ext cx="622286" cy="307777"/>
          </a:xfrm>
          <a:prstGeom prst="rect">
            <a:avLst/>
          </a:prstGeom>
          <a:noFill/>
        </p:spPr>
        <p:txBody>
          <a:bodyPr wrap="square" rtlCol="0">
            <a:spAutoFit/>
          </a:bodyPr>
          <a:lstStyle/>
          <a:p>
            <a:r>
              <a:rPr lang="en-GB" sz="1400" dirty="0"/>
              <a:t>x cm</a:t>
            </a:r>
          </a:p>
        </p:txBody>
      </p:sp>
      <p:cxnSp>
        <p:nvCxnSpPr>
          <p:cNvPr id="13" name="Straight Arrow Connector 12">
            <a:extLst>
              <a:ext uri="{FF2B5EF4-FFF2-40B4-BE49-F238E27FC236}">
                <a16:creationId xmlns:a16="http://schemas.microsoft.com/office/drawing/2014/main" id="{2B72E9DE-B858-489C-B5B5-F419BAC750A9}"/>
              </a:ext>
            </a:extLst>
          </p:cNvPr>
          <p:cNvCxnSpPr>
            <a:cxnSpLocks/>
          </p:cNvCxnSpPr>
          <p:nvPr/>
        </p:nvCxnSpPr>
        <p:spPr>
          <a:xfrm flipV="1">
            <a:off x="6847609" y="3482929"/>
            <a:ext cx="322118" cy="29094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314DF060-CD9D-4ADF-BB8E-0747235E0E24}"/>
              </a:ext>
            </a:extLst>
          </p:cNvPr>
          <p:cNvSpPr txBox="1"/>
          <p:nvPr/>
        </p:nvSpPr>
        <p:spPr>
          <a:xfrm>
            <a:off x="9040091" y="2819884"/>
            <a:ext cx="1866217" cy="307777"/>
          </a:xfrm>
          <a:prstGeom prst="rect">
            <a:avLst/>
          </a:prstGeom>
          <a:noFill/>
        </p:spPr>
        <p:txBody>
          <a:bodyPr wrap="none" rtlCol="0">
            <a:spAutoFit/>
          </a:bodyPr>
          <a:lstStyle/>
          <a:p>
            <a:r>
              <a:rPr lang="en-GB" sz="1400" dirty="0"/>
              <a:t>Not drawn accurately</a:t>
            </a:r>
          </a:p>
        </p:txBody>
      </p:sp>
      <p:sp>
        <p:nvSpPr>
          <p:cNvPr id="17" name="TextBox 16">
            <a:extLst>
              <a:ext uri="{FF2B5EF4-FFF2-40B4-BE49-F238E27FC236}">
                <a16:creationId xmlns:a16="http://schemas.microsoft.com/office/drawing/2014/main" id="{B4080ACE-7BFD-4546-974C-EEE2722CF507}"/>
              </a:ext>
            </a:extLst>
          </p:cNvPr>
          <p:cNvSpPr txBox="1"/>
          <p:nvPr/>
        </p:nvSpPr>
        <p:spPr>
          <a:xfrm>
            <a:off x="4142851" y="4557141"/>
            <a:ext cx="3647152" cy="738664"/>
          </a:xfrm>
          <a:prstGeom prst="rect">
            <a:avLst/>
          </a:prstGeom>
          <a:noFill/>
        </p:spPr>
        <p:txBody>
          <a:bodyPr wrap="none" rtlCol="0">
            <a:spAutoFit/>
          </a:bodyPr>
          <a:lstStyle/>
          <a:p>
            <a:r>
              <a:rPr lang="en-GB" sz="1400" dirty="0"/>
              <a:t>This cuboid has a volume of  100 cm</a:t>
            </a:r>
            <a:r>
              <a:rPr lang="en-GB" sz="1400" baseline="30000" dirty="0"/>
              <a:t>3</a:t>
            </a:r>
            <a:endParaRPr lang="en-GB" sz="1400" dirty="0"/>
          </a:p>
          <a:p>
            <a:endParaRPr lang="en-GB" sz="1400" dirty="0"/>
          </a:p>
          <a:p>
            <a:r>
              <a:rPr lang="en-GB" sz="1400" dirty="0"/>
              <a:t>What could the values of x and y be in cm ?</a:t>
            </a:r>
          </a:p>
        </p:txBody>
      </p:sp>
    </p:spTree>
    <p:extLst>
      <p:ext uri="{BB962C8B-B14F-4D97-AF65-F5344CB8AC3E}">
        <p14:creationId xmlns:p14="http://schemas.microsoft.com/office/powerpoint/2010/main" val="2574989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14" name="Picture 13">
            <a:extLst>
              <a:ext uri="{FF2B5EF4-FFF2-40B4-BE49-F238E27FC236}">
                <a16:creationId xmlns:a16="http://schemas.microsoft.com/office/drawing/2014/main" id="{562F5806-6576-4890-AD76-A7916457D9FA}"/>
              </a:ext>
            </a:extLst>
          </p:cNvPr>
          <p:cNvPicPr>
            <a:picLocks noChangeAspect="1"/>
          </p:cNvPicPr>
          <p:nvPr/>
        </p:nvPicPr>
        <p:blipFill>
          <a:blip r:embed="rId3"/>
          <a:stretch>
            <a:fillRect/>
          </a:stretch>
        </p:blipFill>
        <p:spPr>
          <a:xfrm>
            <a:off x="3278863" y="1140072"/>
            <a:ext cx="6000218" cy="4577856"/>
          </a:xfrm>
          <a:prstGeom prst="rect">
            <a:avLst/>
          </a:prstGeom>
        </p:spPr>
      </p:pic>
      <p:sp>
        <p:nvSpPr>
          <p:cNvPr id="15" name="TextBox 14">
            <a:extLst>
              <a:ext uri="{FF2B5EF4-FFF2-40B4-BE49-F238E27FC236}">
                <a16:creationId xmlns:a16="http://schemas.microsoft.com/office/drawing/2014/main" id="{78CAB1A3-0A47-41E0-A56E-A2C091D06533}"/>
              </a:ext>
            </a:extLst>
          </p:cNvPr>
          <p:cNvSpPr txBox="1"/>
          <p:nvPr/>
        </p:nvSpPr>
        <p:spPr>
          <a:xfrm>
            <a:off x="7969828" y="6095501"/>
            <a:ext cx="1985159" cy="307777"/>
          </a:xfrm>
          <a:prstGeom prst="rect">
            <a:avLst/>
          </a:prstGeom>
          <a:noFill/>
        </p:spPr>
        <p:txBody>
          <a:bodyPr wrap="none" rtlCol="0">
            <a:spAutoFit/>
          </a:bodyPr>
          <a:lstStyle/>
          <a:p>
            <a:r>
              <a:rPr lang="en-GB" sz="1400" dirty="0"/>
              <a:t>Taken from ‘Test Base’</a:t>
            </a:r>
          </a:p>
        </p:txBody>
      </p:sp>
    </p:spTree>
    <p:extLst>
      <p:ext uri="{BB962C8B-B14F-4D97-AF65-F5344CB8AC3E}">
        <p14:creationId xmlns:p14="http://schemas.microsoft.com/office/powerpoint/2010/main" val="2634653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B590601-A0F9-4B72-9E74-246538CEE833}"/>
              </a:ext>
            </a:extLst>
          </p:cNvPr>
          <p:cNvPicPr>
            <a:picLocks noGrp="1" noChangeAspect="1"/>
          </p:cNvPicPr>
          <p:nvPr>
            <p:ph idx="1"/>
          </p:nvPr>
        </p:nvPicPr>
        <p:blipFill rotWithShape="1">
          <a:blip r:embed="rId3"/>
          <a:srcRect b="62099"/>
          <a:stretch/>
        </p:blipFill>
        <p:spPr>
          <a:xfrm>
            <a:off x="2358356" y="1169719"/>
            <a:ext cx="7475287" cy="3080163"/>
          </a:xfrm>
        </p:spPr>
      </p:pic>
      <p:sp>
        <p:nvSpPr>
          <p:cNvPr id="3" name="TextBox 2">
            <a:extLst>
              <a:ext uri="{FF2B5EF4-FFF2-40B4-BE49-F238E27FC236}">
                <a16:creationId xmlns:a16="http://schemas.microsoft.com/office/drawing/2014/main" id="{3B8B608E-2426-4BF1-9948-59A8B5E55BA4}"/>
              </a:ext>
            </a:extLst>
          </p:cNvPr>
          <p:cNvSpPr txBox="1"/>
          <p:nvPr/>
        </p:nvSpPr>
        <p:spPr>
          <a:xfrm>
            <a:off x="8395855" y="6395872"/>
            <a:ext cx="1985159" cy="307777"/>
          </a:xfrm>
          <a:prstGeom prst="rect">
            <a:avLst/>
          </a:prstGeom>
          <a:noFill/>
        </p:spPr>
        <p:txBody>
          <a:bodyPr wrap="none" rtlCol="0">
            <a:spAutoFit/>
          </a:bodyPr>
          <a:lstStyle/>
          <a:p>
            <a:r>
              <a:rPr lang="en-GB" sz="1400" dirty="0"/>
              <a:t>Taken from ‘Test Base’</a:t>
            </a:r>
          </a:p>
        </p:txBody>
      </p:sp>
      <p:sp>
        <p:nvSpPr>
          <p:cNvPr id="4" name="Text Box 2">
            <a:extLst>
              <a:ext uri="{FF2B5EF4-FFF2-40B4-BE49-F238E27FC236}">
                <a16:creationId xmlns:a16="http://schemas.microsoft.com/office/drawing/2014/main" id="{68A81726-24D4-466E-BE78-85B43CFC69BD}"/>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TextBox 5">
            <a:extLst>
              <a:ext uri="{FF2B5EF4-FFF2-40B4-BE49-F238E27FC236}">
                <a16:creationId xmlns:a16="http://schemas.microsoft.com/office/drawing/2014/main" id="{63BC1833-0A11-45D2-B251-7E836836C991}"/>
              </a:ext>
            </a:extLst>
          </p:cNvPr>
          <p:cNvSpPr txBox="1"/>
          <p:nvPr/>
        </p:nvSpPr>
        <p:spPr>
          <a:xfrm>
            <a:off x="4329361" y="4589408"/>
            <a:ext cx="3533275" cy="738664"/>
          </a:xfrm>
          <a:prstGeom prst="rect">
            <a:avLst/>
          </a:prstGeom>
          <a:noFill/>
        </p:spPr>
        <p:txBody>
          <a:bodyPr wrap="none" rtlCol="0">
            <a:spAutoFit/>
          </a:bodyPr>
          <a:lstStyle/>
          <a:p>
            <a:r>
              <a:rPr lang="en-GB" sz="1400" dirty="0"/>
              <a:t>Work out the volume of cuboid A</a:t>
            </a:r>
          </a:p>
          <a:p>
            <a:endParaRPr lang="en-GB" sz="1400" dirty="0"/>
          </a:p>
          <a:p>
            <a:r>
              <a:rPr lang="en-GB" sz="1400" dirty="0"/>
              <a:t>Work out the value of the length marked x</a:t>
            </a:r>
          </a:p>
        </p:txBody>
      </p:sp>
    </p:spTree>
    <p:extLst>
      <p:ext uri="{BB962C8B-B14F-4D97-AF65-F5344CB8AC3E}">
        <p14:creationId xmlns:p14="http://schemas.microsoft.com/office/powerpoint/2010/main" val="31093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402672" y="1600201"/>
            <a:ext cx="10049522"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please contact any member of the secondary maths team:</a:t>
            </a:r>
          </a:p>
          <a:p>
            <a:pPr marL="0" indent="0">
              <a:buNone/>
            </a:pPr>
            <a:r>
              <a:rPr lang="en-GB" sz="1800" dirty="0"/>
              <a:t>	Jo Lees: </a:t>
            </a:r>
            <a:r>
              <a:rPr lang="en-GB" sz="1800" dirty="0">
                <a:hlinkClick r:id="rId2"/>
              </a:rPr>
              <a:t>Jo.Lees@hants.gov.uk</a:t>
            </a:r>
            <a:endParaRPr lang="en-GB" sz="1800" dirty="0"/>
          </a:p>
          <a:p>
            <a:pPr marL="0" indent="0">
              <a:buNone/>
            </a:pPr>
            <a:r>
              <a:rPr lang="en-GB" sz="1800" dirty="0"/>
              <a:t>	Jenny Burn: </a:t>
            </a:r>
            <a:r>
              <a:rPr lang="en-GB" sz="1800" dirty="0">
                <a:hlinkClick r:id="rId3"/>
              </a:rPr>
              <a:t>Jenny.Burn@hants.gov.uk</a:t>
            </a:r>
            <a:endParaRPr lang="en-GB" sz="1800" dirty="0"/>
          </a:p>
          <a:p>
            <a:pPr marL="0" indent="0">
              <a:buNone/>
            </a:pPr>
            <a:r>
              <a:rPr lang="en-GB" sz="1800" dirty="0"/>
              <a:t>	Tessa Ingrey: </a:t>
            </a:r>
            <a:r>
              <a:rPr lang="en-GB" sz="1800" dirty="0">
                <a:hlinkClick r:id="rId4"/>
              </a:rPr>
              <a:t>Tessa.Ingrey@hants.gov.uk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5"/>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485312" y="302994"/>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a:xfrm>
            <a:off x="210104" y="1254125"/>
            <a:ext cx="11499542" cy="4349750"/>
          </a:xfrm>
        </p:spPr>
        <p:txBody>
          <a:bodyPr/>
          <a:lstStyle/>
          <a:p>
            <a:pPr marL="0" indent="0">
              <a:buNone/>
            </a:pPr>
            <a:r>
              <a:rPr lang="en-GB" sz="1600" dirty="0"/>
              <a:t>These slides are intended to support teachers and students with a blended approach to learning, either in-class or online. The tasks are intended to form part of a learning journey and could be the basis of either one lesson or a short sequence of connected lessons. </a:t>
            </a:r>
          </a:p>
          <a:p>
            <a:pPr marL="0" indent="0">
              <a:buNone/>
            </a:pPr>
            <a:endParaRPr lang="en-GB" sz="1600" dirty="0"/>
          </a:p>
          <a:p>
            <a:pPr marL="0" indent="0">
              <a:buNone/>
            </a:pPr>
            <a:r>
              <a:rPr lang="en-GB" sz="1600" dirty="0"/>
              <a:t>Teachers should delete, change and add slides to suit the needs of their students. Extra slides with personalised prompts and appropriate examples based on previous teaching may be suitable. When changing the slide-deck, teachers should consider:</a:t>
            </a:r>
          </a:p>
          <a:p>
            <a:pPr lvl="1"/>
            <a:r>
              <a:rPr lang="en-GB" sz="1600" dirty="0"/>
              <a:t>Their expectations for the use of representations such as bar models, number lines, arrays and geometric diagrams.</a:t>
            </a:r>
          </a:p>
          <a:p>
            <a:pPr lvl="1"/>
            <a:r>
              <a:rPr lang="en-GB" sz="1600" dirty="0"/>
              <a:t>Which strategies and methods students should use and record when solving problems or identifying solutions. This could include a range of informal jottings and diagrams, the use of tables to record solutions systematically and formal or informal calculation methods.</a:t>
            </a:r>
          </a:p>
          <a:p>
            <a:pPr marL="0" indent="0">
              <a:buNone/>
            </a:pPr>
            <a:endParaRPr lang="en-GB" sz="1600" dirty="0"/>
          </a:p>
          <a:p>
            <a:pPr marL="0" indent="0">
              <a:buNone/>
            </a:pPr>
            <a:r>
              <a:rPr lang="en-GB" sz="1600" dirty="0"/>
              <a:t>Teachers may also wish to record a ‘voice over’ to talk students through the slides. </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1444101" y="304368"/>
            <a:ext cx="6883153" cy="603682"/>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85818" y="275210"/>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aphicFrame>
        <p:nvGraphicFramePr>
          <p:cNvPr id="5" name="Table 4">
            <a:extLst>
              <a:ext uri="{FF2B5EF4-FFF2-40B4-BE49-F238E27FC236}">
                <a16:creationId xmlns:a16="http://schemas.microsoft.com/office/drawing/2014/main" id="{D109A9EC-0AD8-4826-883C-83C328FD0EB4}"/>
              </a:ext>
            </a:extLst>
          </p:cNvPr>
          <p:cNvGraphicFramePr>
            <a:graphicFrameLocks noGrp="1"/>
          </p:cNvGraphicFramePr>
          <p:nvPr>
            <p:extLst>
              <p:ext uri="{D42A27DB-BD31-4B8C-83A1-F6EECF244321}">
                <p14:modId xmlns:p14="http://schemas.microsoft.com/office/powerpoint/2010/main" val="1098968996"/>
              </p:ext>
            </p:extLst>
          </p:nvPr>
        </p:nvGraphicFramePr>
        <p:xfrm>
          <a:off x="1931447" y="1189607"/>
          <a:ext cx="7771846" cy="4236772"/>
        </p:xfrm>
        <a:graphic>
          <a:graphicData uri="http://schemas.openxmlformats.org/drawingml/2006/table">
            <a:tbl>
              <a:tblPr firstRow="1" firstCol="1" bandRow="1">
                <a:tableStyleId>{5C22544A-7EE6-4342-B048-85BDC9FD1C3A}</a:tableStyleId>
              </a:tblPr>
              <a:tblGrid>
                <a:gridCol w="801797">
                  <a:extLst>
                    <a:ext uri="{9D8B030D-6E8A-4147-A177-3AD203B41FA5}">
                      <a16:colId xmlns:a16="http://schemas.microsoft.com/office/drawing/2014/main" val="2410536692"/>
                    </a:ext>
                  </a:extLst>
                </a:gridCol>
                <a:gridCol w="1877138">
                  <a:extLst>
                    <a:ext uri="{9D8B030D-6E8A-4147-A177-3AD203B41FA5}">
                      <a16:colId xmlns:a16="http://schemas.microsoft.com/office/drawing/2014/main" val="1685210313"/>
                    </a:ext>
                  </a:extLst>
                </a:gridCol>
                <a:gridCol w="5092911">
                  <a:extLst>
                    <a:ext uri="{9D8B030D-6E8A-4147-A177-3AD203B41FA5}">
                      <a16:colId xmlns:a16="http://schemas.microsoft.com/office/drawing/2014/main" val="1962136452"/>
                    </a:ext>
                  </a:extLst>
                </a:gridCol>
              </a:tblGrid>
              <a:tr h="443884">
                <a:tc gridSpan="3">
                  <a:txBody>
                    <a:bodyPr/>
                    <a:lstStyle/>
                    <a:p>
                      <a:pPr algn="ctr">
                        <a:lnSpc>
                          <a:spcPct val="115000"/>
                        </a:lnSpc>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YEAR 7: SPRING TERM OVERVIEW</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15000"/>
                        </a:lnSpc>
                        <a:spcAft>
                          <a:spcPts val="1000"/>
                        </a:spcAft>
                      </a:pP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15000"/>
                        </a:lnSpc>
                        <a:spcAft>
                          <a:spcPts val="10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1934147"/>
                  </a:ext>
                </a:extLst>
              </a:tr>
              <a:tr h="366050">
                <a:tc>
                  <a:txBody>
                    <a:bodyPr/>
                    <a:lstStyle/>
                    <a:p>
                      <a:pPr algn="ctr">
                        <a:lnSpc>
                          <a:spcPct val="115000"/>
                        </a:lnSpc>
                        <a:spcAft>
                          <a:spcPts val="1000"/>
                        </a:spcAft>
                      </a:pPr>
                      <a:r>
                        <a:rPr lang="en-GB" sz="1400" dirty="0">
                          <a:effectLst/>
                        </a:rPr>
                        <a:t>Week</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400" b="1" dirty="0">
                          <a:solidFill>
                            <a:schemeClr val="bg1"/>
                          </a:solidFill>
                          <a:effectLst/>
                        </a:rPr>
                        <a:t>HIAS Unit </a:t>
                      </a:r>
                      <a:endParaRPr lang="en-GB"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l">
                        <a:lnSpc>
                          <a:spcPct val="115000"/>
                        </a:lnSpc>
                        <a:spcAft>
                          <a:spcPts val="1000"/>
                        </a:spcAft>
                      </a:pPr>
                      <a:r>
                        <a:rPr lang="en-GB" sz="1800" b="1" dirty="0">
                          <a:solidFill>
                            <a:schemeClr val="bg1"/>
                          </a:solidFill>
                          <a:effectLst/>
                        </a:rPr>
                        <a:t>Topic </a:t>
                      </a:r>
                      <a:endParaRPr lang="en-GB"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2865948055"/>
                  </a:ext>
                </a:extLst>
              </a:tr>
              <a:tr h="475358">
                <a:tc>
                  <a:txBody>
                    <a:bodyPr/>
                    <a:lstStyle/>
                    <a:p>
                      <a:pPr algn="ctr">
                        <a:lnSpc>
                          <a:spcPct val="115000"/>
                        </a:lnSpc>
                        <a:spcAft>
                          <a:spcPts val="1000"/>
                        </a:spcAft>
                      </a:pPr>
                      <a:r>
                        <a:rPr lang="en-GB" sz="1800" dirty="0">
                          <a:effectLst/>
                        </a:rPr>
                        <a:t>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Unit 7.6</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Four operations: Fractions (vulgar and decimal)</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2996115"/>
                  </a:ext>
                </a:extLst>
              </a:tr>
              <a:tr h="229793">
                <a:tc>
                  <a:txBody>
                    <a:bodyPr/>
                    <a:lstStyle/>
                    <a:p>
                      <a:pPr algn="ctr">
                        <a:lnSpc>
                          <a:spcPct val="115000"/>
                        </a:lnSpc>
                        <a:spcAft>
                          <a:spcPts val="1000"/>
                        </a:spcAft>
                      </a:pPr>
                      <a:r>
                        <a:rPr lang="en-GB" sz="1800" dirty="0">
                          <a:effectLst/>
                        </a:rPr>
                        <a:t>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Unit 7.7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Probability: 0-1 scale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9199725"/>
                  </a:ext>
                </a:extLst>
              </a:tr>
              <a:tr h="229793">
                <a:tc>
                  <a:txBody>
                    <a:bodyPr/>
                    <a:lstStyle/>
                    <a:p>
                      <a:pPr algn="ctr">
                        <a:lnSpc>
                          <a:spcPct val="115000"/>
                        </a:lnSpc>
                        <a:spcAft>
                          <a:spcPts val="1000"/>
                        </a:spcAft>
                      </a:pPr>
                      <a:r>
                        <a:rPr lang="en-GB" sz="1800" dirty="0">
                          <a:effectLst/>
                        </a:rPr>
                        <a:t>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l">
                        <a:lnSpc>
                          <a:spcPct val="115000"/>
                        </a:lnSpc>
                        <a:spcAft>
                          <a:spcPts val="1000"/>
                        </a:spcAft>
                      </a:pPr>
                      <a:r>
                        <a:rPr lang="en-GB" sz="1800" dirty="0">
                          <a:effectLst/>
                        </a:rPr>
                        <a:t>Unit 7.8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Geometry: Polygons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62240663"/>
                  </a:ext>
                </a:extLst>
              </a:tr>
              <a:tr h="229793">
                <a:tc>
                  <a:txBody>
                    <a:bodyPr/>
                    <a:lstStyle/>
                    <a:p>
                      <a:pPr algn="ctr">
                        <a:lnSpc>
                          <a:spcPct val="115000"/>
                        </a:lnSpc>
                        <a:spcAft>
                          <a:spcPts val="1000"/>
                        </a:spcAft>
                      </a:pPr>
                      <a:r>
                        <a:rPr lang="en-GB" sz="1800" dirty="0">
                          <a:effectLst/>
                        </a:rPr>
                        <a:t>4</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Geometry: Area</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7468"/>
                  </a:ext>
                </a:extLst>
              </a:tr>
              <a:tr h="229793">
                <a:tc>
                  <a:txBody>
                    <a:bodyPr/>
                    <a:lstStyle/>
                    <a:p>
                      <a:pPr algn="ctr">
                        <a:lnSpc>
                          <a:spcPct val="115000"/>
                        </a:lnSpc>
                        <a:spcAft>
                          <a:spcPts val="1000"/>
                        </a:spcAft>
                      </a:pPr>
                      <a:r>
                        <a:rPr lang="en-GB" sz="1800" dirty="0">
                          <a:effectLst/>
                        </a:rPr>
                        <a:t>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a:effectLst/>
                        </a:rPr>
                        <a:t>Geometry: Volume and 3-D shape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212944"/>
                  </a:ext>
                </a:extLst>
              </a:tr>
              <a:tr h="229793">
                <a:tc>
                  <a:txBody>
                    <a:bodyPr/>
                    <a:lstStyle/>
                    <a:p>
                      <a:pPr algn="ctr">
                        <a:lnSpc>
                          <a:spcPct val="115000"/>
                        </a:lnSpc>
                        <a:spcAft>
                          <a:spcPts val="1000"/>
                        </a:spcAft>
                      </a:pPr>
                      <a:r>
                        <a:rPr lang="en-GB"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Half term</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7062515"/>
                  </a:ext>
                </a:extLst>
              </a:tr>
              <a:tr h="229793">
                <a:tc>
                  <a:txBody>
                    <a:bodyPr/>
                    <a:lstStyle/>
                    <a:p>
                      <a:pPr algn="ctr">
                        <a:lnSpc>
                          <a:spcPct val="115000"/>
                        </a:lnSpc>
                        <a:spcAft>
                          <a:spcPts val="1000"/>
                        </a:spcAft>
                      </a:pPr>
                      <a:r>
                        <a:rPr lang="en-GB" sz="1800" dirty="0">
                          <a:effectLst/>
                        </a:rPr>
                        <a:t>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l">
                        <a:lnSpc>
                          <a:spcPct val="115000"/>
                        </a:lnSpc>
                        <a:spcAft>
                          <a:spcPts val="1000"/>
                        </a:spcAft>
                      </a:pPr>
                      <a:r>
                        <a:rPr lang="en-GB" sz="1800">
                          <a:effectLst/>
                        </a:rPr>
                        <a:t>Unit 7.9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Percentages (of amounts)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7080763"/>
                  </a:ext>
                </a:extLst>
              </a:tr>
              <a:tr h="229793">
                <a:tc>
                  <a:txBody>
                    <a:bodyPr/>
                    <a:lstStyle/>
                    <a:p>
                      <a:pPr algn="ctr">
                        <a:lnSpc>
                          <a:spcPct val="115000"/>
                        </a:lnSpc>
                        <a:spcAft>
                          <a:spcPts val="1000"/>
                        </a:spcAft>
                      </a:pPr>
                      <a:r>
                        <a:rPr lang="en-GB" sz="1800" dirty="0">
                          <a:effectLst/>
                        </a:rPr>
                        <a:t>7</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a:effectLst/>
                        </a:rPr>
                        <a:t>Percentages (FDP equivalence)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6576122"/>
                  </a:ext>
                </a:extLst>
              </a:tr>
              <a:tr h="229793">
                <a:tc>
                  <a:txBody>
                    <a:bodyPr/>
                    <a:lstStyle/>
                    <a:p>
                      <a:pPr algn="ctr">
                        <a:lnSpc>
                          <a:spcPct val="115000"/>
                        </a:lnSpc>
                        <a:spcAft>
                          <a:spcPts val="1000"/>
                        </a:spcAft>
                      </a:pPr>
                      <a:r>
                        <a:rPr lang="en-GB" sz="1800" dirty="0">
                          <a:effectLst/>
                        </a:rPr>
                        <a:t>8</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a:effectLst/>
                        </a:rPr>
                        <a:t>Ratio and proportion: Notation and part: whole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08721546"/>
                  </a:ext>
                </a:extLst>
              </a:tr>
              <a:tr h="229793">
                <a:tc>
                  <a:txBody>
                    <a:bodyPr/>
                    <a:lstStyle/>
                    <a:p>
                      <a:pPr algn="ctr">
                        <a:lnSpc>
                          <a:spcPct val="115000"/>
                        </a:lnSpc>
                        <a:spcAft>
                          <a:spcPts val="1000"/>
                        </a:spcAft>
                      </a:pPr>
                      <a:r>
                        <a:rPr lang="en-GB" sz="1800" dirty="0">
                          <a:effectLst/>
                        </a:rPr>
                        <a:t>9</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15000"/>
                        </a:lnSpc>
                        <a:spcAft>
                          <a:spcPts val="1000"/>
                        </a:spcAft>
                      </a:pPr>
                      <a:r>
                        <a:rPr lang="en-GB" sz="1800">
                          <a:effectLst/>
                        </a:rPr>
                        <a:t>Unit 7.10</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Coordinates (four quadrants)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8391754"/>
                  </a:ext>
                </a:extLst>
              </a:tr>
              <a:tr h="229793">
                <a:tc>
                  <a:txBody>
                    <a:bodyPr/>
                    <a:lstStyle/>
                    <a:p>
                      <a:pPr algn="ctr">
                        <a:lnSpc>
                          <a:spcPct val="115000"/>
                        </a:lnSpc>
                        <a:spcAft>
                          <a:spcPts val="1000"/>
                        </a:spcAft>
                      </a:pPr>
                      <a:r>
                        <a:rPr lang="en-GB" sz="1800" dirty="0">
                          <a:effectLst/>
                        </a:rPr>
                        <a:t>10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Coordinates (linear functions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8706884"/>
                  </a:ext>
                </a:extLst>
              </a:tr>
            </a:tbl>
          </a:graphicData>
        </a:graphic>
      </p:graphicFrame>
    </p:spTree>
    <p:extLst>
      <p:ext uri="{BB962C8B-B14F-4D97-AF65-F5344CB8AC3E}">
        <p14:creationId xmlns:p14="http://schemas.microsoft.com/office/powerpoint/2010/main" val="2644395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84521DA-9F5A-4FEE-9488-E9682C1C9A4D}"/>
              </a:ext>
            </a:extLst>
          </p:cNvPr>
          <p:cNvPicPr>
            <a:picLocks noChangeAspect="1"/>
          </p:cNvPicPr>
          <p:nvPr/>
        </p:nvPicPr>
        <p:blipFill>
          <a:blip r:embed="rId3"/>
          <a:stretch>
            <a:fillRect/>
          </a:stretch>
        </p:blipFill>
        <p:spPr>
          <a:xfrm>
            <a:off x="2771010" y="1304267"/>
            <a:ext cx="4734586" cy="3210373"/>
          </a:xfrm>
          <a:prstGeom prst="rect">
            <a:avLst/>
          </a:prstGeom>
        </p:spPr>
      </p:pic>
      <p:sp>
        <p:nvSpPr>
          <p:cNvPr id="10" name="Text Box 2">
            <a:extLst>
              <a:ext uri="{FF2B5EF4-FFF2-40B4-BE49-F238E27FC236}">
                <a16:creationId xmlns:a16="http://schemas.microsoft.com/office/drawing/2014/main" id="{70ABABB9-641F-41A0-AD18-50E68F1535F9}"/>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2" name="TextBox 11">
            <a:extLst>
              <a:ext uri="{FF2B5EF4-FFF2-40B4-BE49-F238E27FC236}">
                <a16:creationId xmlns:a16="http://schemas.microsoft.com/office/drawing/2014/main" id="{956DF663-1650-4173-9A90-63E8BEA8DDE8}"/>
              </a:ext>
            </a:extLst>
          </p:cNvPr>
          <p:cNvSpPr txBox="1"/>
          <p:nvPr/>
        </p:nvSpPr>
        <p:spPr>
          <a:xfrm>
            <a:off x="2857500" y="1454728"/>
            <a:ext cx="3844322" cy="738664"/>
          </a:xfrm>
          <a:prstGeom prst="rect">
            <a:avLst/>
          </a:prstGeom>
          <a:solidFill>
            <a:schemeClr val="bg1"/>
          </a:solidFill>
        </p:spPr>
        <p:txBody>
          <a:bodyPr wrap="none" rtlCol="0">
            <a:spAutoFit/>
          </a:bodyPr>
          <a:lstStyle/>
          <a:p>
            <a:r>
              <a:rPr lang="en-GB" sz="1400" dirty="0"/>
              <a:t>This cuboid is made from 12 centimetre cubes</a:t>
            </a:r>
          </a:p>
          <a:p>
            <a:endParaRPr lang="en-GB" sz="1400" dirty="0"/>
          </a:p>
          <a:p>
            <a:r>
              <a:rPr lang="en-GB" sz="1400" dirty="0"/>
              <a:t>It has a </a:t>
            </a:r>
            <a:r>
              <a:rPr lang="en-GB" sz="1400" b="1" dirty="0"/>
              <a:t>volume </a:t>
            </a:r>
            <a:r>
              <a:rPr lang="en-GB" sz="1400" dirty="0"/>
              <a:t>of 12 cm</a:t>
            </a:r>
            <a:r>
              <a:rPr lang="en-GB" sz="1400" baseline="30000" dirty="0"/>
              <a:t>3</a:t>
            </a:r>
            <a:endParaRPr lang="en-GB" sz="1400" dirty="0"/>
          </a:p>
        </p:txBody>
      </p:sp>
      <p:sp>
        <p:nvSpPr>
          <p:cNvPr id="13" name="TextBox 12">
            <a:extLst>
              <a:ext uri="{FF2B5EF4-FFF2-40B4-BE49-F238E27FC236}">
                <a16:creationId xmlns:a16="http://schemas.microsoft.com/office/drawing/2014/main" id="{2847E5AC-A41C-42BD-BB3A-3A20DB50E6F2}"/>
              </a:ext>
            </a:extLst>
          </p:cNvPr>
          <p:cNvSpPr txBox="1"/>
          <p:nvPr/>
        </p:nvSpPr>
        <p:spPr>
          <a:xfrm>
            <a:off x="2857500" y="4840965"/>
            <a:ext cx="5166799" cy="738664"/>
          </a:xfrm>
          <a:prstGeom prst="rect">
            <a:avLst/>
          </a:prstGeom>
          <a:solidFill>
            <a:schemeClr val="bg1"/>
          </a:solidFill>
        </p:spPr>
        <p:txBody>
          <a:bodyPr wrap="none" rtlCol="0">
            <a:spAutoFit/>
          </a:bodyPr>
          <a:lstStyle/>
          <a:p>
            <a:r>
              <a:rPr lang="en-GB" sz="1400" dirty="0"/>
              <a:t>How many other cuboids can you find with a </a:t>
            </a:r>
            <a:r>
              <a:rPr lang="en-GB" sz="1400" b="1" dirty="0"/>
              <a:t>volume</a:t>
            </a:r>
            <a:r>
              <a:rPr lang="en-GB" sz="1400" dirty="0"/>
              <a:t> of 12 cm</a:t>
            </a:r>
            <a:r>
              <a:rPr lang="en-GB" sz="1400" baseline="30000" dirty="0"/>
              <a:t>3</a:t>
            </a:r>
            <a:r>
              <a:rPr lang="en-GB" sz="1400" dirty="0"/>
              <a:t> </a:t>
            </a:r>
          </a:p>
          <a:p>
            <a:endParaRPr lang="en-GB" sz="1400" dirty="0"/>
          </a:p>
          <a:p>
            <a:endParaRPr lang="en-GB" sz="1400" dirty="0"/>
          </a:p>
        </p:txBody>
      </p:sp>
      <p:sp>
        <p:nvSpPr>
          <p:cNvPr id="14" name="TextBox 13">
            <a:extLst>
              <a:ext uri="{FF2B5EF4-FFF2-40B4-BE49-F238E27FC236}">
                <a16:creationId xmlns:a16="http://schemas.microsoft.com/office/drawing/2014/main" id="{8B8E8412-BA95-48B1-A6F7-E7CE637E436C}"/>
              </a:ext>
            </a:extLst>
          </p:cNvPr>
          <p:cNvSpPr txBox="1"/>
          <p:nvPr/>
        </p:nvSpPr>
        <p:spPr>
          <a:xfrm>
            <a:off x="8395855" y="6406263"/>
            <a:ext cx="1985159" cy="307777"/>
          </a:xfrm>
          <a:prstGeom prst="rect">
            <a:avLst/>
          </a:prstGeom>
          <a:noFill/>
        </p:spPr>
        <p:txBody>
          <a:bodyPr wrap="none" rtlCol="0">
            <a:spAutoFit/>
          </a:bodyPr>
          <a:lstStyle/>
          <a:p>
            <a:r>
              <a:rPr lang="en-GB" sz="1400" dirty="0"/>
              <a:t>Taken from ‘Test Base’</a:t>
            </a:r>
          </a:p>
        </p:txBody>
      </p:sp>
    </p:spTree>
    <p:extLst>
      <p:ext uri="{BB962C8B-B14F-4D97-AF65-F5344CB8AC3E}">
        <p14:creationId xmlns:p14="http://schemas.microsoft.com/office/powerpoint/2010/main" val="1253684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3E2C8019-B301-4141-A9D0-9715A2DEC687}"/>
              </a:ext>
            </a:extLst>
          </p:cNvPr>
          <p:cNvPicPr>
            <a:picLocks noGrp="1" noChangeAspect="1"/>
          </p:cNvPicPr>
          <p:nvPr>
            <p:ph idx="1"/>
          </p:nvPr>
        </p:nvPicPr>
        <p:blipFill>
          <a:blip r:embed="rId3"/>
          <a:stretch>
            <a:fillRect/>
          </a:stretch>
        </p:blipFill>
        <p:spPr>
          <a:xfrm>
            <a:off x="2708589" y="1288473"/>
            <a:ext cx="6307118" cy="2850035"/>
          </a:xfrm>
        </p:spPr>
      </p:pic>
      <p:sp>
        <p:nvSpPr>
          <p:cNvPr id="10" name="Text Box 2">
            <a:extLst>
              <a:ext uri="{FF2B5EF4-FFF2-40B4-BE49-F238E27FC236}">
                <a16:creationId xmlns:a16="http://schemas.microsoft.com/office/drawing/2014/main" id="{70ABABB9-641F-41A0-AD18-50E68F1535F9}"/>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TextBox 5">
            <a:extLst>
              <a:ext uri="{FF2B5EF4-FFF2-40B4-BE49-F238E27FC236}">
                <a16:creationId xmlns:a16="http://schemas.microsoft.com/office/drawing/2014/main" id="{7BCFD7E7-CF02-4AF0-917A-E4FBBADC9F77}"/>
              </a:ext>
            </a:extLst>
          </p:cNvPr>
          <p:cNvSpPr txBox="1"/>
          <p:nvPr/>
        </p:nvSpPr>
        <p:spPr>
          <a:xfrm>
            <a:off x="3616037" y="4882528"/>
            <a:ext cx="5953874" cy="738664"/>
          </a:xfrm>
          <a:prstGeom prst="rect">
            <a:avLst/>
          </a:prstGeom>
          <a:solidFill>
            <a:schemeClr val="bg1"/>
          </a:solidFill>
        </p:spPr>
        <p:txBody>
          <a:bodyPr wrap="none" rtlCol="0">
            <a:spAutoFit/>
          </a:bodyPr>
          <a:lstStyle/>
          <a:p>
            <a:r>
              <a:rPr lang="en-GB" sz="1400" dirty="0"/>
              <a:t>How many centimetre cubes does Kaylee need to make the larger cube?</a:t>
            </a:r>
          </a:p>
          <a:p>
            <a:endParaRPr lang="en-GB" sz="1400" dirty="0"/>
          </a:p>
          <a:p>
            <a:r>
              <a:rPr lang="en-GB" sz="1400" dirty="0"/>
              <a:t>What is the </a:t>
            </a:r>
            <a:r>
              <a:rPr lang="en-GB" sz="1400" b="1" dirty="0"/>
              <a:t>volume</a:t>
            </a:r>
            <a:r>
              <a:rPr lang="en-GB" sz="1400" dirty="0"/>
              <a:t> (in cm</a:t>
            </a:r>
            <a:r>
              <a:rPr lang="en-GB" sz="1400" baseline="30000" dirty="0"/>
              <a:t>3</a:t>
            </a:r>
            <a:r>
              <a:rPr lang="en-GB" sz="1400" dirty="0"/>
              <a:t> ) of her cube ?</a:t>
            </a:r>
          </a:p>
        </p:txBody>
      </p:sp>
      <p:sp>
        <p:nvSpPr>
          <p:cNvPr id="9" name="TextBox 8">
            <a:extLst>
              <a:ext uri="{FF2B5EF4-FFF2-40B4-BE49-F238E27FC236}">
                <a16:creationId xmlns:a16="http://schemas.microsoft.com/office/drawing/2014/main" id="{6A308126-34E5-4816-A751-2FC4AA5BA293}"/>
              </a:ext>
            </a:extLst>
          </p:cNvPr>
          <p:cNvSpPr txBox="1"/>
          <p:nvPr/>
        </p:nvSpPr>
        <p:spPr>
          <a:xfrm>
            <a:off x="8395855" y="6395872"/>
            <a:ext cx="1985159" cy="307777"/>
          </a:xfrm>
          <a:prstGeom prst="rect">
            <a:avLst/>
          </a:prstGeom>
          <a:noFill/>
        </p:spPr>
        <p:txBody>
          <a:bodyPr wrap="none" rtlCol="0">
            <a:spAutoFit/>
          </a:bodyPr>
          <a:lstStyle/>
          <a:p>
            <a:r>
              <a:rPr lang="en-GB" sz="1400" dirty="0"/>
              <a:t>Taken from ‘Test Base’</a:t>
            </a:r>
          </a:p>
        </p:txBody>
      </p:sp>
    </p:spTree>
    <p:extLst>
      <p:ext uri="{BB962C8B-B14F-4D97-AF65-F5344CB8AC3E}">
        <p14:creationId xmlns:p14="http://schemas.microsoft.com/office/powerpoint/2010/main" val="2148525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2" name="Cube 1">
            <a:extLst>
              <a:ext uri="{FF2B5EF4-FFF2-40B4-BE49-F238E27FC236}">
                <a16:creationId xmlns:a16="http://schemas.microsoft.com/office/drawing/2014/main" id="{68275F76-BDD1-49EC-8A72-69A1DCD7FDFA}"/>
              </a:ext>
            </a:extLst>
          </p:cNvPr>
          <p:cNvSpPr/>
          <p:nvPr/>
        </p:nvSpPr>
        <p:spPr>
          <a:xfrm>
            <a:off x="4369478" y="2452254"/>
            <a:ext cx="2685949" cy="2524991"/>
          </a:xfrm>
          <a:prstGeom prst="cub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92D6E1B2-47D4-4E8E-ACDE-A1D6296C67F6}"/>
              </a:ext>
            </a:extLst>
          </p:cNvPr>
          <p:cNvSpPr txBox="1"/>
          <p:nvPr/>
        </p:nvSpPr>
        <p:spPr>
          <a:xfrm>
            <a:off x="5712452" y="2030178"/>
            <a:ext cx="622286" cy="307777"/>
          </a:xfrm>
          <a:prstGeom prst="rect">
            <a:avLst/>
          </a:prstGeom>
          <a:noFill/>
        </p:spPr>
        <p:txBody>
          <a:bodyPr wrap="none" rtlCol="0">
            <a:spAutoFit/>
          </a:bodyPr>
          <a:lstStyle/>
          <a:p>
            <a:r>
              <a:rPr lang="en-GB" sz="1400" dirty="0"/>
              <a:t>10cm</a:t>
            </a:r>
          </a:p>
        </p:txBody>
      </p:sp>
      <p:cxnSp>
        <p:nvCxnSpPr>
          <p:cNvPr id="6" name="Straight Arrow Connector 5">
            <a:extLst>
              <a:ext uri="{FF2B5EF4-FFF2-40B4-BE49-F238E27FC236}">
                <a16:creationId xmlns:a16="http://schemas.microsoft.com/office/drawing/2014/main" id="{9187E765-6EEE-415C-BF56-DE2E7093C7FF}"/>
              </a:ext>
            </a:extLst>
          </p:cNvPr>
          <p:cNvCxnSpPr>
            <a:cxnSpLocks/>
          </p:cNvCxnSpPr>
          <p:nvPr/>
        </p:nvCxnSpPr>
        <p:spPr>
          <a:xfrm>
            <a:off x="5018809" y="2337955"/>
            <a:ext cx="2036618"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8FB29EE7-7A93-4F40-A58E-0DB0B4231524}"/>
              </a:ext>
            </a:extLst>
          </p:cNvPr>
          <p:cNvSpPr txBox="1"/>
          <p:nvPr/>
        </p:nvSpPr>
        <p:spPr>
          <a:xfrm>
            <a:off x="7205752" y="3275111"/>
            <a:ext cx="671979" cy="307777"/>
          </a:xfrm>
          <a:prstGeom prst="rect">
            <a:avLst/>
          </a:prstGeom>
          <a:noFill/>
        </p:spPr>
        <p:txBody>
          <a:bodyPr wrap="none" rtlCol="0">
            <a:spAutoFit/>
          </a:bodyPr>
          <a:lstStyle/>
          <a:p>
            <a:r>
              <a:rPr lang="en-GB" sz="1400" dirty="0"/>
              <a:t>10 cm</a:t>
            </a:r>
          </a:p>
        </p:txBody>
      </p:sp>
      <p:cxnSp>
        <p:nvCxnSpPr>
          <p:cNvPr id="8" name="Straight Arrow Connector 7">
            <a:extLst>
              <a:ext uri="{FF2B5EF4-FFF2-40B4-BE49-F238E27FC236}">
                <a16:creationId xmlns:a16="http://schemas.microsoft.com/office/drawing/2014/main" id="{A17C16CD-FCE5-4C55-A5D9-A8C361A79D6D}"/>
              </a:ext>
            </a:extLst>
          </p:cNvPr>
          <p:cNvCxnSpPr>
            <a:cxnSpLocks/>
          </p:cNvCxnSpPr>
          <p:nvPr/>
        </p:nvCxnSpPr>
        <p:spPr>
          <a:xfrm>
            <a:off x="7205752" y="2452254"/>
            <a:ext cx="18775" cy="194703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E48ADA40-528E-47C8-9C30-0EABEF2223C4}"/>
              </a:ext>
            </a:extLst>
          </p:cNvPr>
          <p:cNvSpPr txBox="1"/>
          <p:nvPr/>
        </p:nvSpPr>
        <p:spPr>
          <a:xfrm>
            <a:off x="6913384" y="4669468"/>
            <a:ext cx="622286" cy="307777"/>
          </a:xfrm>
          <a:prstGeom prst="rect">
            <a:avLst/>
          </a:prstGeom>
          <a:noFill/>
        </p:spPr>
        <p:txBody>
          <a:bodyPr wrap="square" rtlCol="0">
            <a:spAutoFit/>
          </a:bodyPr>
          <a:lstStyle/>
          <a:p>
            <a:r>
              <a:rPr lang="en-GB" sz="1400" dirty="0"/>
              <a:t>10cm</a:t>
            </a:r>
          </a:p>
        </p:txBody>
      </p:sp>
      <p:cxnSp>
        <p:nvCxnSpPr>
          <p:cNvPr id="13" name="Straight Arrow Connector 12">
            <a:extLst>
              <a:ext uri="{FF2B5EF4-FFF2-40B4-BE49-F238E27FC236}">
                <a16:creationId xmlns:a16="http://schemas.microsoft.com/office/drawing/2014/main" id="{2B72E9DE-B858-489C-B5B5-F419BAC750A9}"/>
              </a:ext>
            </a:extLst>
          </p:cNvPr>
          <p:cNvCxnSpPr>
            <a:cxnSpLocks/>
          </p:cNvCxnSpPr>
          <p:nvPr/>
        </p:nvCxnSpPr>
        <p:spPr>
          <a:xfrm flipV="1">
            <a:off x="6556663" y="4436918"/>
            <a:ext cx="625468" cy="60661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314DF060-CD9D-4ADF-BB8E-0747235E0E24}"/>
              </a:ext>
            </a:extLst>
          </p:cNvPr>
          <p:cNvSpPr txBox="1"/>
          <p:nvPr/>
        </p:nvSpPr>
        <p:spPr>
          <a:xfrm>
            <a:off x="9040091" y="2819884"/>
            <a:ext cx="1866217" cy="307777"/>
          </a:xfrm>
          <a:prstGeom prst="rect">
            <a:avLst/>
          </a:prstGeom>
          <a:noFill/>
        </p:spPr>
        <p:txBody>
          <a:bodyPr wrap="none" rtlCol="0">
            <a:spAutoFit/>
          </a:bodyPr>
          <a:lstStyle/>
          <a:p>
            <a:r>
              <a:rPr lang="en-GB" sz="1400" dirty="0"/>
              <a:t>Not drawn accurately</a:t>
            </a:r>
          </a:p>
        </p:txBody>
      </p:sp>
      <p:sp>
        <p:nvSpPr>
          <p:cNvPr id="17" name="TextBox 16">
            <a:extLst>
              <a:ext uri="{FF2B5EF4-FFF2-40B4-BE49-F238E27FC236}">
                <a16:creationId xmlns:a16="http://schemas.microsoft.com/office/drawing/2014/main" id="{B4080ACE-7BFD-4546-974C-EEE2722CF507}"/>
              </a:ext>
            </a:extLst>
          </p:cNvPr>
          <p:cNvSpPr txBox="1"/>
          <p:nvPr/>
        </p:nvSpPr>
        <p:spPr>
          <a:xfrm>
            <a:off x="4369478" y="5702078"/>
            <a:ext cx="2821606" cy="307777"/>
          </a:xfrm>
          <a:prstGeom prst="rect">
            <a:avLst/>
          </a:prstGeom>
          <a:noFill/>
        </p:spPr>
        <p:txBody>
          <a:bodyPr wrap="none" rtlCol="0">
            <a:spAutoFit/>
          </a:bodyPr>
          <a:lstStyle/>
          <a:p>
            <a:r>
              <a:rPr lang="en-GB" sz="1400" dirty="0"/>
              <a:t>What is the volume of this cube ?</a:t>
            </a:r>
          </a:p>
        </p:txBody>
      </p:sp>
    </p:spTree>
    <p:extLst>
      <p:ext uri="{BB962C8B-B14F-4D97-AF65-F5344CB8AC3E}">
        <p14:creationId xmlns:p14="http://schemas.microsoft.com/office/powerpoint/2010/main" val="1562707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2" name="Cube 1">
            <a:extLst>
              <a:ext uri="{FF2B5EF4-FFF2-40B4-BE49-F238E27FC236}">
                <a16:creationId xmlns:a16="http://schemas.microsoft.com/office/drawing/2014/main" id="{68275F76-BDD1-49EC-8A72-69A1DCD7FDFA}"/>
              </a:ext>
            </a:extLst>
          </p:cNvPr>
          <p:cNvSpPr/>
          <p:nvPr/>
        </p:nvSpPr>
        <p:spPr>
          <a:xfrm>
            <a:off x="2807278" y="2452254"/>
            <a:ext cx="4248150" cy="2524991"/>
          </a:xfrm>
          <a:prstGeom prst="cub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92D6E1B2-47D4-4E8E-ACDE-A1D6296C67F6}"/>
              </a:ext>
            </a:extLst>
          </p:cNvPr>
          <p:cNvSpPr txBox="1"/>
          <p:nvPr/>
        </p:nvSpPr>
        <p:spPr>
          <a:xfrm>
            <a:off x="4957048" y="2044521"/>
            <a:ext cx="622286" cy="307777"/>
          </a:xfrm>
          <a:prstGeom prst="rect">
            <a:avLst/>
          </a:prstGeom>
          <a:noFill/>
        </p:spPr>
        <p:txBody>
          <a:bodyPr wrap="none" rtlCol="0">
            <a:spAutoFit/>
          </a:bodyPr>
          <a:lstStyle/>
          <a:p>
            <a:r>
              <a:rPr lang="en-GB" sz="1400" dirty="0"/>
              <a:t>20cm</a:t>
            </a:r>
          </a:p>
        </p:txBody>
      </p:sp>
      <p:cxnSp>
        <p:nvCxnSpPr>
          <p:cNvPr id="6" name="Straight Arrow Connector 5">
            <a:extLst>
              <a:ext uri="{FF2B5EF4-FFF2-40B4-BE49-F238E27FC236}">
                <a16:creationId xmlns:a16="http://schemas.microsoft.com/office/drawing/2014/main" id="{9187E765-6EEE-415C-BF56-DE2E7093C7FF}"/>
              </a:ext>
            </a:extLst>
          </p:cNvPr>
          <p:cNvCxnSpPr>
            <a:cxnSpLocks/>
          </p:cNvCxnSpPr>
          <p:nvPr/>
        </p:nvCxnSpPr>
        <p:spPr>
          <a:xfrm>
            <a:off x="3480955" y="2337955"/>
            <a:ext cx="3574472"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8FB29EE7-7A93-4F40-A58E-0DB0B4231524}"/>
              </a:ext>
            </a:extLst>
          </p:cNvPr>
          <p:cNvSpPr txBox="1"/>
          <p:nvPr/>
        </p:nvSpPr>
        <p:spPr>
          <a:xfrm>
            <a:off x="7205752" y="3275111"/>
            <a:ext cx="671979" cy="307777"/>
          </a:xfrm>
          <a:prstGeom prst="rect">
            <a:avLst/>
          </a:prstGeom>
          <a:noFill/>
        </p:spPr>
        <p:txBody>
          <a:bodyPr wrap="none" rtlCol="0">
            <a:spAutoFit/>
          </a:bodyPr>
          <a:lstStyle/>
          <a:p>
            <a:r>
              <a:rPr lang="en-GB" sz="1400" dirty="0"/>
              <a:t>10 cm</a:t>
            </a:r>
          </a:p>
        </p:txBody>
      </p:sp>
      <p:cxnSp>
        <p:nvCxnSpPr>
          <p:cNvPr id="8" name="Straight Arrow Connector 7">
            <a:extLst>
              <a:ext uri="{FF2B5EF4-FFF2-40B4-BE49-F238E27FC236}">
                <a16:creationId xmlns:a16="http://schemas.microsoft.com/office/drawing/2014/main" id="{A17C16CD-FCE5-4C55-A5D9-A8C361A79D6D}"/>
              </a:ext>
            </a:extLst>
          </p:cNvPr>
          <p:cNvCxnSpPr>
            <a:cxnSpLocks/>
          </p:cNvCxnSpPr>
          <p:nvPr/>
        </p:nvCxnSpPr>
        <p:spPr>
          <a:xfrm>
            <a:off x="7205752" y="2452254"/>
            <a:ext cx="18775" cy="194703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E48ADA40-528E-47C8-9C30-0EABEF2223C4}"/>
              </a:ext>
            </a:extLst>
          </p:cNvPr>
          <p:cNvSpPr txBox="1"/>
          <p:nvPr/>
        </p:nvSpPr>
        <p:spPr>
          <a:xfrm>
            <a:off x="6913384" y="4669468"/>
            <a:ext cx="622286" cy="307777"/>
          </a:xfrm>
          <a:prstGeom prst="rect">
            <a:avLst/>
          </a:prstGeom>
          <a:noFill/>
        </p:spPr>
        <p:txBody>
          <a:bodyPr wrap="square" rtlCol="0">
            <a:spAutoFit/>
          </a:bodyPr>
          <a:lstStyle/>
          <a:p>
            <a:r>
              <a:rPr lang="en-GB" sz="1400" dirty="0"/>
              <a:t>10cm</a:t>
            </a:r>
          </a:p>
        </p:txBody>
      </p:sp>
      <p:cxnSp>
        <p:nvCxnSpPr>
          <p:cNvPr id="13" name="Straight Arrow Connector 12">
            <a:extLst>
              <a:ext uri="{FF2B5EF4-FFF2-40B4-BE49-F238E27FC236}">
                <a16:creationId xmlns:a16="http://schemas.microsoft.com/office/drawing/2014/main" id="{2B72E9DE-B858-489C-B5B5-F419BAC750A9}"/>
              </a:ext>
            </a:extLst>
          </p:cNvPr>
          <p:cNvCxnSpPr>
            <a:cxnSpLocks/>
          </p:cNvCxnSpPr>
          <p:nvPr/>
        </p:nvCxnSpPr>
        <p:spPr>
          <a:xfrm flipV="1">
            <a:off x="6556663" y="4436918"/>
            <a:ext cx="625468" cy="60661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314DF060-CD9D-4ADF-BB8E-0747235E0E24}"/>
              </a:ext>
            </a:extLst>
          </p:cNvPr>
          <p:cNvSpPr txBox="1"/>
          <p:nvPr/>
        </p:nvSpPr>
        <p:spPr>
          <a:xfrm>
            <a:off x="9040091" y="2819884"/>
            <a:ext cx="1866217" cy="307777"/>
          </a:xfrm>
          <a:prstGeom prst="rect">
            <a:avLst/>
          </a:prstGeom>
          <a:noFill/>
        </p:spPr>
        <p:txBody>
          <a:bodyPr wrap="none" rtlCol="0">
            <a:spAutoFit/>
          </a:bodyPr>
          <a:lstStyle/>
          <a:p>
            <a:r>
              <a:rPr lang="en-GB" sz="1400" dirty="0"/>
              <a:t>Not drawn accurately</a:t>
            </a:r>
          </a:p>
        </p:txBody>
      </p:sp>
      <p:sp>
        <p:nvSpPr>
          <p:cNvPr id="17" name="TextBox 16">
            <a:extLst>
              <a:ext uri="{FF2B5EF4-FFF2-40B4-BE49-F238E27FC236}">
                <a16:creationId xmlns:a16="http://schemas.microsoft.com/office/drawing/2014/main" id="{B4080ACE-7BFD-4546-974C-EEE2722CF507}"/>
              </a:ext>
            </a:extLst>
          </p:cNvPr>
          <p:cNvSpPr txBox="1"/>
          <p:nvPr/>
        </p:nvSpPr>
        <p:spPr>
          <a:xfrm>
            <a:off x="4369478" y="5702078"/>
            <a:ext cx="2961067" cy="307777"/>
          </a:xfrm>
          <a:prstGeom prst="rect">
            <a:avLst/>
          </a:prstGeom>
          <a:noFill/>
        </p:spPr>
        <p:txBody>
          <a:bodyPr wrap="none" rtlCol="0">
            <a:spAutoFit/>
          </a:bodyPr>
          <a:lstStyle/>
          <a:p>
            <a:r>
              <a:rPr lang="en-GB" sz="1400" dirty="0"/>
              <a:t>What is the volume of this cuboid ?</a:t>
            </a:r>
          </a:p>
        </p:txBody>
      </p:sp>
    </p:spTree>
    <p:extLst>
      <p:ext uri="{BB962C8B-B14F-4D97-AF65-F5344CB8AC3E}">
        <p14:creationId xmlns:p14="http://schemas.microsoft.com/office/powerpoint/2010/main" val="1195091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2" name="Cube 1">
            <a:extLst>
              <a:ext uri="{FF2B5EF4-FFF2-40B4-BE49-F238E27FC236}">
                <a16:creationId xmlns:a16="http://schemas.microsoft.com/office/drawing/2014/main" id="{68275F76-BDD1-49EC-8A72-69A1DCD7FDFA}"/>
              </a:ext>
            </a:extLst>
          </p:cNvPr>
          <p:cNvSpPr/>
          <p:nvPr/>
        </p:nvSpPr>
        <p:spPr>
          <a:xfrm>
            <a:off x="4369478" y="2452255"/>
            <a:ext cx="2685949" cy="1267690"/>
          </a:xfrm>
          <a:prstGeom prst="cub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92D6E1B2-47D4-4E8E-ACDE-A1D6296C67F6}"/>
              </a:ext>
            </a:extLst>
          </p:cNvPr>
          <p:cNvSpPr txBox="1"/>
          <p:nvPr/>
        </p:nvSpPr>
        <p:spPr>
          <a:xfrm>
            <a:off x="5473714" y="2030178"/>
            <a:ext cx="622286" cy="307777"/>
          </a:xfrm>
          <a:prstGeom prst="rect">
            <a:avLst/>
          </a:prstGeom>
          <a:noFill/>
        </p:spPr>
        <p:txBody>
          <a:bodyPr wrap="none" rtlCol="0">
            <a:spAutoFit/>
          </a:bodyPr>
          <a:lstStyle/>
          <a:p>
            <a:r>
              <a:rPr lang="en-GB" sz="1400" dirty="0"/>
              <a:t>10cm</a:t>
            </a:r>
          </a:p>
        </p:txBody>
      </p:sp>
      <p:cxnSp>
        <p:nvCxnSpPr>
          <p:cNvPr id="6" name="Straight Arrow Connector 5">
            <a:extLst>
              <a:ext uri="{FF2B5EF4-FFF2-40B4-BE49-F238E27FC236}">
                <a16:creationId xmlns:a16="http://schemas.microsoft.com/office/drawing/2014/main" id="{9187E765-6EEE-415C-BF56-DE2E7093C7FF}"/>
              </a:ext>
            </a:extLst>
          </p:cNvPr>
          <p:cNvCxnSpPr/>
          <p:nvPr/>
        </p:nvCxnSpPr>
        <p:spPr>
          <a:xfrm>
            <a:off x="4634345" y="2337955"/>
            <a:ext cx="2421082"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8FB29EE7-7A93-4F40-A58E-0DB0B4231524}"/>
              </a:ext>
            </a:extLst>
          </p:cNvPr>
          <p:cNvSpPr txBox="1"/>
          <p:nvPr/>
        </p:nvSpPr>
        <p:spPr>
          <a:xfrm>
            <a:off x="7243048" y="2714002"/>
            <a:ext cx="572593" cy="307777"/>
          </a:xfrm>
          <a:prstGeom prst="rect">
            <a:avLst/>
          </a:prstGeom>
          <a:noFill/>
        </p:spPr>
        <p:txBody>
          <a:bodyPr wrap="none" rtlCol="0">
            <a:spAutoFit/>
          </a:bodyPr>
          <a:lstStyle/>
          <a:p>
            <a:r>
              <a:rPr lang="en-GB" sz="1400" dirty="0"/>
              <a:t>3 cm</a:t>
            </a:r>
          </a:p>
        </p:txBody>
      </p:sp>
      <p:cxnSp>
        <p:nvCxnSpPr>
          <p:cNvPr id="8" name="Straight Arrow Connector 7">
            <a:extLst>
              <a:ext uri="{FF2B5EF4-FFF2-40B4-BE49-F238E27FC236}">
                <a16:creationId xmlns:a16="http://schemas.microsoft.com/office/drawing/2014/main" id="{A17C16CD-FCE5-4C55-A5D9-A8C361A79D6D}"/>
              </a:ext>
            </a:extLst>
          </p:cNvPr>
          <p:cNvCxnSpPr>
            <a:cxnSpLocks/>
          </p:cNvCxnSpPr>
          <p:nvPr/>
        </p:nvCxnSpPr>
        <p:spPr>
          <a:xfrm>
            <a:off x="7243047" y="2452255"/>
            <a:ext cx="1" cy="83127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E48ADA40-528E-47C8-9C30-0EABEF2223C4}"/>
              </a:ext>
            </a:extLst>
          </p:cNvPr>
          <p:cNvSpPr txBox="1"/>
          <p:nvPr/>
        </p:nvSpPr>
        <p:spPr>
          <a:xfrm>
            <a:off x="7008668" y="3557639"/>
            <a:ext cx="622286" cy="307777"/>
          </a:xfrm>
          <a:prstGeom prst="rect">
            <a:avLst/>
          </a:prstGeom>
          <a:noFill/>
        </p:spPr>
        <p:txBody>
          <a:bodyPr wrap="square" rtlCol="0">
            <a:spAutoFit/>
          </a:bodyPr>
          <a:lstStyle/>
          <a:p>
            <a:r>
              <a:rPr lang="en-GB" sz="1400" dirty="0"/>
              <a:t>2cm</a:t>
            </a:r>
          </a:p>
        </p:txBody>
      </p:sp>
      <p:cxnSp>
        <p:nvCxnSpPr>
          <p:cNvPr id="13" name="Straight Arrow Connector 12">
            <a:extLst>
              <a:ext uri="{FF2B5EF4-FFF2-40B4-BE49-F238E27FC236}">
                <a16:creationId xmlns:a16="http://schemas.microsoft.com/office/drawing/2014/main" id="{2B72E9DE-B858-489C-B5B5-F419BAC750A9}"/>
              </a:ext>
            </a:extLst>
          </p:cNvPr>
          <p:cNvCxnSpPr>
            <a:cxnSpLocks/>
          </p:cNvCxnSpPr>
          <p:nvPr/>
        </p:nvCxnSpPr>
        <p:spPr>
          <a:xfrm flipV="1">
            <a:off x="6847609" y="3482929"/>
            <a:ext cx="322118" cy="29094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314DF060-CD9D-4ADF-BB8E-0747235E0E24}"/>
              </a:ext>
            </a:extLst>
          </p:cNvPr>
          <p:cNvSpPr txBox="1"/>
          <p:nvPr/>
        </p:nvSpPr>
        <p:spPr>
          <a:xfrm>
            <a:off x="9040091" y="2819884"/>
            <a:ext cx="1866217" cy="307777"/>
          </a:xfrm>
          <a:prstGeom prst="rect">
            <a:avLst/>
          </a:prstGeom>
          <a:noFill/>
        </p:spPr>
        <p:txBody>
          <a:bodyPr wrap="none" rtlCol="0">
            <a:spAutoFit/>
          </a:bodyPr>
          <a:lstStyle/>
          <a:p>
            <a:r>
              <a:rPr lang="en-GB" sz="1400" dirty="0"/>
              <a:t>Not drawn accurately</a:t>
            </a:r>
          </a:p>
        </p:txBody>
      </p:sp>
      <p:sp>
        <p:nvSpPr>
          <p:cNvPr id="17" name="TextBox 16">
            <a:extLst>
              <a:ext uri="{FF2B5EF4-FFF2-40B4-BE49-F238E27FC236}">
                <a16:creationId xmlns:a16="http://schemas.microsoft.com/office/drawing/2014/main" id="{B4080ACE-7BFD-4546-974C-EEE2722CF507}"/>
              </a:ext>
            </a:extLst>
          </p:cNvPr>
          <p:cNvSpPr txBox="1"/>
          <p:nvPr/>
        </p:nvSpPr>
        <p:spPr>
          <a:xfrm>
            <a:off x="4142851" y="4557141"/>
            <a:ext cx="2961067" cy="307777"/>
          </a:xfrm>
          <a:prstGeom prst="rect">
            <a:avLst/>
          </a:prstGeom>
          <a:noFill/>
        </p:spPr>
        <p:txBody>
          <a:bodyPr wrap="none" rtlCol="0">
            <a:spAutoFit/>
          </a:bodyPr>
          <a:lstStyle/>
          <a:p>
            <a:r>
              <a:rPr lang="en-GB" sz="1400" dirty="0"/>
              <a:t>What is the volume of this cuboid ?</a:t>
            </a:r>
          </a:p>
        </p:txBody>
      </p:sp>
    </p:spTree>
    <p:extLst>
      <p:ext uri="{BB962C8B-B14F-4D97-AF65-F5344CB8AC3E}">
        <p14:creationId xmlns:p14="http://schemas.microsoft.com/office/powerpoint/2010/main" val="3465778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2" name="Cube 1">
            <a:extLst>
              <a:ext uri="{FF2B5EF4-FFF2-40B4-BE49-F238E27FC236}">
                <a16:creationId xmlns:a16="http://schemas.microsoft.com/office/drawing/2014/main" id="{68275F76-BDD1-49EC-8A72-69A1DCD7FDFA}"/>
              </a:ext>
            </a:extLst>
          </p:cNvPr>
          <p:cNvSpPr/>
          <p:nvPr/>
        </p:nvSpPr>
        <p:spPr>
          <a:xfrm>
            <a:off x="4369478" y="2452255"/>
            <a:ext cx="2685949" cy="1267690"/>
          </a:xfrm>
          <a:prstGeom prst="cub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92D6E1B2-47D4-4E8E-ACDE-A1D6296C67F6}"/>
              </a:ext>
            </a:extLst>
          </p:cNvPr>
          <p:cNvSpPr txBox="1"/>
          <p:nvPr/>
        </p:nvSpPr>
        <p:spPr>
          <a:xfrm>
            <a:off x="5473714" y="2030178"/>
            <a:ext cx="522900" cy="307777"/>
          </a:xfrm>
          <a:prstGeom prst="rect">
            <a:avLst/>
          </a:prstGeom>
          <a:noFill/>
        </p:spPr>
        <p:txBody>
          <a:bodyPr wrap="none" rtlCol="0">
            <a:spAutoFit/>
          </a:bodyPr>
          <a:lstStyle/>
          <a:p>
            <a:r>
              <a:rPr lang="en-GB" sz="1400" dirty="0"/>
              <a:t>6cm</a:t>
            </a:r>
          </a:p>
        </p:txBody>
      </p:sp>
      <p:cxnSp>
        <p:nvCxnSpPr>
          <p:cNvPr id="6" name="Straight Arrow Connector 5">
            <a:extLst>
              <a:ext uri="{FF2B5EF4-FFF2-40B4-BE49-F238E27FC236}">
                <a16:creationId xmlns:a16="http://schemas.microsoft.com/office/drawing/2014/main" id="{9187E765-6EEE-415C-BF56-DE2E7093C7FF}"/>
              </a:ext>
            </a:extLst>
          </p:cNvPr>
          <p:cNvCxnSpPr/>
          <p:nvPr/>
        </p:nvCxnSpPr>
        <p:spPr>
          <a:xfrm>
            <a:off x="4634345" y="2337955"/>
            <a:ext cx="2421082"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8FB29EE7-7A93-4F40-A58E-0DB0B4231524}"/>
              </a:ext>
            </a:extLst>
          </p:cNvPr>
          <p:cNvSpPr txBox="1"/>
          <p:nvPr/>
        </p:nvSpPr>
        <p:spPr>
          <a:xfrm>
            <a:off x="7243048" y="2714002"/>
            <a:ext cx="562975" cy="307777"/>
          </a:xfrm>
          <a:prstGeom prst="rect">
            <a:avLst/>
          </a:prstGeom>
          <a:noFill/>
        </p:spPr>
        <p:txBody>
          <a:bodyPr wrap="none" rtlCol="0">
            <a:spAutoFit/>
          </a:bodyPr>
          <a:lstStyle/>
          <a:p>
            <a:r>
              <a:rPr lang="en-GB" sz="1400" dirty="0"/>
              <a:t>x cm</a:t>
            </a:r>
          </a:p>
        </p:txBody>
      </p:sp>
      <p:cxnSp>
        <p:nvCxnSpPr>
          <p:cNvPr id="8" name="Straight Arrow Connector 7">
            <a:extLst>
              <a:ext uri="{FF2B5EF4-FFF2-40B4-BE49-F238E27FC236}">
                <a16:creationId xmlns:a16="http://schemas.microsoft.com/office/drawing/2014/main" id="{A17C16CD-FCE5-4C55-A5D9-A8C361A79D6D}"/>
              </a:ext>
            </a:extLst>
          </p:cNvPr>
          <p:cNvCxnSpPr>
            <a:cxnSpLocks/>
          </p:cNvCxnSpPr>
          <p:nvPr/>
        </p:nvCxnSpPr>
        <p:spPr>
          <a:xfrm>
            <a:off x="7243047" y="2452255"/>
            <a:ext cx="1" cy="83127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E48ADA40-528E-47C8-9C30-0EABEF2223C4}"/>
              </a:ext>
            </a:extLst>
          </p:cNvPr>
          <p:cNvSpPr txBox="1"/>
          <p:nvPr/>
        </p:nvSpPr>
        <p:spPr>
          <a:xfrm>
            <a:off x="7008668" y="3557639"/>
            <a:ext cx="622286" cy="307777"/>
          </a:xfrm>
          <a:prstGeom prst="rect">
            <a:avLst/>
          </a:prstGeom>
          <a:noFill/>
        </p:spPr>
        <p:txBody>
          <a:bodyPr wrap="square" rtlCol="0">
            <a:spAutoFit/>
          </a:bodyPr>
          <a:lstStyle/>
          <a:p>
            <a:r>
              <a:rPr lang="en-GB" sz="1400" dirty="0"/>
              <a:t>2cm</a:t>
            </a:r>
          </a:p>
        </p:txBody>
      </p:sp>
      <p:cxnSp>
        <p:nvCxnSpPr>
          <p:cNvPr id="13" name="Straight Arrow Connector 12">
            <a:extLst>
              <a:ext uri="{FF2B5EF4-FFF2-40B4-BE49-F238E27FC236}">
                <a16:creationId xmlns:a16="http://schemas.microsoft.com/office/drawing/2014/main" id="{2B72E9DE-B858-489C-B5B5-F419BAC750A9}"/>
              </a:ext>
            </a:extLst>
          </p:cNvPr>
          <p:cNvCxnSpPr>
            <a:cxnSpLocks/>
          </p:cNvCxnSpPr>
          <p:nvPr/>
        </p:nvCxnSpPr>
        <p:spPr>
          <a:xfrm flipV="1">
            <a:off x="6847609" y="3482929"/>
            <a:ext cx="322118" cy="29094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314DF060-CD9D-4ADF-BB8E-0747235E0E24}"/>
              </a:ext>
            </a:extLst>
          </p:cNvPr>
          <p:cNvSpPr txBox="1"/>
          <p:nvPr/>
        </p:nvSpPr>
        <p:spPr>
          <a:xfrm>
            <a:off x="9040091" y="2819884"/>
            <a:ext cx="1866217" cy="307777"/>
          </a:xfrm>
          <a:prstGeom prst="rect">
            <a:avLst/>
          </a:prstGeom>
          <a:noFill/>
        </p:spPr>
        <p:txBody>
          <a:bodyPr wrap="none" rtlCol="0">
            <a:spAutoFit/>
          </a:bodyPr>
          <a:lstStyle/>
          <a:p>
            <a:r>
              <a:rPr lang="en-GB" sz="1400" dirty="0"/>
              <a:t>Not drawn accurately</a:t>
            </a:r>
          </a:p>
        </p:txBody>
      </p:sp>
      <p:sp>
        <p:nvSpPr>
          <p:cNvPr id="17" name="TextBox 16">
            <a:extLst>
              <a:ext uri="{FF2B5EF4-FFF2-40B4-BE49-F238E27FC236}">
                <a16:creationId xmlns:a16="http://schemas.microsoft.com/office/drawing/2014/main" id="{B4080ACE-7BFD-4546-974C-EEE2722CF507}"/>
              </a:ext>
            </a:extLst>
          </p:cNvPr>
          <p:cNvSpPr txBox="1"/>
          <p:nvPr/>
        </p:nvSpPr>
        <p:spPr>
          <a:xfrm>
            <a:off x="4142851" y="4557141"/>
            <a:ext cx="2967479" cy="738664"/>
          </a:xfrm>
          <a:prstGeom prst="rect">
            <a:avLst/>
          </a:prstGeom>
          <a:noFill/>
        </p:spPr>
        <p:txBody>
          <a:bodyPr wrap="none" rtlCol="0">
            <a:spAutoFit/>
          </a:bodyPr>
          <a:lstStyle/>
          <a:p>
            <a:r>
              <a:rPr lang="en-GB" sz="1400" dirty="0"/>
              <a:t>This cuboid has a volume of 24cm</a:t>
            </a:r>
            <a:r>
              <a:rPr lang="en-GB" sz="1400" baseline="30000" dirty="0"/>
              <a:t>3</a:t>
            </a:r>
            <a:endParaRPr lang="en-GB" sz="1400" dirty="0"/>
          </a:p>
          <a:p>
            <a:endParaRPr lang="en-GB" sz="1400" dirty="0"/>
          </a:p>
          <a:p>
            <a:r>
              <a:rPr lang="en-GB" sz="1400" dirty="0"/>
              <a:t>What is the value of x in cm ?</a:t>
            </a:r>
          </a:p>
        </p:txBody>
      </p:sp>
    </p:spTree>
    <p:extLst>
      <p:ext uri="{BB962C8B-B14F-4D97-AF65-F5344CB8AC3E}">
        <p14:creationId xmlns:p14="http://schemas.microsoft.com/office/powerpoint/2010/main" val="3778839818"/>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812</TotalTime>
  <Words>959</Words>
  <Application>Microsoft Office PowerPoint</Application>
  <PresentationFormat>Widescreen</PresentationFormat>
  <Paragraphs>177</Paragraphs>
  <Slides>14</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3_HIAS PowerPoint template</vt:lpstr>
      <vt:lpstr>Year 7</vt:lpstr>
      <vt:lpstr>HIAS Blended Learning Resource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JO Lees</cp:lastModifiedBy>
  <cp:revision>77</cp:revision>
  <dcterms:created xsi:type="dcterms:W3CDTF">2021-01-05T11:02:27Z</dcterms:created>
  <dcterms:modified xsi:type="dcterms:W3CDTF">2021-01-18T12:58:26Z</dcterms:modified>
</cp:coreProperties>
</file>