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2" r:id="rId2"/>
    <p:sldId id="2643" r:id="rId3"/>
    <p:sldId id="2644" r:id="rId4"/>
    <p:sldId id="2706" r:id="rId5"/>
    <p:sldId id="2707" r:id="rId6"/>
    <p:sldId id="2694" r:id="rId7"/>
    <p:sldId id="2708" r:id="rId8"/>
    <p:sldId id="2704" r:id="rId9"/>
    <p:sldId id="2714" r:id="rId10"/>
    <p:sldId id="2715" r:id="rId11"/>
    <p:sldId id="2716" r:id="rId12"/>
    <p:sldId id="2710" r:id="rId13"/>
    <p:sldId id="2702"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85930" autoAdjust="0"/>
  </p:normalViewPr>
  <p:slideViewPr>
    <p:cSldViewPr snapToGrid="0">
      <p:cViewPr varScale="1">
        <p:scale>
          <a:sx n="74" d="100"/>
          <a:sy n="74" d="100"/>
        </p:scale>
        <p:origin x="989" y="5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18/01/2021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Assuming integer answers:</a:t>
            </a:r>
          </a:p>
          <a:p>
            <a:r>
              <a:rPr lang="en-GB" dirty="0"/>
              <a:t>1 x 1 x 12</a:t>
            </a:r>
          </a:p>
          <a:p>
            <a:r>
              <a:rPr lang="en-GB" dirty="0"/>
              <a:t>1 x 2 x 6</a:t>
            </a:r>
          </a:p>
          <a:p>
            <a:r>
              <a:rPr lang="en-GB" dirty="0"/>
              <a:t>1 x 3 x 4</a:t>
            </a:r>
          </a:p>
          <a:p>
            <a:r>
              <a:rPr lang="en-GB" dirty="0"/>
              <a:t>2 x 2 x 3</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1470998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Volume of A = 3 x 5 x 4 = 60 cm</a:t>
            </a:r>
            <a:r>
              <a:rPr lang="en-GB" baseline="30000" dirty="0"/>
              <a:t>2</a:t>
            </a:r>
          </a:p>
          <a:p>
            <a:r>
              <a:rPr lang="en-GB" baseline="0" dirty="0"/>
              <a:t>2 x 5 = 10</a:t>
            </a:r>
          </a:p>
          <a:p>
            <a:r>
              <a:rPr lang="en-GB" baseline="0" dirty="0"/>
              <a:t>60 / 10 = 6</a:t>
            </a:r>
          </a:p>
          <a:p>
            <a:r>
              <a:rPr lang="en-GB" baseline="0" dirty="0"/>
              <a:t>x = 6 cm</a:t>
            </a:r>
          </a:p>
        </p:txBody>
      </p:sp>
      <p:sp>
        <p:nvSpPr>
          <p:cNvPr id="4" name="Slide Number Placeholder 3"/>
          <p:cNvSpPr>
            <a:spLocks noGrp="1"/>
          </p:cNvSpPr>
          <p:nvPr>
            <p:ph type="sldNum" sz="quarter" idx="5"/>
          </p:nvPr>
        </p:nvSpPr>
        <p:spPr/>
        <p:txBody>
          <a:bodyPr/>
          <a:lstStyle/>
          <a:p>
            <a:fld id="{2F929179-DAC7-4087-8034-1DBDA8E953E7}" type="slidenum">
              <a:rPr lang="en-GB" smtClean="0"/>
              <a:t>13</a:t>
            </a:fld>
            <a:endParaRPr lang="en-GB"/>
          </a:p>
        </p:txBody>
      </p:sp>
    </p:spTree>
    <p:extLst>
      <p:ext uri="{BB962C8B-B14F-4D97-AF65-F5344CB8AC3E}">
        <p14:creationId xmlns:p14="http://schemas.microsoft.com/office/powerpoint/2010/main" val="4227212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6 x 6 x 6 = 216</a:t>
            </a:r>
          </a:p>
          <a:p>
            <a:r>
              <a:rPr lang="en-GB" dirty="0"/>
              <a:t>Volume  = 216 </a:t>
            </a:r>
            <a:r>
              <a:rPr lang="en-GB" sz="1200" dirty="0"/>
              <a:t>cm</a:t>
            </a:r>
            <a:r>
              <a:rPr lang="en-GB" sz="1200" baseline="30000" dirty="0"/>
              <a:t>3</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3543765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10 x 10 x 10 = 1000 cm</a:t>
            </a:r>
            <a:r>
              <a:rPr lang="en-GB" baseline="30000" dirty="0"/>
              <a:t>3  </a:t>
            </a: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333853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10 x 10 x 20 = 2000 cm</a:t>
            </a:r>
            <a:r>
              <a:rPr lang="en-GB" baseline="30000" dirty="0"/>
              <a:t>3  </a:t>
            </a: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697838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10 x 3 x 2 = 60 cm</a:t>
            </a:r>
            <a:r>
              <a:rPr lang="en-GB" baseline="30000" dirty="0"/>
              <a:t>3  </a:t>
            </a: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3079320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6 x 2 x 2 = 24 cm</a:t>
            </a:r>
            <a:r>
              <a:rPr lang="en-GB" baseline="30000" dirty="0"/>
              <a:t>3  </a:t>
            </a:r>
          </a:p>
          <a:p>
            <a:r>
              <a:rPr lang="en-GB" baseline="0" dirty="0"/>
              <a:t>x = 2cm</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1098548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8 x 3 x 1 = 24 cm</a:t>
            </a:r>
            <a:r>
              <a:rPr lang="en-GB" baseline="30000" dirty="0"/>
              <a:t>3  </a:t>
            </a:r>
          </a:p>
          <a:p>
            <a:r>
              <a:rPr lang="en-GB" baseline="0" dirty="0"/>
              <a:t>x = 8 cm</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3734864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Any combination that have a product of 100 (using x</a:t>
            </a:r>
            <a:r>
              <a:rPr lang="en-GB" baseline="30000" dirty="0"/>
              <a:t>2</a:t>
            </a:r>
            <a:r>
              <a:rPr lang="en-GB" baseline="0" dirty="0"/>
              <a:t>y= volume)</a:t>
            </a:r>
            <a:endParaRPr lang="en-GB" dirty="0"/>
          </a:p>
          <a:p>
            <a:r>
              <a:rPr lang="en-GB" dirty="0"/>
              <a:t>25 x 2 x 2</a:t>
            </a:r>
          </a:p>
          <a:p>
            <a:r>
              <a:rPr lang="en-GB" dirty="0"/>
              <a:t>1 x 1 x 100</a:t>
            </a:r>
          </a:p>
          <a:p>
            <a:r>
              <a:rPr lang="en-GB" baseline="0" dirty="0"/>
              <a:t>5 x 5 x 4 </a:t>
            </a:r>
          </a:p>
          <a:p>
            <a:r>
              <a:rPr lang="en-GB" baseline="0" dirty="0"/>
              <a:t>10 x 10 x 1</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2527853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10 x 3 x 2 = 60 cm</a:t>
            </a:r>
            <a:r>
              <a:rPr lang="en-GB" baseline="30000" dirty="0"/>
              <a:t>3  </a:t>
            </a: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12</a:t>
            </a:fld>
            <a:endParaRPr lang="en-GB"/>
          </a:p>
        </p:txBody>
      </p:sp>
    </p:spTree>
    <p:extLst>
      <p:ext uri="{BB962C8B-B14F-4D97-AF65-F5344CB8AC3E}">
        <p14:creationId xmlns:p14="http://schemas.microsoft.com/office/powerpoint/2010/main" val="3731108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2.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dirty="0">
                <a:solidFill>
                  <a:schemeClr val="tx1"/>
                </a:solidFill>
                <a:effectLst/>
                <a:latin typeface="+mj-lt"/>
                <a:ea typeface="Calibri" panose="020F0502020204030204" pitchFamily="34" charset="0"/>
                <a:cs typeface="Times New Roman" panose="02020603050405020304" pitchFamily="18" charset="0"/>
              </a:rPr>
              <a:t>Volume (unit 7.8)</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1426832" y="3368002"/>
            <a:ext cx="10163596" cy="1384995"/>
          </a:xfrm>
          <a:prstGeom prst="rect">
            <a:avLst/>
          </a:prstGeom>
          <a:noFill/>
        </p:spPr>
        <p:txBody>
          <a:bodyPr wrap="square">
            <a:spAutoFit/>
          </a:bodyPr>
          <a:lstStyle/>
          <a:p>
            <a:r>
              <a:rPr lang="en-US" sz="1400" dirty="0"/>
              <a:t>This unit is about three-dimensional shapes. Standard labelling conventions are introduced, and students learn to accurately construct points, lines and polygons. The link between polygons and the faces of solids is made as the properties of familiar solids are explored. Formulae to calculate the volume of cubes and cuboids is developed in this unit. The accurate use of vocabulary and conventions is a focus in this unit.</a:t>
            </a:r>
          </a:p>
          <a:p>
            <a:endParaRPr lang="en-US" sz="1400" dirty="0"/>
          </a:p>
          <a:p>
            <a:r>
              <a:rPr lang="en-US" sz="1400" dirty="0"/>
              <a:t>This set of problems is about the volume of cubes and cuboids.</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Cube 1">
            <a:extLst>
              <a:ext uri="{FF2B5EF4-FFF2-40B4-BE49-F238E27FC236}">
                <a16:creationId xmlns:a16="http://schemas.microsoft.com/office/drawing/2014/main" id="{68275F76-BDD1-49EC-8A72-69A1DCD7FDFA}"/>
              </a:ext>
            </a:extLst>
          </p:cNvPr>
          <p:cNvSpPr/>
          <p:nvPr/>
        </p:nvSpPr>
        <p:spPr>
          <a:xfrm>
            <a:off x="4369478" y="2452255"/>
            <a:ext cx="2685949" cy="1267690"/>
          </a:xfrm>
          <a:prstGeom prst="cub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2D6E1B2-47D4-4E8E-ACDE-A1D6296C67F6}"/>
              </a:ext>
            </a:extLst>
          </p:cNvPr>
          <p:cNvSpPr txBox="1"/>
          <p:nvPr/>
        </p:nvSpPr>
        <p:spPr>
          <a:xfrm>
            <a:off x="5473714" y="2030178"/>
            <a:ext cx="562975" cy="307777"/>
          </a:xfrm>
          <a:prstGeom prst="rect">
            <a:avLst/>
          </a:prstGeom>
          <a:noFill/>
        </p:spPr>
        <p:txBody>
          <a:bodyPr wrap="none" rtlCol="0">
            <a:spAutoFit/>
          </a:bodyPr>
          <a:lstStyle/>
          <a:p>
            <a:r>
              <a:rPr lang="en-GB" sz="1400" dirty="0"/>
              <a:t>x cm</a:t>
            </a:r>
          </a:p>
        </p:txBody>
      </p:sp>
      <p:cxnSp>
        <p:nvCxnSpPr>
          <p:cNvPr id="6" name="Straight Arrow Connector 5">
            <a:extLst>
              <a:ext uri="{FF2B5EF4-FFF2-40B4-BE49-F238E27FC236}">
                <a16:creationId xmlns:a16="http://schemas.microsoft.com/office/drawing/2014/main" id="{9187E765-6EEE-415C-BF56-DE2E7093C7FF}"/>
              </a:ext>
            </a:extLst>
          </p:cNvPr>
          <p:cNvCxnSpPr/>
          <p:nvPr/>
        </p:nvCxnSpPr>
        <p:spPr>
          <a:xfrm>
            <a:off x="4634345" y="2337955"/>
            <a:ext cx="242108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FB29EE7-7A93-4F40-A58E-0DB0B4231524}"/>
              </a:ext>
            </a:extLst>
          </p:cNvPr>
          <p:cNvSpPr txBox="1"/>
          <p:nvPr/>
        </p:nvSpPr>
        <p:spPr>
          <a:xfrm>
            <a:off x="7243048" y="2714002"/>
            <a:ext cx="572593" cy="307777"/>
          </a:xfrm>
          <a:prstGeom prst="rect">
            <a:avLst/>
          </a:prstGeom>
          <a:noFill/>
        </p:spPr>
        <p:txBody>
          <a:bodyPr wrap="none" rtlCol="0">
            <a:spAutoFit/>
          </a:bodyPr>
          <a:lstStyle/>
          <a:p>
            <a:r>
              <a:rPr lang="en-GB" sz="1400" dirty="0"/>
              <a:t>3 cm</a:t>
            </a:r>
          </a:p>
        </p:txBody>
      </p:sp>
      <p:cxnSp>
        <p:nvCxnSpPr>
          <p:cNvPr id="8" name="Straight Arrow Connector 7">
            <a:extLst>
              <a:ext uri="{FF2B5EF4-FFF2-40B4-BE49-F238E27FC236}">
                <a16:creationId xmlns:a16="http://schemas.microsoft.com/office/drawing/2014/main" id="{A17C16CD-FCE5-4C55-A5D9-A8C361A79D6D}"/>
              </a:ext>
            </a:extLst>
          </p:cNvPr>
          <p:cNvCxnSpPr>
            <a:cxnSpLocks/>
          </p:cNvCxnSpPr>
          <p:nvPr/>
        </p:nvCxnSpPr>
        <p:spPr>
          <a:xfrm>
            <a:off x="7243047" y="2452255"/>
            <a:ext cx="1" cy="83127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48ADA40-528E-47C8-9C30-0EABEF2223C4}"/>
              </a:ext>
            </a:extLst>
          </p:cNvPr>
          <p:cNvSpPr txBox="1"/>
          <p:nvPr/>
        </p:nvSpPr>
        <p:spPr>
          <a:xfrm>
            <a:off x="7008668" y="3557639"/>
            <a:ext cx="622286" cy="307777"/>
          </a:xfrm>
          <a:prstGeom prst="rect">
            <a:avLst/>
          </a:prstGeom>
          <a:noFill/>
        </p:spPr>
        <p:txBody>
          <a:bodyPr wrap="square" rtlCol="0">
            <a:spAutoFit/>
          </a:bodyPr>
          <a:lstStyle/>
          <a:p>
            <a:r>
              <a:rPr lang="en-GB" sz="1400" dirty="0"/>
              <a:t>1cm</a:t>
            </a:r>
          </a:p>
        </p:txBody>
      </p:sp>
      <p:cxnSp>
        <p:nvCxnSpPr>
          <p:cNvPr id="13" name="Straight Arrow Connector 12">
            <a:extLst>
              <a:ext uri="{FF2B5EF4-FFF2-40B4-BE49-F238E27FC236}">
                <a16:creationId xmlns:a16="http://schemas.microsoft.com/office/drawing/2014/main" id="{2B72E9DE-B858-489C-B5B5-F419BAC750A9}"/>
              </a:ext>
            </a:extLst>
          </p:cNvPr>
          <p:cNvCxnSpPr>
            <a:cxnSpLocks/>
          </p:cNvCxnSpPr>
          <p:nvPr/>
        </p:nvCxnSpPr>
        <p:spPr>
          <a:xfrm flipV="1">
            <a:off x="6847609" y="3482929"/>
            <a:ext cx="322118" cy="2909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14DF060-CD9D-4ADF-BB8E-0747235E0E24}"/>
              </a:ext>
            </a:extLst>
          </p:cNvPr>
          <p:cNvSpPr txBox="1"/>
          <p:nvPr/>
        </p:nvSpPr>
        <p:spPr>
          <a:xfrm>
            <a:off x="9040091" y="2819884"/>
            <a:ext cx="1866217" cy="307777"/>
          </a:xfrm>
          <a:prstGeom prst="rect">
            <a:avLst/>
          </a:prstGeom>
          <a:noFill/>
        </p:spPr>
        <p:txBody>
          <a:bodyPr wrap="none" rtlCol="0">
            <a:spAutoFit/>
          </a:bodyPr>
          <a:lstStyle/>
          <a:p>
            <a:r>
              <a:rPr lang="en-GB" sz="1400" dirty="0"/>
              <a:t>Not drawn accurately</a:t>
            </a:r>
          </a:p>
        </p:txBody>
      </p:sp>
      <p:sp>
        <p:nvSpPr>
          <p:cNvPr id="17" name="TextBox 16">
            <a:extLst>
              <a:ext uri="{FF2B5EF4-FFF2-40B4-BE49-F238E27FC236}">
                <a16:creationId xmlns:a16="http://schemas.microsoft.com/office/drawing/2014/main" id="{B4080ACE-7BFD-4546-974C-EEE2722CF507}"/>
              </a:ext>
            </a:extLst>
          </p:cNvPr>
          <p:cNvSpPr txBox="1"/>
          <p:nvPr/>
        </p:nvSpPr>
        <p:spPr>
          <a:xfrm>
            <a:off x="4142851" y="4557141"/>
            <a:ext cx="2967479" cy="738664"/>
          </a:xfrm>
          <a:prstGeom prst="rect">
            <a:avLst/>
          </a:prstGeom>
          <a:noFill/>
        </p:spPr>
        <p:txBody>
          <a:bodyPr wrap="none" rtlCol="0">
            <a:spAutoFit/>
          </a:bodyPr>
          <a:lstStyle/>
          <a:p>
            <a:r>
              <a:rPr lang="en-GB" sz="1400" dirty="0"/>
              <a:t>This cuboid has a volume of 24cm</a:t>
            </a:r>
            <a:r>
              <a:rPr lang="en-GB" sz="1400" baseline="30000" dirty="0"/>
              <a:t>3</a:t>
            </a:r>
            <a:endParaRPr lang="en-GB" sz="1400" dirty="0"/>
          </a:p>
          <a:p>
            <a:endParaRPr lang="en-GB" sz="1400" dirty="0"/>
          </a:p>
          <a:p>
            <a:r>
              <a:rPr lang="en-GB" sz="1400" dirty="0"/>
              <a:t>What is the value of x in cm ?</a:t>
            </a:r>
          </a:p>
        </p:txBody>
      </p:sp>
    </p:spTree>
    <p:extLst>
      <p:ext uri="{BB962C8B-B14F-4D97-AF65-F5344CB8AC3E}">
        <p14:creationId xmlns:p14="http://schemas.microsoft.com/office/powerpoint/2010/main" val="1532466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Cube 1">
            <a:extLst>
              <a:ext uri="{FF2B5EF4-FFF2-40B4-BE49-F238E27FC236}">
                <a16:creationId xmlns:a16="http://schemas.microsoft.com/office/drawing/2014/main" id="{68275F76-BDD1-49EC-8A72-69A1DCD7FDFA}"/>
              </a:ext>
            </a:extLst>
          </p:cNvPr>
          <p:cNvSpPr/>
          <p:nvPr/>
        </p:nvSpPr>
        <p:spPr>
          <a:xfrm>
            <a:off x="4369478" y="2452255"/>
            <a:ext cx="2685949" cy="1267690"/>
          </a:xfrm>
          <a:prstGeom prst="cub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2D6E1B2-47D4-4E8E-ACDE-A1D6296C67F6}"/>
              </a:ext>
            </a:extLst>
          </p:cNvPr>
          <p:cNvSpPr txBox="1"/>
          <p:nvPr/>
        </p:nvSpPr>
        <p:spPr>
          <a:xfrm>
            <a:off x="5473714" y="2030178"/>
            <a:ext cx="562975" cy="307777"/>
          </a:xfrm>
          <a:prstGeom prst="rect">
            <a:avLst/>
          </a:prstGeom>
          <a:noFill/>
        </p:spPr>
        <p:txBody>
          <a:bodyPr wrap="none" rtlCol="0">
            <a:spAutoFit/>
          </a:bodyPr>
          <a:lstStyle/>
          <a:p>
            <a:r>
              <a:rPr lang="en-GB" sz="1400" dirty="0"/>
              <a:t>y cm</a:t>
            </a:r>
          </a:p>
        </p:txBody>
      </p:sp>
      <p:cxnSp>
        <p:nvCxnSpPr>
          <p:cNvPr id="6" name="Straight Arrow Connector 5">
            <a:extLst>
              <a:ext uri="{FF2B5EF4-FFF2-40B4-BE49-F238E27FC236}">
                <a16:creationId xmlns:a16="http://schemas.microsoft.com/office/drawing/2014/main" id="{9187E765-6EEE-415C-BF56-DE2E7093C7FF}"/>
              </a:ext>
            </a:extLst>
          </p:cNvPr>
          <p:cNvCxnSpPr/>
          <p:nvPr/>
        </p:nvCxnSpPr>
        <p:spPr>
          <a:xfrm>
            <a:off x="4634345" y="2337955"/>
            <a:ext cx="242108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FB29EE7-7A93-4F40-A58E-0DB0B4231524}"/>
              </a:ext>
            </a:extLst>
          </p:cNvPr>
          <p:cNvSpPr txBox="1"/>
          <p:nvPr/>
        </p:nvSpPr>
        <p:spPr>
          <a:xfrm>
            <a:off x="7243048" y="2714002"/>
            <a:ext cx="562975" cy="307777"/>
          </a:xfrm>
          <a:prstGeom prst="rect">
            <a:avLst/>
          </a:prstGeom>
          <a:noFill/>
        </p:spPr>
        <p:txBody>
          <a:bodyPr wrap="none" rtlCol="0">
            <a:spAutoFit/>
          </a:bodyPr>
          <a:lstStyle/>
          <a:p>
            <a:r>
              <a:rPr lang="en-GB" sz="1400" dirty="0"/>
              <a:t>x cm</a:t>
            </a:r>
          </a:p>
        </p:txBody>
      </p:sp>
      <p:cxnSp>
        <p:nvCxnSpPr>
          <p:cNvPr id="8" name="Straight Arrow Connector 7">
            <a:extLst>
              <a:ext uri="{FF2B5EF4-FFF2-40B4-BE49-F238E27FC236}">
                <a16:creationId xmlns:a16="http://schemas.microsoft.com/office/drawing/2014/main" id="{A17C16CD-FCE5-4C55-A5D9-A8C361A79D6D}"/>
              </a:ext>
            </a:extLst>
          </p:cNvPr>
          <p:cNvCxnSpPr>
            <a:cxnSpLocks/>
          </p:cNvCxnSpPr>
          <p:nvPr/>
        </p:nvCxnSpPr>
        <p:spPr>
          <a:xfrm>
            <a:off x="7243047" y="2452255"/>
            <a:ext cx="1" cy="83127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48ADA40-528E-47C8-9C30-0EABEF2223C4}"/>
              </a:ext>
            </a:extLst>
          </p:cNvPr>
          <p:cNvSpPr txBox="1"/>
          <p:nvPr/>
        </p:nvSpPr>
        <p:spPr>
          <a:xfrm>
            <a:off x="7008668" y="3557639"/>
            <a:ext cx="622286" cy="307777"/>
          </a:xfrm>
          <a:prstGeom prst="rect">
            <a:avLst/>
          </a:prstGeom>
          <a:noFill/>
        </p:spPr>
        <p:txBody>
          <a:bodyPr wrap="square" rtlCol="0">
            <a:spAutoFit/>
          </a:bodyPr>
          <a:lstStyle/>
          <a:p>
            <a:r>
              <a:rPr lang="en-GB" sz="1400" dirty="0"/>
              <a:t>x cm</a:t>
            </a:r>
          </a:p>
        </p:txBody>
      </p:sp>
      <p:cxnSp>
        <p:nvCxnSpPr>
          <p:cNvPr id="13" name="Straight Arrow Connector 12">
            <a:extLst>
              <a:ext uri="{FF2B5EF4-FFF2-40B4-BE49-F238E27FC236}">
                <a16:creationId xmlns:a16="http://schemas.microsoft.com/office/drawing/2014/main" id="{2B72E9DE-B858-489C-B5B5-F419BAC750A9}"/>
              </a:ext>
            </a:extLst>
          </p:cNvPr>
          <p:cNvCxnSpPr>
            <a:cxnSpLocks/>
          </p:cNvCxnSpPr>
          <p:nvPr/>
        </p:nvCxnSpPr>
        <p:spPr>
          <a:xfrm flipV="1">
            <a:off x="6847609" y="3482929"/>
            <a:ext cx="322118" cy="2909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14DF060-CD9D-4ADF-BB8E-0747235E0E24}"/>
              </a:ext>
            </a:extLst>
          </p:cNvPr>
          <p:cNvSpPr txBox="1"/>
          <p:nvPr/>
        </p:nvSpPr>
        <p:spPr>
          <a:xfrm>
            <a:off x="9040091" y="2819884"/>
            <a:ext cx="1866217" cy="307777"/>
          </a:xfrm>
          <a:prstGeom prst="rect">
            <a:avLst/>
          </a:prstGeom>
          <a:noFill/>
        </p:spPr>
        <p:txBody>
          <a:bodyPr wrap="none" rtlCol="0">
            <a:spAutoFit/>
          </a:bodyPr>
          <a:lstStyle/>
          <a:p>
            <a:r>
              <a:rPr lang="en-GB" sz="1400" dirty="0"/>
              <a:t>Not drawn accurately</a:t>
            </a:r>
          </a:p>
        </p:txBody>
      </p:sp>
      <p:sp>
        <p:nvSpPr>
          <p:cNvPr id="17" name="TextBox 16">
            <a:extLst>
              <a:ext uri="{FF2B5EF4-FFF2-40B4-BE49-F238E27FC236}">
                <a16:creationId xmlns:a16="http://schemas.microsoft.com/office/drawing/2014/main" id="{B4080ACE-7BFD-4546-974C-EEE2722CF507}"/>
              </a:ext>
            </a:extLst>
          </p:cNvPr>
          <p:cNvSpPr txBox="1"/>
          <p:nvPr/>
        </p:nvSpPr>
        <p:spPr>
          <a:xfrm>
            <a:off x="4142851" y="4557141"/>
            <a:ext cx="3647152" cy="738664"/>
          </a:xfrm>
          <a:prstGeom prst="rect">
            <a:avLst/>
          </a:prstGeom>
          <a:noFill/>
        </p:spPr>
        <p:txBody>
          <a:bodyPr wrap="none" rtlCol="0">
            <a:spAutoFit/>
          </a:bodyPr>
          <a:lstStyle/>
          <a:p>
            <a:r>
              <a:rPr lang="en-GB" sz="1400" dirty="0"/>
              <a:t>This cuboid has a volume of  100 cm</a:t>
            </a:r>
            <a:r>
              <a:rPr lang="en-GB" sz="1400" baseline="30000" dirty="0"/>
              <a:t>3</a:t>
            </a:r>
            <a:endParaRPr lang="en-GB" sz="1400" dirty="0"/>
          </a:p>
          <a:p>
            <a:endParaRPr lang="en-GB" sz="1400" dirty="0"/>
          </a:p>
          <a:p>
            <a:r>
              <a:rPr lang="en-GB" sz="1400" dirty="0"/>
              <a:t>What could the values of x and y be in cm ?</a:t>
            </a:r>
          </a:p>
        </p:txBody>
      </p:sp>
    </p:spTree>
    <p:extLst>
      <p:ext uri="{BB962C8B-B14F-4D97-AF65-F5344CB8AC3E}">
        <p14:creationId xmlns:p14="http://schemas.microsoft.com/office/powerpoint/2010/main" val="2574989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14" name="Picture 13">
            <a:extLst>
              <a:ext uri="{FF2B5EF4-FFF2-40B4-BE49-F238E27FC236}">
                <a16:creationId xmlns:a16="http://schemas.microsoft.com/office/drawing/2014/main" id="{562F5806-6576-4890-AD76-A7916457D9FA}"/>
              </a:ext>
            </a:extLst>
          </p:cNvPr>
          <p:cNvPicPr>
            <a:picLocks noChangeAspect="1"/>
          </p:cNvPicPr>
          <p:nvPr/>
        </p:nvPicPr>
        <p:blipFill>
          <a:blip r:embed="rId3"/>
          <a:stretch>
            <a:fillRect/>
          </a:stretch>
        </p:blipFill>
        <p:spPr>
          <a:xfrm>
            <a:off x="3278863" y="1140072"/>
            <a:ext cx="6000218" cy="4577856"/>
          </a:xfrm>
          <a:prstGeom prst="rect">
            <a:avLst/>
          </a:prstGeom>
        </p:spPr>
      </p:pic>
      <p:sp>
        <p:nvSpPr>
          <p:cNvPr id="15" name="TextBox 14">
            <a:extLst>
              <a:ext uri="{FF2B5EF4-FFF2-40B4-BE49-F238E27FC236}">
                <a16:creationId xmlns:a16="http://schemas.microsoft.com/office/drawing/2014/main" id="{78CAB1A3-0A47-41E0-A56E-A2C091D06533}"/>
              </a:ext>
            </a:extLst>
          </p:cNvPr>
          <p:cNvSpPr txBox="1"/>
          <p:nvPr/>
        </p:nvSpPr>
        <p:spPr>
          <a:xfrm>
            <a:off x="7969828" y="6095501"/>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2634653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B590601-A0F9-4B72-9E74-246538CEE833}"/>
              </a:ext>
            </a:extLst>
          </p:cNvPr>
          <p:cNvPicPr>
            <a:picLocks noGrp="1" noChangeAspect="1"/>
          </p:cNvPicPr>
          <p:nvPr>
            <p:ph idx="1"/>
          </p:nvPr>
        </p:nvPicPr>
        <p:blipFill rotWithShape="1">
          <a:blip r:embed="rId3"/>
          <a:srcRect b="62099"/>
          <a:stretch/>
        </p:blipFill>
        <p:spPr>
          <a:xfrm>
            <a:off x="2358356" y="1169719"/>
            <a:ext cx="7475287" cy="3080163"/>
          </a:xfrm>
        </p:spPr>
      </p:pic>
      <p:sp>
        <p:nvSpPr>
          <p:cNvPr id="3" name="TextBox 2">
            <a:extLst>
              <a:ext uri="{FF2B5EF4-FFF2-40B4-BE49-F238E27FC236}">
                <a16:creationId xmlns:a16="http://schemas.microsoft.com/office/drawing/2014/main" id="{3B8B608E-2426-4BF1-9948-59A8B5E55BA4}"/>
              </a:ext>
            </a:extLst>
          </p:cNvPr>
          <p:cNvSpPr txBox="1"/>
          <p:nvPr/>
        </p:nvSpPr>
        <p:spPr>
          <a:xfrm>
            <a:off x="8395855" y="6395872"/>
            <a:ext cx="1985159" cy="307777"/>
          </a:xfrm>
          <a:prstGeom prst="rect">
            <a:avLst/>
          </a:prstGeom>
          <a:noFill/>
        </p:spPr>
        <p:txBody>
          <a:bodyPr wrap="none" rtlCol="0">
            <a:spAutoFit/>
          </a:bodyPr>
          <a:lstStyle/>
          <a:p>
            <a:r>
              <a:rPr lang="en-GB" sz="1400" dirty="0"/>
              <a:t>Taken from ‘Test Base’</a:t>
            </a:r>
          </a:p>
        </p:txBody>
      </p:sp>
      <p:sp>
        <p:nvSpPr>
          <p:cNvPr id="4" name="Text Box 2">
            <a:extLst>
              <a:ext uri="{FF2B5EF4-FFF2-40B4-BE49-F238E27FC236}">
                <a16:creationId xmlns:a16="http://schemas.microsoft.com/office/drawing/2014/main" id="{68A81726-24D4-466E-BE78-85B43CFC69BD}"/>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63BC1833-0A11-45D2-B251-7E836836C991}"/>
              </a:ext>
            </a:extLst>
          </p:cNvPr>
          <p:cNvSpPr txBox="1"/>
          <p:nvPr/>
        </p:nvSpPr>
        <p:spPr>
          <a:xfrm>
            <a:off x="4329361" y="4589408"/>
            <a:ext cx="3533275" cy="738664"/>
          </a:xfrm>
          <a:prstGeom prst="rect">
            <a:avLst/>
          </a:prstGeom>
          <a:noFill/>
        </p:spPr>
        <p:txBody>
          <a:bodyPr wrap="none" rtlCol="0">
            <a:spAutoFit/>
          </a:bodyPr>
          <a:lstStyle/>
          <a:p>
            <a:r>
              <a:rPr lang="en-GB" sz="1400" dirty="0"/>
              <a:t>Work out the volume of cuboid A</a:t>
            </a:r>
          </a:p>
          <a:p>
            <a:endParaRPr lang="en-GB" sz="1400" dirty="0"/>
          </a:p>
          <a:p>
            <a:r>
              <a:rPr lang="en-GB" sz="1400" dirty="0"/>
              <a:t>Work out the value of the length marked x</a:t>
            </a:r>
          </a:p>
        </p:txBody>
      </p:sp>
    </p:spTree>
    <p:extLst>
      <p:ext uri="{BB962C8B-B14F-4D97-AF65-F5344CB8AC3E}">
        <p14:creationId xmlns:p14="http://schemas.microsoft.com/office/powerpoint/2010/main" val="31093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1098968996"/>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84521DA-9F5A-4FEE-9488-E9682C1C9A4D}"/>
              </a:ext>
            </a:extLst>
          </p:cNvPr>
          <p:cNvPicPr>
            <a:picLocks noChangeAspect="1"/>
          </p:cNvPicPr>
          <p:nvPr/>
        </p:nvPicPr>
        <p:blipFill>
          <a:blip r:embed="rId3"/>
          <a:stretch>
            <a:fillRect/>
          </a:stretch>
        </p:blipFill>
        <p:spPr>
          <a:xfrm>
            <a:off x="2771010" y="1304267"/>
            <a:ext cx="4734586" cy="3210373"/>
          </a:xfrm>
          <a:prstGeom prst="rect">
            <a:avLst/>
          </a:prstGeom>
        </p:spPr>
      </p:pic>
      <p:sp>
        <p:nvSpPr>
          <p:cNvPr id="10" name="Text Box 2">
            <a:extLst>
              <a:ext uri="{FF2B5EF4-FFF2-40B4-BE49-F238E27FC236}">
                <a16:creationId xmlns:a16="http://schemas.microsoft.com/office/drawing/2014/main" id="{70ABABB9-641F-41A0-AD18-50E68F1535F9}"/>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2" name="TextBox 11">
            <a:extLst>
              <a:ext uri="{FF2B5EF4-FFF2-40B4-BE49-F238E27FC236}">
                <a16:creationId xmlns:a16="http://schemas.microsoft.com/office/drawing/2014/main" id="{956DF663-1650-4173-9A90-63E8BEA8DDE8}"/>
              </a:ext>
            </a:extLst>
          </p:cNvPr>
          <p:cNvSpPr txBox="1"/>
          <p:nvPr/>
        </p:nvSpPr>
        <p:spPr>
          <a:xfrm>
            <a:off x="2857500" y="1454728"/>
            <a:ext cx="3844322" cy="738664"/>
          </a:xfrm>
          <a:prstGeom prst="rect">
            <a:avLst/>
          </a:prstGeom>
          <a:solidFill>
            <a:schemeClr val="bg1"/>
          </a:solidFill>
        </p:spPr>
        <p:txBody>
          <a:bodyPr wrap="none" rtlCol="0">
            <a:spAutoFit/>
          </a:bodyPr>
          <a:lstStyle/>
          <a:p>
            <a:r>
              <a:rPr lang="en-GB" sz="1400" dirty="0"/>
              <a:t>This cuboid is made from 12 centimetre cubes</a:t>
            </a:r>
          </a:p>
          <a:p>
            <a:endParaRPr lang="en-GB" sz="1400" dirty="0"/>
          </a:p>
          <a:p>
            <a:r>
              <a:rPr lang="en-GB" sz="1400" dirty="0"/>
              <a:t>It has a </a:t>
            </a:r>
            <a:r>
              <a:rPr lang="en-GB" sz="1400" b="1" dirty="0"/>
              <a:t>volume </a:t>
            </a:r>
            <a:r>
              <a:rPr lang="en-GB" sz="1400" dirty="0"/>
              <a:t>of 12 cm</a:t>
            </a:r>
            <a:r>
              <a:rPr lang="en-GB" sz="1400" baseline="30000" dirty="0"/>
              <a:t>3</a:t>
            </a:r>
            <a:endParaRPr lang="en-GB" sz="1400" dirty="0"/>
          </a:p>
        </p:txBody>
      </p:sp>
      <p:sp>
        <p:nvSpPr>
          <p:cNvPr id="13" name="TextBox 12">
            <a:extLst>
              <a:ext uri="{FF2B5EF4-FFF2-40B4-BE49-F238E27FC236}">
                <a16:creationId xmlns:a16="http://schemas.microsoft.com/office/drawing/2014/main" id="{2847E5AC-A41C-42BD-BB3A-3A20DB50E6F2}"/>
              </a:ext>
            </a:extLst>
          </p:cNvPr>
          <p:cNvSpPr txBox="1"/>
          <p:nvPr/>
        </p:nvSpPr>
        <p:spPr>
          <a:xfrm>
            <a:off x="2857500" y="4840965"/>
            <a:ext cx="5166799" cy="738664"/>
          </a:xfrm>
          <a:prstGeom prst="rect">
            <a:avLst/>
          </a:prstGeom>
          <a:solidFill>
            <a:schemeClr val="bg1"/>
          </a:solidFill>
        </p:spPr>
        <p:txBody>
          <a:bodyPr wrap="none" rtlCol="0">
            <a:spAutoFit/>
          </a:bodyPr>
          <a:lstStyle/>
          <a:p>
            <a:r>
              <a:rPr lang="en-GB" sz="1400" dirty="0"/>
              <a:t>How many other cuboids can you find with a </a:t>
            </a:r>
            <a:r>
              <a:rPr lang="en-GB" sz="1400" b="1" dirty="0"/>
              <a:t>volume</a:t>
            </a:r>
            <a:r>
              <a:rPr lang="en-GB" sz="1400" dirty="0"/>
              <a:t> of 12 cm</a:t>
            </a:r>
            <a:r>
              <a:rPr lang="en-GB" sz="1400" baseline="30000" dirty="0"/>
              <a:t>3</a:t>
            </a:r>
            <a:r>
              <a:rPr lang="en-GB" sz="1400" dirty="0"/>
              <a:t> </a:t>
            </a:r>
          </a:p>
          <a:p>
            <a:endParaRPr lang="en-GB" sz="1400" dirty="0"/>
          </a:p>
          <a:p>
            <a:endParaRPr lang="en-GB" sz="1400" dirty="0"/>
          </a:p>
        </p:txBody>
      </p:sp>
      <p:sp>
        <p:nvSpPr>
          <p:cNvPr id="14" name="TextBox 13">
            <a:extLst>
              <a:ext uri="{FF2B5EF4-FFF2-40B4-BE49-F238E27FC236}">
                <a16:creationId xmlns:a16="http://schemas.microsoft.com/office/drawing/2014/main" id="{8B8E8412-BA95-48B1-A6F7-E7CE637E436C}"/>
              </a:ext>
            </a:extLst>
          </p:cNvPr>
          <p:cNvSpPr txBox="1"/>
          <p:nvPr/>
        </p:nvSpPr>
        <p:spPr>
          <a:xfrm>
            <a:off x="8395855" y="6406263"/>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1253684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E2C8019-B301-4141-A9D0-9715A2DEC687}"/>
              </a:ext>
            </a:extLst>
          </p:cNvPr>
          <p:cNvPicPr>
            <a:picLocks noGrp="1" noChangeAspect="1"/>
          </p:cNvPicPr>
          <p:nvPr>
            <p:ph idx="1"/>
          </p:nvPr>
        </p:nvPicPr>
        <p:blipFill>
          <a:blip r:embed="rId3"/>
          <a:stretch>
            <a:fillRect/>
          </a:stretch>
        </p:blipFill>
        <p:spPr>
          <a:xfrm>
            <a:off x="2708589" y="1288473"/>
            <a:ext cx="6307118" cy="2850035"/>
          </a:xfrm>
        </p:spPr>
      </p:pic>
      <p:sp>
        <p:nvSpPr>
          <p:cNvPr id="10" name="Text Box 2">
            <a:extLst>
              <a:ext uri="{FF2B5EF4-FFF2-40B4-BE49-F238E27FC236}">
                <a16:creationId xmlns:a16="http://schemas.microsoft.com/office/drawing/2014/main" id="{70ABABB9-641F-41A0-AD18-50E68F1535F9}"/>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7BCFD7E7-CF02-4AF0-917A-E4FBBADC9F77}"/>
              </a:ext>
            </a:extLst>
          </p:cNvPr>
          <p:cNvSpPr txBox="1"/>
          <p:nvPr/>
        </p:nvSpPr>
        <p:spPr>
          <a:xfrm>
            <a:off x="3616037" y="4882528"/>
            <a:ext cx="5953874" cy="738664"/>
          </a:xfrm>
          <a:prstGeom prst="rect">
            <a:avLst/>
          </a:prstGeom>
          <a:solidFill>
            <a:schemeClr val="bg1"/>
          </a:solidFill>
        </p:spPr>
        <p:txBody>
          <a:bodyPr wrap="none" rtlCol="0">
            <a:spAutoFit/>
          </a:bodyPr>
          <a:lstStyle/>
          <a:p>
            <a:r>
              <a:rPr lang="en-GB" sz="1400" dirty="0"/>
              <a:t>How many centimetre cubes does Kaylee need to make the larger cube?</a:t>
            </a:r>
          </a:p>
          <a:p>
            <a:endParaRPr lang="en-GB" sz="1400" dirty="0"/>
          </a:p>
          <a:p>
            <a:r>
              <a:rPr lang="en-GB" sz="1400" dirty="0"/>
              <a:t>What is the </a:t>
            </a:r>
            <a:r>
              <a:rPr lang="en-GB" sz="1400" b="1" dirty="0"/>
              <a:t>volume</a:t>
            </a:r>
            <a:r>
              <a:rPr lang="en-GB" sz="1400" dirty="0"/>
              <a:t> (in cm</a:t>
            </a:r>
            <a:r>
              <a:rPr lang="en-GB" sz="1400" baseline="30000" dirty="0"/>
              <a:t>3</a:t>
            </a:r>
            <a:r>
              <a:rPr lang="en-GB" sz="1400" dirty="0"/>
              <a:t> ) of her cube ?</a:t>
            </a:r>
          </a:p>
        </p:txBody>
      </p:sp>
      <p:sp>
        <p:nvSpPr>
          <p:cNvPr id="9" name="TextBox 8">
            <a:extLst>
              <a:ext uri="{FF2B5EF4-FFF2-40B4-BE49-F238E27FC236}">
                <a16:creationId xmlns:a16="http://schemas.microsoft.com/office/drawing/2014/main" id="{6A308126-34E5-4816-A751-2FC4AA5BA293}"/>
              </a:ext>
            </a:extLst>
          </p:cNvPr>
          <p:cNvSpPr txBox="1"/>
          <p:nvPr/>
        </p:nvSpPr>
        <p:spPr>
          <a:xfrm>
            <a:off x="8395855" y="6395872"/>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2148525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Cube 1">
            <a:extLst>
              <a:ext uri="{FF2B5EF4-FFF2-40B4-BE49-F238E27FC236}">
                <a16:creationId xmlns:a16="http://schemas.microsoft.com/office/drawing/2014/main" id="{68275F76-BDD1-49EC-8A72-69A1DCD7FDFA}"/>
              </a:ext>
            </a:extLst>
          </p:cNvPr>
          <p:cNvSpPr/>
          <p:nvPr/>
        </p:nvSpPr>
        <p:spPr>
          <a:xfrm>
            <a:off x="4369478" y="2452254"/>
            <a:ext cx="2685949" cy="2524991"/>
          </a:xfrm>
          <a:prstGeom prst="cub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2D6E1B2-47D4-4E8E-ACDE-A1D6296C67F6}"/>
              </a:ext>
            </a:extLst>
          </p:cNvPr>
          <p:cNvSpPr txBox="1"/>
          <p:nvPr/>
        </p:nvSpPr>
        <p:spPr>
          <a:xfrm>
            <a:off x="5712452" y="2030178"/>
            <a:ext cx="622286" cy="307777"/>
          </a:xfrm>
          <a:prstGeom prst="rect">
            <a:avLst/>
          </a:prstGeom>
          <a:noFill/>
        </p:spPr>
        <p:txBody>
          <a:bodyPr wrap="none" rtlCol="0">
            <a:spAutoFit/>
          </a:bodyPr>
          <a:lstStyle/>
          <a:p>
            <a:r>
              <a:rPr lang="en-GB" sz="1400" dirty="0"/>
              <a:t>10cm</a:t>
            </a:r>
          </a:p>
        </p:txBody>
      </p:sp>
      <p:cxnSp>
        <p:nvCxnSpPr>
          <p:cNvPr id="6" name="Straight Arrow Connector 5">
            <a:extLst>
              <a:ext uri="{FF2B5EF4-FFF2-40B4-BE49-F238E27FC236}">
                <a16:creationId xmlns:a16="http://schemas.microsoft.com/office/drawing/2014/main" id="{9187E765-6EEE-415C-BF56-DE2E7093C7FF}"/>
              </a:ext>
            </a:extLst>
          </p:cNvPr>
          <p:cNvCxnSpPr>
            <a:cxnSpLocks/>
          </p:cNvCxnSpPr>
          <p:nvPr/>
        </p:nvCxnSpPr>
        <p:spPr>
          <a:xfrm>
            <a:off x="5018809" y="2337955"/>
            <a:ext cx="203661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FB29EE7-7A93-4F40-A58E-0DB0B4231524}"/>
              </a:ext>
            </a:extLst>
          </p:cNvPr>
          <p:cNvSpPr txBox="1"/>
          <p:nvPr/>
        </p:nvSpPr>
        <p:spPr>
          <a:xfrm>
            <a:off x="7205752" y="3275111"/>
            <a:ext cx="671979" cy="307777"/>
          </a:xfrm>
          <a:prstGeom prst="rect">
            <a:avLst/>
          </a:prstGeom>
          <a:noFill/>
        </p:spPr>
        <p:txBody>
          <a:bodyPr wrap="none" rtlCol="0">
            <a:spAutoFit/>
          </a:bodyPr>
          <a:lstStyle/>
          <a:p>
            <a:r>
              <a:rPr lang="en-GB" sz="1400" dirty="0"/>
              <a:t>10 cm</a:t>
            </a:r>
          </a:p>
        </p:txBody>
      </p:sp>
      <p:cxnSp>
        <p:nvCxnSpPr>
          <p:cNvPr id="8" name="Straight Arrow Connector 7">
            <a:extLst>
              <a:ext uri="{FF2B5EF4-FFF2-40B4-BE49-F238E27FC236}">
                <a16:creationId xmlns:a16="http://schemas.microsoft.com/office/drawing/2014/main" id="{A17C16CD-FCE5-4C55-A5D9-A8C361A79D6D}"/>
              </a:ext>
            </a:extLst>
          </p:cNvPr>
          <p:cNvCxnSpPr>
            <a:cxnSpLocks/>
          </p:cNvCxnSpPr>
          <p:nvPr/>
        </p:nvCxnSpPr>
        <p:spPr>
          <a:xfrm>
            <a:off x="7205752" y="2452254"/>
            <a:ext cx="18775" cy="194703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48ADA40-528E-47C8-9C30-0EABEF2223C4}"/>
              </a:ext>
            </a:extLst>
          </p:cNvPr>
          <p:cNvSpPr txBox="1"/>
          <p:nvPr/>
        </p:nvSpPr>
        <p:spPr>
          <a:xfrm>
            <a:off x="6913384" y="4669468"/>
            <a:ext cx="622286" cy="307777"/>
          </a:xfrm>
          <a:prstGeom prst="rect">
            <a:avLst/>
          </a:prstGeom>
          <a:noFill/>
        </p:spPr>
        <p:txBody>
          <a:bodyPr wrap="square" rtlCol="0">
            <a:spAutoFit/>
          </a:bodyPr>
          <a:lstStyle/>
          <a:p>
            <a:r>
              <a:rPr lang="en-GB" sz="1400" dirty="0"/>
              <a:t>10cm</a:t>
            </a:r>
          </a:p>
        </p:txBody>
      </p:sp>
      <p:cxnSp>
        <p:nvCxnSpPr>
          <p:cNvPr id="13" name="Straight Arrow Connector 12">
            <a:extLst>
              <a:ext uri="{FF2B5EF4-FFF2-40B4-BE49-F238E27FC236}">
                <a16:creationId xmlns:a16="http://schemas.microsoft.com/office/drawing/2014/main" id="{2B72E9DE-B858-489C-B5B5-F419BAC750A9}"/>
              </a:ext>
            </a:extLst>
          </p:cNvPr>
          <p:cNvCxnSpPr>
            <a:cxnSpLocks/>
          </p:cNvCxnSpPr>
          <p:nvPr/>
        </p:nvCxnSpPr>
        <p:spPr>
          <a:xfrm flipV="1">
            <a:off x="6556663" y="4436918"/>
            <a:ext cx="625468" cy="60661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14DF060-CD9D-4ADF-BB8E-0747235E0E24}"/>
              </a:ext>
            </a:extLst>
          </p:cNvPr>
          <p:cNvSpPr txBox="1"/>
          <p:nvPr/>
        </p:nvSpPr>
        <p:spPr>
          <a:xfrm>
            <a:off x="9040091" y="2819884"/>
            <a:ext cx="1866217" cy="307777"/>
          </a:xfrm>
          <a:prstGeom prst="rect">
            <a:avLst/>
          </a:prstGeom>
          <a:noFill/>
        </p:spPr>
        <p:txBody>
          <a:bodyPr wrap="none" rtlCol="0">
            <a:spAutoFit/>
          </a:bodyPr>
          <a:lstStyle/>
          <a:p>
            <a:r>
              <a:rPr lang="en-GB" sz="1400" dirty="0"/>
              <a:t>Not drawn accurately</a:t>
            </a:r>
          </a:p>
        </p:txBody>
      </p:sp>
      <p:sp>
        <p:nvSpPr>
          <p:cNvPr id="17" name="TextBox 16">
            <a:extLst>
              <a:ext uri="{FF2B5EF4-FFF2-40B4-BE49-F238E27FC236}">
                <a16:creationId xmlns:a16="http://schemas.microsoft.com/office/drawing/2014/main" id="{B4080ACE-7BFD-4546-974C-EEE2722CF507}"/>
              </a:ext>
            </a:extLst>
          </p:cNvPr>
          <p:cNvSpPr txBox="1"/>
          <p:nvPr/>
        </p:nvSpPr>
        <p:spPr>
          <a:xfrm>
            <a:off x="4369478" y="5702078"/>
            <a:ext cx="2821606" cy="307777"/>
          </a:xfrm>
          <a:prstGeom prst="rect">
            <a:avLst/>
          </a:prstGeom>
          <a:noFill/>
        </p:spPr>
        <p:txBody>
          <a:bodyPr wrap="none" rtlCol="0">
            <a:spAutoFit/>
          </a:bodyPr>
          <a:lstStyle/>
          <a:p>
            <a:r>
              <a:rPr lang="en-GB" sz="1400" dirty="0"/>
              <a:t>What is the volume of this cube ?</a:t>
            </a:r>
          </a:p>
        </p:txBody>
      </p:sp>
    </p:spTree>
    <p:extLst>
      <p:ext uri="{BB962C8B-B14F-4D97-AF65-F5344CB8AC3E}">
        <p14:creationId xmlns:p14="http://schemas.microsoft.com/office/powerpoint/2010/main" val="156270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Cube 1">
            <a:extLst>
              <a:ext uri="{FF2B5EF4-FFF2-40B4-BE49-F238E27FC236}">
                <a16:creationId xmlns:a16="http://schemas.microsoft.com/office/drawing/2014/main" id="{68275F76-BDD1-49EC-8A72-69A1DCD7FDFA}"/>
              </a:ext>
            </a:extLst>
          </p:cNvPr>
          <p:cNvSpPr/>
          <p:nvPr/>
        </p:nvSpPr>
        <p:spPr>
          <a:xfrm>
            <a:off x="2807278" y="2452254"/>
            <a:ext cx="4248150" cy="2524991"/>
          </a:xfrm>
          <a:prstGeom prst="cub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2D6E1B2-47D4-4E8E-ACDE-A1D6296C67F6}"/>
              </a:ext>
            </a:extLst>
          </p:cNvPr>
          <p:cNvSpPr txBox="1"/>
          <p:nvPr/>
        </p:nvSpPr>
        <p:spPr>
          <a:xfrm>
            <a:off x="4957048" y="2044521"/>
            <a:ext cx="622286" cy="307777"/>
          </a:xfrm>
          <a:prstGeom prst="rect">
            <a:avLst/>
          </a:prstGeom>
          <a:noFill/>
        </p:spPr>
        <p:txBody>
          <a:bodyPr wrap="none" rtlCol="0">
            <a:spAutoFit/>
          </a:bodyPr>
          <a:lstStyle/>
          <a:p>
            <a:r>
              <a:rPr lang="en-GB" sz="1400" dirty="0"/>
              <a:t>20cm</a:t>
            </a:r>
          </a:p>
        </p:txBody>
      </p:sp>
      <p:cxnSp>
        <p:nvCxnSpPr>
          <p:cNvPr id="6" name="Straight Arrow Connector 5">
            <a:extLst>
              <a:ext uri="{FF2B5EF4-FFF2-40B4-BE49-F238E27FC236}">
                <a16:creationId xmlns:a16="http://schemas.microsoft.com/office/drawing/2014/main" id="{9187E765-6EEE-415C-BF56-DE2E7093C7FF}"/>
              </a:ext>
            </a:extLst>
          </p:cNvPr>
          <p:cNvCxnSpPr>
            <a:cxnSpLocks/>
          </p:cNvCxnSpPr>
          <p:nvPr/>
        </p:nvCxnSpPr>
        <p:spPr>
          <a:xfrm>
            <a:off x="3480955" y="2337955"/>
            <a:ext cx="357447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FB29EE7-7A93-4F40-A58E-0DB0B4231524}"/>
              </a:ext>
            </a:extLst>
          </p:cNvPr>
          <p:cNvSpPr txBox="1"/>
          <p:nvPr/>
        </p:nvSpPr>
        <p:spPr>
          <a:xfrm>
            <a:off x="7205752" y="3275111"/>
            <a:ext cx="671979" cy="307777"/>
          </a:xfrm>
          <a:prstGeom prst="rect">
            <a:avLst/>
          </a:prstGeom>
          <a:noFill/>
        </p:spPr>
        <p:txBody>
          <a:bodyPr wrap="none" rtlCol="0">
            <a:spAutoFit/>
          </a:bodyPr>
          <a:lstStyle/>
          <a:p>
            <a:r>
              <a:rPr lang="en-GB" sz="1400" dirty="0"/>
              <a:t>10 cm</a:t>
            </a:r>
          </a:p>
        </p:txBody>
      </p:sp>
      <p:cxnSp>
        <p:nvCxnSpPr>
          <p:cNvPr id="8" name="Straight Arrow Connector 7">
            <a:extLst>
              <a:ext uri="{FF2B5EF4-FFF2-40B4-BE49-F238E27FC236}">
                <a16:creationId xmlns:a16="http://schemas.microsoft.com/office/drawing/2014/main" id="{A17C16CD-FCE5-4C55-A5D9-A8C361A79D6D}"/>
              </a:ext>
            </a:extLst>
          </p:cNvPr>
          <p:cNvCxnSpPr>
            <a:cxnSpLocks/>
          </p:cNvCxnSpPr>
          <p:nvPr/>
        </p:nvCxnSpPr>
        <p:spPr>
          <a:xfrm>
            <a:off x="7205752" y="2452254"/>
            <a:ext cx="18775" cy="194703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48ADA40-528E-47C8-9C30-0EABEF2223C4}"/>
              </a:ext>
            </a:extLst>
          </p:cNvPr>
          <p:cNvSpPr txBox="1"/>
          <p:nvPr/>
        </p:nvSpPr>
        <p:spPr>
          <a:xfrm>
            <a:off x="6913384" y="4669468"/>
            <a:ext cx="622286" cy="307777"/>
          </a:xfrm>
          <a:prstGeom prst="rect">
            <a:avLst/>
          </a:prstGeom>
          <a:noFill/>
        </p:spPr>
        <p:txBody>
          <a:bodyPr wrap="square" rtlCol="0">
            <a:spAutoFit/>
          </a:bodyPr>
          <a:lstStyle/>
          <a:p>
            <a:r>
              <a:rPr lang="en-GB" sz="1400" dirty="0"/>
              <a:t>10cm</a:t>
            </a:r>
          </a:p>
        </p:txBody>
      </p:sp>
      <p:cxnSp>
        <p:nvCxnSpPr>
          <p:cNvPr id="13" name="Straight Arrow Connector 12">
            <a:extLst>
              <a:ext uri="{FF2B5EF4-FFF2-40B4-BE49-F238E27FC236}">
                <a16:creationId xmlns:a16="http://schemas.microsoft.com/office/drawing/2014/main" id="{2B72E9DE-B858-489C-B5B5-F419BAC750A9}"/>
              </a:ext>
            </a:extLst>
          </p:cNvPr>
          <p:cNvCxnSpPr>
            <a:cxnSpLocks/>
          </p:cNvCxnSpPr>
          <p:nvPr/>
        </p:nvCxnSpPr>
        <p:spPr>
          <a:xfrm flipV="1">
            <a:off x="6556663" y="4436918"/>
            <a:ext cx="625468" cy="60661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14DF060-CD9D-4ADF-BB8E-0747235E0E24}"/>
              </a:ext>
            </a:extLst>
          </p:cNvPr>
          <p:cNvSpPr txBox="1"/>
          <p:nvPr/>
        </p:nvSpPr>
        <p:spPr>
          <a:xfrm>
            <a:off x="9040091" y="2819884"/>
            <a:ext cx="1866217" cy="307777"/>
          </a:xfrm>
          <a:prstGeom prst="rect">
            <a:avLst/>
          </a:prstGeom>
          <a:noFill/>
        </p:spPr>
        <p:txBody>
          <a:bodyPr wrap="none" rtlCol="0">
            <a:spAutoFit/>
          </a:bodyPr>
          <a:lstStyle/>
          <a:p>
            <a:r>
              <a:rPr lang="en-GB" sz="1400" dirty="0"/>
              <a:t>Not drawn accurately</a:t>
            </a:r>
          </a:p>
        </p:txBody>
      </p:sp>
      <p:sp>
        <p:nvSpPr>
          <p:cNvPr id="17" name="TextBox 16">
            <a:extLst>
              <a:ext uri="{FF2B5EF4-FFF2-40B4-BE49-F238E27FC236}">
                <a16:creationId xmlns:a16="http://schemas.microsoft.com/office/drawing/2014/main" id="{B4080ACE-7BFD-4546-974C-EEE2722CF507}"/>
              </a:ext>
            </a:extLst>
          </p:cNvPr>
          <p:cNvSpPr txBox="1"/>
          <p:nvPr/>
        </p:nvSpPr>
        <p:spPr>
          <a:xfrm>
            <a:off x="4369478" y="5702078"/>
            <a:ext cx="2961067" cy="307777"/>
          </a:xfrm>
          <a:prstGeom prst="rect">
            <a:avLst/>
          </a:prstGeom>
          <a:noFill/>
        </p:spPr>
        <p:txBody>
          <a:bodyPr wrap="none" rtlCol="0">
            <a:spAutoFit/>
          </a:bodyPr>
          <a:lstStyle/>
          <a:p>
            <a:r>
              <a:rPr lang="en-GB" sz="1400" dirty="0"/>
              <a:t>What is the volume of this cuboid ?</a:t>
            </a:r>
          </a:p>
        </p:txBody>
      </p:sp>
    </p:spTree>
    <p:extLst>
      <p:ext uri="{BB962C8B-B14F-4D97-AF65-F5344CB8AC3E}">
        <p14:creationId xmlns:p14="http://schemas.microsoft.com/office/powerpoint/2010/main" val="1195091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Cube 1">
            <a:extLst>
              <a:ext uri="{FF2B5EF4-FFF2-40B4-BE49-F238E27FC236}">
                <a16:creationId xmlns:a16="http://schemas.microsoft.com/office/drawing/2014/main" id="{68275F76-BDD1-49EC-8A72-69A1DCD7FDFA}"/>
              </a:ext>
            </a:extLst>
          </p:cNvPr>
          <p:cNvSpPr/>
          <p:nvPr/>
        </p:nvSpPr>
        <p:spPr>
          <a:xfrm>
            <a:off x="4369478" y="2452255"/>
            <a:ext cx="2685949" cy="1267690"/>
          </a:xfrm>
          <a:prstGeom prst="cub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2D6E1B2-47D4-4E8E-ACDE-A1D6296C67F6}"/>
              </a:ext>
            </a:extLst>
          </p:cNvPr>
          <p:cNvSpPr txBox="1"/>
          <p:nvPr/>
        </p:nvSpPr>
        <p:spPr>
          <a:xfrm>
            <a:off x="5473714" y="2030178"/>
            <a:ext cx="622286" cy="307777"/>
          </a:xfrm>
          <a:prstGeom prst="rect">
            <a:avLst/>
          </a:prstGeom>
          <a:noFill/>
        </p:spPr>
        <p:txBody>
          <a:bodyPr wrap="none" rtlCol="0">
            <a:spAutoFit/>
          </a:bodyPr>
          <a:lstStyle/>
          <a:p>
            <a:r>
              <a:rPr lang="en-GB" sz="1400" dirty="0"/>
              <a:t>10cm</a:t>
            </a:r>
          </a:p>
        </p:txBody>
      </p:sp>
      <p:cxnSp>
        <p:nvCxnSpPr>
          <p:cNvPr id="6" name="Straight Arrow Connector 5">
            <a:extLst>
              <a:ext uri="{FF2B5EF4-FFF2-40B4-BE49-F238E27FC236}">
                <a16:creationId xmlns:a16="http://schemas.microsoft.com/office/drawing/2014/main" id="{9187E765-6EEE-415C-BF56-DE2E7093C7FF}"/>
              </a:ext>
            </a:extLst>
          </p:cNvPr>
          <p:cNvCxnSpPr/>
          <p:nvPr/>
        </p:nvCxnSpPr>
        <p:spPr>
          <a:xfrm>
            <a:off x="4634345" y="2337955"/>
            <a:ext cx="242108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FB29EE7-7A93-4F40-A58E-0DB0B4231524}"/>
              </a:ext>
            </a:extLst>
          </p:cNvPr>
          <p:cNvSpPr txBox="1"/>
          <p:nvPr/>
        </p:nvSpPr>
        <p:spPr>
          <a:xfrm>
            <a:off x="7243048" y="2714002"/>
            <a:ext cx="572593" cy="307777"/>
          </a:xfrm>
          <a:prstGeom prst="rect">
            <a:avLst/>
          </a:prstGeom>
          <a:noFill/>
        </p:spPr>
        <p:txBody>
          <a:bodyPr wrap="none" rtlCol="0">
            <a:spAutoFit/>
          </a:bodyPr>
          <a:lstStyle/>
          <a:p>
            <a:r>
              <a:rPr lang="en-GB" sz="1400" dirty="0"/>
              <a:t>3 cm</a:t>
            </a:r>
          </a:p>
        </p:txBody>
      </p:sp>
      <p:cxnSp>
        <p:nvCxnSpPr>
          <p:cNvPr id="8" name="Straight Arrow Connector 7">
            <a:extLst>
              <a:ext uri="{FF2B5EF4-FFF2-40B4-BE49-F238E27FC236}">
                <a16:creationId xmlns:a16="http://schemas.microsoft.com/office/drawing/2014/main" id="{A17C16CD-FCE5-4C55-A5D9-A8C361A79D6D}"/>
              </a:ext>
            </a:extLst>
          </p:cNvPr>
          <p:cNvCxnSpPr>
            <a:cxnSpLocks/>
          </p:cNvCxnSpPr>
          <p:nvPr/>
        </p:nvCxnSpPr>
        <p:spPr>
          <a:xfrm>
            <a:off x="7243047" y="2452255"/>
            <a:ext cx="1" cy="83127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48ADA40-528E-47C8-9C30-0EABEF2223C4}"/>
              </a:ext>
            </a:extLst>
          </p:cNvPr>
          <p:cNvSpPr txBox="1"/>
          <p:nvPr/>
        </p:nvSpPr>
        <p:spPr>
          <a:xfrm>
            <a:off x="7008668" y="3557639"/>
            <a:ext cx="622286" cy="307777"/>
          </a:xfrm>
          <a:prstGeom prst="rect">
            <a:avLst/>
          </a:prstGeom>
          <a:noFill/>
        </p:spPr>
        <p:txBody>
          <a:bodyPr wrap="square" rtlCol="0">
            <a:spAutoFit/>
          </a:bodyPr>
          <a:lstStyle/>
          <a:p>
            <a:r>
              <a:rPr lang="en-GB" sz="1400" dirty="0"/>
              <a:t>2cm</a:t>
            </a:r>
          </a:p>
        </p:txBody>
      </p:sp>
      <p:cxnSp>
        <p:nvCxnSpPr>
          <p:cNvPr id="13" name="Straight Arrow Connector 12">
            <a:extLst>
              <a:ext uri="{FF2B5EF4-FFF2-40B4-BE49-F238E27FC236}">
                <a16:creationId xmlns:a16="http://schemas.microsoft.com/office/drawing/2014/main" id="{2B72E9DE-B858-489C-B5B5-F419BAC750A9}"/>
              </a:ext>
            </a:extLst>
          </p:cNvPr>
          <p:cNvCxnSpPr>
            <a:cxnSpLocks/>
          </p:cNvCxnSpPr>
          <p:nvPr/>
        </p:nvCxnSpPr>
        <p:spPr>
          <a:xfrm flipV="1">
            <a:off x="6847609" y="3482929"/>
            <a:ext cx="322118" cy="2909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14DF060-CD9D-4ADF-BB8E-0747235E0E24}"/>
              </a:ext>
            </a:extLst>
          </p:cNvPr>
          <p:cNvSpPr txBox="1"/>
          <p:nvPr/>
        </p:nvSpPr>
        <p:spPr>
          <a:xfrm>
            <a:off x="9040091" y="2819884"/>
            <a:ext cx="1866217" cy="307777"/>
          </a:xfrm>
          <a:prstGeom prst="rect">
            <a:avLst/>
          </a:prstGeom>
          <a:noFill/>
        </p:spPr>
        <p:txBody>
          <a:bodyPr wrap="none" rtlCol="0">
            <a:spAutoFit/>
          </a:bodyPr>
          <a:lstStyle/>
          <a:p>
            <a:r>
              <a:rPr lang="en-GB" sz="1400" dirty="0"/>
              <a:t>Not drawn accurately</a:t>
            </a:r>
          </a:p>
        </p:txBody>
      </p:sp>
      <p:sp>
        <p:nvSpPr>
          <p:cNvPr id="17" name="TextBox 16">
            <a:extLst>
              <a:ext uri="{FF2B5EF4-FFF2-40B4-BE49-F238E27FC236}">
                <a16:creationId xmlns:a16="http://schemas.microsoft.com/office/drawing/2014/main" id="{B4080ACE-7BFD-4546-974C-EEE2722CF507}"/>
              </a:ext>
            </a:extLst>
          </p:cNvPr>
          <p:cNvSpPr txBox="1"/>
          <p:nvPr/>
        </p:nvSpPr>
        <p:spPr>
          <a:xfrm>
            <a:off x="4142851" y="4557141"/>
            <a:ext cx="2961067" cy="307777"/>
          </a:xfrm>
          <a:prstGeom prst="rect">
            <a:avLst/>
          </a:prstGeom>
          <a:noFill/>
        </p:spPr>
        <p:txBody>
          <a:bodyPr wrap="none" rtlCol="0">
            <a:spAutoFit/>
          </a:bodyPr>
          <a:lstStyle/>
          <a:p>
            <a:r>
              <a:rPr lang="en-GB" sz="1400" dirty="0"/>
              <a:t>What is the volume of this cuboid ?</a:t>
            </a:r>
          </a:p>
        </p:txBody>
      </p:sp>
    </p:spTree>
    <p:extLst>
      <p:ext uri="{BB962C8B-B14F-4D97-AF65-F5344CB8AC3E}">
        <p14:creationId xmlns:p14="http://schemas.microsoft.com/office/powerpoint/2010/main" val="3465778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Cube 1">
            <a:extLst>
              <a:ext uri="{FF2B5EF4-FFF2-40B4-BE49-F238E27FC236}">
                <a16:creationId xmlns:a16="http://schemas.microsoft.com/office/drawing/2014/main" id="{68275F76-BDD1-49EC-8A72-69A1DCD7FDFA}"/>
              </a:ext>
            </a:extLst>
          </p:cNvPr>
          <p:cNvSpPr/>
          <p:nvPr/>
        </p:nvSpPr>
        <p:spPr>
          <a:xfrm>
            <a:off x="4369478" y="2452255"/>
            <a:ext cx="2685949" cy="1267690"/>
          </a:xfrm>
          <a:prstGeom prst="cub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2D6E1B2-47D4-4E8E-ACDE-A1D6296C67F6}"/>
              </a:ext>
            </a:extLst>
          </p:cNvPr>
          <p:cNvSpPr txBox="1"/>
          <p:nvPr/>
        </p:nvSpPr>
        <p:spPr>
          <a:xfrm>
            <a:off x="5473714" y="2030178"/>
            <a:ext cx="522900" cy="307777"/>
          </a:xfrm>
          <a:prstGeom prst="rect">
            <a:avLst/>
          </a:prstGeom>
          <a:noFill/>
        </p:spPr>
        <p:txBody>
          <a:bodyPr wrap="none" rtlCol="0">
            <a:spAutoFit/>
          </a:bodyPr>
          <a:lstStyle/>
          <a:p>
            <a:r>
              <a:rPr lang="en-GB" sz="1400" dirty="0"/>
              <a:t>6cm</a:t>
            </a:r>
          </a:p>
        </p:txBody>
      </p:sp>
      <p:cxnSp>
        <p:nvCxnSpPr>
          <p:cNvPr id="6" name="Straight Arrow Connector 5">
            <a:extLst>
              <a:ext uri="{FF2B5EF4-FFF2-40B4-BE49-F238E27FC236}">
                <a16:creationId xmlns:a16="http://schemas.microsoft.com/office/drawing/2014/main" id="{9187E765-6EEE-415C-BF56-DE2E7093C7FF}"/>
              </a:ext>
            </a:extLst>
          </p:cNvPr>
          <p:cNvCxnSpPr/>
          <p:nvPr/>
        </p:nvCxnSpPr>
        <p:spPr>
          <a:xfrm>
            <a:off x="4634345" y="2337955"/>
            <a:ext cx="242108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FB29EE7-7A93-4F40-A58E-0DB0B4231524}"/>
              </a:ext>
            </a:extLst>
          </p:cNvPr>
          <p:cNvSpPr txBox="1"/>
          <p:nvPr/>
        </p:nvSpPr>
        <p:spPr>
          <a:xfrm>
            <a:off x="7243048" y="2714002"/>
            <a:ext cx="562975" cy="307777"/>
          </a:xfrm>
          <a:prstGeom prst="rect">
            <a:avLst/>
          </a:prstGeom>
          <a:noFill/>
        </p:spPr>
        <p:txBody>
          <a:bodyPr wrap="none" rtlCol="0">
            <a:spAutoFit/>
          </a:bodyPr>
          <a:lstStyle/>
          <a:p>
            <a:r>
              <a:rPr lang="en-GB" sz="1400" dirty="0"/>
              <a:t>x cm</a:t>
            </a:r>
          </a:p>
        </p:txBody>
      </p:sp>
      <p:cxnSp>
        <p:nvCxnSpPr>
          <p:cNvPr id="8" name="Straight Arrow Connector 7">
            <a:extLst>
              <a:ext uri="{FF2B5EF4-FFF2-40B4-BE49-F238E27FC236}">
                <a16:creationId xmlns:a16="http://schemas.microsoft.com/office/drawing/2014/main" id="{A17C16CD-FCE5-4C55-A5D9-A8C361A79D6D}"/>
              </a:ext>
            </a:extLst>
          </p:cNvPr>
          <p:cNvCxnSpPr>
            <a:cxnSpLocks/>
          </p:cNvCxnSpPr>
          <p:nvPr/>
        </p:nvCxnSpPr>
        <p:spPr>
          <a:xfrm>
            <a:off x="7243047" y="2452255"/>
            <a:ext cx="1" cy="83127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48ADA40-528E-47C8-9C30-0EABEF2223C4}"/>
              </a:ext>
            </a:extLst>
          </p:cNvPr>
          <p:cNvSpPr txBox="1"/>
          <p:nvPr/>
        </p:nvSpPr>
        <p:spPr>
          <a:xfrm>
            <a:off x="7008668" y="3557639"/>
            <a:ext cx="622286" cy="307777"/>
          </a:xfrm>
          <a:prstGeom prst="rect">
            <a:avLst/>
          </a:prstGeom>
          <a:noFill/>
        </p:spPr>
        <p:txBody>
          <a:bodyPr wrap="square" rtlCol="0">
            <a:spAutoFit/>
          </a:bodyPr>
          <a:lstStyle/>
          <a:p>
            <a:r>
              <a:rPr lang="en-GB" sz="1400" dirty="0"/>
              <a:t>2cm</a:t>
            </a:r>
          </a:p>
        </p:txBody>
      </p:sp>
      <p:cxnSp>
        <p:nvCxnSpPr>
          <p:cNvPr id="13" name="Straight Arrow Connector 12">
            <a:extLst>
              <a:ext uri="{FF2B5EF4-FFF2-40B4-BE49-F238E27FC236}">
                <a16:creationId xmlns:a16="http://schemas.microsoft.com/office/drawing/2014/main" id="{2B72E9DE-B858-489C-B5B5-F419BAC750A9}"/>
              </a:ext>
            </a:extLst>
          </p:cNvPr>
          <p:cNvCxnSpPr>
            <a:cxnSpLocks/>
          </p:cNvCxnSpPr>
          <p:nvPr/>
        </p:nvCxnSpPr>
        <p:spPr>
          <a:xfrm flipV="1">
            <a:off x="6847609" y="3482929"/>
            <a:ext cx="322118" cy="2909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14DF060-CD9D-4ADF-BB8E-0747235E0E24}"/>
              </a:ext>
            </a:extLst>
          </p:cNvPr>
          <p:cNvSpPr txBox="1"/>
          <p:nvPr/>
        </p:nvSpPr>
        <p:spPr>
          <a:xfrm>
            <a:off x="9040091" y="2819884"/>
            <a:ext cx="1866217" cy="307777"/>
          </a:xfrm>
          <a:prstGeom prst="rect">
            <a:avLst/>
          </a:prstGeom>
          <a:noFill/>
        </p:spPr>
        <p:txBody>
          <a:bodyPr wrap="none" rtlCol="0">
            <a:spAutoFit/>
          </a:bodyPr>
          <a:lstStyle/>
          <a:p>
            <a:r>
              <a:rPr lang="en-GB" sz="1400" dirty="0"/>
              <a:t>Not drawn accurately</a:t>
            </a:r>
          </a:p>
        </p:txBody>
      </p:sp>
      <p:sp>
        <p:nvSpPr>
          <p:cNvPr id="17" name="TextBox 16">
            <a:extLst>
              <a:ext uri="{FF2B5EF4-FFF2-40B4-BE49-F238E27FC236}">
                <a16:creationId xmlns:a16="http://schemas.microsoft.com/office/drawing/2014/main" id="{B4080ACE-7BFD-4546-974C-EEE2722CF507}"/>
              </a:ext>
            </a:extLst>
          </p:cNvPr>
          <p:cNvSpPr txBox="1"/>
          <p:nvPr/>
        </p:nvSpPr>
        <p:spPr>
          <a:xfrm>
            <a:off x="4142851" y="4557141"/>
            <a:ext cx="2967479" cy="738664"/>
          </a:xfrm>
          <a:prstGeom prst="rect">
            <a:avLst/>
          </a:prstGeom>
          <a:noFill/>
        </p:spPr>
        <p:txBody>
          <a:bodyPr wrap="none" rtlCol="0">
            <a:spAutoFit/>
          </a:bodyPr>
          <a:lstStyle/>
          <a:p>
            <a:r>
              <a:rPr lang="en-GB" sz="1400" dirty="0"/>
              <a:t>This cuboid has a volume of 24cm</a:t>
            </a:r>
            <a:r>
              <a:rPr lang="en-GB" sz="1400" baseline="30000" dirty="0"/>
              <a:t>3</a:t>
            </a:r>
            <a:endParaRPr lang="en-GB" sz="1400" dirty="0"/>
          </a:p>
          <a:p>
            <a:endParaRPr lang="en-GB" sz="1400" dirty="0"/>
          </a:p>
          <a:p>
            <a:r>
              <a:rPr lang="en-GB" sz="1400" dirty="0"/>
              <a:t>What is the value of x in cm ?</a:t>
            </a:r>
          </a:p>
        </p:txBody>
      </p:sp>
    </p:spTree>
    <p:extLst>
      <p:ext uri="{BB962C8B-B14F-4D97-AF65-F5344CB8AC3E}">
        <p14:creationId xmlns:p14="http://schemas.microsoft.com/office/powerpoint/2010/main" val="3778839818"/>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TotalTime>
  <Words>959</Words>
  <Application>Microsoft Office PowerPoint</Application>
  <PresentationFormat>Widescreen</PresentationFormat>
  <Paragraphs>177</Paragraphs>
  <Slides>14</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77</cp:revision>
  <dcterms:created xsi:type="dcterms:W3CDTF">2021-01-05T11:02:27Z</dcterms:created>
  <dcterms:modified xsi:type="dcterms:W3CDTF">2021-01-18T12:58:26Z</dcterms:modified>
</cp:coreProperties>
</file>