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72" r:id="rId2"/>
    <p:sldId id="2643" r:id="rId3"/>
    <p:sldId id="2645" r:id="rId4"/>
    <p:sldId id="262" r:id="rId5"/>
    <p:sldId id="273" r:id="rId6"/>
    <p:sldId id="2637" r:id="rId7"/>
    <p:sldId id="2638" r:id="rId8"/>
    <p:sldId id="2639" r:id="rId9"/>
    <p:sldId id="2644" r:id="rId10"/>
    <p:sldId id="2641" r:id="rId11"/>
    <p:sldId id="264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108" autoAdjust="0"/>
    <p:restoredTop sz="94660"/>
  </p:normalViewPr>
  <p:slideViewPr>
    <p:cSldViewPr snapToGrid="0">
      <p:cViewPr varScale="1">
        <p:scale>
          <a:sx n="81" d="100"/>
          <a:sy n="81" d="100"/>
        </p:scale>
        <p:origin x="40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D0AFF3-C104-4FF2-9246-46F3E7242363}" type="datetimeFigureOut">
              <a:rPr lang="en-GB" smtClean="0"/>
              <a:t>18/01/2021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929179-DAC7-4087-8034-1DBDA8E953E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584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8298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66484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3200996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1700809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676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349079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885694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6"/>
            <a:ext cx="5386917" cy="3774405"/>
          </a:xfrm>
        </p:spPr>
        <p:txBody>
          <a:bodyPr/>
          <a:lstStyle>
            <a:lvl1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 baseline="0">
                <a:latin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6"/>
            <a:ext cx="5389033" cy="3774405"/>
          </a:xfrm>
        </p:spPr>
        <p:txBody>
          <a:bodyPr/>
          <a:lstStyle>
            <a:lvl1pPr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75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07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45675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484785"/>
            <a:ext cx="6815667" cy="4464496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84785"/>
            <a:ext cx="4011084" cy="446260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82905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0434" y="188913"/>
            <a:ext cx="3119967" cy="1003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5003" y="4800600"/>
            <a:ext cx="7315200" cy="566738"/>
          </a:xfrm>
        </p:spPr>
        <p:txBody>
          <a:bodyPr anchor="b"/>
          <a:lstStyle>
            <a:lvl1pPr algn="l">
              <a:defRPr sz="2000" b="1" baseline="0">
                <a:latin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5003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5003" y="5367338"/>
            <a:ext cx="7315200" cy="509934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35749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817456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349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2052" name="Picture 2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207" b="43192"/>
          <a:stretch>
            <a:fillRect/>
          </a:stretch>
        </p:blipFill>
        <p:spPr bwMode="auto">
          <a:xfrm>
            <a:off x="9914468" y="4652964"/>
            <a:ext cx="2518833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8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051" y="6053138"/>
            <a:ext cx="2548467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5967" y="260350"/>
            <a:ext cx="26416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18413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Jo.Lees@hants.gov.uk" TargetMode="External"/><Relationship Id="rId2" Type="http://schemas.openxmlformats.org/officeDocument/2006/relationships/hyperlink" Target="mailto:Jacqui.clifft@hants.gov.uk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7.png"/><Relationship Id="rId4" Type="http://schemas.openxmlformats.org/officeDocument/2006/relationships/hyperlink" Target="mailto:hias.enquiries@hants.gov.uk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5" t="1016" r="535"/>
          <a:stretch/>
        </p:blipFill>
        <p:spPr bwMode="auto">
          <a:xfrm>
            <a:off x="472664" y="171903"/>
            <a:ext cx="10163596" cy="65141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47528" y="1628801"/>
            <a:ext cx="7772400" cy="1470025"/>
          </a:xfrm>
        </p:spPr>
        <p:txBody>
          <a:bodyPr>
            <a:normAutofit/>
          </a:bodyPr>
          <a:lstStyle/>
          <a:p>
            <a:pPr algn="l"/>
            <a:r>
              <a:rPr lang="en-GB" b="1"/>
              <a:t>Year 4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7528" y="3068960"/>
            <a:ext cx="7776864" cy="622920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GB" sz="2400" dirty="0">
                <a:solidFill>
                  <a:schemeClr val="tx1"/>
                </a:solidFill>
              </a:rPr>
              <a:t>Geometry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</a:rPr>
              <a:t>Describe the positions on a 2D-grid as co-ordinates in the first quadrant.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883718" y="4797152"/>
            <a:ext cx="7776864" cy="11269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HIAS maths  Team</a:t>
            </a:r>
          </a:p>
          <a:p>
            <a:pPr algn="l"/>
            <a:r>
              <a:rPr lang="en-GB"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Spring 2021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version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GB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Hampshire County Council</a:t>
            </a:r>
          </a:p>
          <a:p>
            <a:pPr algn="l"/>
            <a:endParaRPr lang="en-GB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89537" y="323225"/>
            <a:ext cx="2139950" cy="835025"/>
          </a:xfrm>
          <a:prstGeom prst="rect">
            <a:avLst/>
          </a:prstGeom>
          <a:noFill/>
        </p:spPr>
      </p:pic>
      <p:pic>
        <p:nvPicPr>
          <p:cNvPr id="7" name="Picture 6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5841" y="6052700"/>
            <a:ext cx="1951355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Box 2">
            <a:extLst>
              <a:ext uri="{FF2B5EF4-FFF2-40B4-BE49-F238E27FC236}">
                <a16:creationId xmlns:a16="http://schemas.microsoft.com/office/drawing/2014/main" id="{F7241127-A1E3-4953-ACD2-C403C58C0D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21105" y="982672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842453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852" y="579391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000" b="1" dirty="0"/>
              <a:t>Review your solution: does it seem reasonable?</a:t>
            </a:r>
            <a:br>
              <a:rPr lang="en-GB" sz="2000" b="1" dirty="0"/>
            </a:br>
            <a:r>
              <a:rPr lang="en-GB" sz="2000" b="1" dirty="0"/>
              <a:t>Which steps/ parts did you find easy and which harder?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970361" y="1467928"/>
            <a:ext cx="5125639" cy="421653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How could you check?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FontTx/>
              <a:buAutoNum type="arabicPeriod"/>
            </a:pPr>
            <a:r>
              <a:rPr lang="en-GB" b="1" dirty="0">
                <a:cs typeface="Times New Roman" panose="02020603050405020304" pitchFamily="18" charset="0"/>
              </a:rPr>
              <a:t>Go through the steps you took  and check for errors</a:t>
            </a:r>
          </a:p>
          <a:p>
            <a:r>
              <a:rPr lang="en-GB" b="1" i="1" dirty="0">
                <a:cs typeface="Times New Roman" panose="02020603050405020304" pitchFamily="18" charset="0"/>
              </a:rPr>
              <a:t>     </a:t>
            </a:r>
          </a:p>
          <a:p>
            <a:r>
              <a:rPr lang="en-GB" b="1" i="1" dirty="0">
                <a:cs typeface="Times New Roman" panose="02020603050405020304" pitchFamily="18" charset="0"/>
              </a:rPr>
              <a:t>     </a:t>
            </a:r>
            <a:r>
              <a:rPr lang="en-GB" i="1" dirty="0">
                <a:cs typeface="Times New Roman" panose="02020603050405020304" pitchFamily="18" charset="0"/>
              </a:rPr>
              <a:t> Remember </a:t>
            </a:r>
            <a:r>
              <a:rPr lang="en-GB" b="1" i="1" dirty="0">
                <a:cs typeface="Times New Roman" panose="02020603050405020304" pitchFamily="18" charset="0"/>
              </a:rPr>
              <a:t>t</a:t>
            </a:r>
            <a:r>
              <a:rPr lang="en-GB" i="1" dirty="0"/>
              <a:t>he order in which </a:t>
            </a:r>
            <a:r>
              <a:rPr lang="en-GB" b="1" i="1" dirty="0"/>
              <a:t>you</a:t>
            </a:r>
            <a:r>
              <a:rPr lang="en-GB" i="1" dirty="0"/>
              <a:t> </a:t>
            </a:r>
          </a:p>
          <a:p>
            <a:r>
              <a:rPr lang="en-GB" i="1" dirty="0"/>
              <a:t>      write x- and y-</a:t>
            </a:r>
            <a:r>
              <a:rPr lang="en-GB" b="1" i="1" dirty="0"/>
              <a:t>coordinates</a:t>
            </a:r>
            <a:r>
              <a:rPr lang="en-GB" i="1" dirty="0"/>
              <a:t> in an </a:t>
            </a:r>
          </a:p>
          <a:p>
            <a:r>
              <a:rPr lang="en-GB" i="1" dirty="0"/>
              <a:t>      ordered pair is very important. The x-</a:t>
            </a:r>
          </a:p>
          <a:p>
            <a:r>
              <a:rPr lang="en-GB" b="1" i="1" dirty="0"/>
              <a:t>      coordinate</a:t>
            </a:r>
            <a:r>
              <a:rPr lang="en-GB" i="1" dirty="0"/>
              <a:t> always comes </a:t>
            </a:r>
            <a:r>
              <a:rPr lang="en-GB" b="1" i="1" dirty="0"/>
              <a:t>first</a:t>
            </a:r>
            <a:r>
              <a:rPr lang="en-GB" i="1" dirty="0"/>
              <a:t>, </a:t>
            </a:r>
          </a:p>
          <a:p>
            <a:r>
              <a:rPr lang="en-GB" i="1" dirty="0"/>
              <a:t>      followed by the y-</a:t>
            </a:r>
            <a:r>
              <a:rPr lang="en-GB" b="1" i="1" dirty="0"/>
              <a:t>coordinate.</a:t>
            </a:r>
            <a:endParaRPr lang="en-GB" i="1" dirty="0"/>
          </a:p>
          <a:p>
            <a:pPr marL="342900" indent="-342900">
              <a:buAutoNum type="arabicPeriod"/>
            </a:pPr>
            <a:endParaRPr lang="en-GB" b="1" dirty="0">
              <a:cs typeface="Times New Roman" panose="02020603050405020304" pitchFamily="18" charset="0"/>
            </a:endParaRPr>
          </a:p>
          <a:p>
            <a:pPr marL="342900" indent="-342900">
              <a:buAutoNum type="arabicPeriod" startAt="2"/>
            </a:pPr>
            <a:r>
              <a:rPr lang="en-GB" b="1" dirty="0">
                <a:cs typeface="Times New Roman" panose="02020603050405020304" pitchFamily="18" charset="0"/>
              </a:rPr>
              <a:t>How could you prove your answer? 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3.  What ‘top tips’ would you give Rosie?</a:t>
            </a:r>
          </a:p>
          <a:p>
            <a:r>
              <a:rPr lang="en-GB" sz="1600" b="1" dirty="0">
                <a:cs typeface="Times New Roman" panose="02020603050405020304" pitchFamily="18" charset="0"/>
              </a:rPr>
              <a:t>    </a:t>
            </a:r>
            <a:endParaRPr lang="en-GB" sz="1600" dirty="0">
              <a:cs typeface="Times New Roman" panose="02020603050405020304" pitchFamily="18" charset="0"/>
            </a:endParaRPr>
          </a:p>
        </p:txBody>
      </p:sp>
      <p:sp>
        <p:nvSpPr>
          <p:cNvPr id="9" name="Text Box 2">
            <a:extLst>
              <a:ext uri="{FF2B5EF4-FFF2-40B4-BE49-F238E27FC236}">
                <a16:creationId xmlns:a16="http://schemas.microsoft.com/office/drawing/2014/main" id="{ED770C60-640C-4B6F-953B-DF120EE66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B499FD8-571D-4341-8806-931B1D31F458}"/>
              </a:ext>
            </a:extLst>
          </p:cNvPr>
          <p:cNvSpPr/>
          <p:nvPr/>
        </p:nvSpPr>
        <p:spPr>
          <a:xfrm>
            <a:off x="7182385" y="1097293"/>
            <a:ext cx="3739044" cy="5606403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E12A639E-6133-44D6-899C-083E8E1CF3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31376" y="5846446"/>
            <a:ext cx="895350" cy="857250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C817384-9A3C-489E-87FB-E6F13F9CE5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2332" y="1223341"/>
            <a:ext cx="3519150" cy="5260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19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0107BDA2-71A2-478C-9B23-F75BFE6F37AB}"/>
              </a:ext>
            </a:extLst>
          </p:cNvPr>
          <p:cNvSpPr/>
          <p:nvPr/>
        </p:nvSpPr>
        <p:spPr>
          <a:xfrm>
            <a:off x="6010383" y="5222295"/>
            <a:ext cx="4315146" cy="128340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479" y="844804"/>
            <a:ext cx="8229600" cy="580926"/>
          </a:xfrm>
        </p:spPr>
        <p:txBody>
          <a:bodyPr>
            <a:noAutofit/>
          </a:bodyPr>
          <a:lstStyle/>
          <a:p>
            <a:pPr algn="l"/>
            <a:r>
              <a:rPr lang="en-GB" sz="2800" b="1" dirty="0"/>
              <a:t>Now try this one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2B95C2A-ABE7-40E7-8C98-4D1427C073AA}"/>
              </a:ext>
            </a:extLst>
          </p:cNvPr>
          <p:cNvSpPr txBox="1"/>
          <p:nvPr/>
        </p:nvSpPr>
        <p:spPr>
          <a:xfrm>
            <a:off x="1164691" y="1751330"/>
            <a:ext cx="4518053" cy="397031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Understand the problem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Make a plan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Carry out your plan: show your reasoning 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Review your solution: does it seem reasonable?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Think about your learning: which parts of the problem did you find easy and which parts did you find harder?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6AAB0834-6429-4AC1-A84A-DB2DD63D2D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B8A41ED-4190-4338-80B0-0029E9399CD8}"/>
              </a:ext>
            </a:extLst>
          </p:cNvPr>
          <p:cNvGrpSpPr/>
          <p:nvPr/>
        </p:nvGrpSpPr>
        <p:grpSpPr>
          <a:xfrm>
            <a:off x="6006963" y="1258442"/>
            <a:ext cx="3514725" cy="3581400"/>
            <a:chOff x="7102385" y="1135267"/>
            <a:chExt cx="3514725" cy="35814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0098D7C1-542F-4B5C-983C-2E03F39434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102385" y="1135267"/>
              <a:ext cx="3514725" cy="3581400"/>
            </a:xfrm>
            <a:prstGeom prst="rect">
              <a:avLst/>
            </a:prstGeom>
          </p:spPr>
        </p:pic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182AB373-A660-44E2-A954-8FD7E9C149CB}"/>
                </a:ext>
              </a:extLst>
            </p:cNvPr>
            <p:cNvSpPr/>
            <p:nvPr/>
          </p:nvSpPr>
          <p:spPr>
            <a:xfrm>
              <a:off x="9205645" y="3298004"/>
              <a:ext cx="215757" cy="226032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BAFDA31-7EBB-4C85-93B4-6DBCFB316C51}"/>
                </a:ext>
              </a:extLst>
            </p:cNvPr>
            <p:cNvSpPr/>
            <p:nvPr/>
          </p:nvSpPr>
          <p:spPr>
            <a:xfrm>
              <a:off x="7582328" y="2578814"/>
              <a:ext cx="184934" cy="174660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6" name="Picture 15">
            <a:extLst>
              <a:ext uri="{FF2B5EF4-FFF2-40B4-BE49-F238E27FC236}">
                <a16:creationId xmlns:a16="http://schemas.microsoft.com/office/drawing/2014/main" id="{7130D74F-641F-401A-AA38-EEE621C60B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82318" y="1713904"/>
            <a:ext cx="753212" cy="988085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6B6D96B0-7040-4040-9F5F-6E98ED0EE6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88732" y="3553614"/>
            <a:ext cx="753212" cy="984970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11B88BDA-1318-4014-8F17-6A7C3AE6776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34368" y="5378223"/>
            <a:ext cx="4067175" cy="971550"/>
          </a:xfrm>
          <a:prstGeom prst="rect">
            <a:avLst/>
          </a:prstGeom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D69A948A-89D9-4287-9680-D7A6890A173C}"/>
              </a:ext>
            </a:extLst>
          </p:cNvPr>
          <p:cNvGrpSpPr/>
          <p:nvPr/>
        </p:nvGrpSpPr>
        <p:grpSpPr>
          <a:xfrm>
            <a:off x="10335530" y="1571946"/>
            <a:ext cx="1674960" cy="791110"/>
            <a:chOff x="10335530" y="1571946"/>
            <a:chExt cx="1674960" cy="791110"/>
          </a:xfrm>
        </p:grpSpPr>
        <p:sp>
          <p:nvSpPr>
            <p:cNvPr id="23" name="Speech Bubble: Rectangle 22">
              <a:extLst>
                <a:ext uri="{FF2B5EF4-FFF2-40B4-BE49-F238E27FC236}">
                  <a16:creationId xmlns:a16="http://schemas.microsoft.com/office/drawing/2014/main" id="{4EB80ACE-FD72-4C34-A020-D48452649CDA}"/>
                </a:ext>
              </a:extLst>
            </p:cNvPr>
            <p:cNvSpPr/>
            <p:nvPr/>
          </p:nvSpPr>
          <p:spPr>
            <a:xfrm>
              <a:off x="10335530" y="1571946"/>
              <a:ext cx="1674960" cy="791110"/>
            </a:xfrm>
            <a:prstGeom prst="wedgeRectCallou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D869EC8F-9FA3-4D2B-B8AC-EC3F02C4AB08}"/>
                </a:ext>
              </a:extLst>
            </p:cNvPr>
            <p:cNvSpPr txBox="1"/>
            <p:nvPr/>
          </p:nvSpPr>
          <p:spPr>
            <a:xfrm>
              <a:off x="10396160" y="1627894"/>
              <a:ext cx="1501314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600" dirty="0"/>
                <a:t>The point is plotted at (6,0)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BF5C04EC-A078-4FB3-85AE-5CB16A86DB1F}"/>
              </a:ext>
            </a:extLst>
          </p:cNvPr>
          <p:cNvGrpSpPr/>
          <p:nvPr/>
        </p:nvGrpSpPr>
        <p:grpSpPr>
          <a:xfrm>
            <a:off x="10376626" y="3251656"/>
            <a:ext cx="1674960" cy="791110"/>
            <a:chOff x="10335530" y="1571946"/>
            <a:chExt cx="1674960" cy="791110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27" name="Speech Bubble: Rectangle 26">
              <a:extLst>
                <a:ext uri="{FF2B5EF4-FFF2-40B4-BE49-F238E27FC236}">
                  <a16:creationId xmlns:a16="http://schemas.microsoft.com/office/drawing/2014/main" id="{B968576D-F1A4-42AC-BAA3-9DA1230F4039}"/>
                </a:ext>
              </a:extLst>
            </p:cNvPr>
            <p:cNvSpPr/>
            <p:nvPr/>
          </p:nvSpPr>
          <p:spPr>
            <a:xfrm>
              <a:off x="10335530" y="1571946"/>
              <a:ext cx="1674960" cy="791110"/>
            </a:xfrm>
            <a:prstGeom prst="wedgeRectCallou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D82E100-1D7C-40F6-B748-78FA44CA68E1}"/>
                </a:ext>
              </a:extLst>
            </p:cNvPr>
            <p:cNvSpPr txBox="1"/>
            <p:nvPr/>
          </p:nvSpPr>
          <p:spPr>
            <a:xfrm>
              <a:off x="10396160" y="1627894"/>
              <a:ext cx="1501314" cy="58477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GB" sz="1600" dirty="0"/>
                <a:t>The point is plotted at (0,6)</a:t>
              </a:r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8E075221-4BF7-4B19-878F-E8FAB1E86DB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653168" y="5378223"/>
            <a:ext cx="89535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3064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836712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HIAS Maths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315FA5-D23A-4E53-9E19-A45B7DE6E9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06104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1800" dirty="0"/>
              <a:t>The HIAS maths team offer a wide range of high-quality services to support schools in improving outcomes for learners, including courses, bespoke consultancy and in-house training.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referring to maths, please contact either of the team leads:</a:t>
            </a:r>
          </a:p>
          <a:p>
            <a:pPr marL="0" indent="0">
              <a:buNone/>
            </a:pPr>
            <a:r>
              <a:rPr lang="en-GB" sz="1800" dirty="0"/>
              <a:t>	Jacqui Clifft : </a:t>
            </a:r>
            <a:r>
              <a:rPr lang="en-GB" sz="1800" dirty="0">
                <a:hlinkClick r:id="rId2"/>
              </a:rPr>
              <a:t>Jacqui.clifft@hants.gov.uk</a:t>
            </a:r>
            <a:endParaRPr lang="en-GB" sz="1800" dirty="0"/>
          </a:p>
          <a:p>
            <a:pPr marL="0" indent="0">
              <a:buNone/>
            </a:pPr>
            <a:r>
              <a:rPr lang="en-GB" sz="1800" dirty="0"/>
              <a:t>	Jo Lees: </a:t>
            </a:r>
            <a:r>
              <a:rPr lang="en-GB" sz="1800" dirty="0">
                <a:hlinkClick r:id="rId3"/>
              </a:rPr>
              <a:t>Jo.Lees@hants.gov.uk</a:t>
            </a:r>
            <a:endParaRPr lang="en-GB" sz="1800" dirty="0"/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1800" dirty="0"/>
              <a:t> </a:t>
            </a:r>
          </a:p>
          <a:p>
            <a:pPr marL="0" indent="0">
              <a:buNone/>
            </a:pPr>
            <a:r>
              <a:rPr lang="en-GB" sz="1800" dirty="0"/>
              <a:t>Tel: 01962 874820 or email: hias.enquiries@hants.gov.uk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For further details on the full range of services available please contact us using the following details:</a:t>
            </a:r>
          </a:p>
          <a:p>
            <a:pPr marL="0" indent="0">
              <a:buNone/>
            </a:pPr>
            <a:r>
              <a:rPr lang="en-GB" sz="2000" dirty="0"/>
              <a:t> </a:t>
            </a:r>
          </a:p>
          <a:p>
            <a:pPr marL="0" indent="0">
              <a:buNone/>
            </a:pPr>
            <a:r>
              <a:rPr lang="en-GB" sz="2000" dirty="0"/>
              <a:t>Tel: 01962 874820 or email: </a:t>
            </a:r>
            <a:r>
              <a:rPr lang="en-GB" sz="2000" u="sng" dirty="0">
                <a:hlinkClick r:id="rId4"/>
              </a:rPr>
              <a:t>hias.enquiries@hants.gov.uk</a:t>
            </a:r>
            <a:r>
              <a:rPr lang="en-GB" sz="2000" dirty="0"/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9214C5-B01F-45DC-B050-A3009F4A4ED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578" y="6353176"/>
            <a:ext cx="1951355" cy="504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" descr="image001">
            <a:extLst>
              <a:ext uri="{FF2B5EF4-FFF2-40B4-BE49-F238E27FC236}">
                <a16:creationId xmlns:a16="http://schemas.microsoft.com/office/drawing/2014/main" id="{A1225777-4001-4A53-9C8C-6F01F7A252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6" t="17177" r="11766" b="27104"/>
          <a:stretch/>
        </p:blipFill>
        <p:spPr bwMode="auto">
          <a:xfrm>
            <a:off x="9112668" y="5517232"/>
            <a:ext cx="1555333" cy="1340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2">
            <a:extLst>
              <a:ext uri="{FF2B5EF4-FFF2-40B4-BE49-F238E27FC236}">
                <a16:creationId xmlns:a16="http://schemas.microsoft.com/office/drawing/2014/main" id="{1B487DCA-45D9-4B74-AC20-F64217D74B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293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08BC7-3958-4725-9814-E8937628E8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These slides are intended to support teachers and pupils with a blended approach to learning, either in-class or online. The tasks are intended to form part of a learning journey and could be the basis of either one lesson or a short sequence of connected lessons. 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 4-step </a:t>
            </a:r>
            <a:r>
              <a:rPr lang="en-GB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Polya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model for problem solving has been used to provide a structure to support reasoning. Teachers may need to use more or fewer steps to support the range of learners in </a:t>
            </a:r>
            <a:r>
              <a:rPr lang="en-GB" sz="1800" dirty="0">
                <a:latin typeface="Calibri" panose="020F0502020204030204" pitchFamily="34" charset="0"/>
                <a:ea typeface="Calibri" panose="020F0502020204030204" pitchFamily="34" charset="0"/>
              </a:rPr>
              <a:t>their 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class.</a:t>
            </a: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should delete, change and add slides to suit the needs of 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their </a:t>
            </a:r>
            <a:r>
              <a:rPr lang="en-GB" sz="1800">
                <a:latin typeface="Calibri" panose="020F0502020204030204" pitchFamily="34" charset="0"/>
                <a:ea typeface="Calibri" panose="020F0502020204030204" pitchFamily="34" charset="0"/>
              </a:rPr>
              <a:t>pupil</a:t>
            </a:r>
            <a:r>
              <a:rPr lang="en-GB" sz="180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</a:t>
            </a: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. Extra slides with personalised prompts and appropriate examples based on previous teaching may be suitable. When changing the slide-deck, teachers should consider:</a:t>
            </a: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Their expectations for the use of representations such as bar models, number lines, arrays and  diagrams.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742950" lvl="1" indent="-285750">
              <a:buSzPts val="1000"/>
              <a:buFont typeface="Symbol" panose="05050102010706020507" pitchFamily="18" charset="2"/>
              <a:buChar char=""/>
              <a:tabLst>
                <a:tab pos="914400" algn="l"/>
              </a:tabLst>
            </a:pPr>
            <a:r>
              <a:rPr lang="en-GB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Which strategies and methods pupils should use and record when solving problems or identifying solutions. This could include a range of informal jottings and diagrams, the use of tables to record solutions systematically and formal or informal calculation methods.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indent="0">
              <a:buNone/>
            </a:pPr>
            <a:r>
              <a:rPr lang="en-GB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Teachers may also wish to record a ‘voice over’ to talk pupils through the slides.</a:t>
            </a:r>
            <a:endParaRPr lang="en-GB" sz="1600" dirty="0"/>
          </a:p>
        </p:txBody>
      </p:sp>
      <p:sp>
        <p:nvSpPr>
          <p:cNvPr id="4" name="Text Box 2">
            <a:extLst>
              <a:ext uri="{FF2B5EF4-FFF2-40B4-BE49-F238E27FC236}">
                <a16:creationId xmlns:a16="http://schemas.microsoft.com/office/drawing/2014/main" id="{8AD1D9EC-C89D-4E25-B8F7-4B64D4F88E52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8174038" cy="1143000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hangingPunct="0">
              <a:spcBef>
                <a:spcPts val="700"/>
              </a:spcBef>
            </a:pPr>
            <a:b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</a:b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877214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206" y="506029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F8794BD-7A56-4ADD-AB22-E23ACB8440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4944" y="1142681"/>
            <a:ext cx="4382112" cy="4572638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B8F265A-7D5C-42F1-84B4-D2C743825212}"/>
              </a:ext>
            </a:extLst>
          </p:cNvPr>
          <p:cNvSpPr txBox="1"/>
          <p:nvPr/>
        </p:nvSpPr>
        <p:spPr>
          <a:xfrm>
            <a:off x="3681876" y="5922740"/>
            <a:ext cx="62956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1945 George </a:t>
            </a:r>
            <a:r>
              <a:rPr lang="en-GB" sz="1200" dirty="0" err="1"/>
              <a:t>Polya</a:t>
            </a:r>
            <a:r>
              <a:rPr lang="en-GB" sz="1200" dirty="0"/>
              <a:t> published  ‘How To Solve It’ 2nd ed., Princeton University Press, 1957, ISBN 0-691-08097-6.</a:t>
            </a:r>
          </a:p>
        </p:txBody>
      </p:sp>
    </p:spTree>
    <p:extLst>
      <p:ext uri="{BB962C8B-B14F-4D97-AF65-F5344CB8AC3E}">
        <p14:creationId xmlns:p14="http://schemas.microsoft.com/office/powerpoint/2010/main" val="3998971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6278" y="668292"/>
            <a:ext cx="9474425" cy="580926"/>
          </a:xfrm>
        </p:spPr>
        <p:txBody>
          <a:bodyPr>
            <a:noAutofit/>
          </a:bodyPr>
          <a:lstStyle/>
          <a:p>
            <a:pPr algn="l"/>
            <a:r>
              <a:rPr lang="en-GB" sz="2400" b="1" dirty="0"/>
              <a:t>Describing positions on a 2D-grid as co-ordinates in the first quadrant</a:t>
            </a:r>
          </a:p>
        </p:txBody>
      </p:sp>
      <p:sp>
        <p:nvSpPr>
          <p:cNvPr id="6" name="Text Box 2">
            <a:extLst>
              <a:ext uri="{FF2B5EF4-FFF2-40B4-BE49-F238E27FC236}">
                <a16:creationId xmlns:a16="http://schemas.microsoft.com/office/drawing/2014/main" id="{7865E9A0-6519-4C34-A90D-9DC1AB003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A59986E-FE83-40A8-975B-E047884CA1F1}"/>
              </a:ext>
            </a:extLst>
          </p:cNvPr>
          <p:cNvGrpSpPr/>
          <p:nvPr/>
        </p:nvGrpSpPr>
        <p:grpSpPr>
          <a:xfrm>
            <a:off x="3648075" y="1123170"/>
            <a:ext cx="4744341" cy="5606403"/>
            <a:chOff x="3648075" y="1123170"/>
            <a:chExt cx="4744341" cy="560640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2F3FF5A9-FE2C-4959-8FB7-BB2A191253B1}"/>
                </a:ext>
              </a:extLst>
            </p:cNvPr>
            <p:cNvSpPr/>
            <p:nvPr/>
          </p:nvSpPr>
          <p:spPr>
            <a:xfrm>
              <a:off x="3648075" y="1123170"/>
              <a:ext cx="3739044" cy="560640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CDB72DC3-341F-49AE-B1CD-621E934EB4B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497066" y="5872323"/>
              <a:ext cx="895350" cy="857250"/>
            </a:xfrm>
            <a:prstGeom prst="rect">
              <a:avLst/>
            </a:prstGeom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065BD10-C2D7-45FB-B9D9-F02FCF459B0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58022" y="1249218"/>
              <a:ext cx="3519150" cy="52602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61990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0616" y="895018"/>
            <a:ext cx="4816110" cy="409461"/>
          </a:xfrm>
        </p:spPr>
        <p:txBody>
          <a:bodyPr>
            <a:normAutofit fontScale="90000"/>
          </a:bodyPr>
          <a:lstStyle/>
          <a:p>
            <a:pPr algn="l"/>
            <a:r>
              <a:rPr lang="en-GB" sz="2800" b="1" dirty="0"/>
              <a:t>Understand the problem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354E2B1-015F-49CE-9770-4DDD36444C69}"/>
              </a:ext>
            </a:extLst>
          </p:cNvPr>
          <p:cNvSpPr txBox="1"/>
          <p:nvPr/>
        </p:nvSpPr>
        <p:spPr>
          <a:xfrm>
            <a:off x="443014" y="1427998"/>
            <a:ext cx="4976122" cy="452431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i="1" dirty="0"/>
              <a:t>Look carefully at the point plotted on the 2D-grid.  How can we describe where the point is positioned using co-ordinates?</a:t>
            </a:r>
          </a:p>
          <a:p>
            <a:endParaRPr lang="en-GB" i="1" dirty="0"/>
          </a:p>
          <a:p>
            <a:r>
              <a:rPr lang="en-GB" b="1" i="1" dirty="0"/>
              <a:t>Key fact</a:t>
            </a:r>
            <a:r>
              <a:rPr lang="en-GB" i="1" dirty="0"/>
              <a:t>: We can describe the position of points on a 2D-grid by using co-ordinates (pairs of (</a:t>
            </a:r>
            <a:r>
              <a:rPr lang="en-GB" i="1" dirty="0" err="1"/>
              <a:t>x,y</a:t>
            </a:r>
            <a:r>
              <a:rPr lang="en-GB" i="1" dirty="0"/>
              <a:t>) co-ordinates.</a:t>
            </a:r>
          </a:p>
          <a:p>
            <a:endParaRPr lang="en-GB" i="1" dirty="0"/>
          </a:p>
          <a:p>
            <a:r>
              <a:rPr lang="en-GB" b="1" i="1" dirty="0"/>
              <a:t>Key fact</a:t>
            </a:r>
            <a:r>
              <a:rPr lang="en-GB" i="1" dirty="0"/>
              <a:t>: The x-axis is the horizontal axis, the y-axis is the vertical axis.</a:t>
            </a:r>
          </a:p>
          <a:p>
            <a:endParaRPr lang="en-GB" i="1" dirty="0"/>
          </a:p>
          <a:p>
            <a:r>
              <a:rPr lang="en-GB" b="1" i="1" dirty="0"/>
              <a:t>Key fact:  </a:t>
            </a:r>
            <a:r>
              <a:rPr lang="en-GB" i="1" dirty="0"/>
              <a:t>The order in which </a:t>
            </a:r>
            <a:r>
              <a:rPr lang="en-GB" b="1" i="1" dirty="0"/>
              <a:t>you</a:t>
            </a:r>
            <a:r>
              <a:rPr lang="en-GB" i="1" dirty="0"/>
              <a:t> write x- and y-</a:t>
            </a:r>
            <a:r>
              <a:rPr lang="en-GB" b="1" i="1" dirty="0"/>
              <a:t>coordinates</a:t>
            </a:r>
            <a:r>
              <a:rPr lang="en-GB" i="1" dirty="0"/>
              <a:t> in an ordered pair is very important. The x-</a:t>
            </a:r>
            <a:r>
              <a:rPr lang="en-GB" b="1" i="1" dirty="0"/>
              <a:t>coordinate</a:t>
            </a:r>
            <a:r>
              <a:rPr lang="en-GB" i="1" dirty="0"/>
              <a:t> always comes </a:t>
            </a:r>
            <a:r>
              <a:rPr lang="en-GB" b="1" i="1" dirty="0"/>
              <a:t>first</a:t>
            </a:r>
            <a:r>
              <a:rPr lang="en-GB" i="1" dirty="0"/>
              <a:t>, followed by the y-</a:t>
            </a:r>
            <a:r>
              <a:rPr lang="en-GB" b="1" i="1" dirty="0"/>
              <a:t>coordinate.</a:t>
            </a:r>
            <a:endParaRPr lang="en-GB" i="1" dirty="0"/>
          </a:p>
          <a:p>
            <a:endParaRPr lang="en-GB" i="1" dirty="0"/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712F957F-6A38-42C6-B2CC-C148604EF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5240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46DC596F-8B3F-45DA-953D-D3F1CA8F1F4F}"/>
              </a:ext>
            </a:extLst>
          </p:cNvPr>
          <p:cNvGrpSpPr/>
          <p:nvPr/>
        </p:nvGrpSpPr>
        <p:grpSpPr>
          <a:xfrm>
            <a:off x="6504291" y="1005171"/>
            <a:ext cx="4744341" cy="5606403"/>
            <a:chOff x="3648075" y="1123170"/>
            <a:chExt cx="4744341" cy="5606403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0823FA3F-8424-4B85-B7FB-9ED7A82CD422}"/>
                </a:ext>
              </a:extLst>
            </p:cNvPr>
            <p:cNvSpPr/>
            <p:nvPr/>
          </p:nvSpPr>
          <p:spPr>
            <a:xfrm>
              <a:off x="3648075" y="1123170"/>
              <a:ext cx="3739044" cy="560640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03A26453-0AB9-49D6-A65E-7AD85A2ECE3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497066" y="5872323"/>
              <a:ext cx="895350" cy="857250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7D60E37D-A5C2-42E8-B950-CC45B1B914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58022" y="1249218"/>
              <a:ext cx="3519150" cy="52602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56460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2657" y="516367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Make a Plan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08D53A-CBF5-4B0E-8282-15120F8F0D36}"/>
              </a:ext>
            </a:extLst>
          </p:cNvPr>
          <p:cNvSpPr txBox="1"/>
          <p:nvPr/>
        </p:nvSpPr>
        <p:spPr>
          <a:xfrm>
            <a:off x="1098621" y="1131220"/>
            <a:ext cx="5476840" cy="480131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</a:t>
            </a:r>
          </a:p>
          <a:p>
            <a:r>
              <a:rPr lang="en-GB" b="1" dirty="0"/>
              <a:t>Look carefully at the plotted point on the 2D grid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Read along the x-axis (horizontal axis) until you hit the point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Read along the y-axis (vertical axis) until you hit the point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4: 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Write the position of the point as a paired 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co-ordinate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sp>
        <p:nvSpPr>
          <p:cNvPr id="7" name="Text Box 2">
            <a:extLst>
              <a:ext uri="{FF2B5EF4-FFF2-40B4-BE49-F238E27FC236}">
                <a16:creationId xmlns:a16="http://schemas.microsoft.com/office/drawing/2014/main" id="{7E2E1DF6-EBEE-4FA9-AD9A-6A698225B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F766DA9-4BFB-4CF6-B076-53055905D99F}"/>
              </a:ext>
            </a:extLst>
          </p:cNvPr>
          <p:cNvGrpSpPr/>
          <p:nvPr/>
        </p:nvGrpSpPr>
        <p:grpSpPr>
          <a:xfrm>
            <a:off x="7182385" y="1097293"/>
            <a:ext cx="4744341" cy="5606403"/>
            <a:chOff x="3648075" y="1123170"/>
            <a:chExt cx="4744341" cy="560640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DCE1457-ABFB-44A4-A0EC-D374DF9B51A5}"/>
                </a:ext>
              </a:extLst>
            </p:cNvPr>
            <p:cNvSpPr/>
            <p:nvPr/>
          </p:nvSpPr>
          <p:spPr>
            <a:xfrm>
              <a:off x="3648075" y="1123170"/>
              <a:ext cx="3739044" cy="560640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6EE0BF40-A711-4D61-8DA2-FCF0412A6B1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497066" y="5872323"/>
              <a:ext cx="895350" cy="857250"/>
            </a:xfrm>
            <a:prstGeom prst="rect">
              <a:avLst/>
            </a:prstGeom>
          </p:spPr>
        </p:pic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98C3F8F1-D6EA-4674-B6BB-9679459E684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58022" y="1249218"/>
              <a:ext cx="3519150" cy="526020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483527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AB14B89-18DA-453D-A62F-151ED78005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9166" y="1475479"/>
            <a:ext cx="4360149" cy="444286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9316983-EF6D-452B-B2F8-7A1F41A7B480}"/>
              </a:ext>
            </a:extLst>
          </p:cNvPr>
          <p:cNvSpPr txBox="1"/>
          <p:nvPr/>
        </p:nvSpPr>
        <p:spPr>
          <a:xfrm>
            <a:off x="1149992" y="2136338"/>
            <a:ext cx="5325740" cy="2585323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Can you find the plotted point on the 2D grid?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Can you identify the x-axis (horizontal axis)?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Can you identify the y-axis (vertical axis)?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Remember to trace your finger across the 2D-grid to help you</a:t>
            </a: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439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AB234-D801-4FC2-BB72-FAB9C8B21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3335" y="453343"/>
            <a:ext cx="8229600" cy="580926"/>
          </a:xfrm>
        </p:spPr>
        <p:txBody>
          <a:bodyPr>
            <a:normAutofit/>
          </a:bodyPr>
          <a:lstStyle/>
          <a:p>
            <a:pPr algn="l"/>
            <a:r>
              <a:rPr lang="en-GB" sz="2800" b="1" dirty="0"/>
              <a:t>Carry out your plan: show your reasoning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D775A32F-6EE0-4238-AD7B-00A6AE703C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"/>
            <a:ext cx="4248150" cy="351155"/>
          </a:xfrm>
          <a:prstGeom prst="rect">
            <a:avLst/>
          </a:prstGeom>
          <a:solidFill>
            <a:srgbClr val="1F3244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 hangingPunct="0">
              <a:spcBef>
                <a:spcPts val="700"/>
              </a:spcBef>
            </a:pPr>
            <a:r>
              <a:rPr lang="en-GB" kern="0" dirty="0">
                <a:solidFill>
                  <a:srgbClr val="FFFFFF"/>
                </a:solidFill>
                <a:latin typeface="Arial"/>
                <a:ea typeface="Times New Roman"/>
              </a:rPr>
              <a:t>HIAS Blended Learning Resource</a:t>
            </a:r>
            <a:endParaRPr lang="en-GB" b="1" kern="0" dirty="0">
              <a:solidFill>
                <a:srgbClr val="FFFFFF"/>
              </a:solidFill>
              <a:latin typeface="Arial"/>
              <a:ea typeface="Times New Roman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EA6D6B8-30F3-42E3-BC01-0399A74C2424}"/>
              </a:ext>
            </a:extLst>
          </p:cNvPr>
          <p:cNvGrpSpPr/>
          <p:nvPr/>
        </p:nvGrpSpPr>
        <p:grpSpPr>
          <a:xfrm>
            <a:off x="7182385" y="1097293"/>
            <a:ext cx="4744341" cy="5606403"/>
            <a:chOff x="3648075" y="1123170"/>
            <a:chExt cx="4744341" cy="5606403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E921C48E-39CB-4BB1-A76A-1210513E2D53}"/>
                </a:ext>
              </a:extLst>
            </p:cNvPr>
            <p:cNvSpPr/>
            <p:nvPr/>
          </p:nvSpPr>
          <p:spPr>
            <a:xfrm>
              <a:off x="3648075" y="1123170"/>
              <a:ext cx="3739044" cy="5606403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CAB1B251-7950-4F90-9F15-F913289B49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497066" y="5872323"/>
              <a:ext cx="895350" cy="857250"/>
            </a:xfrm>
            <a:prstGeom prst="rect">
              <a:avLst/>
            </a:prstGeom>
          </p:spPr>
        </p:pic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13545CB3-BACD-421A-8ED3-49C44D33599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58022" y="1249218"/>
              <a:ext cx="3519150" cy="5260203"/>
            </a:xfrm>
            <a:prstGeom prst="rect">
              <a:avLst/>
            </a:prstGeom>
          </p:spPr>
        </p:pic>
      </p:grpSp>
      <p:sp>
        <p:nvSpPr>
          <p:cNvPr id="15" name="TextBox 14">
            <a:extLst>
              <a:ext uri="{FF2B5EF4-FFF2-40B4-BE49-F238E27FC236}">
                <a16:creationId xmlns:a16="http://schemas.microsoft.com/office/drawing/2014/main" id="{A713EAE9-8695-4671-A988-B081D2560E1C}"/>
              </a:ext>
            </a:extLst>
          </p:cNvPr>
          <p:cNvSpPr txBox="1"/>
          <p:nvPr/>
        </p:nvSpPr>
        <p:spPr>
          <a:xfrm>
            <a:off x="1098621" y="1131219"/>
            <a:ext cx="5325740" cy="563231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b="1" dirty="0"/>
              <a:t>Step 1:</a:t>
            </a:r>
          </a:p>
          <a:p>
            <a:r>
              <a:rPr lang="en-GB" b="1" dirty="0"/>
              <a:t>Look carefully at the plotted point on the 2D grid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2: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Read along the x-axis (horizontal axis) until you hit the point</a:t>
            </a:r>
          </a:p>
          <a:p>
            <a:endParaRPr lang="en-GB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Read along the y-axis (vertical axis) until you hit the point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4: 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Write the position of the point as a paired co-ordinate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solidFill>
                  <a:srgbClr val="FF0000"/>
                </a:solidFill>
                <a:cs typeface="Times New Roman" panose="02020603050405020304" pitchFamily="18" charset="0"/>
              </a:rPr>
              <a:t>Who is correct – Teddy or Rosie?</a:t>
            </a:r>
          </a:p>
          <a:p>
            <a:r>
              <a:rPr lang="en-GB" b="1" dirty="0">
                <a:solidFill>
                  <a:srgbClr val="FF0000"/>
                </a:solidFill>
                <a:cs typeface="Times New Roman" panose="02020603050405020304" pitchFamily="18" charset="0"/>
              </a:rPr>
              <a:t>What mistake has one of them made?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331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63C150-DD5E-4375-90F0-81B25C8ACD4B}"/>
              </a:ext>
            </a:extLst>
          </p:cNvPr>
          <p:cNvSpPr txBox="1"/>
          <p:nvPr/>
        </p:nvSpPr>
        <p:spPr>
          <a:xfrm>
            <a:off x="659994" y="340863"/>
            <a:ext cx="6340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Step 1: </a:t>
            </a:r>
            <a:r>
              <a:rPr lang="en-GB" b="1" dirty="0"/>
              <a:t>Look carefully at the plotted point on the 2D grid</a:t>
            </a:r>
          </a:p>
          <a:p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6039C71-B238-4D68-A256-4E5259FD74A2}"/>
              </a:ext>
            </a:extLst>
          </p:cNvPr>
          <p:cNvSpPr txBox="1"/>
          <p:nvPr/>
        </p:nvSpPr>
        <p:spPr>
          <a:xfrm>
            <a:off x="659994" y="987194"/>
            <a:ext cx="617506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b="1" dirty="0">
                <a:cs typeface="Times New Roman" panose="02020603050405020304" pitchFamily="18" charset="0"/>
              </a:rPr>
              <a:t>Step 2:  Read along the x-axis (horizontal axis) until you hit the point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solidFill>
                  <a:srgbClr val="FF0000"/>
                </a:solidFill>
                <a:cs typeface="Times New Roman" panose="02020603050405020304" pitchFamily="18" charset="0"/>
              </a:rPr>
              <a:t>The point is 7 along the x-axis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3:  Read along the y-axis (vertical axis) until you hit the point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solidFill>
                  <a:srgbClr val="FF0000"/>
                </a:solidFill>
                <a:cs typeface="Times New Roman" panose="02020603050405020304" pitchFamily="18" charset="0"/>
              </a:rPr>
              <a:t>The point is 3 up the y-axis</a:t>
            </a:r>
          </a:p>
          <a:p>
            <a:endParaRPr lang="en-GB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n-GB" b="1" dirty="0">
                <a:cs typeface="Times New Roman" panose="02020603050405020304" pitchFamily="18" charset="0"/>
              </a:rPr>
              <a:t>Step 4:  Write the position of the point as a paired </a:t>
            </a:r>
          </a:p>
          <a:p>
            <a:r>
              <a:rPr lang="en-GB" b="1" dirty="0">
                <a:cs typeface="Times New Roman" panose="02020603050405020304" pitchFamily="18" charset="0"/>
              </a:rPr>
              <a:t>co-ordinate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r>
              <a:rPr lang="en-GB" b="1" dirty="0">
                <a:solidFill>
                  <a:srgbClr val="FF0000"/>
                </a:solidFill>
                <a:cs typeface="Times New Roman" panose="02020603050405020304" pitchFamily="18" charset="0"/>
              </a:rPr>
              <a:t>(7,3)</a:t>
            </a:r>
          </a:p>
          <a:p>
            <a:endParaRPr lang="en-GB" b="1" dirty="0">
              <a:solidFill>
                <a:srgbClr val="FF0000"/>
              </a:solidFill>
              <a:cs typeface="Times New Roman" panose="02020603050405020304" pitchFamily="18" charset="0"/>
            </a:endParaRPr>
          </a:p>
          <a:p>
            <a:r>
              <a:rPr lang="en-GB" b="1" dirty="0">
                <a:solidFill>
                  <a:srgbClr val="FF0000"/>
                </a:solidFill>
                <a:cs typeface="Times New Roman" panose="02020603050405020304" pitchFamily="18" charset="0"/>
              </a:rPr>
              <a:t>Teddy is correct as he described the position of the point accurately (7,3).  Rosie made a mistake.  She read the y-axis before the x-axis (3,7).</a:t>
            </a:r>
          </a:p>
          <a:p>
            <a:endParaRPr lang="en-GB" b="1" dirty="0">
              <a:cs typeface="Times New Roman" panose="02020603050405020304" pitchFamily="18" charset="0"/>
            </a:endParaRPr>
          </a:p>
          <a:p>
            <a:endParaRPr lang="en-GB" b="1" dirty="0">
              <a:cs typeface="Times New Roman" panose="02020603050405020304" pitchFamily="18" charset="0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45E59FC-E99D-47D2-A171-0C6E398182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191" y="1311093"/>
            <a:ext cx="4360149" cy="44428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142760"/>
      </p:ext>
    </p:extLst>
  </p:cSld>
  <p:clrMapOvr>
    <a:masterClrMapping/>
  </p:clrMapOvr>
</p:sld>
</file>

<file path=ppt/theme/theme1.xml><?xml version="1.0" encoding="utf-8"?>
<a:theme xmlns:a="http://schemas.openxmlformats.org/drawingml/2006/main" name="3_HIAS PowerPoint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995</Words>
  <Application>Microsoft Office PowerPoint</Application>
  <PresentationFormat>Widescreen</PresentationFormat>
  <Paragraphs>131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Symbol</vt:lpstr>
      <vt:lpstr>3_HIAS PowerPoint template</vt:lpstr>
      <vt:lpstr>Year 4</vt:lpstr>
      <vt:lpstr> HIAS Blended Learning Resource</vt:lpstr>
      <vt:lpstr>PowerPoint Presentation</vt:lpstr>
      <vt:lpstr>Describing positions on a 2D-grid as co-ordinates in the first quadrant</vt:lpstr>
      <vt:lpstr>Understand the problem</vt:lpstr>
      <vt:lpstr>Make a Plan</vt:lpstr>
      <vt:lpstr>PowerPoint Presentation</vt:lpstr>
      <vt:lpstr>Carry out your plan: show your reasoning</vt:lpstr>
      <vt:lpstr>PowerPoint Presentation</vt:lpstr>
      <vt:lpstr>Review your solution: does it seem reasonable? Which steps/ parts did you find easy and which harder?</vt:lpstr>
      <vt:lpstr>Now try this one</vt:lpstr>
      <vt:lpstr>HIAS Maths team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</dc:title>
  <dc:creator>Clifft, Jacqui</dc:creator>
  <cp:lastModifiedBy>Vickers, Rebecca</cp:lastModifiedBy>
  <cp:revision>23</cp:revision>
  <dcterms:created xsi:type="dcterms:W3CDTF">2021-01-05T11:02:27Z</dcterms:created>
  <dcterms:modified xsi:type="dcterms:W3CDTF">2021-01-18T12:30:32Z</dcterms:modified>
</cp:coreProperties>
</file>