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72" r:id="rId2"/>
    <p:sldId id="2647" r:id="rId3"/>
    <p:sldId id="2646" r:id="rId4"/>
    <p:sldId id="262" r:id="rId5"/>
    <p:sldId id="2636" r:id="rId6"/>
    <p:sldId id="2637" r:id="rId7"/>
    <p:sldId id="2650" r:id="rId8"/>
    <p:sldId id="2638" r:id="rId9"/>
    <p:sldId id="2641" r:id="rId10"/>
    <p:sldId id="2642" r:id="rId11"/>
    <p:sldId id="263" r:id="rId12"/>
  </p:sldIdLst>
  <p:sldSz cx="12192000" cy="6858000"/>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6A963B-E45B-42EE-8702-57394A58C560}" v="11" dt="2021-02-12T13:33:06.30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87" autoAdjust="0"/>
  </p:normalViewPr>
  <p:slideViewPr>
    <p:cSldViewPr snapToGrid="0">
      <p:cViewPr varScale="1">
        <p:scale>
          <a:sx n="62" d="100"/>
          <a:sy n="62" d="100"/>
        </p:scale>
        <p:origin x="28" y="548"/>
      </p:cViewPr>
      <p:guideLst/>
    </p:cSldViewPr>
  </p:slideViewPr>
  <p:notesTextViewPr>
    <p:cViewPr>
      <p:scale>
        <a:sx n="1" d="1"/>
        <a:sy n="1" d="1"/>
      </p:scale>
      <p:origin x="0" y="0"/>
    </p:cViewPr>
  </p:notesTextViewPr>
  <p:sorterViewPr>
    <p:cViewPr>
      <p:scale>
        <a:sx n="100" d="100"/>
        <a:sy n="100" d="100"/>
      </p:scale>
      <p:origin x="0" y="-75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rnell, Dave" userId="164ff1f7-6d4b-4db1-8bbf-580e54230b03" providerId="ADAL" clId="{206A963B-E45B-42EE-8702-57394A58C560}"/>
    <pc:docChg chg="undo custSel delSld modSld modMainMaster">
      <pc:chgData name="Parnell, Dave" userId="164ff1f7-6d4b-4db1-8bbf-580e54230b03" providerId="ADAL" clId="{206A963B-E45B-42EE-8702-57394A58C560}" dt="2021-02-12T13:37:07.257" v="643" actId="20577"/>
      <pc:docMkLst>
        <pc:docMk/>
      </pc:docMkLst>
      <pc:sldChg chg="modSp mod">
        <pc:chgData name="Parnell, Dave" userId="164ff1f7-6d4b-4db1-8bbf-580e54230b03" providerId="ADAL" clId="{206A963B-E45B-42EE-8702-57394A58C560}" dt="2021-02-12T13:37:07.257" v="643" actId="20577"/>
        <pc:sldMkLst>
          <pc:docMk/>
          <pc:sldMk cId="3415331786" sldId="2638"/>
        </pc:sldMkLst>
        <pc:spChg chg="mod">
          <ac:chgData name="Parnell, Dave" userId="164ff1f7-6d4b-4db1-8bbf-580e54230b03" providerId="ADAL" clId="{206A963B-E45B-42EE-8702-57394A58C560}" dt="2021-02-12T13:37:07.257" v="643" actId="20577"/>
          <ac:spMkLst>
            <pc:docMk/>
            <pc:sldMk cId="3415331786" sldId="2638"/>
            <ac:spMk id="3" creationId="{C108D53A-CBF5-4B0E-8282-15120F8F0D36}"/>
          </ac:spMkLst>
        </pc:spChg>
      </pc:sldChg>
      <pc:sldChg chg="setBg">
        <pc:chgData name="Parnell, Dave" userId="164ff1f7-6d4b-4db1-8bbf-580e54230b03" providerId="ADAL" clId="{206A963B-E45B-42EE-8702-57394A58C560}" dt="2021-02-12T13:13:16.254" v="209"/>
        <pc:sldMkLst>
          <pc:docMk/>
          <pc:sldMk cId="3123064864" sldId="2642"/>
        </pc:sldMkLst>
      </pc:sldChg>
      <pc:sldChg chg="del">
        <pc:chgData name="Parnell, Dave" userId="164ff1f7-6d4b-4db1-8bbf-580e54230b03" providerId="ADAL" clId="{206A963B-E45B-42EE-8702-57394A58C560}" dt="2021-02-12T13:22:05.962" v="306" actId="47"/>
        <pc:sldMkLst>
          <pc:docMk/>
          <pc:sldMk cId="524471974" sldId="2645"/>
        </pc:sldMkLst>
      </pc:sldChg>
      <pc:sldChg chg="addSp modSp mod setBg">
        <pc:chgData name="Parnell, Dave" userId="164ff1f7-6d4b-4db1-8bbf-580e54230b03" providerId="ADAL" clId="{206A963B-E45B-42EE-8702-57394A58C560}" dt="2021-02-12T13:28:23.947" v="394" actId="1035"/>
        <pc:sldMkLst>
          <pc:docMk/>
          <pc:sldMk cId="1277137942" sldId="2650"/>
        </pc:sldMkLst>
        <pc:spChg chg="mod">
          <ac:chgData name="Parnell, Dave" userId="164ff1f7-6d4b-4db1-8bbf-580e54230b03" providerId="ADAL" clId="{206A963B-E45B-42EE-8702-57394A58C560}" dt="2021-02-12T13:24:39.072" v="363" actId="20577"/>
          <ac:spMkLst>
            <pc:docMk/>
            <pc:sldMk cId="1277137942" sldId="2650"/>
            <ac:spMk id="2" creationId="{8285C0E7-A381-44B8-9569-B3FCD486259A}"/>
          </ac:spMkLst>
        </pc:spChg>
        <pc:spChg chg="add mod">
          <ac:chgData name="Parnell, Dave" userId="164ff1f7-6d4b-4db1-8bbf-580e54230b03" providerId="ADAL" clId="{206A963B-E45B-42EE-8702-57394A58C560}" dt="2021-02-12T13:27:52.091" v="375" actId="1038"/>
          <ac:spMkLst>
            <pc:docMk/>
            <pc:sldMk cId="1277137942" sldId="2650"/>
            <ac:spMk id="9" creationId="{8A2130A2-70D6-4455-8CD5-6D3D509C33AE}"/>
          </ac:spMkLst>
        </pc:spChg>
        <pc:spChg chg="add mod">
          <ac:chgData name="Parnell, Dave" userId="164ff1f7-6d4b-4db1-8bbf-580e54230b03" providerId="ADAL" clId="{206A963B-E45B-42EE-8702-57394A58C560}" dt="2021-02-12T13:28:07.408" v="386" actId="1038"/>
          <ac:spMkLst>
            <pc:docMk/>
            <pc:sldMk cId="1277137942" sldId="2650"/>
            <ac:spMk id="10" creationId="{4D9488AF-1870-492E-9863-E20382F93ADC}"/>
          </ac:spMkLst>
        </pc:spChg>
        <pc:spChg chg="add mod">
          <ac:chgData name="Parnell, Dave" userId="164ff1f7-6d4b-4db1-8bbf-580e54230b03" providerId="ADAL" clId="{206A963B-E45B-42EE-8702-57394A58C560}" dt="2021-02-12T13:17:49.789" v="260" actId="14100"/>
          <ac:spMkLst>
            <pc:docMk/>
            <pc:sldMk cId="1277137942" sldId="2650"/>
            <ac:spMk id="11" creationId="{5872AA7A-DE5C-4D80-97BD-ADBA3BAF83C1}"/>
          </ac:spMkLst>
        </pc:spChg>
        <pc:spChg chg="add mod">
          <ac:chgData name="Parnell, Dave" userId="164ff1f7-6d4b-4db1-8bbf-580e54230b03" providerId="ADAL" clId="{206A963B-E45B-42EE-8702-57394A58C560}" dt="2021-02-12T13:17:15.173" v="249" actId="1076"/>
          <ac:spMkLst>
            <pc:docMk/>
            <pc:sldMk cId="1277137942" sldId="2650"/>
            <ac:spMk id="12" creationId="{9DEDEFF3-0C04-4B82-AD64-403869F048C4}"/>
          </ac:spMkLst>
        </pc:spChg>
        <pc:spChg chg="add mod">
          <ac:chgData name="Parnell, Dave" userId="164ff1f7-6d4b-4db1-8bbf-580e54230b03" providerId="ADAL" clId="{206A963B-E45B-42EE-8702-57394A58C560}" dt="2021-02-12T13:28:23.947" v="394" actId="1035"/>
          <ac:spMkLst>
            <pc:docMk/>
            <pc:sldMk cId="1277137942" sldId="2650"/>
            <ac:spMk id="13" creationId="{F8C2A613-97A9-4F42-9E42-7C22D7AC547B}"/>
          </ac:spMkLst>
        </pc:spChg>
        <pc:spChg chg="add mod">
          <ac:chgData name="Parnell, Dave" userId="164ff1f7-6d4b-4db1-8bbf-580e54230b03" providerId="ADAL" clId="{206A963B-E45B-42EE-8702-57394A58C560}" dt="2021-02-12T13:20:33.902" v="293" actId="1076"/>
          <ac:spMkLst>
            <pc:docMk/>
            <pc:sldMk cId="1277137942" sldId="2650"/>
            <ac:spMk id="14" creationId="{3E95B011-56D3-47A9-A294-7C15501D9CE4}"/>
          </ac:spMkLst>
        </pc:spChg>
        <pc:spChg chg="add mod">
          <ac:chgData name="Parnell, Dave" userId="164ff1f7-6d4b-4db1-8bbf-580e54230b03" providerId="ADAL" clId="{206A963B-E45B-42EE-8702-57394A58C560}" dt="2021-02-12T13:20:59.778" v="303" actId="1076"/>
          <ac:spMkLst>
            <pc:docMk/>
            <pc:sldMk cId="1277137942" sldId="2650"/>
            <ac:spMk id="15" creationId="{E28CC007-335E-4A70-BA31-E8A938908FA5}"/>
          </ac:spMkLst>
        </pc:spChg>
        <pc:picChg chg="mod">
          <ac:chgData name="Parnell, Dave" userId="164ff1f7-6d4b-4db1-8bbf-580e54230b03" providerId="ADAL" clId="{206A963B-E45B-42EE-8702-57394A58C560}" dt="2021-02-12T13:17:02.833" v="248" actId="1036"/>
          <ac:picMkLst>
            <pc:docMk/>
            <pc:sldMk cId="1277137942" sldId="2650"/>
            <ac:picMk id="8" creationId="{54C41EC1-2C1D-4DD3-964A-3C79C1DB4472}"/>
          </ac:picMkLst>
        </pc:picChg>
      </pc:sldChg>
      <pc:sldChg chg="del">
        <pc:chgData name="Parnell, Dave" userId="164ff1f7-6d4b-4db1-8bbf-580e54230b03" providerId="ADAL" clId="{206A963B-E45B-42EE-8702-57394A58C560}" dt="2021-02-12T13:21:58.761" v="305" actId="47"/>
        <pc:sldMkLst>
          <pc:docMk/>
          <pc:sldMk cId="2246654635" sldId="2651"/>
        </pc:sldMkLst>
      </pc:sldChg>
      <pc:sldChg chg="del">
        <pc:chgData name="Parnell, Dave" userId="164ff1f7-6d4b-4db1-8bbf-580e54230b03" providerId="ADAL" clId="{206A963B-E45B-42EE-8702-57394A58C560}" dt="2021-02-12T13:21:56.628" v="304" actId="47"/>
        <pc:sldMkLst>
          <pc:docMk/>
          <pc:sldMk cId="558863804" sldId="2652"/>
        </pc:sldMkLst>
      </pc:sldChg>
      <pc:sldMasterChg chg="setBg modSldLayout">
        <pc:chgData name="Parnell, Dave" userId="164ff1f7-6d4b-4db1-8bbf-580e54230b03" providerId="ADAL" clId="{206A963B-E45B-42EE-8702-57394A58C560}" dt="2021-02-12T13:13:16.254" v="209"/>
        <pc:sldMasterMkLst>
          <pc:docMk/>
          <pc:sldMasterMk cId="2318413699" sldId="2147483660"/>
        </pc:sldMasterMkLst>
        <pc:sldLayoutChg chg="setBg">
          <pc:chgData name="Parnell, Dave" userId="164ff1f7-6d4b-4db1-8bbf-580e54230b03" providerId="ADAL" clId="{206A963B-E45B-42EE-8702-57394A58C560}" dt="2021-02-12T13:13:16.254" v="209"/>
          <pc:sldLayoutMkLst>
            <pc:docMk/>
            <pc:sldMasterMk cId="2318413699" sldId="2147483660"/>
            <pc:sldLayoutMk cId="3328298523" sldId="2147483661"/>
          </pc:sldLayoutMkLst>
        </pc:sldLayoutChg>
        <pc:sldLayoutChg chg="setBg">
          <pc:chgData name="Parnell, Dave" userId="164ff1f7-6d4b-4db1-8bbf-580e54230b03" providerId="ADAL" clId="{206A963B-E45B-42EE-8702-57394A58C560}" dt="2021-02-12T13:13:16.254" v="209"/>
          <pc:sldLayoutMkLst>
            <pc:docMk/>
            <pc:sldMasterMk cId="2318413699" sldId="2147483660"/>
            <pc:sldLayoutMk cId="3566484918" sldId="2147483662"/>
          </pc:sldLayoutMkLst>
        </pc:sldLayoutChg>
        <pc:sldLayoutChg chg="setBg">
          <pc:chgData name="Parnell, Dave" userId="164ff1f7-6d4b-4db1-8bbf-580e54230b03" providerId="ADAL" clId="{206A963B-E45B-42EE-8702-57394A58C560}" dt="2021-02-12T13:13:16.254" v="209"/>
          <pc:sldLayoutMkLst>
            <pc:docMk/>
            <pc:sldMasterMk cId="2318413699" sldId="2147483660"/>
            <pc:sldLayoutMk cId="2720676805" sldId="2147483663"/>
          </pc:sldLayoutMkLst>
        </pc:sldLayoutChg>
        <pc:sldLayoutChg chg="setBg">
          <pc:chgData name="Parnell, Dave" userId="164ff1f7-6d4b-4db1-8bbf-580e54230b03" providerId="ADAL" clId="{206A963B-E45B-42EE-8702-57394A58C560}" dt="2021-02-12T13:13:16.254" v="209"/>
          <pc:sldLayoutMkLst>
            <pc:docMk/>
            <pc:sldMasterMk cId="2318413699" sldId="2147483660"/>
            <pc:sldLayoutMk cId="3088569497" sldId="2147483664"/>
          </pc:sldLayoutMkLst>
        </pc:sldLayoutChg>
        <pc:sldLayoutChg chg="setBg">
          <pc:chgData name="Parnell, Dave" userId="164ff1f7-6d4b-4db1-8bbf-580e54230b03" providerId="ADAL" clId="{206A963B-E45B-42EE-8702-57394A58C560}" dt="2021-02-12T13:13:16.254" v="209"/>
          <pc:sldLayoutMkLst>
            <pc:docMk/>
            <pc:sldMasterMk cId="2318413699" sldId="2147483660"/>
            <pc:sldLayoutMk cId="631757391" sldId="2147483665"/>
          </pc:sldLayoutMkLst>
        </pc:sldLayoutChg>
        <pc:sldLayoutChg chg="setBg">
          <pc:chgData name="Parnell, Dave" userId="164ff1f7-6d4b-4db1-8bbf-580e54230b03" providerId="ADAL" clId="{206A963B-E45B-42EE-8702-57394A58C560}" dt="2021-02-12T13:13:16.254" v="209"/>
          <pc:sldLayoutMkLst>
            <pc:docMk/>
            <pc:sldMasterMk cId="2318413699" sldId="2147483660"/>
            <pc:sldLayoutMk cId="1547072076" sldId="2147483666"/>
          </pc:sldLayoutMkLst>
        </pc:sldLayoutChg>
        <pc:sldLayoutChg chg="setBg">
          <pc:chgData name="Parnell, Dave" userId="164ff1f7-6d4b-4db1-8bbf-580e54230b03" providerId="ADAL" clId="{206A963B-E45B-42EE-8702-57394A58C560}" dt="2021-02-12T13:13:16.254" v="209"/>
          <pc:sldLayoutMkLst>
            <pc:docMk/>
            <pc:sldMasterMk cId="2318413699" sldId="2147483660"/>
            <pc:sldLayoutMk cId="1174567590" sldId="2147483667"/>
          </pc:sldLayoutMkLst>
        </pc:sldLayoutChg>
        <pc:sldLayoutChg chg="setBg">
          <pc:chgData name="Parnell, Dave" userId="164ff1f7-6d4b-4db1-8bbf-580e54230b03" providerId="ADAL" clId="{206A963B-E45B-42EE-8702-57394A58C560}" dt="2021-02-12T13:13:16.254" v="209"/>
          <pc:sldLayoutMkLst>
            <pc:docMk/>
            <pc:sldMasterMk cId="2318413699" sldId="2147483660"/>
            <pc:sldLayoutMk cId="2682905656" sldId="2147483668"/>
          </pc:sldLayoutMkLst>
        </pc:sldLayoutChg>
        <pc:sldLayoutChg chg="setBg">
          <pc:chgData name="Parnell, Dave" userId="164ff1f7-6d4b-4db1-8bbf-580e54230b03" providerId="ADAL" clId="{206A963B-E45B-42EE-8702-57394A58C560}" dt="2021-02-12T13:13:16.254" v="209"/>
          <pc:sldLayoutMkLst>
            <pc:docMk/>
            <pc:sldMasterMk cId="2318413699" sldId="2147483660"/>
            <pc:sldLayoutMk cId="435749533" sldId="214748366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901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99012"/>
          </a:xfrm>
          <a:prstGeom prst="rect">
            <a:avLst/>
          </a:prstGeom>
        </p:spPr>
        <p:txBody>
          <a:bodyPr vert="horz" lIns="91440" tIns="45720" rIns="91440" bIns="45720" rtlCol="0"/>
          <a:lstStyle>
            <a:lvl1pPr algn="r">
              <a:defRPr sz="1200"/>
            </a:lvl1pPr>
          </a:lstStyle>
          <a:p>
            <a:fld id="{9FD0AFF3-C104-4FF2-9246-46F3E7242363}" type="datetimeFigureOut">
              <a:rPr lang="en-GB" smtClean="0"/>
              <a:t>12/02/2021</a:t>
            </a:fld>
            <a:endParaRPr lang="en-GB"/>
          </a:p>
        </p:txBody>
      </p:sp>
      <p:sp>
        <p:nvSpPr>
          <p:cNvPr id="4" name="Slide Image Placeholder 3"/>
          <p:cNvSpPr>
            <a:spLocks noGrp="1" noRot="1" noChangeAspect="1"/>
          </p:cNvSpPr>
          <p:nvPr>
            <p:ph type="sldImg" idx="2"/>
          </p:nvPr>
        </p:nvSpPr>
        <p:spPr>
          <a:xfrm>
            <a:off x="444500" y="1243013"/>
            <a:ext cx="5969000" cy="33575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786362"/>
            <a:ext cx="5486400" cy="391611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6678"/>
            <a:ext cx="2971800" cy="4990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446678"/>
            <a:ext cx="2971800" cy="499011"/>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5</a:t>
            </a:r>
          </a:p>
        </p:txBody>
      </p:sp>
      <p:sp>
        <p:nvSpPr>
          <p:cNvPr id="3" name="Subtitle 2"/>
          <p:cNvSpPr>
            <a:spLocks noGrp="1"/>
          </p:cNvSpPr>
          <p:nvPr>
            <p:ph type="subTitle" idx="1"/>
          </p:nvPr>
        </p:nvSpPr>
        <p:spPr>
          <a:xfrm>
            <a:off x="1847528" y="3068960"/>
            <a:ext cx="7776864" cy="622920"/>
          </a:xfrm>
        </p:spPr>
        <p:txBody>
          <a:bodyPr>
            <a:normAutofit fontScale="25000" lnSpcReduction="20000"/>
          </a:bodyPr>
          <a:lstStyle/>
          <a:p>
            <a:pPr algn="l">
              <a:lnSpc>
                <a:spcPct val="107000"/>
              </a:lnSpc>
              <a:spcAft>
                <a:spcPts val="800"/>
              </a:spcAft>
            </a:pPr>
            <a:r>
              <a:rPr lang="en-GB" sz="6400" b="1" dirty="0">
                <a:solidFill>
                  <a:schemeClr val="tx1"/>
                </a:solidFill>
                <a:effectLst/>
                <a:latin typeface="+mj-lt"/>
                <a:ea typeface="Calibri" panose="020F0502020204030204" pitchFamily="34" charset="0"/>
                <a:cs typeface="Times New Roman" panose="02020603050405020304" pitchFamily="18" charset="0"/>
              </a:rPr>
              <a:t>Measurement (volume and capacity/</a:t>
            </a:r>
            <a:r>
              <a:rPr lang="en-GB" sz="6400" b="1" dirty="0">
                <a:solidFill>
                  <a:schemeClr val="tx1"/>
                </a:solidFill>
                <a:effectLst/>
                <a:latin typeface="+mj-lt"/>
                <a:ea typeface="Calibri" panose="020F0502020204030204" pitchFamily="34" charset="0"/>
              </a:rPr>
              <a:t>reading scales / imperial conversions)</a:t>
            </a:r>
            <a:endParaRPr lang="en-GB" sz="6400" b="1" dirty="0">
              <a:solidFill>
                <a:schemeClr val="tx1"/>
              </a:solidFill>
              <a:latin typeface="+mj-lt"/>
            </a:endParaRPr>
          </a:p>
          <a:p>
            <a:pPr algn="l"/>
            <a:r>
              <a:rPr lang="en-GB" sz="6400" b="1" dirty="0">
                <a:solidFill>
                  <a:schemeClr val="tx1"/>
                </a:solidFill>
                <a:effectLst/>
                <a:ea typeface="Calibri" panose="020F0502020204030204" pitchFamily="34" charset="0"/>
              </a:rPr>
              <a:t>Understand and use equivalences between metric units and common imperial units such as inches, pounds and pints. </a:t>
            </a:r>
            <a:endParaRPr lang="en-GB" sz="6400" dirty="0">
              <a:solidFill>
                <a:schemeClr val="tx1"/>
              </a:solidFill>
              <a:effectLst/>
              <a:ea typeface="Calibri" panose="020F0502020204030204" pitchFamily="34" charset="0"/>
            </a:endParaRPr>
          </a:p>
          <a:p>
            <a:pPr algn="l"/>
            <a:r>
              <a:rPr lang="en-GB" sz="5600" dirty="0">
                <a:solidFill>
                  <a:schemeClr val="tx1"/>
                </a:solidFill>
                <a:effectLst/>
                <a:ea typeface="Calibri" panose="020F0502020204030204" pitchFamily="34" charset="0"/>
              </a:rPr>
              <a:t>.</a:t>
            </a:r>
            <a:endParaRPr lang="en-GB" sz="5600" dirty="0">
              <a:solidFill>
                <a:schemeClr val="tx1"/>
              </a:solidFill>
            </a:endParaRP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485B68E5-F36B-4783-B160-42CF83F0A404}"/>
              </a:ext>
            </a:extLst>
          </p:cNvPr>
          <p:cNvSpPr txBox="1">
            <a:spLocks noChangeArrowheads="1"/>
          </p:cNvSpPr>
          <p:nvPr/>
        </p:nvSpPr>
        <p:spPr bwMode="auto">
          <a:xfrm>
            <a:off x="1524000" y="652224"/>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833479" y="1515026"/>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E47093AC-0C9F-49A7-8108-3D53CED6F4E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0" name="Text Box 2">
            <a:extLst>
              <a:ext uri="{FF2B5EF4-FFF2-40B4-BE49-F238E27FC236}">
                <a16:creationId xmlns:a16="http://schemas.microsoft.com/office/drawing/2014/main" id="{678BCDAA-C9DA-4A4B-816D-77326DD91BD2}"/>
              </a:ext>
            </a:extLst>
          </p:cNvPr>
          <p:cNvSpPr txBox="1">
            <a:spLocks noChangeArrowheads="1"/>
          </p:cNvSpPr>
          <p:nvPr/>
        </p:nvSpPr>
        <p:spPr bwMode="auto">
          <a:xfrm>
            <a:off x="6134611" y="1515026"/>
            <a:ext cx="5095043" cy="2687104"/>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AEF94495-EFAA-4172-8E81-3664BAC6A2FC}"/>
              </a:ext>
            </a:extLst>
          </p:cNvPr>
          <p:cNvSpPr txBox="1"/>
          <p:nvPr/>
        </p:nvSpPr>
        <p:spPr>
          <a:xfrm>
            <a:off x="6319880" y="1764064"/>
            <a:ext cx="4701472" cy="2031325"/>
          </a:xfrm>
          <a:prstGeom prst="rect">
            <a:avLst/>
          </a:prstGeom>
          <a:solidFill>
            <a:schemeClr val="bg1"/>
          </a:solidFill>
        </p:spPr>
        <p:txBody>
          <a:bodyPr wrap="square" rtlCol="0">
            <a:spAutoFit/>
          </a:bodyPr>
          <a:lstStyle/>
          <a:p>
            <a:endParaRPr lang="en-GB" dirty="0"/>
          </a:p>
          <a:p>
            <a:r>
              <a:rPr lang="en-GB" dirty="0"/>
              <a:t>Alton is 55miles from London.</a:t>
            </a:r>
          </a:p>
          <a:p>
            <a:endParaRPr lang="en-GB" dirty="0"/>
          </a:p>
          <a:p>
            <a:r>
              <a:rPr lang="en-GB" dirty="0"/>
              <a:t>How far is Alton from London in kilometres?</a:t>
            </a:r>
          </a:p>
          <a:p>
            <a:endParaRPr lang="en-GB" dirty="0"/>
          </a:p>
          <a:p>
            <a:r>
              <a:rPr lang="en-GB" dirty="0"/>
              <a:t>Use 8 kilometres equals 5 miles.</a:t>
            </a:r>
          </a:p>
          <a:p>
            <a:endParaRPr lang="en-GB" dirty="0"/>
          </a:p>
        </p:txBody>
      </p:sp>
    </p:spTree>
    <p:extLst>
      <p:ext uri="{BB962C8B-B14F-4D97-AF65-F5344CB8AC3E}">
        <p14:creationId xmlns:p14="http://schemas.microsoft.com/office/powerpoint/2010/main" val="3123064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554982C7-EA62-4593-9C65-70B45EF440D4}"/>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03268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299405" y="430578"/>
            <a:ext cx="8731307" cy="956788"/>
          </a:xfrm>
        </p:spPr>
        <p:txBody>
          <a:bodyPr>
            <a:normAutofit/>
          </a:bodyPr>
          <a:lstStyle/>
          <a:p>
            <a:pPr algn="l"/>
            <a:r>
              <a:rPr lang="en-GB" sz="2800" b="1" dirty="0">
                <a:solidFill>
                  <a:schemeClr val="tx1"/>
                </a:solidFill>
                <a:effectLst/>
                <a:ea typeface="Calibri" panose="020F0502020204030204" pitchFamily="34" charset="0"/>
              </a:rPr>
              <a:t>Understand and use equivalences between metric units and common imperial units</a:t>
            </a:r>
            <a:r>
              <a:rPr lang="en-GB" sz="2800" b="1" dirty="0">
                <a:solidFill>
                  <a:schemeClr val="tx1"/>
                </a:solidFill>
                <a:effectLst/>
                <a:latin typeface="Arial" panose="020B0604020202020204" pitchFamily="34" charset="0"/>
                <a:ea typeface="Calibri" panose="020F0502020204030204" pitchFamily="34" charset="0"/>
              </a:rPr>
              <a:t>, </a:t>
            </a:r>
            <a:endParaRPr lang="en-GB" sz="2800" b="1" dirty="0"/>
          </a:p>
        </p:txBody>
      </p:sp>
      <p:sp>
        <p:nvSpPr>
          <p:cNvPr id="7" name="Text Box 2">
            <a:extLst>
              <a:ext uri="{FF2B5EF4-FFF2-40B4-BE49-F238E27FC236}">
                <a16:creationId xmlns:a16="http://schemas.microsoft.com/office/drawing/2014/main" id="{4BDCC19A-4AE3-4E9F-8535-27B8BC575D2D}"/>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5" name="Group 4">
            <a:extLst>
              <a:ext uri="{FF2B5EF4-FFF2-40B4-BE49-F238E27FC236}">
                <a16:creationId xmlns:a16="http://schemas.microsoft.com/office/drawing/2014/main" id="{70E0043C-E22D-4923-A23F-AA4B9C10878F}"/>
              </a:ext>
            </a:extLst>
          </p:cNvPr>
          <p:cNvGrpSpPr/>
          <p:nvPr/>
        </p:nvGrpSpPr>
        <p:grpSpPr>
          <a:xfrm>
            <a:off x="398882" y="1492980"/>
            <a:ext cx="6651653" cy="5365020"/>
            <a:chOff x="2621819" y="1238081"/>
            <a:chExt cx="6651653" cy="5365020"/>
          </a:xfrm>
        </p:grpSpPr>
        <p:sp>
          <p:nvSpPr>
            <p:cNvPr id="8" name="Text Box 2">
              <a:extLst>
                <a:ext uri="{FF2B5EF4-FFF2-40B4-BE49-F238E27FC236}">
                  <a16:creationId xmlns:a16="http://schemas.microsoft.com/office/drawing/2014/main" id="{CDBF6ADD-A40C-4876-BC77-8926013FEF6D}"/>
                </a:ext>
              </a:extLst>
            </p:cNvPr>
            <p:cNvSpPr txBox="1">
              <a:spLocks noChangeArrowheads="1"/>
            </p:cNvSpPr>
            <p:nvPr/>
          </p:nvSpPr>
          <p:spPr bwMode="auto">
            <a:xfrm>
              <a:off x="2621819" y="1238081"/>
              <a:ext cx="6651653" cy="5365020"/>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p:pic>
          <p:nvPicPr>
            <p:cNvPr id="4" name="Picture 3" descr="Text&#10;&#10;Description automatically generated">
              <a:extLst>
                <a:ext uri="{FF2B5EF4-FFF2-40B4-BE49-F238E27FC236}">
                  <a16:creationId xmlns:a16="http://schemas.microsoft.com/office/drawing/2014/main" id="{E4EECD67-5D28-4E83-8735-E901C7342D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539" y="1424198"/>
              <a:ext cx="6183173" cy="4786138"/>
            </a:xfrm>
            <a:prstGeom prst="rect">
              <a:avLst/>
            </a:prstGeom>
          </p:spPr>
        </p:pic>
      </p:grpSp>
      <p:sp>
        <p:nvSpPr>
          <p:cNvPr id="3" name="TextBox 2">
            <a:extLst>
              <a:ext uri="{FF2B5EF4-FFF2-40B4-BE49-F238E27FC236}">
                <a16:creationId xmlns:a16="http://schemas.microsoft.com/office/drawing/2014/main" id="{B0205413-B46F-42B7-9DC0-59DE5FBCF5AE}"/>
              </a:ext>
            </a:extLst>
          </p:cNvPr>
          <p:cNvSpPr txBox="1"/>
          <p:nvPr/>
        </p:nvSpPr>
        <p:spPr>
          <a:xfrm>
            <a:off x="7512269" y="4072166"/>
            <a:ext cx="3429000" cy="1754326"/>
          </a:xfrm>
          <a:prstGeom prst="rect">
            <a:avLst/>
          </a:prstGeom>
          <a:noFill/>
        </p:spPr>
        <p:txBody>
          <a:bodyPr wrap="square" rtlCol="0">
            <a:spAutoFit/>
          </a:bodyPr>
          <a:lstStyle/>
          <a:p>
            <a:r>
              <a:rPr lang="en-GB" dirty="0"/>
              <a:t>‘Contains material developed by the Standards and Testing Agency for 2019 national curriculum assessments and licensed under Open Government Licence v3.0’</a:t>
            </a:r>
          </a:p>
        </p:txBody>
      </p:sp>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Understand the problem</a:t>
            </a:r>
          </a:p>
        </p:txBody>
      </p:sp>
      <p:sp>
        <p:nvSpPr>
          <p:cNvPr id="3" name="TextBox 2">
            <a:extLst>
              <a:ext uri="{FF2B5EF4-FFF2-40B4-BE49-F238E27FC236}">
                <a16:creationId xmlns:a16="http://schemas.microsoft.com/office/drawing/2014/main" id="{C108D53A-CBF5-4B0E-8282-15120F8F0D36}"/>
              </a:ext>
            </a:extLst>
          </p:cNvPr>
          <p:cNvSpPr txBox="1"/>
          <p:nvPr/>
        </p:nvSpPr>
        <p:spPr>
          <a:xfrm>
            <a:off x="590720" y="1527013"/>
            <a:ext cx="4518053" cy="2585323"/>
          </a:xfrm>
          <a:prstGeom prst="rect">
            <a:avLst/>
          </a:prstGeom>
          <a:solidFill>
            <a:schemeClr val="accent5">
              <a:lumMod val="20000"/>
              <a:lumOff val="80000"/>
            </a:schemeClr>
          </a:solidFill>
        </p:spPr>
        <p:txBody>
          <a:bodyPr wrap="square" rtlCol="0">
            <a:spAutoFit/>
          </a:bodyPr>
          <a:lstStyle/>
          <a:p>
            <a:r>
              <a:rPr lang="en-GB" dirty="0"/>
              <a:t>The International Space Station orbits 250 miles above the Earth.</a:t>
            </a:r>
          </a:p>
          <a:p>
            <a:endParaRPr lang="en-GB" dirty="0"/>
          </a:p>
          <a:p>
            <a:r>
              <a:rPr lang="en-GB" dirty="0"/>
              <a:t>We need to convert this distance in miles to the equivalent distance in kilometres using the approximation that 8 kilometres (km) equals 5 miles.</a:t>
            </a:r>
          </a:p>
          <a:p>
            <a:endParaRPr lang="en-GB" dirty="0"/>
          </a:p>
          <a:p>
            <a:endParaRPr lang="en-GB" dirty="0">
              <a:latin typeface="Arial" panose="020B0604020202020204" pitchFamily="34" charset="0"/>
              <a:cs typeface="Arial" panose="020B0604020202020204" pitchFamily="34" charset="0"/>
            </a:endParaRPr>
          </a:p>
        </p:txBody>
      </p:sp>
      <p:sp>
        <p:nvSpPr>
          <p:cNvPr id="8" name="Text Box 2">
            <a:extLst>
              <a:ext uri="{FF2B5EF4-FFF2-40B4-BE49-F238E27FC236}">
                <a16:creationId xmlns:a16="http://schemas.microsoft.com/office/drawing/2014/main" id="{BDD2FE1C-7079-43D6-B71D-DFAD019DFD92}"/>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5" name="Group 4">
            <a:extLst>
              <a:ext uri="{FF2B5EF4-FFF2-40B4-BE49-F238E27FC236}">
                <a16:creationId xmlns:a16="http://schemas.microsoft.com/office/drawing/2014/main" id="{B4D1846F-4FDC-44AF-96A5-5E81D7ED3215}"/>
              </a:ext>
            </a:extLst>
          </p:cNvPr>
          <p:cNvGrpSpPr/>
          <p:nvPr/>
        </p:nvGrpSpPr>
        <p:grpSpPr>
          <a:xfrm>
            <a:off x="5316466" y="1106660"/>
            <a:ext cx="6651653" cy="5365020"/>
            <a:chOff x="2621819" y="1238081"/>
            <a:chExt cx="6651653" cy="5365020"/>
          </a:xfrm>
        </p:grpSpPr>
        <p:sp>
          <p:nvSpPr>
            <p:cNvPr id="6" name="Text Box 2">
              <a:extLst>
                <a:ext uri="{FF2B5EF4-FFF2-40B4-BE49-F238E27FC236}">
                  <a16:creationId xmlns:a16="http://schemas.microsoft.com/office/drawing/2014/main" id="{AD205FC5-251E-49F0-BBEB-C824A32AD4B0}"/>
                </a:ext>
              </a:extLst>
            </p:cNvPr>
            <p:cNvSpPr txBox="1">
              <a:spLocks noChangeArrowheads="1"/>
            </p:cNvSpPr>
            <p:nvPr/>
          </p:nvSpPr>
          <p:spPr bwMode="auto">
            <a:xfrm>
              <a:off x="2621819" y="1238081"/>
              <a:ext cx="6651653" cy="5365020"/>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p:pic>
          <p:nvPicPr>
            <p:cNvPr id="7" name="Picture 6" descr="Text&#10;&#10;Description automatically generated">
              <a:extLst>
                <a:ext uri="{FF2B5EF4-FFF2-40B4-BE49-F238E27FC236}">
                  <a16:creationId xmlns:a16="http://schemas.microsoft.com/office/drawing/2014/main" id="{CD4C0A9C-DDEA-4049-8831-1F27E98293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539" y="1424198"/>
              <a:ext cx="6183173" cy="4786138"/>
            </a:xfrm>
            <a:prstGeom prst="rect">
              <a:avLst/>
            </a:prstGeom>
          </p:spPr>
        </p:pic>
      </p:grpSp>
    </p:spTree>
    <p:extLst>
      <p:ext uri="{BB962C8B-B14F-4D97-AF65-F5344CB8AC3E}">
        <p14:creationId xmlns:p14="http://schemas.microsoft.com/office/powerpoint/2010/main" val="2524474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343277" y="844804"/>
            <a:ext cx="7719801"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430226" y="1425730"/>
            <a:ext cx="4518053" cy="3970318"/>
          </a:xfrm>
          <a:prstGeom prst="rect">
            <a:avLst/>
          </a:prstGeom>
          <a:solidFill>
            <a:schemeClr val="accent5">
              <a:lumMod val="20000"/>
              <a:lumOff val="80000"/>
            </a:schemeClr>
          </a:solidFill>
        </p:spPr>
        <p:txBody>
          <a:bodyPr wrap="square" rtlCol="0">
            <a:spAutoFit/>
          </a:bodyPr>
          <a:lstStyle/>
          <a:p>
            <a:r>
              <a:rPr lang="en-GB" b="1" dirty="0"/>
              <a:t>Step 1: </a:t>
            </a:r>
          </a:p>
          <a:p>
            <a:r>
              <a:rPr lang="en-GB" b="1" dirty="0"/>
              <a:t>We need to visualise the problem. </a:t>
            </a:r>
            <a:r>
              <a:rPr lang="en-GB" b="1" dirty="0">
                <a:cs typeface="Times New Roman" panose="02020603050405020304" pitchFamily="18" charset="0"/>
              </a:rPr>
              <a:t>Representing the problem with bar models should help us. </a:t>
            </a:r>
            <a:endParaRPr lang="en-GB" b="1" i="1" dirty="0"/>
          </a:p>
          <a:p>
            <a:endParaRPr lang="en-GB" b="1" dirty="0"/>
          </a:p>
          <a:p>
            <a:r>
              <a:rPr lang="en-GB" b="1" dirty="0">
                <a:cs typeface="Times New Roman" panose="02020603050405020304" pitchFamily="18" charset="0"/>
              </a:rPr>
              <a:t>Step 2:</a:t>
            </a:r>
            <a:endParaRPr lang="en-GB" dirty="0">
              <a:cs typeface="Times New Roman" panose="02020603050405020304" pitchFamily="18" charset="0"/>
            </a:endParaRPr>
          </a:p>
          <a:p>
            <a:r>
              <a:rPr lang="en-GB" b="1" dirty="0"/>
              <a:t>We need to convert 250 miles to kilometres using the approximation that 8 kilometres (km) equals 5 miles.</a:t>
            </a:r>
          </a:p>
          <a:p>
            <a:endParaRPr lang="en-GB" b="1" dirty="0"/>
          </a:p>
          <a:p>
            <a:r>
              <a:rPr lang="en-GB" b="1" dirty="0">
                <a:cs typeface="Times New Roman" panose="02020603050405020304" pitchFamily="18" charset="0"/>
              </a:rPr>
              <a:t>Step 3:</a:t>
            </a:r>
            <a:r>
              <a:rPr lang="en-GB" b="1" dirty="0"/>
              <a:t> </a:t>
            </a:r>
          </a:p>
          <a:p>
            <a:r>
              <a:rPr lang="en-GB" b="1" dirty="0">
                <a:cs typeface="Times New Roman" panose="02020603050405020304" pitchFamily="18" charset="0"/>
              </a:rPr>
              <a:t>We need to record the height in kilometres of the International Space Station as the answer to the problem.</a:t>
            </a:r>
            <a:endParaRPr lang="en-GB" b="1" dirty="0"/>
          </a:p>
        </p:txBody>
      </p:sp>
      <p:sp>
        <p:nvSpPr>
          <p:cNvPr id="7" name="Text Box 2">
            <a:extLst>
              <a:ext uri="{FF2B5EF4-FFF2-40B4-BE49-F238E27FC236}">
                <a16:creationId xmlns:a16="http://schemas.microsoft.com/office/drawing/2014/main" id="{FF54B870-8BF1-419D-B303-3966401531CB}"/>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5" name="Group 4">
            <a:extLst>
              <a:ext uri="{FF2B5EF4-FFF2-40B4-BE49-F238E27FC236}">
                <a16:creationId xmlns:a16="http://schemas.microsoft.com/office/drawing/2014/main" id="{BD9D54CC-1A0D-4E00-BB67-27C66F8189E8}"/>
              </a:ext>
            </a:extLst>
          </p:cNvPr>
          <p:cNvGrpSpPr/>
          <p:nvPr/>
        </p:nvGrpSpPr>
        <p:grpSpPr>
          <a:xfrm>
            <a:off x="5243638" y="1197621"/>
            <a:ext cx="6651653" cy="5365020"/>
            <a:chOff x="2621819" y="1238081"/>
            <a:chExt cx="6651653" cy="5365020"/>
          </a:xfrm>
        </p:grpSpPr>
        <p:sp>
          <p:nvSpPr>
            <p:cNvPr id="6" name="Text Box 2">
              <a:extLst>
                <a:ext uri="{FF2B5EF4-FFF2-40B4-BE49-F238E27FC236}">
                  <a16:creationId xmlns:a16="http://schemas.microsoft.com/office/drawing/2014/main" id="{9EFCF516-5602-432D-BAD2-69DED337AA32}"/>
                </a:ext>
              </a:extLst>
            </p:cNvPr>
            <p:cNvSpPr txBox="1">
              <a:spLocks noChangeArrowheads="1"/>
            </p:cNvSpPr>
            <p:nvPr/>
          </p:nvSpPr>
          <p:spPr bwMode="auto">
            <a:xfrm>
              <a:off x="2621819" y="1238081"/>
              <a:ext cx="6651653" cy="5365020"/>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p:pic>
          <p:nvPicPr>
            <p:cNvPr id="8" name="Picture 7" descr="Text&#10;&#10;Description automatically generated">
              <a:extLst>
                <a:ext uri="{FF2B5EF4-FFF2-40B4-BE49-F238E27FC236}">
                  <a16:creationId xmlns:a16="http://schemas.microsoft.com/office/drawing/2014/main" id="{FF8BCF84-CD17-4182-9A1B-9189485847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539" y="1424198"/>
              <a:ext cx="6183173" cy="4786138"/>
            </a:xfrm>
            <a:prstGeom prst="rect">
              <a:avLst/>
            </a:prstGeom>
          </p:spPr>
        </p:pic>
      </p:grpSp>
    </p:spTree>
    <p:extLst>
      <p:ext uri="{BB962C8B-B14F-4D97-AF65-F5344CB8AC3E}">
        <p14:creationId xmlns:p14="http://schemas.microsoft.com/office/powerpoint/2010/main" val="2483527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Diagram&#10;&#10;Description automatically generated">
            <a:extLst>
              <a:ext uri="{FF2B5EF4-FFF2-40B4-BE49-F238E27FC236}">
                <a16:creationId xmlns:a16="http://schemas.microsoft.com/office/drawing/2014/main" id="{54C41EC1-2C1D-4DD3-964A-3C79C1DB44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8756" y="3147953"/>
            <a:ext cx="7556888" cy="2590933"/>
          </a:xfrm>
          <a:prstGeom prst="rect">
            <a:avLst/>
          </a:prstGeom>
        </p:spPr>
      </p:pic>
      <p:sp>
        <p:nvSpPr>
          <p:cNvPr id="2" name="TextBox 1">
            <a:extLst>
              <a:ext uri="{FF2B5EF4-FFF2-40B4-BE49-F238E27FC236}">
                <a16:creationId xmlns:a16="http://schemas.microsoft.com/office/drawing/2014/main" id="{8285C0E7-A381-44B8-9569-B3FCD486259A}"/>
              </a:ext>
            </a:extLst>
          </p:cNvPr>
          <p:cNvSpPr txBox="1"/>
          <p:nvPr/>
        </p:nvSpPr>
        <p:spPr>
          <a:xfrm>
            <a:off x="307427" y="173421"/>
            <a:ext cx="11703063" cy="2862322"/>
          </a:xfrm>
          <a:prstGeom prst="rect">
            <a:avLst/>
          </a:prstGeom>
          <a:solidFill>
            <a:schemeClr val="bg1"/>
          </a:solidFill>
        </p:spPr>
        <p:txBody>
          <a:bodyPr wrap="square" rtlCol="0">
            <a:spAutoFit/>
          </a:bodyPr>
          <a:lstStyle/>
          <a:p>
            <a:r>
              <a:rPr lang="en-GB" dirty="0"/>
              <a:t>We know that for every 5 miles there will be 8 km.</a:t>
            </a:r>
          </a:p>
          <a:p>
            <a:r>
              <a:rPr lang="en-GB" dirty="0"/>
              <a:t>This relationship remains the same even when the numbers become larger. So if we multiplied both numbers by 10 we have:</a:t>
            </a:r>
          </a:p>
          <a:p>
            <a:endParaRPr lang="en-GB" dirty="0"/>
          </a:p>
          <a:p>
            <a:r>
              <a:rPr lang="en-GB" dirty="0"/>
              <a:t>50 miles for every 80km </a:t>
            </a:r>
          </a:p>
          <a:p>
            <a:endParaRPr lang="en-GB" dirty="0"/>
          </a:p>
          <a:p>
            <a:r>
              <a:rPr lang="en-GB" dirty="0"/>
              <a:t>Now we can think about how many groups of 50 miles there are in 250 miles.</a:t>
            </a:r>
          </a:p>
          <a:p>
            <a:r>
              <a:rPr lang="en-GB" dirty="0"/>
              <a:t>250miles ÷ 50 miles = 5</a:t>
            </a:r>
          </a:p>
          <a:p>
            <a:endParaRPr lang="en-GB" dirty="0"/>
          </a:p>
          <a:p>
            <a:r>
              <a:rPr lang="en-GB" dirty="0"/>
              <a:t>Let us see this now with the bar model:</a:t>
            </a:r>
          </a:p>
        </p:txBody>
      </p:sp>
      <p:sp>
        <p:nvSpPr>
          <p:cNvPr id="9" name="TextBox 8">
            <a:extLst>
              <a:ext uri="{FF2B5EF4-FFF2-40B4-BE49-F238E27FC236}">
                <a16:creationId xmlns:a16="http://schemas.microsoft.com/office/drawing/2014/main" id="{8A2130A2-70D6-4455-8CD5-6D3D509C33AE}"/>
              </a:ext>
            </a:extLst>
          </p:cNvPr>
          <p:cNvSpPr txBox="1"/>
          <p:nvPr/>
        </p:nvSpPr>
        <p:spPr>
          <a:xfrm>
            <a:off x="3205535" y="5307370"/>
            <a:ext cx="534256" cy="462338"/>
          </a:xfrm>
          <a:prstGeom prst="rect">
            <a:avLst/>
          </a:prstGeom>
          <a:noFill/>
        </p:spPr>
        <p:txBody>
          <a:bodyPr wrap="square" rtlCol="0">
            <a:spAutoFit/>
          </a:bodyPr>
          <a:lstStyle/>
          <a:p>
            <a:pPr algn="ctr"/>
            <a:r>
              <a:rPr lang="en-GB" sz="2400" dirty="0"/>
              <a:t>+</a:t>
            </a:r>
          </a:p>
        </p:txBody>
      </p:sp>
      <p:sp>
        <p:nvSpPr>
          <p:cNvPr id="10" name="TextBox 9">
            <a:extLst>
              <a:ext uri="{FF2B5EF4-FFF2-40B4-BE49-F238E27FC236}">
                <a16:creationId xmlns:a16="http://schemas.microsoft.com/office/drawing/2014/main" id="{4D9488AF-1870-492E-9863-E20382F93ADC}"/>
              </a:ext>
            </a:extLst>
          </p:cNvPr>
          <p:cNvSpPr txBox="1"/>
          <p:nvPr/>
        </p:nvSpPr>
        <p:spPr>
          <a:xfrm>
            <a:off x="4631931" y="5307370"/>
            <a:ext cx="534256" cy="462338"/>
          </a:xfrm>
          <a:prstGeom prst="rect">
            <a:avLst/>
          </a:prstGeom>
          <a:noFill/>
        </p:spPr>
        <p:txBody>
          <a:bodyPr wrap="square" rtlCol="0">
            <a:spAutoFit/>
          </a:bodyPr>
          <a:lstStyle/>
          <a:p>
            <a:pPr algn="ctr"/>
            <a:r>
              <a:rPr lang="en-GB" sz="2400" dirty="0"/>
              <a:t>+</a:t>
            </a:r>
          </a:p>
        </p:txBody>
      </p:sp>
      <p:sp>
        <p:nvSpPr>
          <p:cNvPr id="11" name="TextBox 10">
            <a:extLst>
              <a:ext uri="{FF2B5EF4-FFF2-40B4-BE49-F238E27FC236}">
                <a16:creationId xmlns:a16="http://schemas.microsoft.com/office/drawing/2014/main" id="{5872AA7A-DE5C-4D80-97BD-ADBA3BAF83C1}"/>
              </a:ext>
            </a:extLst>
          </p:cNvPr>
          <p:cNvSpPr txBox="1"/>
          <p:nvPr/>
        </p:nvSpPr>
        <p:spPr>
          <a:xfrm>
            <a:off x="7511387" y="5291958"/>
            <a:ext cx="534257" cy="461665"/>
          </a:xfrm>
          <a:prstGeom prst="rect">
            <a:avLst/>
          </a:prstGeom>
          <a:noFill/>
        </p:spPr>
        <p:txBody>
          <a:bodyPr wrap="square" rtlCol="0">
            <a:spAutoFit/>
          </a:bodyPr>
          <a:lstStyle/>
          <a:p>
            <a:pPr algn="ctr"/>
            <a:r>
              <a:rPr lang="en-GB" sz="2400" dirty="0"/>
              <a:t>= </a:t>
            </a:r>
          </a:p>
        </p:txBody>
      </p:sp>
      <p:sp>
        <p:nvSpPr>
          <p:cNvPr id="12" name="TextBox 11">
            <a:extLst>
              <a:ext uri="{FF2B5EF4-FFF2-40B4-BE49-F238E27FC236}">
                <a16:creationId xmlns:a16="http://schemas.microsoft.com/office/drawing/2014/main" id="{9DEDEFF3-0C04-4B82-AD64-403869F048C4}"/>
              </a:ext>
            </a:extLst>
          </p:cNvPr>
          <p:cNvSpPr txBox="1"/>
          <p:nvPr/>
        </p:nvSpPr>
        <p:spPr>
          <a:xfrm>
            <a:off x="1796265" y="5307370"/>
            <a:ext cx="534256" cy="462338"/>
          </a:xfrm>
          <a:prstGeom prst="rect">
            <a:avLst/>
          </a:prstGeom>
          <a:noFill/>
        </p:spPr>
        <p:txBody>
          <a:bodyPr wrap="square" rtlCol="0">
            <a:spAutoFit/>
          </a:bodyPr>
          <a:lstStyle/>
          <a:p>
            <a:pPr algn="ctr"/>
            <a:r>
              <a:rPr lang="en-GB" sz="2400" dirty="0"/>
              <a:t>+</a:t>
            </a:r>
          </a:p>
        </p:txBody>
      </p:sp>
      <p:sp>
        <p:nvSpPr>
          <p:cNvPr id="13" name="TextBox 12">
            <a:extLst>
              <a:ext uri="{FF2B5EF4-FFF2-40B4-BE49-F238E27FC236}">
                <a16:creationId xmlns:a16="http://schemas.microsoft.com/office/drawing/2014/main" id="{F8C2A613-97A9-4F42-9E42-7C22D7AC547B}"/>
              </a:ext>
            </a:extLst>
          </p:cNvPr>
          <p:cNvSpPr txBox="1"/>
          <p:nvPr/>
        </p:nvSpPr>
        <p:spPr>
          <a:xfrm>
            <a:off x="6017231" y="5307370"/>
            <a:ext cx="534256" cy="462338"/>
          </a:xfrm>
          <a:prstGeom prst="rect">
            <a:avLst/>
          </a:prstGeom>
          <a:noFill/>
        </p:spPr>
        <p:txBody>
          <a:bodyPr wrap="square" rtlCol="0">
            <a:spAutoFit/>
          </a:bodyPr>
          <a:lstStyle/>
          <a:p>
            <a:pPr algn="ctr"/>
            <a:r>
              <a:rPr lang="en-GB" sz="2400" dirty="0"/>
              <a:t>+</a:t>
            </a:r>
          </a:p>
        </p:txBody>
      </p:sp>
      <p:sp>
        <p:nvSpPr>
          <p:cNvPr id="14" name="TextBox 13">
            <a:extLst>
              <a:ext uri="{FF2B5EF4-FFF2-40B4-BE49-F238E27FC236}">
                <a16:creationId xmlns:a16="http://schemas.microsoft.com/office/drawing/2014/main" id="{3E95B011-56D3-47A9-A294-7C15501D9CE4}"/>
              </a:ext>
            </a:extLst>
          </p:cNvPr>
          <p:cNvSpPr txBox="1"/>
          <p:nvPr/>
        </p:nvSpPr>
        <p:spPr>
          <a:xfrm>
            <a:off x="8261402" y="3979184"/>
            <a:ext cx="2444271" cy="369332"/>
          </a:xfrm>
          <a:prstGeom prst="rect">
            <a:avLst/>
          </a:prstGeom>
          <a:noFill/>
        </p:spPr>
        <p:txBody>
          <a:bodyPr wrap="square" rtlCol="0">
            <a:spAutoFit/>
          </a:bodyPr>
          <a:lstStyle/>
          <a:p>
            <a:r>
              <a:rPr lang="en-GB" dirty="0"/>
              <a:t>5 groups of 50 miles</a:t>
            </a:r>
          </a:p>
        </p:txBody>
      </p:sp>
      <p:sp>
        <p:nvSpPr>
          <p:cNvPr id="15" name="TextBox 14">
            <a:extLst>
              <a:ext uri="{FF2B5EF4-FFF2-40B4-BE49-F238E27FC236}">
                <a16:creationId xmlns:a16="http://schemas.microsoft.com/office/drawing/2014/main" id="{E28CC007-335E-4A70-BA31-E8A938908FA5}"/>
              </a:ext>
            </a:extLst>
          </p:cNvPr>
          <p:cNvSpPr txBox="1"/>
          <p:nvPr/>
        </p:nvSpPr>
        <p:spPr>
          <a:xfrm>
            <a:off x="8259198" y="5338124"/>
            <a:ext cx="2444271" cy="369332"/>
          </a:xfrm>
          <a:prstGeom prst="rect">
            <a:avLst/>
          </a:prstGeom>
          <a:noFill/>
        </p:spPr>
        <p:txBody>
          <a:bodyPr wrap="square" rtlCol="0">
            <a:spAutoFit/>
          </a:bodyPr>
          <a:lstStyle/>
          <a:p>
            <a:r>
              <a:rPr lang="en-GB" dirty="0"/>
              <a:t>400km</a:t>
            </a:r>
          </a:p>
        </p:txBody>
      </p:sp>
    </p:spTree>
    <p:extLst>
      <p:ext uri="{BB962C8B-B14F-4D97-AF65-F5344CB8AC3E}">
        <p14:creationId xmlns:p14="http://schemas.microsoft.com/office/powerpoint/2010/main" val="1277137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3" name="TextBox 2">
            <a:extLst>
              <a:ext uri="{FF2B5EF4-FFF2-40B4-BE49-F238E27FC236}">
                <a16:creationId xmlns:a16="http://schemas.microsoft.com/office/drawing/2014/main" id="{C108D53A-CBF5-4B0E-8282-15120F8F0D36}"/>
              </a:ext>
            </a:extLst>
          </p:cNvPr>
          <p:cNvSpPr txBox="1"/>
          <p:nvPr/>
        </p:nvSpPr>
        <p:spPr>
          <a:xfrm>
            <a:off x="236306" y="1601732"/>
            <a:ext cx="4993241" cy="4524315"/>
          </a:xfrm>
          <a:prstGeom prst="rect">
            <a:avLst/>
          </a:prstGeom>
          <a:solidFill>
            <a:schemeClr val="accent5">
              <a:lumMod val="20000"/>
              <a:lumOff val="80000"/>
            </a:schemeClr>
          </a:solidFill>
        </p:spPr>
        <p:txBody>
          <a:bodyPr wrap="square" rtlCol="0">
            <a:spAutoFit/>
          </a:bodyPr>
          <a:lstStyle/>
          <a:p>
            <a:r>
              <a:rPr lang="en-GB" sz="1600" b="1" dirty="0"/>
              <a:t>Step 1:</a:t>
            </a:r>
          </a:p>
          <a:p>
            <a:r>
              <a:rPr lang="en-GB" sz="1600" b="1" dirty="0"/>
              <a:t>Use the bar model diagram to visualise the problem.</a:t>
            </a:r>
          </a:p>
          <a:p>
            <a:endParaRPr lang="en-GB" sz="1600" b="1" dirty="0">
              <a:cs typeface="Times New Roman" panose="02020603050405020304" pitchFamily="18" charset="0"/>
            </a:endParaRPr>
          </a:p>
          <a:p>
            <a:r>
              <a:rPr lang="en-GB" sz="1600" b="1" dirty="0">
                <a:cs typeface="Times New Roman" panose="02020603050405020304" pitchFamily="18" charset="0"/>
              </a:rPr>
              <a:t>Step 2:</a:t>
            </a:r>
          </a:p>
          <a:p>
            <a:r>
              <a:rPr lang="en-GB" sz="1600" b="1" dirty="0">
                <a:cs typeface="Times New Roman" panose="02020603050405020304" pitchFamily="18" charset="0"/>
              </a:rPr>
              <a:t>If we have 5 miles for every 8km </a:t>
            </a:r>
          </a:p>
          <a:p>
            <a:r>
              <a:rPr lang="en-GB" sz="1600" b="1" dirty="0">
                <a:cs typeface="Times New Roman" panose="02020603050405020304" pitchFamily="18" charset="0"/>
              </a:rPr>
              <a:t>i</a:t>
            </a:r>
            <a:r>
              <a:rPr lang="en-GB" sz="1600" b="1">
                <a:cs typeface="Times New Roman" panose="02020603050405020304" pitchFamily="18" charset="0"/>
              </a:rPr>
              <a:t>t </a:t>
            </a:r>
            <a:r>
              <a:rPr lang="en-GB" sz="1600" b="1" dirty="0">
                <a:cs typeface="Times New Roman" panose="02020603050405020304" pitchFamily="18" charset="0"/>
              </a:rPr>
              <a:t>is also true that there will be 50 miles for every 80km</a:t>
            </a:r>
          </a:p>
          <a:p>
            <a:r>
              <a:rPr lang="en-GB" sz="1600" b="1" dirty="0">
                <a:cs typeface="Times New Roman" panose="02020603050405020304" pitchFamily="18" charset="0"/>
              </a:rPr>
              <a:t>How many lots of 50 miles are there in 250 miles?</a:t>
            </a:r>
          </a:p>
          <a:p>
            <a:r>
              <a:rPr lang="en-GB" sz="1600" b="1" dirty="0">
                <a:cs typeface="Times New Roman" panose="02020603050405020304" pitchFamily="18" charset="0"/>
              </a:rPr>
              <a:t>250 miles ÷ 50 miles = 5</a:t>
            </a:r>
          </a:p>
          <a:p>
            <a:r>
              <a:rPr lang="en-GB" sz="1600" b="1" dirty="0">
                <a:cs typeface="Times New Roman" panose="02020603050405020304" pitchFamily="18" charset="0"/>
              </a:rPr>
              <a:t>So 250 miles will equal 5 lots of 80km:</a:t>
            </a:r>
          </a:p>
          <a:p>
            <a:r>
              <a:rPr lang="en-GB" sz="1600" b="1" dirty="0">
                <a:cs typeface="Times New Roman" panose="02020603050405020304" pitchFamily="18" charset="0"/>
              </a:rPr>
              <a:t>5 x 80km = 400km</a:t>
            </a:r>
          </a:p>
          <a:p>
            <a:endParaRPr lang="en-GB" sz="1600" b="1" dirty="0">
              <a:cs typeface="Times New Roman" panose="02020603050405020304" pitchFamily="18" charset="0"/>
            </a:endParaRPr>
          </a:p>
          <a:p>
            <a:r>
              <a:rPr lang="en-GB" sz="1600" b="1" dirty="0"/>
              <a:t>Step 3: </a:t>
            </a:r>
          </a:p>
          <a:p>
            <a:r>
              <a:rPr lang="en-GB" sz="1600" b="1" dirty="0"/>
              <a:t>Answer the question:</a:t>
            </a:r>
          </a:p>
          <a:p>
            <a:r>
              <a:rPr lang="en-GB" sz="1600" b="1" dirty="0"/>
              <a:t>The height of the International Space Station is 400km.</a:t>
            </a:r>
          </a:p>
          <a:p>
            <a:endParaRPr lang="en-GB" sz="1600" b="1" dirty="0"/>
          </a:p>
        </p:txBody>
      </p:sp>
      <p:sp>
        <p:nvSpPr>
          <p:cNvPr id="7" name="Text Box 2">
            <a:extLst>
              <a:ext uri="{FF2B5EF4-FFF2-40B4-BE49-F238E27FC236}">
                <a16:creationId xmlns:a16="http://schemas.microsoft.com/office/drawing/2014/main" id="{ED0D315E-310F-43DF-8548-1B18021FB1F2}"/>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5" name="Group 4">
            <a:extLst>
              <a:ext uri="{FF2B5EF4-FFF2-40B4-BE49-F238E27FC236}">
                <a16:creationId xmlns:a16="http://schemas.microsoft.com/office/drawing/2014/main" id="{0426ED51-D5AF-4903-9730-7830AC2FF1DF}"/>
              </a:ext>
            </a:extLst>
          </p:cNvPr>
          <p:cNvGrpSpPr/>
          <p:nvPr/>
        </p:nvGrpSpPr>
        <p:grpSpPr>
          <a:xfrm>
            <a:off x="5389295" y="1425730"/>
            <a:ext cx="6651653" cy="5365020"/>
            <a:chOff x="2621819" y="1238081"/>
            <a:chExt cx="6651653" cy="5365020"/>
          </a:xfrm>
        </p:grpSpPr>
        <p:sp>
          <p:nvSpPr>
            <p:cNvPr id="6" name="Text Box 2">
              <a:extLst>
                <a:ext uri="{FF2B5EF4-FFF2-40B4-BE49-F238E27FC236}">
                  <a16:creationId xmlns:a16="http://schemas.microsoft.com/office/drawing/2014/main" id="{395B5771-34A1-442D-BE73-220CDB3BA147}"/>
                </a:ext>
              </a:extLst>
            </p:cNvPr>
            <p:cNvSpPr txBox="1">
              <a:spLocks noChangeArrowheads="1"/>
            </p:cNvSpPr>
            <p:nvPr/>
          </p:nvSpPr>
          <p:spPr bwMode="auto">
            <a:xfrm>
              <a:off x="2621819" y="1238081"/>
              <a:ext cx="6651653" cy="5365020"/>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p:pic>
          <p:nvPicPr>
            <p:cNvPr id="8" name="Picture 7" descr="Text&#10;&#10;Description automatically generated">
              <a:extLst>
                <a:ext uri="{FF2B5EF4-FFF2-40B4-BE49-F238E27FC236}">
                  <a16:creationId xmlns:a16="http://schemas.microsoft.com/office/drawing/2014/main" id="{70DB59E7-16A9-4715-B0DF-D655C73D4B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539" y="1424198"/>
              <a:ext cx="6183173" cy="4786138"/>
            </a:xfrm>
            <a:prstGeom prst="rect">
              <a:avLst/>
            </a:prstGeom>
          </p:spPr>
        </p:pic>
      </p:grpSp>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535422" y="686438"/>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3416320"/>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pPr lvl="1"/>
            <a:r>
              <a:rPr lang="en-GB" dirty="0">
                <a:cs typeface="Times New Roman" panose="02020603050405020304" pitchFamily="18" charset="0"/>
              </a:rPr>
              <a:t>Are the answers to the calculations reasonable?</a:t>
            </a:r>
          </a:p>
          <a:p>
            <a:pPr lvl="1"/>
            <a:endParaRPr lang="en-GB" b="1" dirty="0">
              <a:cs typeface="Times New Roman" panose="02020603050405020304" pitchFamily="18" charset="0"/>
            </a:endParaRPr>
          </a:p>
          <a:p>
            <a:pPr marL="342900" indent="-342900">
              <a:buFont typeface="+mj-lt"/>
              <a:buAutoNum type="arabicPeriod"/>
            </a:pPr>
            <a:r>
              <a:rPr lang="en-GB" b="1" dirty="0">
                <a:cs typeface="Times New Roman" panose="02020603050405020304" pitchFamily="18" charset="0"/>
              </a:rPr>
              <a:t>You could use a different method to do the calculations to check your answers.</a:t>
            </a: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1874448-AD1E-4E6E-B8A1-D95533F3A45F}"/>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5" name="Group 4">
            <a:extLst>
              <a:ext uri="{FF2B5EF4-FFF2-40B4-BE49-F238E27FC236}">
                <a16:creationId xmlns:a16="http://schemas.microsoft.com/office/drawing/2014/main" id="{ED48B661-7E8A-4244-B293-AD2694EF2A2B}"/>
              </a:ext>
            </a:extLst>
          </p:cNvPr>
          <p:cNvGrpSpPr/>
          <p:nvPr/>
        </p:nvGrpSpPr>
        <p:grpSpPr>
          <a:xfrm>
            <a:off x="5235546" y="1401040"/>
            <a:ext cx="6651653" cy="5365020"/>
            <a:chOff x="2621819" y="1238081"/>
            <a:chExt cx="6651653" cy="5365020"/>
          </a:xfrm>
        </p:grpSpPr>
        <p:sp>
          <p:nvSpPr>
            <p:cNvPr id="6" name="Text Box 2">
              <a:extLst>
                <a:ext uri="{FF2B5EF4-FFF2-40B4-BE49-F238E27FC236}">
                  <a16:creationId xmlns:a16="http://schemas.microsoft.com/office/drawing/2014/main" id="{E9ED029A-9628-489F-B15D-BE10A4A5ECB2}"/>
                </a:ext>
              </a:extLst>
            </p:cNvPr>
            <p:cNvSpPr txBox="1">
              <a:spLocks noChangeArrowheads="1"/>
            </p:cNvSpPr>
            <p:nvPr/>
          </p:nvSpPr>
          <p:spPr bwMode="auto">
            <a:xfrm>
              <a:off x="2621819" y="1238081"/>
              <a:ext cx="6651653" cy="5365020"/>
            </a:xfrm>
            <a:prstGeom prst="rect">
              <a:avLst/>
            </a:prstGeom>
            <a:solidFill>
              <a:schemeClr val="bg2"/>
            </a:solidFill>
            <a:ln w="9525">
              <a:solidFill>
                <a:srgbClr val="000000"/>
              </a:solidFill>
              <a:miter lim="800000"/>
              <a:headEnd/>
              <a:tailEnd/>
            </a:ln>
          </p:spPr>
          <p:txBody>
            <a:bodyPr rot="0"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nSpc>
                  <a:spcPct val="107000"/>
                </a:lnSpc>
                <a:spcAft>
                  <a:spcPts val="800"/>
                </a:spcAft>
                <a:buFont typeface="Arial" charset="0"/>
                <a:buNone/>
              </a:pPr>
              <a:endParaRPr lang="en-GB" sz="2000" dirty="0">
                <a:ea typeface="Calibri" panose="020F0502020204030204" pitchFamily="34" charset="0"/>
                <a:cs typeface="Times New Roman" panose="02020603050405020304" pitchFamily="18" charset="0"/>
              </a:endParaRPr>
            </a:p>
          </p:txBody>
        </p:sp>
        <p:pic>
          <p:nvPicPr>
            <p:cNvPr id="9" name="Picture 8" descr="Text&#10;&#10;Description automatically generated">
              <a:extLst>
                <a:ext uri="{FF2B5EF4-FFF2-40B4-BE49-F238E27FC236}">
                  <a16:creationId xmlns:a16="http://schemas.microsoft.com/office/drawing/2014/main" id="{A0BCAC00-09EC-426F-A74F-966B5EF637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47539" y="1424198"/>
              <a:ext cx="6183173" cy="4786138"/>
            </a:xfrm>
            <a:prstGeom prst="rect">
              <a:avLst/>
            </a:prstGeom>
          </p:spPr>
        </p:pic>
      </p:grpSp>
    </p:spTree>
    <p:extLst>
      <p:ext uri="{BB962C8B-B14F-4D97-AF65-F5344CB8AC3E}">
        <p14:creationId xmlns:p14="http://schemas.microsoft.com/office/powerpoint/2010/main" val="2384819719"/>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2757</TotalTime>
  <Words>916</Words>
  <Application>Microsoft Office PowerPoint</Application>
  <PresentationFormat>Widescreen</PresentationFormat>
  <Paragraphs>114</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Symbol</vt:lpstr>
      <vt:lpstr>3_HIAS PowerPoint template</vt:lpstr>
      <vt:lpstr>Year 5</vt:lpstr>
      <vt:lpstr> HIAS Blended Learning Resource</vt:lpstr>
      <vt:lpstr>PowerPoint Presentation</vt:lpstr>
      <vt:lpstr>Understand and use equivalences between metric units and common imperial units, </vt:lpstr>
      <vt:lpstr>Understand the problem</vt:lpstr>
      <vt:lpstr>Make a Plan</vt:lpstr>
      <vt:lpstr>PowerPoint Presentation</vt:lpstr>
      <vt:lpstr>Carry out your plan: show your reasoning</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Parnell, Dave</cp:lastModifiedBy>
  <cp:revision>13</cp:revision>
  <cp:lastPrinted>2021-01-17T18:03:11Z</cp:lastPrinted>
  <dcterms:created xsi:type="dcterms:W3CDTF">2021-01-05T11:02:27Z</dcterms:created>
  <dcterms:modified xsi:type="dcterms:W3CDTF">2021-02-12T13:37:08Z</dcterms:modified>
</cp:coreProperties>
</file>