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2" r:id="rId2"/>
    <p:sldId id="2643" r:id="rId3"/>
    <p:sldId id="2644" r:id="rId4"/>
    <p:sldId id="2647" r:id="rId5"/>
    <p:sldId id="2651" r:id="rId6"/>
    <p:sldId id="2649" r:id="rId7"/>
    <p:sldId id="2648" r:id="rId8"/>
    <p:sldId id="2650"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73726" autoAdjust="0"/>
  </p:normalViewPr>
  <p:slideViewPr>
    <p:cSldViewPr snapToGrid="0">
      <p:cViewPr varScale="1">
        <p:scale>
          <a:sx n="58" d="100"/>
          <a:sy n="58" d="100"/>
        </p:scale>
        <p:origin x="948"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rey, Tessa" userId="76bbaaa5-65e9-438c-a633-87c6bdb8be91" providerId="ADAL" clId="{D1FD11E6-7EE8-4C89-99C1-6450037587F9}"/>
    <pc:docChg chg="undo custSel delSld modSld sldOrd">
      <pc:chgData name="Ingrey, Tessa" userId="76bbaaa5-65e9-438c-a633-87c6bdb8be91" providerId="ADAL" clId="{D1FD11E6-7EE8-4C89-99C1-6450037587F9}" dt="2021-01-17T20:43:03.191" v="838" actId="6549"/>
      <pc:docMkLst>
        <pc:docMk/>
      </pc:docMkLst>
      <pc:sldChg chg="del">
        <pc:chgData name="Ingrey, Tessa" userId="76bbaaa5-65e9-438c-a633-87c6bdb8be91" providerId="ADAL" clId="{D1FD11E6-7EE8-4C89-99C1-6450037587F9}" dt="2021-01-17T20:42:58.419" v="836" actId="47"/>
        <pc:sldMkLst>
          <pc:docMk/>
          <pc:sldMk cId="4061990253" sldId="262"/>
        </pc:sldMkLst>
      </pc:sldChg>
      <pc:sldChg chg="modSp mod">
        <pc:chgData name="Ingrey, Tessa" userId="76bbaaa5-65e9-438c-a633-87c6bdb8be91" providerId="ADAL" clId="{D1FD11E6-7EE8-4C89-99C1-6450037587F9}" dt="2021-01-12T15:32:03.769" v="43" actId="207"/>
        <pc:sldMkLst>
          <pc:docMk/>
          <pc:sldMk cId="4284245350" sldId="272"/>
        </pc:sldMkLst>
        <pc:spChg chg="mod">
          <ac:chgData name="Ingrey, Tessa" userId="76bbaaa5-65e9-438c-a633-87c6bdb8be91" providerId="ADAL" clId="{D1FD11E6-7EE8-4C89-99C1-6450037587F9}" dt="2021-01-12T15:32:03.769" v="43" actId="207"/>
          <ac:spMkLst>
            <pc:docMk/>
            <pc:sldMk cId="4284245350" sldId="272"/>
            <ac:spMk id="3" creationId="{00000000-0000-0000-0000-000000000000}"/>
          </ac:spMkLst>
        </pc:spChg>
      </pc:sldChg>
      <pc:sldChg chg="modSp mod">
        <pc:chgData name="Ingrey, Tessa" userId="76bbaaa5-65e9-438c-a633-87c6bdb8be91" providerId="ADAL" clId="{D1FD11E6-7EE8-4C89-99C1-6450037587F9}" dt="2021-01-17T20:43:03.191" v="838" actId="6549"/>
        <pc:sldMkLst>
          <pc:docMk/>
          <pc:sldMk cId="1287721433" sldId="2643"/>
        </pc:sldMkLst>
        <pc:spChg chg="mod">
          <ac:chgData name="Ingrey, Tessa" userId="76bbaaa5-65e9-438c-a633-87c6bdb8be91" providerId="ADAL" clId="{D1FD11E6-7EE8-4C89-99C1-6450037587F9}" dt="2021-01-17T20:43:03.191" v="838" actId="6549"/>
          <ac:spMkLst>
            <pc:docMk/>
            <pc:sldMk cId="1287721433" sldId="2643"/>
            <ac:spMk id="3" creationId="{B1B08BC7-3958-4725-9814-E8937628E8C6}"/>
          </ac:spMkLst>
        </pc:spChg>
      </pc:sldChg>
      <pc:sldChg chg="addSp modSp mod modNotesTx">
        <pc:chgData name="Ingrey, Tessa" userId="76bbaaa5-65e9-438c-a633-87c6bdb8be91" providerId="ADAL" clId="{D1FD11E6-7EE8-4C89-99C1-6450037587F9}" dt="2021-01-14T21:39:55.133" v="434" actId="20577"/>
        <pc:sldMkLst>
          <pc:docMk/>
          <pc:sldMk cId="1683183876" sldId="2647"/>
        </pc:sldMkLst>
        <pc:picChg chg="add mod">
          <ac:chgData name="Ingrey, Tessa" userId="76bbaaa5-65e9-438c-a633-87c6bdb8be91" providerId="ADAL" clId="{D1FD11E6-7EE8-4C89-99C1-6450037587F9}" dt="2021-01-12T15:32:59.777" v="52" actId="1076"/>
          <ac:picMkLst>
            <pc:docMk/>
            <pc:sldMk cId="1683183876" sldId="2647"/>
            <ac:picMk id="3" creationId="{354542CD-CE2E-402D-9E33-6D734D1CB368}"/>
          </ac:picMkLst>
        </pc:picChg>
      </pc:sldChg>
      <pc:sldChg chg="addSp delSp modSp mod ord modNotesTx">
        <pc:chgData name="Ingrey, Tessa" userId="76bbaaa5-65e9-438c-a633-87c6bdb8be91" providerId="ADAL" clId="{D1FD11E6-7EE8-4C89-99C1-6450037587F9}" dt="2021-01-14T21:43:47.542" v="684" actId="20577"/>
        <pc:sldMkLst>
          <pc:docMk/>
          <pc:sldMk cId="1022996525" sldId="2648"/>
        </pc:sldMkLst>
        <pc:spChg chg="add mod">
          <ac:chgData name="Ingrey, Tessa" userId="76bbaaa5-65e9-438c-a633-87c6bdb8be91" providerId="ADAL" clId="{D1FD11E6-7EE8-4C89-99C1-6450037587F9}" dt="2021-01-12T15:46:26.533" v="160" actId="1076"/>
          <ac:spMkLst>
            <pc:docMk/>
            <pc:sldMk cId="1022996525" sldId="2648"/>
            <ac:spMk id="5" creationId="{DF8369F9-C303-47DF-8B56-FC45019185B3}"/>
          </ac:spMkLst>
        </pc:spChg>
        <pc:picChg chg="add del mod">
          <ac:chgData name="Ingrey, Tessa" userId="76bbaaa5-65e9-438c-a633-87c6bdb8be91" providerId="ADAL" clId="{D1FD11E6-7EE8-4C89-99C1-6450037587F9}" dt="2021-01-12T15:43:17.221" v="106" actId="478"/>
          <ac:picMkLst>
            <pc:docMk/>
            <pc:sldMk cId="1022996525" sldId="2648"/>
            <ac:picMk id="2" creationId="{151742AC-BDE4-426E-8909-61F031B1B5AB}"/>
          </ac:picMkLst>
        </pc:picChg>
        <pc:picChg chg="add mod">
          <ac:chgData name="Ingrey, Tessa" userId="76bbaaa5-65e9-438c-a633-87c6bdb8be91" providerId="ADAL" clId="{D1FD11E6-7EE8-4C89-99C1-6450037587F9}" dt="2021-01-12T15:43:24.411" v="109" actId="1076"/>
          <ac:picMkLst>
            <pc:docMk/>
            <pc:sldMk cId="1022996525" sldId="2648"/>
            <ac:picMk id="3" creationId="{0E5D2811-486E-4FF1-8BC1-A64E943D562F}"/>
          </ac:picMkLst>
        </pc:picChg>
        <pc:inkChg chg="add del">
          <ac:chgData name="Ingrey, Tessa" userId="76bbaaa5-65e9-438c-a633-87c6bdb8be91" providerId="ADAL" clId="{D1FD11E6-7EE8-4C89-99C1-6450037587F9}" dt="2021-01-14T21:42:38.657" v="616"/>
          <ac:inkMkLst>
            <pc:docMk/>
            <pc:sldMk cId="1022996525" sldId="2648"/>
            <ac:inkMk id="2" creationId="{A9097BE5-FBC4-465D-AB74-00DD1536FAFB}"/>
          </ac:inkMkLst>
        </pc:inkChg>
      </pc:sldChg>
      <pc:sldChg chg="addSp modSp mod ord modNotesTx">
        <pc:chgData name="Ingrey, Tessa" userId="76bbaaa5-65e9-438c-a633-87c6bdb8be91" providerId="ADAL" clId="{D1FD11E6-7EE8-4C89-99C1-6450037587F9}" dt="2021-01-14T21:41:25.567" v="535" actId="20577"/>
        <pc:sldMkLst>
          <pc:docMk/>
          <pc:sldMk cId="2703991705" sldId="2649"/>
        </pc:sldMkLst>
        <pc:spChg chg="add mod">
          <ac:chgData name="Ingrey, Tessa" userId="76bbaaa5-65e9-438c-a633-87c6bdb8be91" providerId="ADAL" clId="{D1FD11E6-7EE8-4C89-99C1-6450037587F9}" dt="2021-01-12T15:41:05.880" v="105" actId="1076"/>
          <ac:spMkLst>
            <pc:docMk/>
            <pc:sldMk cId="2703991705" sldId="2649"/>
            <ac:spMk id="3" creationId="{47CA8FC3-0C97-4CC8-BAC3-4DA0E34D1363}"/>
          </ac:spMkLst>
        </pc:spChg>
        <pc:picChg chg="add mod">
          <ac:chgData name="Ingrey, Tessa" userId="76bbaaa5-65e9-438c-a633-87c6bdb8be91" providerId="ADAL" clId="{D1FD11E6-7EE8-4C89-99C1-6450037587F9}" dt="2021-01-12T15:34:26.372" v="60" actId="1076"/>
          <ac:picMkLst>
            <pc:docMk/>
            <pc:sldMk cId="2703991705" sldId="2649"/>
            <ac:picMk id="2" creationId="{AD8541B7-C223-4790-A8F9-93357DC6D47B}"/>
          </ac:picMkLst>
        </pc:picChg>
      </pc:sldChg>
      <pc:sldChg chg="addSp delSp modSp mod modNotesTx">
        <pc:chgData name="Ingrey, Tessa" userId="76bbaaa5-65e9-438c-a633-87c6bdb8be91" providerId="ADAL" clId="{D1FD11E6-7EE8-4C89-99C1-6450037587F9}" dt="2021-01-14T21:46:33.656" v="835" actId="20577"/>
        <pc:sldMkLst>
          <pc:docMk/>
          <pc:sldMk cId="1575648264" sldId="2650"/>
        </pc:sldMkLst>
        <pc:spChg chg="add del mod">
          <ac:chgData name="Ingrey, Tessa" userId="76bbaaa5-65e9-438c-a633-87c6bdb8be91" providerId="ADAL" clId="{D1FD11E6-7EE8-4C89-99C1-6450037587F9}" dt="2021-01-12T15:56:06.822" v="200" actId="478"/>
          <ac:spMkLst>
            <pc:docMk/>
            <pc:sldMk cId="1575648264" sldId="2650"/>
            <ac:spMk id="5" creationId="{0109A01B-9CF0-46D6-8815-7345124CAAAF}"/>
          </ac:spMkLst>
        </pc:spChg>
        <pc:spChg chg="add mod">
          <ac:chgData name="Ingrey, Tessa" userId="76bbaaa5-65e9-438c-a633-87c6bdb8be91" providerId="ADAL" clId="{D1FD11E6-7EE8-4C89-99C1-6450037587F9}" dt="2021-01-14T21:46:07.749" v="828" actId="20577"/>
          <ac:spMkLst>
            <pc:docMk/>
            <pc:sldMk cId="1575648264" sldId="2650"/>
            <ac:spMk id="6" creationId="{52715AC2-C52F-4CDA-AC86-E14F75951B39}"/>
          </ac:spMkLst>
        </pc:spChg>
        <pc:picChg chg="add">
          <ac:chgData name="Ingrey, Tessa" userId="76bbaaa5-65e9-438c-a633-87c6bdb8be91" providerId="ADAL" clId="{D1FD11E6-7EE8-4C89-99C1-6450037587F9}" dt="2021-01-12T15:50:57.761" v="161"/>
          <ac:picMkLst>
            <pc:docMk/>
            <pc:sldMk cId="1575648264" sldId="2650"/>
            <ac:picMk id="2" creationId="{616588D4-CE09-47A6-8083-4CD71AAB647D}"/>
          </ac:picMkLst>
        </pc:picChg>
      </pc:sldChg>
      <pc:sldChg chg="addSp modSp mod ord modNotesTx">
        <pc:chgData name="Ingrey, Tessa" userId="76bbaaa5-65e9-438c-a633-87c6bdb8be91" providerId="ADAL" clId="{D1FD11E6-7EE8-4C89-99C1-6450037587F9}" dt="2021-01-14T21:40:37.058" v="473" actId="20577"/>
        <pc:sldMkLst>
          <pc:docMk/>
          <pc:sldMk cId="2161755771" sldId="2651"/>
        </pc:sldMkLst>
        <pc:picChg chg="add mod">
          <ac:chgData name="Ingrey, Tessa" userId="76bbaaa5-65e9-438c-a633-87c6bdb8be91" providerId="ADAL" clId="{D1FD11E6-7EE8-4C89-99C1-6450037587F9}" dt="2021-01-12T16:01:24.610" v="408" actId="1076"/>
          <ac:picMkLst>
            <pc:docMk/>
            <pc:sldMk cId="2161755771" sldId="2651"/>
            <ac:picMk id="2" creationId="{E6A924A2-9795-4D57-8EDC-AE402F6C617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17/01/2021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X = 36÷4 = 9cm</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330360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X = 46 ÷ 4 = 11.5</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1286038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X = 40÷4 = 10cm</a:t>
            </a:r>
          </a:p>
          <a:p>
            <a:r>
              <a:rPr lang="en-GB" dirty="0"/>
              <a:t>Y = 10 – 6.1 = 3.9cm</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2261178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X= 60÷4 = 15cm</a:t>
            </a:r>
          </a:p>
          <a:p>
            <a:r>
              <a:rPr lang="en-GB" dirty="0"/>
              <a:t>Y = 15-10=cm</a:t>
            </a:r>
          </a:p>
          <a:p>
            <a:endParaRPr lang="en-GB" dirty="0"/>
          </a:p>
          <a:p>
            <a:r>
              <a:rPr lang="en-GB" b="1" dirty="0"/>
              <a:t>OR</a:t>
            </a:r>
          </a:p>
          <a:p>
            <a:r>
              <a:rPr lang="en-GB" b="0" dirty="0"/>
              <a:t>10x4=40, so area top rectangle is 60-40=20cm</a:t>
            </a:r>
            <a:r>
              <a:rPr lang="en-GB" b="0" baseline="30000" dirty="0"/>
              <a:t>2</a:t>
            </a:r>
          </a:p>
          <a:p>
            <a:r>
              <a:rPr lang="en-GB" b="0" baseline="0" dirty="0"/>
              <a:t>So, y = 20</a:t>
            </a:r>
            <a:r>
              <a:rPr lang="en-GB" dirty="0"/>
              <a:t>÷</a:t>
            </a:r>
            <a:r>
              <a:rPr lang="en-GB" b="0" baseline="0" dirty="0"/>
              <a:t>4 = 5cm</a:t>
            </a:r>
          </a:p>
          <a:p>
            <a:r>
              <a:rPr lang="en-GB" b="0" baseline="0" dirty="0"/>
              <a:t>X=10+5 =15cm</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400944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X=50÷4=12.5cm</a:t>
            </a:r>
          </a:p>
          <a:p>
            <a:r>
              <a:rPr lang="en-GB" dirty="0"/>
              <a:t>Y=12.5-9= 3.5cm</a:t>
            </a:r>
          </a:p>
          <a:p>
            <a:endParaRPr lang="en-GB" dirty="0"/>
          </a:p>
          <a:p>
            <a:r>
              <a:rPr lang="en-GB"/>
              <a:t>Three </a:t>
            </a:r>
            <a:r>
              <a:rPr lang="en-GB" dirty="0"/>
              <a:t>rectangles with the same area are:</a:t>
            </a:r>
          </a:p>
          <a:p>
            <a:r>
              <a:rPr lang="en-GB" dirty="0"/>
              <a:t> </a:t>
            </a:r>
          </a:p>
          <a:p>
            <a:r>
              <a:rPr lang="en-GB" dirty="0"/>
              <a:t>1cm by 50cm</a:t>
            </a:r>
          </a:p>
          <a:p>
            <a:r>
              <a:rPr lang="en-GB" dirty="0"/>
              <a:t>2cm by 25cm</a:t>
            </a:r>
          </a:p>
          <a:p>
            <a:r>
              <a:rPr lang="en-GB" dirty="0"/>
              <a:t>5cm by 10cm</a:t>
            </a:r>
          </a:p>
          <a:p>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3288581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3.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8</a:t>
            </a:r>
          </a:p>
        </p:txBody>
      </p:sp>
      <p:sp>
        <p:nvSpPr>
          <p:cNvPr id="3" name="Subtitle 2"/>
          <p:cNvSpPr>
            <a:spLocks noGrp="1"/>
          </p:cNvSpPr>
          <p:nvPr>
            <p:ph type="subTitle" idx="1"/>
          </p:nvPr>
        </p:nvSpPr>
        <p:spPr>
          <a:xfrm>
            <a:off x="1847528" y="3068960"/>
            <a:ext cx="7776864" cy="622920"/>
          </a:xfrm>
        </p:spPr>
        <p:txBody>
          <a:bodyPr>
            <a:normAutofit fontScale="25000" lnSpcReduction="20000"/>
          </a:bodyPr>
          <a:lstStyle/>
          <a:p>
            <a:pPr algn="l">
              <a:lnSpc>
                <a:spcPct val="107000"/>
              </a:lnSpc>
              <a:spcAft>
                <a:spcPts val="800"/>
              </a:spcAft>
            </a:pPr>
            <a:r>
              <a:rPr lang="en-GB" sz="7600" b="1" dirty="0">
                <a:solidFill>
                  <a:schemeClr val="tx1"/>
                </a:solidFill>
                <a:effectLst/>
                <a:latin typeface="+mj-lt"/>
                <a:ea typeface="Calibri" panose="020F0502020204030204" pitchFamily="34" charset="0"/>
                <a:cs typeface="Times New Roman" panose="02020603050405020304" pitchFamily="18" charset="0"/>
              </a:rPr>
              <a:t>Formulae for perimeters and areas (unit 8.6)</a:t>
            </a:r>
            <a:endParaRPr lang="en-GB" sz="7600" dirty="0">
              <a:solidFill>
                <a:schemeClr val="tx1"/>
              </a:solidFill>
              <a:effectLst/>
              <a:latin typeface="+mj-lt"/>
              <a:ea typeface="Calibri" panose="020F0502020204030204" pitchFamily="34" charset="0"/>
              <a:cs typeface="Times New Roman" panose="02020603050405020304" pitchFamily="18" charset="0"/>
            </a:endParaRPr>
          </a:p>
          <a:p>
            <a:pPr marL="342900" lvl="0" indent="-342900" algn="l">
              <a:lnSpc>
                <a:spcPct val="107000"/>
              </a:lnSpc>
              <a:spcAft>
                <a:spcPts val="800"/>
              </a:spcAft>
              <a:buFont typeface="Symbol" panose="05050102010706020507" pitchFamily="18" charset="2"/>
              <a:buChar char=""/>
            </a:pPr>
            <a:r>
              <a:rPr lang="en-GB" sz="7600" dirty="0">
                <a:solidFill>
                  <a:schemeClr val="tx1"/>
                </a:solidFill>
                <a:effectLst/>
                <a:latin typeface="+mj-lt"/>
                <a:ea typeface="Calibri" panose="020F0502020204030204" pitchFamily="34" charset="0"/>
                <a:cs typeface="Times New Roman" panose="02020603050405020304" pitchFamily="18" charset="0"/>
              </a:rPr>
              <a:t>Calculate and solve problems involving perimeters of 2-d shapes, including circles, areas of circles and composite shapes </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a:t>Teachers </a:t>
            </a:r>
            <a:r>
              <a:rPr lang="en-GB" sz="1600" dirty="0"/>
              <a:t>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D8E8323C-C806-423C-9B91-D409CDD276ED}"/>
              </a:ext>
            </a:extLst>
          </p:cNvPr>
          <p:cNvGraphicFramePr>
            <a:graphicFrameLocks noGrp="1"/>
          </p:cNvGraphicFramePr>
          <p:nvPr>
            <p:extLst>
              <p:ext uri="{D42A27DB-BD31-4B8C-83A1-F6EECF244321}">
                <p14:modId xmlns:p14="http://schemas.microsoft.com/office/powerpoint/2010/main" val="4059003154"/>
              </p:ext>
            </p:extLst>
          </p:nvPr>
        </p:nvGraphicFramePr>
        <p:xfrm>
          <a:off x="2209893" y="711628"/>
          <a:ext cx="7165204" cy="5367435"/>
        </p:xfrm>
        <a:graphic>
          <a:graphicData uri="http://schemas.openxmlformats.org/drawingml/2006/table">
            <a:tbl>
              <a:tblPr firstRow="1" firstCol="1" bandRow="1">
                <a:tableStyleId>{5C22544A-7EE6-4342-B048-85BDC9FD1C3A}</a:tableStyleId>
              </a:tblPr>
              <a:tblGrid>
                <a:gridCol w="693487">
                  <a:extLst>
                    <a:ext uri="{9D8B030D-6E8A-4147-A177-3AD203B41FA5}">
                      <a16:colId xmlns:a16="http://schemas.microsoft.com/office/drawing/2014/main" val="3537107209"/>
                    </a:ext>
                  </a:extLst>
                </a:gridCol>
                <a:gridCol w="1604212">
                  <a:extLst>
                    <a:ext uri="{9D8B030D-6E8A-4147-A177-3AD203B41FA5}">
                      <a16:colId xmlns:a16="http://schemas.microsoft.com/office/drawing/2014/main" val="2308527142"/>
                    </a:ext>
                  </a:extLst>
                </a:gridCol>
                <a:gridCol w="4867505">
                  <a:extLst>
                    <a:ext uri="{9D8B030D-6E8A-4147-A177-3AD203B41FA5}">
                      <a16:colId xmlns:a16="http://schemas.microsoft.com/office/drawing/2014/main" val="58298509"/>
                    </a:ext>
                  </a:extLst>
                </a:gridCol>
              </a:tblGrid>
              <a:tr h="289819">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8 :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6933579"/>
                  </a:ext>
                </a:extLst>
              </a:tr>
              <a:tr h="422818">
                <a:tc>
                  <a:txBody>
                    <a:bodyPr/>
                    <a:lstStyle/>
                    <a:p>
                      <a:pPr algn="ctr">
                        <a:lnSpc>
                          <a:spcPct val="115000"/>
                        </a:lnSpc>
                        <a:spcAft>
                          <a:spcPts val="1000"/>
                        </a:spcAft>
                      </a:pPr>
                      <a:r>
                        <a:rPr lang="en-GB" sz="1600" dirty="0">
                          <a:effectLst/>
                        </a:rPr>
                        <a:t>Week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b="1" dirty="0">
                          <a:solidFill>
                            <a:schemeClr val="bg1"/>
                          </a:solidFill>
                          <a:effectLst/>
                        </a:rPr>
                        <a:t>HIAS Unit </a:t>
                      </a:r>
                      <a:r>
                        <a:rPr lang="en-GB" sz="2000" b="1" dirty="0">
                          <a:solidFill>
                            <a:schemeClr val="bg1"/>
                          </a:solidFill>
                          <a:effectLst/>
                        </a:rPr>
                        <a:t>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2000" b="1" dirty="0">
                          <a:solidFill>
                            <a:schemeClr val="bg1"/>
                          </a:solidFill>
                          <a:effectLst/>
                        </a:rPr>
                        <a:t>Topic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22243573"/>
                  </a:ext>
                </a:extLst>
              </a:tr>
              <a:tr h="549705">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Geometry: Formulae for perimeters and areas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0296429"/>
                  </a:ext>
                </a:extLst>
              </a:tr>
              <a:tr h="362456">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8.7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Accuracy, powers, and roots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4397431"/>
                  </a:ext>
                </a:extLst>
              </a:tr>
              <a:tr h="362456">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Unit 8.8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Compound measures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9500993"/>
                  </a:ext>
                </a:extLst>
              </a:tr>
              <a:tr h="362456">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Statistics: Graphs and charts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0280606"/>
                  </a:ext>
                </a:extLst>
              </a:tr>
              <a:tr h="362456">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Statistics: averages for numerical data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6433354"/>
                  </a:ext>
                </a:extLst>
              </a:tr>
              <a:tr h="240120">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dirty="0">
                          <a:effectLst/>
                        </a:rPr>
                        <a:t>Half term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4860918"/>
                  </a:ext>
                </a:extLst>
              </a:tr>
              <a:tr h="428701">
                <a:tc rowSpan="2">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lnSpc>
                          <a:spcPct val="115000"/>
                        </a:lnSpc>
                        <a:spcAft>
                          <a:spcPts val="1000"/>
                        </a:spcAft>
                      </a:pPr>
                      <a:r>
                        <a:rPr lang="en-GB" sz="1600" dirty="0">
                          <a:effectLst/>
                        </a:rPr>
                        <a:t>Unit 8.10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Number: Standard form (representing numbers)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322623"/>
                  </a:ext>
                </a:extLst>
              </a:tr>
              <a:tr h="1672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4382580"/>
                  </a:ext>
                </a:extLst>
              </a:tr>
              <a:tr h="267706">
                <a:tc rowSpan="2">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169467"/>
                  </a:ext>
                </a:extLst>
              </a:tr>
              <a:tr h="2819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974810"/>
                  </a:ext>
                </a:extLst>
              </a:tr>
              <a:tr h="0">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930361"/>
                  </a:ext>
                </a:extLst>
              </a:tr>
              <a:tr h="362456">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Graphs: Linear and quadratic</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1560867"/>
                  </a:ext>
                </a:extLst>
              </a:tr>
              <a:tr h="549705">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Graphs: Simultaneous equations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3841416"/>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354542CD-CE2E-402D-9E33-6D734D1CB36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2798" y="982508"/>
            <a:ext cx="3619946" cy="4576720"/>
          </a:xfrm>
          <a:prstGeom prst="rect">
            <a:avLst/>
          </a:prstGeom>
          <a:noFill/>
        </p:spPr>
      </p:pic>
    </p:spTree>
    <p:extLst>
      <p:ext uri="{BB962C8B-B14F-4D97-AF65-F5344CB8AC3E}">
        <p14:creationId xmlns:p14="http://schemas.microsoft.com/office/powerpoint/2010/main" val="168318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2" name="Picture 1">
            <a:extLst>
              <a:ext uri="{FF2B5EF4-FFF2-40B4-BE49-F238E27FC236}">
                <a16:creationId xmlns:a16="http://schemas.microsoft.com/office/drawing/2014/main" id="{E6A924A2-9795-4D57-8EDC-AE402F6C6172}"/>
              </a:ext>
            </a:extLst>
          </p:cNvPr>
          <p:cNvPicPr>
            <a:picLocks noChangeAspect="1"/>
          </p:cNvPicPr>
          <p:nvPr/>
        </p:nvPicPr>
        <p:blipFill>
          <a:blip r:embed="rId3"/>
          <a:stretch>
            <a:fillRect/>
          </a:stretch>
        </p:blipFill>
        <p:spPr>
          <a:xfrm>
            <a:off x="4469059" y="816097"/>
            <a:ext cx="3857645" cy="5225805"/>
          </a:xfrm>
          <a:prstGeom prst="rect">
            <a:avLst/>
          </a:prstGeom>
        </p:spPr>
      </p:pic>
    </p:spTree>
    <p:extLst>
      <p:ext uri="{BB962C8B-B14F-4D97-AF65-F5344CB8AC3E}">
        <p14:creationId xmlns:p14="http://schemas.microsoft.com/office/powerpoint/2010/main" val="2161755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2" name="Picture 1">
            <a:extLst>
              <a:ext uri="{FF2B5EF4-FFF2-40B4-BE49-F238E27FC236}">
                <a16:creationId xmlns:a16="http://schemas.microsoft.com/office/drawing/2014/main" id="{AD8541B7-C223-4790-A8F9-93357DC6D47B}"/>
              </a:ext>
            </a:extLst>
          </p:cNvPr>
          <p:cNvPicPr>
            <a:picLocks noChangeAspect="1"/>
          </p:cNvPicPr>
          <p:nvPr/>
        </p:nvPicPr>
        <p:blipFill>
          <a:blip r:embed="rId3"/>
          <a:stretch>
            <a:fillRect/>
          </a:stretch>
        </p:blipFill>
        <p:spPr>
          <a:xfrm>
            <a:off x="3827532" y="748199"/>
            <a:ext cx="4175491" cy="5361601"/>
          </a:xfrm>
          <a:prstGeom prst="rect">
            <a:avLst/>
          </a:prstGeom>
        </p:spPr>
      </p:pic>
      <p:sp>
        <p:nvSpPr>
          <p:cNvPr id="3" name="TextBox 2">
            <a:extLst>
              <a:ext uri="{FF2B5EF4-FFF2-40B4-BE49-F238E27FC236}">
                <a16:creationId xmlns:a16="http://schemas.microsoft.com/office/drawing/2014/main" id="{47CA8FC3-0C97-4CC8-BAC3-4DA0E34D1363}"/>
              </a:ext>
            </a:extLst>
          </p:cNvPr>
          <p:cNvSpPr txBox="1"/>
          <p:nvPr/>
        </p:nvSpPr>
        <p:spPr>
          <a:xfrm>
            <a:off x="8682754" y="6505996"/>
            <a:ext cx="2476163" cy="276999"/>
          </a:xfrm>
          <a:prstGeom prst="rect">
            <a:avLst/>
          </a:prstGeom>
          <a:noFill/>
        </p:spPr>
        <p:txBody>
          <a:bodyPr wrap="square" rtlCol="0">
            <a:spAutoFit/>
          </a:bodyPr>
          <a:lstStyle/>
          <a:p>
            <a:r>
              <a:rPr lang="en-GB" sz="1200" dirty="0" err="1"/>
              <a:t>Testbase</a:t>
            </a:r>
            <a:r>
              <a:rPr lang="en-GB" sz="1200" dirty="0"/>
              <a:t> question</a:t>
            </a:r>
          </a:p>
        </p:txBody>
      </p:sp>
    </p:spTree>
    <p:extLst>
      <p:ext uri="{BB962C8B-B14F-4D97-AF65-F5344CB8AC3E}">
        <p14:creationId xmlns:p14="http://schemas.microsoft.com/office/powerpoint/2010/main" val="2703991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0E5D2811-486E-4FF1-8BC1-A64E943D562F}"/>
              </a:ext>
            </a:extLst>
          </p:cNvPr>
          <p:cNvPicPr>
            <a:picLocks noChangeAspect="1"/>
          </p:cNvPicPr>
          <p:nvPr/>
        </p:nvPicPr>
        <p:blipFill>
          <a:blip r:embed="rId3"/>
          <a:stretch>
            <a:fillRect/>
          </a:stretch>
        </p:blipFill>
        <p:spPr>
          <a:xfrm>
            <a:off x="4187174" y="608610"/>
            <a:ext cx="4398476" cy="5429945"/>
          </a:xfrm>
          <a:prstGeom prst="rect">
            <a:avLst/>
          </a:prstGeom>
        </p:spPr>
      </p:pic>
      <p:sp>
        <p:nvSpPr>
          <p:cNvPr id="5" name="Rectangle: Rounded Corners 4">
            <a:extLst>
              <a:ext uri="{FF2B5EF4-FFF2-40B4-BE49-F238E27FC236}">
                <a16:creationId xmlns:a16="http://schemas.microsoft.com/office/drawing/2014/main" id="{DF8369F9-C303-47DF-8B56-FC45019185B3}"/>
              </a:ext>
            </a:extLst>
          </p:cNvPr>
          <p:cNvSpPr/>
          <p:nvPr/>
        </p:nvSpPr>
        <p:spPr>
          <a:xfrm>
            <a:off x="386141" y="1899605"/>
            <a:ext cx="3536220" cy="15293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Can you find two ways of working out x and y?</a:t>
            </a:r>
          </a:p>
        </p:txBody>
      </p:sp>
    </p:spTree>
    <p:extLst>
      <p:ext uri="{BB962C8B-B14F-4D97-AF65-F5344CB8AC3E}">
        <p14:creationId xmlns:p14="http://schemas.microsoft.com/office/powerpoint/2010/main" val="1022996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2" name="Picture 1">
            <a:extLst>
              <a:ext uri="{FF2B5EF4-FFF2-40B4-BE49-F238E27FC236}">
                <a16:creationId xmlns:a16="http://schemas.microsoft.com/office/drawing/2014/main" id="{616588D4-CE09-47A6-8083-4CD71AAB647D}"/>
              </a:ext>
            </a:extLst>
          </p:cNvPr>
          <p:cNvPicPr>
            <a:picLocks noChangeAspect="1"/>
          </p:cNvPicPr>
          <p:nvPr/>
        </p:nvPicPr>
        <p:blipFill>
          <a:blip r:embed="rId3"/>
          <a:stretch>
            <a:fillRect/>
          </a:stretch>
        </p:blipFill>
        <p:spPr>
          <a:xfrm>
            <a:off x="4004891" y="749576"/>
            <a:ext cx="4182218" cy="5358848"/>
          </a:xfrm>
          <a:prstGeom prst="rect">
            <a:avLst/>
          </a:prstGeom>
        </p:spPr>
      </p:pic>
      <p:sp>
        <p:nvSpPr>
          <p:cNvPr id="6" name="Rectangle: Rounded Corners 5">
            <a:extLst>
              <a:ext uri="{FF2B5EF4-FFF2-40B4-BE49-F238E27FC236}">
                <a16:creationId xmlns:a16="http://schemas.microsoft.com/office/drawing/2014/main" id="{52715AC2-C52F-4CDA-AC86-E14F75951B39}"/>
              </a:ext>
            </a:extLst>
          </p:cNvPr>
          <p:cNvSpPr/>
          <p:nvPr/>
        </p:nvSpPr>
        <p:spPr>
          <a:xfrm>
            <a:off x="8091091" y="1446450"/>
            <a:ext cx="3948493" cy="23972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Now find the dimensions of three rectangles, with the same area as this rectangle. The dimensions must be whole numbers. </a:t>
            </a:r>
          </a:p>
        </p:txBody>
      </p:sp>
    </p:spTree>
    <p:extLst>
      <p:ext uri="{BB962C8B-B14F-4D97-AF65-F5344CB8AC3E}">
        <p14:creationId xmlns:p14="http://schemas.microsoft.com/office/powerpoint/2010/main" val="157564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622</Words>
  <Application>Microsoft Office PowerPoint</Application>
  <PresentationFormat>Widescreen</PresentationFormat>
  <Paragraphs>109</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Symbol</vt:lpstr>
      <vt:lpstr>3_HIAS PowerPoint template</vt:lpstr>
      <vt:lpstr>Year 8</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Ingrey, Tessa</cp:lastModifiedBy>
  <cp:revision>21</cp:revision>
  <dcterms:created xsi:type="dcterms:W3CDTF">2021-01-05T11:02:27Z</dcterms:created>
  <dcterms:modified xsi:type="dcterms:W3CDTF">2021-01-17T20:43:05Z</dcterms:modified>
</cp:coreProperties>
</file>