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4"/>
  </p:notesMasterIdLst>
  <p:sldIdLst>
    <p:sldId id="272" r:id="rId2"/>
    <p:sldId id="2643" r:id="rId3"/>
    <p:sldId id="2645" r:id="rId4"/>
    <p:sldId id="262" r:id="rId5"/>
    <p:sldId id="273" r:id="rId6"/>
    <p:sldId id="2637" r:id="rId7"/>
    <p:sldId id="2638" r:id="rId8"/>
    <p:sldId id="2639" r:id="rId9"/>
    <p:sldId id="2644" r:id="rId10"/>
    <p:sldId id="2641" r:id="rId11"/>
    <p:sldId id="2642" r:id="rId12"/>
    <p:sldId id="263"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5DBDC54-1D98-4FDE-B9B7-B9139E5E3D65}" v="22" dt="2021-01-13T13:34:33.101"/>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108" autoAdjust="0"/>
    <p:restoredTop sz="94660"/>
  </p:normalViewPr>
  <p:slideViewPr>
    <p:cSldViewPr snapToGrid="0">
      <p:cViewPr varScale="1">
        <p:scale>
          <a:sx n="81" d="100"/>
          <a:sy n="81" d="100"/>
        </p:scale>
        <p:origin x="40" y="92"/>
      </p:cViewPr>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20"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19" Type="http://schemas.microsoft.com/office/2016/11/relationships/changesInfo" Target="changesInfos/changesInfo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pencer, Kathryn" userId="507b2884-31fe-42e9-a7f3-1f123cbf5404" providerId="ADAL" clId="{35DBDC54-1D98-4FDE-B9B7-B9139E5E3D65}"/>
    <pc:docChg chg="undo custSel modSld">
      <pc:chgData name="Spencer, Kathryn" userId="507b2884-31fe-42e9-a7f3-1f123cbf5404" providerId="ADAL" clId="{35DBDC54-1D98-4FDE-B9B7-B9139E5E3D65}" dt="2021-01-13T13:36:28.356" v="987" actId="20577"/>
      <pc:docMkLst>
        <pc:docMk/>
      </pc:docMkLst>
      <pc:sldChg chg="modSp mod">
        <pc:chgData name="Spencer, Kathryn" userId="507b2884-31fe-42e9-a7f3-1f123cbf5404" providerId="ADAL" clId="{35DBDC54-1D98-4FDE-B9B7-B9139E5E3D65}" dt="2021-01-12T15:43:08.826" v="661" actId="20577"/>
        <pc:sldMkLst>
          <pc:docMk/>
          <pc:sldMk cId="564609733" sldId="273"/>
        </pc:sldMkLst>
        <pc:spChg chg="mod">
          <ac:chgData name="Spencer, Kathryn" userId="507b2884-31fe-42e9-a7f3-1f123cbf5404" providerId="ADAL" clId="{35DBDC54-1D98-4FDE-B9B7-B9139E5E3D65}" dt="2021-01-12T15:43:08.826" v="661" actId="20577"/>
          <ac:spMkLst>
            <pc:docMk/>
            <pc:sldMk cId="564609733" sldId="273"/>
            <ac:spMk id="10" creationId="{4354E2B1-015F-49CE-9770-4DDD36444C69}"/>
          </ac:spMkLst>
        </pc:spChg>
      </pc:sldChg>
      <pc:sldChg chg="addSp modSp mod">
        <pc:chgData name="Spencer, Kathryn" userId="507b2884-31fe-42e9-a7f3-1f123cbf5404" providerId="ADAL" clId="{35DBDC54-1D98-4FDE-B9B7-B9139E5E3D65}" dt="2021-01-13T13:34:42.008" v="795" actId="113"/>
        <pc:sldMkLst>
          <pc:docMk/>
          <pc:sldMk cId="3415331786" sldId="2639"/>
        </pc:sldMkLst>
        <pc:spChg chg="add mod">
          <ac:chgData name="Spencer, Kathryn" userId="507b2884-31fe-42e9-a7f3-1f123cbf5404" providerId="ADAL" clId="{35DBDC54-1D98-4FDE-B9B7-B9139E5E3D65}" dt="2021-01-12T14:48:43.335" v="9" actId="1076"/>
          <ac:spMkLst>
            <pc:docMk/>
            <pc:sldMk cId="3415331786" sldId="2639"/>
            <ac:spMk id="6" creationId="{B1AAF821-21C2-494E-A242-949F9B494B16}"/>
          </ac:spMkLst>
        </pc:spChg>
        <pc:spChg chg="mod">
          <ac:chgData name="Spencer, Kathryn" userId="507b2884-31fe-42e9-a7f3-1f123cbf5404" providerId="ADAL" clId="{35DBDC54-1D98-4FDE-B9B7-B9139E5E3D65}" dt="2021-01-13T13:34:42.008" v="795" actId="113"/>
          <ac:spMkLst>
            <pc:docMk/>
            <pc:sldMk cId="3415331786" sldId="2639"/>
            <ac:spMk id="7" creationId="{9C2C7A72-7C4A-4506-8DEE-575441380A26}"/>
          </ac:spMkLst>
        </pc:spChg>
        <pc:spChg chg="mod">
          <ac:chgData name="Spencer, Kathryn" userId="507b2884-31fe-42e9-a7f3-1f123cbf5404" providerId="ADAL" clId="{35DBDC54-1D98-4FDE-B9B7-B9139E5E3D65}" dt="2021-01-12T14:48:30.569" v="7" actId="20577"/>
          <ac:spMkLst>
            <pc:docMk/>
            <pc:sldMk cId="3415331786" sldId="2639"/>
            <ac:spMk id="11" creationId="{2AF30C61-9CD0-4747-81DE-2CB5C4DE6B4D}"/>
          </ac:spMkLst>
        </pc:spChg>
      </pc:sldChg>
      <pc:sldChg chg="addSp modSp mod">
        <pc:chgData name="Spencer, Kathryn" userId="507b2884-31fe-42e9-a7f3-1f123cbf5404" providerId="ADAL" clId="{35DBDC54-1D98-4FDE-B9B7-B9139E5E3D65}" dt="2021-01-13T13:36:28.356" v="987" actId="20577"/>
        <pc:sldMkLst>
          <pc:docMk/>
          <pc:sldMk cId="2384819719" sldId="2641"/>
        </pc:sldMkLst>
        <pc:spChg chg="mod">
          <ac:chgData name="Spencer, Kathryn" userId="507b2884-31fe-42e9-a7f3-1f123cbf5404" providerId="ADAL" clId="{35DBDC54-1D98-4FDE-B9B7-B9139E5E3D65}" dt="2021-01-12T15:41:32.406" v="574" actId="20577"/>
          <ac:spMkLst>
            <pc:docMk/>
            <pc:sldMk cId="2384819719" sldId="2641"/>
            <ac:spMk id="6" creationId="{00BF20FB-1925-4104-B0A4-127381A90FBC}"/>
          </ac:spMkLst>
        </pc:spChg>
        <pc:spChg chg="mod">
          <ac:chgData name="Spencer, Kathryn" userId="507b2884-31fe-42e9-a7f3-1f123cbf5404" providerId="ADAL" clId="{35DBDC54-1D98-4FDE-B9B7-B9139E5E3D65}" dt="2021-01-13T13:36:28.356" v="987" actId="20577"/>
          <ac:spMkLst>
            <pc:docMk/>
            <pc:sldMk cId="2384819719" sldId="2641"/>
            <ac:spMk id="7" creationId="{82B95C2A-ABE7-40E7-8C98-4D1427C073AA}"/>
          </ac:spMkLst>
        </pc:spChg>
        <pc:spChg chg="add mod">
          <ac:chgData name="Spencer, Kathryn" userId="507b2884-31fe-42e9-a7f3-1f123cbf5404" providerId="ADAL" clId="{35DBDC54-1D98-4FDE-B9B7-B9139E5E3D65}" dt="2021-01-12T15:41:28.603" v="570"/>
          <ac:spMkLst>
            <pc:docMk/>
            <pc:sldMk cId="2384819719" sldId="2641"/>
            <ac:spMk id="8" creationId="{9B102D74-21F3-4782-AC0E-D9FC10C5EBBF}"/>
          </ac:spMkLst>
        </pc:spChg>
      </pc:sldChg>
      <pc:sldChg chg="addSp modSp mod">
        <pc:chgData name="Spencer, Kathryn" userId="507b2884-31fe-42e9-a7f3-1f123cbf5404" providerId="ADAL" clId="{35DBDC54-1D98-4FDE-B9B7-B9139E5E3D65}" dt="2021-01-12T15:45:27.683" v="692"/>
        <pc:sldMkLst>
          <pc:docMk/>
          <pc:sldMk cId="3123064864" sldId="2642"/>
        </pc:sldMkLst>
        <pc:spChg chg="mod">
          <ac:chgData name="Spencer, Kathryn" userId="507b2884-31fe-42e9-a7f3-1f123cbf5404" providerId="ADAL" clId="{35DBDC54-1D98-4FDE-B9B7-B9139E5E3D65}" dt="2021-01-12T15:45:12.580" v="691" actId="20577"/>
          <ac:spMkLst>
            <pc:docMk/>
            <pc:sldMk cId="3123064864" sldId="2642"/>
            <ac:spMk id="6" creationId="{1678FD38-1421-43FD-A6FF-C882039887D2}"/>
          </ac:spMkLst>
        </pc:spChg>
        <pc:spChg chg="add mod">
          <ac:chgData name="Spencer, Kathryn" userId="507b2884-31fe-42e9-a7f3-1f123cbf5404" providerId="ADAL" clId="{35DBDC54-1D98-4FDE-B9B7-B9139E5E3D65}" dt="2021-01-12T15:45:27.683" v="692"/>
          <ac:spMkLst>
            <pc:docMk/>
            <pc:sldMk cId="3123064864" sldId="2642"/>
            <ac:spMk id="9" creationId="{F0915CC1-92B4-4D27-AB6C-58A08A82D8EA}"/>
          </ac:spMkLst>
        </pc:spChg>
      </pc:sldChg>
      <pc:sldChg chg="addSp delSp modSp mod">
        <pc:chgData name="Spencer, Kathryn" userId="507b2884-31fe-42e9-a7f3-1f123cbf5404" providerId="ADAL" clId="{35DBDC54-1D98-4FDE-B9B7-B9139E5E3D65}" dt="2021-01-12T15:42:22.830" v="615" actId="20577"/>
        <pc:sldMkLst>
          <pc:docMk/>
          <pc:sldMk cId="2895142760" sldId="2644"/>
        </pc:sldMkLst>
        <pc:spChg chg="del">
          <ac:chgData name="Spencer, Kathryn" userId="507b2884-31fe-42e9-a7f3-1f123cbf5404" providerId="ADAL" clId="{35DBDC54-1D98-4FDE-B9B7-B9139E5E3D65}" dt="2021-01-12T14:53:46.074" v="393" actId="478"/>
          <ac:spMkLst>
            <pc:docMk/>
            <pc:sldMk cId="2895142760" sldId="2644"/>
            <ac:spMk id="4" creationId="{182FFEBF-284E-4F50-B4BC-CCACE4AA902E}"/>
          </ac:spMkLst>
        </pc:spChg>
        <pc:spChg chg="add mod">
          <ac:chgData name="Spencer, Kathryn" userId="507b2884-31fe-42e9-a7f3-1f123cbf5404" providerId="ADAL" clId="{35DBDC54-1D98-4FDE-B9B7-B9139E5E3D65}" dt="2021-01-12T15:42:22.830" v="615" actId="20577"/>
          <ac:spMkLst>
            <pc:docMk/>
            <pc:sldMk cId="2895142760" sldId="2644"/>
            <ac:spMk id="5" creationId="{20A62603-A694-4CD1-8C8E-F0A0872D5A84}"/>
          </ac:spMkLst>
        </pc:spChg>
        <pc:spChg chg="add mod ord">
          <ac:chgData name="Spencer, Kathryn" userId="507b2884-31fe-42e9-a7f3-1f123cbf5404" providerId="ADAL" clId="{35DBDC54-1D98-4FDE-B9B7-B9139E5E3D65}" dt="2021-01-12T15:40:48.710" v="563" actId="1076"/>
          <ac:spMkLst>
            <pc:docMk/>
            <pc:sldMk cId="2895142760" sldId="2644"/>
            <ac:spMk id="8" creationId="{537DC051-822F-4D81-8826-0F3747235D6A}"/>
          </ac:spMkLst>
        </pc:spChg>
        <pc:spChg chg="add mod">
          <ac:chgData name="Spencer, Kathryn" userId="507b2884-31fe-42e9-a7f3-1f123cbf5404" providerId="ADAL" clId="{35DBDC54-1D98-4FDE-B9B7-B9139E5E3D65}" dt="2021-01-12T15:40:32.005" v="559" actId="113"/>
          <ac:spMkLst>
            <pc:docMk/>
            <pc:sldMk cId="2895142760" sldId="2644"/>
            <ac:spMk id="9" creationId="{3BC3C9B1-6E32-45F8-ABB9-6CB45E6EF50C}"/>
          </ac:spMkLst>
        </pc:spChg>
        <pc:picChg chg="add mod">
          <ac:chgData name="Spencer, Kathryn" userId="507b2884-31fe-42e9-a7f3-1f123cbf5404" providerId="ADAL" clId="{35DBDC54-1D98-4FDE-B9B7-B9139E5E3D65}" dt="2021-01-12T15:02:24.298" v="457" actId="1076"/>
          <ac:picMkLst>
            <pc:docMk/>
            <pc:sldMk cId="2895142760" sldId="2644"/>
            <ac:picMk id="3" creationId="{36F7B463-7720-4255-8799-BB4ED2121E86}"/>
          </ac:picMkLst>
        </pc:picChg>
        <pc:picChg chg="add mod">
          <ac:chgData name="Spencer, Kathryn" userId="507b2884-31fe-42e9-a7f3-1f123cbf5404" providerId="ADAL" clId="{35DBDC54-1D98-4FDE-B9B7-B9139E5E3D65}" dt="2021-01-12T15:02:29.709" v="459" actId="1076"/>
          <ac:picMkLst>
            <pc:docMk/>
            <pc:sldMk cId="2895142760" sldId="2644"/>
            <ac:picMk id="7" creationId="{CEC44166-8B96-4935-8F5D-1660D602F063}"/>
          </ac:picMkLst>
        </pc:pic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FD0AFF3-C104-4FF2-9246-46F3E7242363}" type="datetimeFigureOut">
              <a:rPr lang="en-GB" smtClean="0"/>
              <a:t>18/01/2021</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F929179-DAC7-4087-8034-1DBDA8E953E7}" type="slidenum">
              <a:rPr lang="en-GB" smtClean="0"/>
              <a:t>‹#›</a:t>
            </a:fld>
            <a:endParaRPr lang="en-GB"/>
          </a:p>
        </p:txBody>
      </p:sp>
    </p:spTree>
    <p:extLst>
      <p:ext uri="{BB962C8B-B14F-4D97-AF65-F5344CB8AC3E}">
        <p14:creationId xmlns:p14="http://schemas.microsoft.com/office/powerpoint/2010/main" val="20175845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lvl1pPr>
              <a:defRPr>
                <a:latin typeface="Arial" panose="020B0604020202020204" pitchFamily="34" charset="0"/>
                <a:cs typeface="Arial" panose="020B0604020202020204" pitchFamily="34" charset="0"/>
              </a:defRPr>
            </a:lvl1pPr>
          </a:lstStyle>
          <a:p>
            <a:r>
              <a:rPr lang="en-US"/>
              <a:t>Click to edit Master title style</a:t>
            </a:r>
            <a:endParaRPr lang="en-GB" dirty="0"/>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latin typeface="Arial" panose="020B0604020202020204" pitchFamily="34" charset="0"/>
                <a:cs typeface="Arial" panose="020B0604020202020204"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GB" dirty="0"/>
          </a:p>
        </p:txBody>
      </p:sp>
    </p:spTree>
    <p:extLst>
      <p:ext uri="{BB962C8B-B14F-4D97-AF65-F5344CB8AC3E}">
        <p14:creationId xmlns:p14="http://schemas.microsoft.com/office/powerpoint/2010/main" val="33282985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Arial" panose="020B0604020202020204" pitchFamily="34" charset="0"/>
                <a:cs typeface="Arial" panose="020B0604020202020204" pitchFamily="34" charset="0"/>
              </a:defRPr>
            </a:lvl1pPr>
          </a:lstStyle>
          <a:p>
            <a:r>
              <a:rPr lang="en-US"/>
              <a:t>Click to edit Master title style</a:t>
            </a:r>
            <a:endParaRPr lang="en-GB" dirty="0"/>
          </a:p>
        </p:txBody>
      </p:sp>
      <p:sp>
        <p:nvSpPr>
          <p:cNvPr id="3" name="Content Placeholder 2"/>
          <p:cNvSpPr>
            <a:spLocks noGrp="1"/>
          </p:cNvSpPr>
          <p:nvPr>
            <p:ph idx="1"/>
          </p:nvPr>
        </p:nvSpPr>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Tree>
    <p:extLst>
      <p:ext uri="{BB962C8B-B14F-4D97-AF65-F5344CB8AC3E}">
        <p14:creationId xmlns:p14="http://schemas.microsoft.com/office/powerpoint/2010/main" val="356648491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3200996"/>
            <a:ext cx="10363200" cy="1362075"/>
          </a:xfrm>
        </p:spPr>
        <p:txBody>
          <a:bodyPr anchor="t"/>
          <a:lstStyle>
            <a:lvl1pPr algn="l">
              <a:defRPr sz="4000" b="1" cap="all">
                <a:latin typeface="Arial" panose="020B0604020202020204" pitchFamily="34" charset="0"/>
                <a:cs typeface="Arial" panose="020B0604020202020204" pitchFamily="34" charset="0"/>
              </a:defRPr>
            </a:lvl1pPr>
          </a:lstStyle>
          <a:p>
            <a:r>
              <a:rPr lang="en-US"/>
              <a:t>Click to edit Master title style</a:t>
            </a:r>
            <a:endParaRPr lang="en-GB" dirty="0"/>
          </a:p>
        </p:txBody>
      </p:sp>
      <p:sp>
        <p:nvSpPr>
          <p:cNvPr id="3" name="Text Placeholder 2"/>
          <p:cNvSpPr>
            <a:spLocks noGrp="1"/>
          </p:cNvSpPr>
          <p:nvPr>
            <p:ph type="body" idx="1"/>
          </p:nvPr>
        </p:nvSpPr>
        <p:spPr>
          <a:xfrm>
            <a:off x="963084" y="1700809"/>
            <a:ext cx="10363200" cy="1500187"/>
          </a:xfrm>
        </p:spPr>
        <p:txBody>
          <a:bodyPr anchor="b"/>
          <a:lstStyle>
            <a:lvl1pPr marL="0" indent="0">
              <a:buNone/>
              <a:defRPr sz="2000">
                <a:solidFill>
                  <a:schemeClr val="tx1">
                    <a:tint val="75000"/>
                  </a:schemeClr>
                </a:solidFill>
                <a:latin typeface="Arial" panose="020B0604020202020204" pitchFamily="34" charset="0"/>
                <a:cs typeface="Arial" panose="020B0604020202020204" pitchFamily="34" charset="0"/>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Tree>
    <p:extLst>
      <p:ext uri="{BB962C8B-B14F-4D97-AF65-F5344CB8AC3E}">
        <p14:creationId xmlns:p14="http://schemas.microsoft.com/office/powerpoint/2010/main" val="272067680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Arial" panose="020B0604020202020204" pitchFamily="34" charset="0"/>
                <a:cs typeface="Arial" panose="020B0604020202020204" pitchFamily="34" charset="0"/>
              </a:defRPr>
            </a:lvl1pPr>
          </a:lstStyle>
          <a:p>
            <a:r>
              <a:rPr lang="en-US"/>
              <a:t>Click to edit Master title style</a:t>
            </a:r>
            <a:endParaRPr lang="en-GB" dirty="0"/>
          </a:p>
        </p:txBody>
      </p:sp>
      <p:sp>
        <p:nvSpPr>
          <p:cNvPr id="3" name="Content Placeholder 2"/>
          <p:cNvSpPr>
            <a:spLocks noGrp="1"/>
          </p:cNvSpPr>
          <p:nvPr>
            <p:ph sz="half" idx="1"/>
          </p:nvPr>
        </p:nvSpPr>
        <p:spPr>
          <a:xfrm>
            <a:off x="609600" y="1600201"/>
            <a:ext cx="5384800" cy="4349079"/>
          </a:xfrm>
        </p:spPr>
        <p:txBody>
          <a:bodyPr/>
          <a:lstStyle>
            <a:lvl1pPr>
              <a:defRPr sz="2800">
                <a:latin typeface="Arial" panose="020B0604020202020204" pitchFamily="34" charset="0"/>
                <a:cs typeface="Arial" panose="020B0604020202020204" pitchFamily="34" charset="0"/>
              </a:defRPr>
            </a:lvl1pPr>
            <a:lvl2pPr>
              <a:defRPr sz="2400">
                <a:latin typeface="Arial" panose="020B0604020202020204" pitchFamily="34" charset="0"/>
                <a:cs typeface="Arial" panose="020B0604020202020204" pitchFamily="34" charset="0"/>
              </a:defRPr>
            </a:lvl2pPr>
            <a:lvl3pPr>
              <a:defRPr sz="2000">
                <a:latin typeface="Arial" panose="020B0604020202020204" pitchFamily="34" charset="0"/>
                <a:cs typeface="Arial" panose="020B0604020202020204" pitchFamily="34" charset="0"/>
              </a:defRPr>
            </a:lvl3pPr>
            <a:lvl4pPr>
              <a:defRPr sz="1800">
                <a:latin typeface="Arial" panose="020B0604020202020204" pitchFamily="34" charset="0"/>
                <a:cs typeface="Arial" panose="020B0604020202020204" pitchFamily="34" charset="0"/>
              </a:defRPr>
            </a:lvl4pPr>
            <a:lvl5pPr>
              <a:defRPr sz="1800">
                <a:latin typeface="Arial" panose="020B0604020202020204" pitchFamily="34" charset="0"/>
                <a:cs typeface="Arial" panose="020B0604020202020204" pitchFamily="34" charset="0"/>
              </a:defRPr>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4" name="Content Placeholder 3"/>
          <p:cNvSpPr>
            <a:spLocks noGrp="1"/>
          </p:cNvSpPr>
          <p:nvPr>
            <p:ph sz="half" idx="2"/>
          </p:nvPr>
        </p:nvSpPr>
        <p:spPr>
          <a:xfrm>
            <a:off x="6197600" y="1600201"/>
            <a:ext cx="5384800" cy="4349079"/>
          </a:xfrm>
        </p:spPr>
        <p:txBody>
          <a:bodyPr/>
          <a:lstStyle>
            <a:lvl1pPr>
              <a:defRPr sz="2800">
                <a:latin typeface="Arial" panose="020B0604020202020204" pitchFamily="34" charset="0"/>
                <a:cs typeface="Arial" panose="020B0604020202020204" pitchFamily="34" charset="0"/>
              </a:defRPr>
            </a:lvl1pPr>
            <a:lvl2pPr>
              <a:defRPr sz="2400">
                <a:latin typeface="Arial" panose="020B0604020202020204" pitchFamily="34" charset="0"/>
                <a:cs typeface="Arial" panose="020B0604020202020204" pitchFamily="34" charset="0"/>
              </a:defRPr>
            </a:lvl2pPr>
            <a:lvl3pPr>
              <a:defRPr sz="2000">
                <a:latin typeface="Arial" panose="020B0604020202020204" pitchFamily="34" charset="0"/>
                <a:cs typeface="Arial" panose="020B0604020202020204" pitchFamily="34" charset="0"/>
              </a:defRPr>
            </a:lvl3pPr>
            <a:lvl4pPr>
              <a:defRPr sz="1800">
                <a:latin typeface="Arial" panose="020B0604020202020204" pitchFamily="34" charset="0"/>
                <a:cs typeface="Arial" panose="020B0604020202020204" pitchFamily="34" charset="0"/>
              </a:defRPr>
            </a:lvl4pPr>
            <a:lvl5pPr>
              <a:defRPr sz="1800">
                <a:latin typeface="Arial" panose="020B0604020202020204" pitchFamily="34" charset="0"/>
                <a:cs typeface="Arial" panose="020B0604020202020204" pitchFamily="34" charset="0"/>
              </a:defRPr>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Tree>
    <p:extLst>
      <p:ext uri="{BB962C8B-B14F-4D97-AF65-F5344CB8AC3E}">
        <p14:creationId xmlns:p14="http://schemas.microsoft.com/office/powerpoint/2010/main" val="308856949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GB" dirty="0"/>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atin typeface="Arial" panose="020B0604020202020204" pitchFamily="34" charset="0"/>
                <a:cs typeface="Arial" panose="020B0604020202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6"/>
            <a:ext cx="5386917" cy="3774405"/>
          </a:xfrm>
        </p:spPr>
        <p:txBody>
          <a:bodyPr/>
          <a:lstStyle>
            <a:lvl1pPr>
              <a:defRPr sz="2400">
                <a:latin typeface="Arial" panose="020B0604020202020204" pitchFamily="34" charset="0"/>
                <a:cs typeface="Arial" panose="020B0604020202020204" pitchFamily="34" charset="0"/>
              </a:defRPr>
            </a:lvl1pPr>
            <a:lvl2pPr>
              <a:defRPr sz="2000">
                <a:latin typeface="Arial" panose="020B0604020202020204" pitchFamily="34" charset="0"/>
                <a:cs typeface="Arial" panose="020B0604020202020204" pitchFamily="34" charset="0"/>
              </a:defRPr>
            </a:lvl2pPr>
            <a:lvl3pPr>
              <a:defRPr sz="1800">
                <a:latin typeface="Arial" panose="020B0604020202020204" pitchFamily="34" charset="0"/>
                <a:cs typeface="Arial" panose="020B0604020202020204" pitchFamily="34" charset="0"/>
              </a:defRPr>
            </a:lvl3pPr>
            <a:lvl4pPr>
              <a:defRPr sz="1600">
                <a:latin typeface="Arial" panose="020B0604020202020204" pitchFamily="34" charset="0"/>
                <a:cs typeface="Arial" panose="020B0604020202020204" pitchFamily="34" charset="0"/>
              </a:defRPr>
            </a:lvl4pPr>
            <a:lvl5pPr>
              <a:defRPr sz="1600">
                <a:latin typeface="Arial" panose="020B0604020202020204" pitchFamily="34" charset="0"/>
                <a:cs typeface="Arial" panose="020B0604020202020204" pitchFamily="34" charset="0"/>
              </a:defRPr>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baseline="0">
                <a:latin typeface="Arial" panose="020B0604020202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6"/>
            <a:ext cx="5389033" cy="3774405"/>
          </a:xfrm>
        </p:spPr>
        <p:txBody>
          <a:bodyPr/>
          <a:lstStyle>
            <a:lvl1pPr>
              <a:defRPr sz="2400" baseline="0">
                <a:latin typeface="Arial" panose="020B0604020202020204" pitchFamily="34" charset="0"/>
                <a:cs typeface="Arial" panose="020B0604020202020204" pitchFamily="34" charset="0"/>
              </a:defRPr>
            </a:lvl1pPr>
            <a:lvl2pPr>
              <a:defRPr sz="2000">
                <a:latin typeface="Arial" panose="020B0604020202020204" pitchFamily="34" charset="0"/>
                <a:cs typeface="Arial" panose="020B0604020202020204" pitchFamily="34" charset="0"/>
              </a:defRPr>
            </a:lvl2pPr>
            <a:lvl3pPr>
              <a:defRPr sz="1800">
                <a:latin typeface="Arial" panose="020B0604020202020204" pitchFamily="34" charset="0"/>
                <a:cs typeface="Arial" panose="020B0604020202020204" pitchFamily="34" charset="0"/>
              </a:defRPr>
            </a:lvl3pPr>
            <a:lvl4pPr>
              <a:defRPr sz="1600">
                <a:latin typeface="Arial" panose="020B0604020202020204" pitchFamily="34" charset="0"/>
                <a:cs typeface="Arial" panose="020B0604020202020204" pitchFamily="34" charset="0"/>
              </a:defRPr>
            </a:lvl4pPr>
            <a:lvl5pPr>
              <a:defRPr sz="1600">
                <a:latin typeface="Arial" panose="020B0604020202020204" pitchFamily="34" charset="0"/>
                <a:cs typeface="Arial" panose="020B0604020202020204" pitchFamily="34" charset="0"/>
              </a:defRPr>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Tree>
    <p:extLst>
      <p:ext uri="{BB962C8B-B14F-4D97-AF65-F5344CB8AC3E}">
        <p14:creationId xmlns:p14="http://schemas.microsoft.com/office/powerpoint/2010/main" val="63175739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Arial" panose="020B0604020202020204" pitchFamily="34" charset="0"/>
                <a:cs typeface="Arial" panose="020B0604020202020204" pitchFamily="34" charset="0"/>
              </a:defRPr>
            </a:lvl1pPr>
          </a:lstStyle>
          <a:p>
            <a:r>
              <a:rPr lang="en-US"/>
              <a:t>Click to edit Master title style</a:t>
            </a:r>
            <a:endParaRPr lang="en-GB" dirty="0"/>
          </a:p>
        </p:txBody>
      </p:sp>
    </p:spTree>
    <p:extLst>
      <p:ext uri="{BB962C8B-B14F-4D97-AF65-F5344CB8AC3E}">
        <p14:creationId xmlns:p14="http://schemas.microsoft.com/office/powerpoint/2010/main" val="154707207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2" name="Picture 6"/>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27051" y="6053138"/>
            <a:ext cx="2548467" cy="50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1745675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pic>
        <p:nvPicPr>
          <p:cNvPr id="5" name="Picture 2"/>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8970434" y="188913"/>
            <a:ext cx="3119967" cy="10033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6" name="Picture 10"/>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527051" y="6053138"/>
            <a:ext cx="2548467" cy="50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609601" y="273050"/>
            <a:ext cx="4011084" cy="1162050"/>
          </a:xfrm>
        </p:spPr>
        <p:txBody>
          <a:bodyPr anchor="b"/>
          <a:lstStyle>
            <a:lvl1pPr algn="l">
              <a:defRPr sz="2000" b="1">
                <a:latin typeface="Arial" panose="020B0604020202020204" pitchFamily="34" charset="0"/>
                <a:cs typeface="Arial" panose="020B0604020202020204" pitchFamily="34" charset="0"/>
              </a:defRPr>
            </a:lvl1pPr>
          </a:lstStyle>
          <a:p>
            <a:r>
              <a:rPr lang="en-US"/>
              <a:t>Click to edit Master title style</a:t>
            </a:r>
            <a:endParaRPr lang="en-GB" dirty="0"/>
          </a:p>
        </p:txBody>
      </p:sp>
      <p:sp>
        <p:nvSpPr>
          <p:cNvPr id="3" name="Content Placeholder 2"/>
          <p:cNvSpPr>
            <a:spLocks noGrp="1"/>
          </p:cNvSpPr>
          <p:nvPr>
            <p:ph idx="1"/>
          </p:nvPr>
        </p:nvSpPr>
        <p:spPr>
          <a:xfrm>
            <a:off x="4766733" y="1484785"/>
            <a:ext cx="6815667" cy="4464496"/>
          </a:xfrm>
        </p:spPr>
        <p:txBody>
          <a:bodyPr/>
          <a:lstStyle>
            <a:lvl1pPr>
              <a:defRPr sz="3200">
                <a:latin typeface="Arial" panose="020B0604020202020204" pitchFamily="34" charset="0"/>
                <a:cs typeface="Arial" panose="020B0604020202020204" pitchFamily="34" charset="0"/>
              </a:defRPr>
            </a:lvl1pPr>
            <a:lvl2pPr>
              <a:defRPr sz="2800">
                <a:latin typeface="Arial" panose="020B0604020202020204" pitchFamily="34" charset="0"/>
                <a:cs typeface="Arial" panose="020B0604020202020204" pitchFamily="34" charset="0"/>
              </a:defRPr>
            </a:lvl2pPr>
            <a:lvl3pPr>
              <a:defRPr sz="2400">
                <a:latin typeface="Arial" panose="020B0604020202020204" pitchFamily="34" charset="0"/>
                <a:cs typeface="Arial" panose="020B0604020202020204" pitchFamily="34" charset="0"/>
              </a:defRPr>
            </a:lvl3pPr>
            <a:lvl4pPr>
              <a:defRPr sz="2000">
                <a:latin typeface="Arial" panose="020B0604020202020204" pitchFamily="34" charset="0"/>
                <a:cs typeface="Arial" panose="020B0604020202020204" pitchFamily="34" charset="0"/>
              </a:defRPr>
            </a:lvl4pPr>
            <a:lvl5pPr>
              <a:defRPr sz="2000">
                <a:latin typeface="Arial" panose="020B0604020202020204" pitchFamily="34" charset="0"/>
                <a:cs typeface="Arial" panose="020B0604020202020204" pitchFamily="34" charset="0"/>
              </a:defRPr>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4" name="Text Placeholder 3"/>
          <p:cNvSpPr>
            <a:spLocks noGrp="1"/>
          </p:cNvSpPr>
          <p:nvPr>
            <p:ph type="body" sz="half" idx="2"/>
          </p:nvPr>
        </p:nvSpPr>
        <p:spPr>
          <a:xfrm>
            <a:off x="609601" y="1484785"/>
            <a:ext cx="4011084" cy="4462603"/>
          </a:xfrm>
        </p:spPr>
        <p:txBody>
          <a:bodyPr/>
          <a:lstStyle>
            <a:lvl1pPr marL="0" indent="0">
              <a:buNone/>
              <a:defRPr sz="1400">
                <a:latin typeface="Arial" panose="020B0604020202020204" pitchFamily="34" charset="0"/>
                <a:cs typeface="Arial" panose="020B0604020202020204" pitchFamily="34"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268290565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5" name="Picture 2"/>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8970434" y="188913"/>
            <a:ext cx="3119967" cy="10033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6" name="Picture 10"/>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527051" y="6053138"/>
            <a:ext cx="2548467" cy="50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605003" y="4800600"/>
            <a:ext cx="7315200" cy="566738"/>
          </a:xfrm>
        </p:spPr>
        <p:txBody>
          <a:bodyPr anchor="b"/>
          <a:lstStyle>
            <a:lvl1pPr algn="l">
              <a:defRPr sz="2000" b="1" baseline="0">
                <a:latin typeface="Arial" panose="020B0604020202020204" pitchFamily="34" charset="0"/>
              </a:defRPr>
            </a:lvl1pPr>
          </a:lstStyle>
          <a:p>
            <a:r>
              <a:rPr lang="en-US"/>
              <a:t>Click to edit Master title style</a:t>
            </a:r>
            <a:endParaRPr lang="en-GB" dirty="0"/>
          </a:p>
        </p:txBody>
      </p:sp>
      <p:sp>
        <p:nvSpPr>
          <p:cNvPr id="3" name="Picture Placeholder 2"/>
          <p:cNvSpPr>
            <a:spLocks noGrp="1"/>
          </p:cNvSpPr>
          <p:nvPr>
            <p:ph type="pic" idx="1"/>
          </p:nvPr>
        </p:nvSpPr>
        <p:spPr>
          <a:xfrm>
            <a:off x="605003" y="612775"/>
            <a:ext cx="7315200" cy="4114800"/>
          </a:xfrm>
        </p:spPr>
        <p:txBody>
          <a:bodyPr rtlCol="0">
            <a:normAutofit/>
          </a:bodyPr>
          <a:lstStyle>
            <a:lvl1pPr marL="0" indent="0">
              <a:buNone/>
              <a:defRPr sz="3200">
                <a:latin typeface="Arial" panose="020B0604020202020204" pitchFamily="34" charset="0"/>
                <a:cs typeface="Arial" panose="020B0604020202020204" pitchFamily="34"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a:t>Click icon to add picture</a:t>
            </a:r>
            <a:endParaRPr lang="en-GB" noProof="0" dirty="0"/>
          </a:p>
        </p:txBody>
      </p:sp>
      <p:sp>
        <p:nvSpPr>
          <p:cNvPr id="4" name="Text Placeholder 3"/>
          <p:cNvSpPr>
            <a:spLocks noGrp="1"/>
          </p:cNvSpPr>
          <p:nvPr>
            <p:ph type="body" sz="half" idx="2"/>
          </p:nvPr>
        </p:nvSpPr>
        <p:spPr>
          <a:xfrm>
            <a:off x="605003" y="5367338"/>
            <a:ext cx="7315200" cy="509934"/>
          </a:xfrm>
        </p:spPr>
        <p:txBody>
          <a:bodyPr/>
          <a:lstStyle>
            <a:lvl1pPr marL="0" indent="0">
              <a:buNone/>
              <a:defRPr sz="1400">
                <a:latin typeface="Arial" panose="020B0604020202020204" pitchFamily="34" charset="0"/>
                <a:cs typeface="Arial" panose="020B0604020202020204" pitchFamily="34"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4357495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3.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2.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jpeg"/><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050" name="Title Placeholder 1"/>
          <p:cNvSpPr>
            <a:spLocks noGrp="1"/>
          </p:cNvSpPr>
          <p:nvPr>
            <p:ph type="title"/>
          </p:nvPr>
        </p:nvSpPr>
        <p:spPr bwMode="auto">
          <a:xfrm>
            <a:off x="609601" y="274638"/>
            <a:ext cx="8174567"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endParaRPr lang="en-GB" altLang="en-US"/>
          </a:p>
        </p:txBody>
      </p:sp>
      <p:sp>
        <p:nvSpPr>
          <p:cNvPr id="2051" name="Text Placeholder 2"/>
          <p:cNvSpPr>
            <a:spLocks noGrp="1"/>
          </p:cNvSpPr>
          <p:nvPr>
            <p:ph type="body" idx="1"/>
          </p:nvPr>
        </p:nvSpPr>
        <p:spPr bwMode="auto">
          <a:xfrm>
            <a:off x="609600" y="1600200"/>
            <a:ext cx="10972800" cy="4349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endParaRPr lang="en-GB" altLang="en-US"/>
          </a:p>
        </p:txBody>
      </p:sp>
      <p:pic>
        <p:nvPicPr>
          <p:cNvPr id="2052" name="Picture 2"/>
          <p:cNvPicPr>
            <a:picLocks noChangeAspect="1" noChangeArrowheads="1"/>
          </p:cNvPicPr>
          <p:nvPr/>
        </p:nvPicPr>
        <p:blipFill>
          <a:blip r:embed="rId11">
            <a:extLst>
              <a:ext uri="{28A0092B-C50C-407E-A947-70E740481C1C}">
                <a14:useLocalDpi xmlns:a14="http://schemas.microsoft.com/office/drawing/2010/main" val="0"/>
              </a:ext>
            </a:extLst>
          </a:blip>
          <a:srcRect r="81207" b="43192"/>
          <a:stretch>
            <a:fillRect/>
          </a:stretch>
        </p:blipFill>
        <p:spPr bwMode="auto">
          <a:xfrm>
            <a:off x="9914468" y="4652964"/>
            <a:ext cx="2518833" cy="22193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053" name="Picture 8"/>
          <p:cNvPicPr>
            <a:picLocks noChangeAspect="1"/>
          </p:cNvPicPr>
          <p:nvPr/>
        </p:nvPicPr>
        <p:blipFill>
          <a:blip r:embed="rId12">
            <a:extLst>
              <a:ext uri="{28A0092B-C50C-407E-A947-70E740481C1C}">
                <a14:useLocalDpi xmlns:a14="http://schemas.microsoft.com/office/drawing/2010/main" val="0"/>
              </a:ext>
            </a:extLst>
          </a:blip>
          <a:srcRect/>
          <a:stretch>
            <a:fillRect/>
          </a:stretch>
        </p:blipFill>
        <p:spPr bwMode="auto">
          <a:xfrm>
            <a:off x="527051" y="6053138"/>
            <a:ext cx="2548467" cy="50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54" name="Picture 2"/>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9215967" y="260350"/>
            <a:ext cx="2641600" cy="76993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31841369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Lst>
  <p:txStyles>
    <p:titleStyle>
      <a:lvl1pPr algn="ctr" rtl="0" eaLnBrk="0" fontAlgn="base" hangingPunct="0">
        <a:spcBef>
          <a:spcPct val="0"/>
        </a:spcBef>
        <a:spcAft>
          <a:spcPct val="0"/>
        </a:spcAft>
        <a:defRPr sz="3200" kern="1200">
          <a:solidFill>
            <a:schemeClr val="tx1"/>
          </a:solidFill>
          <a:latin typeface="Arial" panose="020B0604020202020204" pitchFamily="34" charset="0"/>
          <a:ea typeface="+mj-ea"/>
          <a:cs typeface="Arial" panose="020B0604020202020204" pitchFamily="34" charset="0"/>
        </a:defRPr>
      </a:lvl1pPr>
      <a:lvl2pPr algn="ctr" rtl="0" eaLnBrk="0" fontAlgn="base" hangingPunct="0">
        <a:spcBef>
          <a:spcPct val="0"/>
        </a:spcBef>
        <a:spcAft>
          <a:spcPct val="0"/>
        </a:spcAft>
        <a:defRPr sz="3200">
          <a:solidFill>
            <a:schemeClr val="tx1"/>
          </a:solidFill>
          <a:latin typeface="Arial" pitchFamily="34" charset="0"/>
          <a:cs typeface="Arial" pitchFamily="34" charset="0"/>
        </a:defRPr>
      </a:lvl2pPr>
      <a:lvl3pPr algn="ctr" rtl="0" eaLnBrk="0" fontAlgn="base" hangingPunct="0">
        <a:spcBef>
          <a:spcPct val="0"/>
        </a:spcBef>
        <a:spcAft>
          <a:spcPct val="0"/>
        </a:spcAft>
        <a:defRPr sz="3200">
          <a:solidFill>
            <a:schemeClr val="tx1"/>
          </a:solidFill>
          <a:latin typeface="Arial" pitchFamily="34" charset="0"/>
          <a:cs typeface="Arial" pitchFamily="34" charset="0"/>
        </a:defRPr>
      </a:lvl3pPr>
      <a:lvl4pPr algn="ctr" rtl="0" eaLnBrk="0" fontAlgn="base" hangingPunct="0">
        <a:spcBef>
          <a:spcPct val="0"/>
        </a:spcBef>
        <a:spcAft>
          <a:spcPct val="0"/>
        </a:spcAft>
        <a:defRPr sz="3200">
          <a:solidFill>
            <a:schemeClr val="tx1"/>
          </a:solidFill>
          <a:latin typeface="Arial" pitchFamily="34" charset="0"/>
          <a:cs typeface="Arial" pitchFamily="34" charset="0"/>
        </a:defRPr>
      </a:lvl4pPr>
      <a:lvl5pPr algn="ctr" rtl="0" eaLnBrk="0" fontAlgn="base" hangingPunct="0">
        <a:spcBef>
          <a:spcPct val="0"/>
        </a:spcBef>
        <a:spcAft>
          <a:spcPct val="0"/>
        </a:spcAft>
        <a:defRPr sz="3200">
          <a:solidFill>
            <a:schemeClr val="tx1"/>
          </a:solidFill>
          <a:latin typeface="Arial" pitchFamily="34" charset="0"/>
          <a:cs typeface="Arial" pitchFamily="34" charset="0"/>
        </a:defRPr>
      </a:lvl5pPr>
      <a:lvl6pPr marL="457200" algn="ctr" rtl="0" fontAlgn="base">
        <a:spcBef>
          <a:spcPct val="0"/>
        </a:spcBef>
        <a:spcAft>
          <a:spcPct val="0"/>
        </a:spcAft>
        <a:defRPr sz="3200">
          <a:solidFill>
            <a:schemeClr val="tx1"/>
          </a:solidFill>
          <a:latin typeface="Arial" pitchFamily="34" charset="0"/>
          <a:cs typeface="Arial" pitchFamily="34" charset="0"/>
        </a:defRPr>
      </a:lvl6pPr>
      <a:lvl7pPr marL="914400" algn="ctr" rtl="0" fontAlgn="base">
        <a:spcBef>
          <a:spcPct val="0"/>
        </a:spcBef>
        <a:spcAft>
          <a:spcPct val="0"/>
        </a:spcAft>
        <a:defRPr sz="3200">
          <a:solidFill>
            <a:schemeClr val="tx1"/>
          </a:solidFill>
          <a:latin typeface="Arial" pitchFamily="34" charset="0"/>
          <a:cs typeface="Arial" pitchFamily="34" charset="0"/>
        </a:defRPr>
      </a:lvl7pPr>
      <a:lvl8pPr marL="1371600" algn="ctr" rtl="0" fontAlgn="base">
        <a:spcBef>
          <a:spcPct val="0"/>
        </a:spcBef>
        <a:spcAft>
          <a:spcPct val="0"/>
        </a:spcAft>
        <a:defRPr sz="3200">
          <a:solidFill>
            <a:schemeClr val="tx1"/>
          </a:solidFill>
          <a:latin typeface="Arial" pitchFamily="34" charset="0"/>
          <a:cs typeface="Arial" pitchFamily="34" charset="0"/>
        </a:defRPr>
      </a:lvl8pPr>
      <a:lvl9pPr marL="1828800" algn="ctr" rtl="0" fontAlgn="base">
        <a:spcBef>
          <a:spcPct val="0"/>
        </a:spcBef>
        <a:spcAft>
          <a:spcPct val="0"/>
        </a:spcAft>
        <a:defRPr sz="3200">
          <a:solidFill>
            <a:schemeClr val="tx1"/>
          </a:solidFill>
          <a:latin typeface="Arial" pitchFamily="34" charset="0"/>
          <a:cs typeface="Arial" pitchFamily="34" charset="0"/>
        </a:defRPr>
      </a:lvl9pPr>
    </p:titleStyle>
    <p:bodyStyle>
      <a:lvl1pPr marL="342900" indent="-342900" algn="l" rtl="0" eaLnBrk="0" fontAlgn="base" hangingPunct="0">
        <a:spcBef>
          <a:spcPct val="20000"/>
        </a:spcBef>
        <a:spcAft>
          <a:spcPct val="0"/>
        </a:spcAft>
        <a:buFont typeface="Arial" charset="0"/>
        <a:buChar char="•"/>
        <a:defRPr sz="2800" kern="1200">
          <a:solidFill>
            <a:schemeClr val="tx1"/>
          </a:solidFill>
          <a:latin typeface="Arial" panose="020B0604020202020204" pitchFamily="34" charset="0"/>
          <a:ea typeface="+mn-ea"/>
          <a:cs typeface="Arial" panose="020B0604020202020204" pitchFamily="34" charset="0"/>
        </a:defRPr>
      </a:lvl1pPr>
      <a:lvl2pPr marL="742950" indent="-285750" algn="l" rtl="0" eaLnBrk="0" fontAlgn="base" hangingPunct="0">
        <a:spcBef>
          <a:spcPct val="20000"/>
        </a:spcBef>
        <a:spcAft>
          <a:spcPct val="0"/>
        </a:spcAft>
        <a:buFont typeface="Arial"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rtl="0" eaLnBrk="0" fontAlgn="base" hangingPunct="0">
        <a:spcBef>
          <a:spcPct val="20000"/>
        </a:spcBef>
        <a:spcAft>
          <a:spcPct val="0"/>
        </a:spcAft>
        <a:buFont typeface="Arial"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rtl="0" eaLnBrk="0" fontAlgn="base" hangingPunct="0">
        <a:spcBef>
          <a:spcPct val="20000"/>
        </a:spcBef>
        <a:spcAft>
          <a:spcPct val="0"/>
        </a:spcAft>
        <a:buFont typeface="Arial" charset="0"/>
        <a:buChar char="–"/>
        <a:defRPr kern="1200">
          <a:solidFill>
            <a:schemeClr val="tx1"/>
          </a:solidFill>
          <a:latin typeface="Arial" panose="020B0604020202020204" pitchFamily="34" charset="0"/>
          <a:ea typeface="+mn-ea"/>
          <a:cs typeface="Arial" panose="020B0604020202020204" pitchFamily="34" charset="0"/>
        </a:defRPr>
      </a:lvl4pPr>
      <a:lvl5pPr marL="2057400" indent="-228600" algn="l" rtl="0" eaLnBrk="0" fontAlgn="base" hangingPunct="0">
        <a:spcBef>
          <a:spcPct val="20000"/>
        </a:spcBef>
        <a:spcAft>
          <a:spcPct val="0"/>
        </a:spcAft>
        <a:buFont typeface="Arial" charset="0"/>
        <a:buChar char="»"/>
        <a:defRPr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1.xml"/><Relationship Id="rId4" Type="http://schemas.openxmlformats.org/officeDocument/2006/relationships/image" Target="../media/image7.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mailto:Jo.Lees@hants.gov.uk" TargetMode="External"/><Relationship Id="rId2" Type="http://schemas.openxmlformats.org/officeDocument/2006/relationships/hyperlink" Target="mailto:Jacqui.clifft@hants.gov.uk" TargetMode="External"/><Relationship Id="rId1" Type="http://schemas.openxmlformats.org/officeDocument/2006/relationships/slideLayout" Target="../slideLayouts/slideLayout2.xml"/><Relationship Id="rId6" Type="http://schemas.openxmlformats.org/officeDocument/2006/relationships/image" Target="../media/image14.png"/><Relationship Id="rId5" Type="http://schemas.openxmlformats.org/officeDocument/2006/relationships/image" Target="../media/image7.png"/><Relationship Id="rId4" Type="http://schemas.openxmlformats.org/officeDocument/2006/relationships/hyperlink" Target="mailto:hias.enquiries@hants.gov.uk"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20.png"/><Relationship Id="rId2" Type="http://schemas.openxmlformats.org/officeDocument/2006/relationships/image" Target="../media/image12.png"/><Relationship Id="rId1" Type="http://schemas.openxmlformats.org/officeDocument/2006/relationships/slideLayout" Target="../slideLayouts/slideLayout7.xml"/><Relationship Id="rId4" Type="http://schemas.openxmlformats.org/officeDocument/2006/relationships/image" Target="../media/image1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l="785" t="1016" r="535"/>
          <a:stretch/>
        </p:blipFill>
        <p:spPr bwMode="auto">
          <a:xfrm>
            <a:off x="472664" y="171903"/>
            <a:ext cx="10163596" cy="651419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Title 1"/>
          <p:cNvSpPr>
            <a:spLocks noGrp="1"/>
          </p:cNvSpPr>
          <p:nvPr>
            <p:ph type="ctrTitle"/>
          </p:nvPr>
        </p:nvSpPr>
        <p:spPr>
          <a:xfrm>
            <a:off x="1847528" y="1628801"/>
            <a:ext cx="7772400" cy="1470025"/>
          </a:xfrm>
        </p:spPr>
        <p:txBody>
          <a:bodyPr>
            <a:normAutofit/>
          </a:bodyPr>
          <a:lstStyle/>
          <a:p>
            <a:pPr algn="l"/>
            <a:r>
              <a:rPr lang="en-GB" b="1" dirty="0"/>
              <a:t>Year 6</a:t>
            </a:r>
          </a:p>
        </p:txBody>
      </p:sp>
      <p:sp>
        <p:nvSpPr>
          <p:cNvPr id="3" name="Subtitle 2"/>
          <p:cNvSpPr>
            <a:spLocks noGrp="1"/>
          </p:cNvSpPr>
          <p:nvPr>
            <p:ph type="subTitle" idx="1"/>
          </p:nvPr>
        </p:nvSpPr>
        <p:spPr>
          <a:xfrm>
            <a:off x="1847528" y="3068960"/>
            <a:ext cx="7776864" cy="622920"/>
          </a:xfrm>
        </p:spPr>
        <p:txBody>
          <a:bodyPr>
            <a:normAutofit/>
          </a:bodyPr>
          <a:lstStyle/>
          <a:p>
            <a:pPr algn="l"/>
            <a:r>
              <a:rPr lang="en-GB" sz="2400" dirty="0">
                <a:solidFill>
                  <a:schemeClr val="tx1"/>
                </a:solidFill>
              </a:rPr>
              <a:t>Fractions, Decimals and Percentages</a:t>
            </a:r>
          </a:p>
        </p:txBody>
      </p:sp>
      <p:sp>
        <p:nvSpPr>
          <p:cNvPr id="4" name="Subtitle 2"/>
          <p:cNvSpPr txBox="1">
            <a:spLocks/>
          </p:cNvSpPr>
          <p:nvPr/>
        </p:nvSpPr>
        <p:spPr>
          <a:xfrm>
            <a:off x="1883718" y="4797152"/>
            <a:ext cx="7776864" cy="1126976"/>
          </a:xfrm>
          <a:prstGeom prst="rect">
            <a:avLst/>
          </a:prstGeom>
        </p:spPr>
        <p:txBody>
          <a:bodyPr vert="horz" lIns="91440" tIns="45720" rIns="91440" bIns="45720" rtlCol="0">
            <a:normAutofit lnSpcReduction="10000"/>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l"/>
            <a:r>
              <a:rPr lang="en-GB" sz="1200" dirty="0">
                <a:solidFill>
                  <a:schemeClr val="tx1"/>
                </a:solidFill>
                <a:latin typeface="Arial" panose="020B0604020202020204" pitchFamily="34" charset="0"/>
                <a:cs typeface="Arial" panose="020B0604020202020204" pitchFamily="34" charset="0"/>
              </a:rPr>
              <a:t>HIAS maths  Team</a:t>
            </a:r>
          </a:p>
          <a:p>
            <a:pPr algn="l"/>
            <a:r>
              <a:rPr lang="en-GB" sz="1200" dirty="0">
                <a:solidFill>
                  <a:schemeClr val="tx1"/>
                </a:solidFill>
                <a:latin typeface="Arial" panose="020B0604020202020204" pitchFamily="34" charset="0"/>
                <a:cs typeface="Arial" panose="020B0604020202020204" pitchFamily="34" charset="0"/>
              </a:rPr>
              <a:t>Spring 2021</a:t>
            </a:r>
          </a:p>
          <a:p>
            <a:pPr algn="l"/>
            <a:r>
              <a:rPr lang="en-GB" sz="1200" dirty="0">
                <a:solidFill>
                  <a:schemeClr val="tx1"/>
                </a:solidFill>
                <a:latin typeface="Arial" panose="020B0604020202020204" pitchFamily="34" charset="0"/>
                <a:cs typeface="Arial" panose="020B0604020202020204" pitchFamily="34" charset="0"/>
              </a:rPr>
              <a:t>Final version</a:t>
            </a:r>
          </a:p>
          <a:p>
            <a:pPr algn="l"/>
            <a:endParaRPr lang="en-GB" sz="1400" dirty="0">
              <a:solidFill>
                <a:schemeClr val="tx1"/>
              </a:solidFill>
              <a:latin typeface="Arial" panose="020B0604020202020204" pitchFamily="34" charset="0"/>
              <a:cs typeface="Arial" panose="020B0604020202020204" pitchFamily="34" charset="0"/>
            </a:endParaRPr>
          </a:p>
          <a:p>
            <a:pPr algn="l"/>
            <a:r>
              <a:rPr lang="en-GB" sz="1200" dirty="0">
                <a:solidFill>
                  <a:schemeClr val="tx1"/>
                </a:solidFill>
                <a:latin typeface="Arial" panose="020B0604020202020204" pitchFamily="34" charset="0"/>
                <a:cs typeface="Arial" panose="020B0604020202020204" pitchFamily="34" charset="0"/>
              </a:rPr>
              <a:t>© Hampshire County Council</a:t>
            </a:r>
          </a:p>
          <a:p>
            <a:pPr algn="l"/>
            <a:endParaRPr lang="en-GB" sz="1400" dirty="0">
              <a:solidFill>
                <a:schemeClr val="tx1"/>
              </a:solidFill>
              <a:latin typeface="Arial" panose="020B0604020202020204" pitchFamily="34" charset="0"/>
              <a:cs typeface="Arial" panose="020B0604020202020204" pitchFamily="34" charset="0"/>
            </a:endParaRPr>
          </a:p>
        </p:txBody>
      </p:sp>
      <p:pic>
        <p:nvPicPr>
          <p:cNvPr id="6" name="Picture 5"/>
          <p:cNvPicPr/>
          <p:nvPr/>
        </p:nvPicPr>
        <p:blipFill>
          <a:blip r:embed="rId3">
            <a:extLst>
              <a:ext uri="{28A0092B-C50C-407E-A947-70E740481C1C}">
                <a14:useLocalDpi xmlns:a14="http://schemas.microsoft.com/office/drawing/2010/main" val="0"/>
              </a:ext>
            </a:extLst>
          </a:blip>
          <a:srcRect/>
          <a:stretch>
            <a:fillRect/>
          </a:stretch>
        </p:blipFill>
        <p:spPr bwMode="auto">
          <a:xfrm>
            <a:off x="9789537" y="323225"/>
            <a:ext cx="2139950" cy="835025"/>
          </a:xfrm>
          <a:prstGeom prst="rect">
            <a:avLst/>
          </a:prstGeom>
          <a:noFill/>
        </p:spPr>
      </p:pic>
      <p:pic>
        <p:nvPicPr>
          <p:cNvPr id="7" name="Picture 6"/>
          <p:cNvPicPr/>
          <p:nvPr/>
        </p:nvPicPr>
        <p:blipFill>
          <a:blip r:embed="rId4">
            <a:extLst>
              <a:ext uri="{28A0092B-C50C-407E-A947-70E740481C1C}">
                <a14:useLocalDpi xmlns:a14="http://schemas.microsoft.com/office/drawing/2010/main" val="0"/>
              </a:ext>
            </a:extLst>
          </a:blip>
          <a:srcRect/>
          <a:stretch>
            <a:fillRect/>
          </a:stretch>
        </p:blipFill>
        <p:spPr bwMode="auto">
          <a:xfrm>
            <a:off x="8355841" y="6052700"/>
            <a:ext cx="1951355" cy="504825"/>
          </a:xfrm>
          <a:prstGeom prst="rect">
            <a:avLst/>
          </a:prstGeom>
          <a:noFill/>
          <a:ln>
            <a:noFill/>
          </a:ln>
        </p:spPr>
      </p:pic>
      <p:sp>
        <p:nvSpPr>
          <p:cNvPr id="9" name="Text Box 2">
            <a:extLst>
              <a:ext uri="{FF2B5EF4-FFF2-40B4-BE49-F238E27FC236}">
                <a16:creationId xmlns:a16="http://schemas.microsoft.com/office/drawing/2014/main" id="{F7241127-A1E3-4953-ACD2-C403C58C0D98}"/>
              </a:ext>
            </a:extLst>
          </p:cNvPr>
          <p:cNvSpPr txBox="1">
            <a:spLocks noChangeArrowheads="1"/>
          </p:cNvSpPr>
          <p:nvPr/>
        </p:nvSpPr>
        <p:spPr bwMode="auto">
          <a:xfrm>
            <a:off x="1621105" y="982672"/>
            <a:ext cx="4248150" cy="351155"/>
          </a:xfrm>
          <a:prstGeom prst="rect">
            <a:avLst/>
          </a:prstGeom>
          <a:solidFill>
            <a:srgbClr val="1F3244"/>
          </a:solidFill>
          <a:ln w="9525">
            <a:noFill/>
            <a:miter lim="800000"/>
            <a:headEnd/>
            <a:tailEnd/>
          </a:ln>
        </p:spPr>
        <p:txBody>
          <a:bodyPr rot="0" vert="horz" wrap="square" lIns="91440" tIns="45720" rIns="91440" bIns="45720" anchor="t" anchorCtr="0">
            <a:noAutofit/>
          </a:bodyPr>
          <a:lstStyle/>
          <a:p>
            <a:pPr algn="ctr" hangingPunct="0">
              <a:spcBef>
                <a:spcPts val="700"/>
              </a:spcBef>
            </a:pPr>
            <a:r>
              <a:rPr lang="en-GB" kern="0" dirty="0">
                <a:solidFill>
                  <a:srgbClr val="FFFFFF"/>
                </a:solidFill>
                <a:latin typeface="Arial"/>
                <a:ea typeface="Times New Roman"/>
              </a:rPr>
              <a:t>HIAS Blended Learning Resource</a:t>
            </a:r>
            <a:endParaRPr lang="en-GB" b="1" kern="0" dirty="0">
              <a:solidFill>
                <a:srgbClr val="FFFFFF"/>
              </a:solidFill>
              <a:latin typeface="Arial"/>
              <a:ea typeface="Times New Roman"/>
            </a:endParaRPr>
          </a:p>
        </p:txBody>
      </p:sp>
    </p:spTree>
    <p:extLst>
      <p:ext uri="{BB962C8B-B14F-4D97-AF65-F5344CB8AC3E}">
        <p14:creationId xmlns:p14="http://schemas.microsoft.com/office/powerpoint/2010/main" val="428424535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4AB234-D801-4FC2-BB72-FAB9C8B21463}"/>
              </a:ext>
            </a:extLst>
          </p:cNvPr>
          <p:cNvSpPr>
            <a:spLocks noGrp="1"/>
          </p:cNvSpPr>
          <p:nvPr>
            <p:ph type="title"/>
          </p:nvPr>
        </p:nvSpPr>
        <p:spPr>
          <a:xfrm>
            <a:off x="833479" y="844804"/>
            <a:ext cx="8229600" cy="580926"/>
          </a:xfrm>
        </p:spPr>
        <p:txBody>
          <a:bodyPr>
            <a:noAutofit/>
          </a:bodyPr>
          <a:lstStyle/>
          <a:p>
            <a:pPr algn="l"/>
            <a:r>
              <a:rPr lang="en-GB" sz="2000" b="1" dirty="0"/>
              <a:t>Review your solution: does it seem reasonable?</a:t>
            </a:r>
            <a:br>
              <a:rPr lang="en-GB" sz="2000" b="1" dirty="0"/>
            </a:br>
            <a:r>
              <a:rPr lang="en-GB" sz="2000" b="1" dirty="0"/>
              <a:t>Which steps/ parts did you find easy and which harder?</a:t>
            </a:r>
          </a:p>
        </p:txBody>
      </p:sp>
      <p:sp>
        <p:nvSpPr>
          <p:cNvPr id="7" name="TextBox 6">
            <a:extLst>
              <a:ext uri="{FF2B5EF4-FFF2-40B4-BE49-F238E27FC236}">
                <a16:creationId xmlns:a16="http://schemas.microsoft.com/office/drawing/2014/main" id="{82B95C2A-ABE7-40E7-8C98-4D1427C073AA}"/>
              </a:ext>
            </a:extLst>
          </p:cNvPr>
          <p:cNvSpPr txBox="1"/>
          <p:nvPr/>
        </p:nvSpPr>
        <p:spPr>
          <a:xfrm>
            <a:off x="535422" y="1765879"/>
            <a:ext cx="4518053" cy="4893647"/>
          </a:xfrm>
          <a:prstGeom prst="rect">
            <a:avLst/>
          </a:prstGeom>
          <a:solidFill>
            <a:schemeClr val="accent5">
              <a:lumMod val="20000"/>
              <a:lumOff val="80000"/>
            </a:schemeClr>
          </a:solidFill>
        </p:spPr>
        <p:txBody>
          <a:bodyPr wrap="square" rtlCol="0">
            <a:spAutoFit/>
          </a:bodyPr>
          <a:lstStyle/>
          <a:p>
            <a:r>
              <a:rPr lang="en-GB" b="1" dirty="0">
                <a:cs typeface="Times New Roman" panose="02020603050405020304" pitchFamily="18" charset="0"/>
              </a:rPr>
              <a:t>How could you check?</a:t>
            </a:r>
          </a:p>
          <a:p>
            <a:endParaRPr lang="en-GB" b="1" dirty="0">
              <a:cs typeface="Times New Roman" panose="02020603050405020304" pitchFamily="18" charset="0"/>
            </a:endParaRPr>
          </a:p>
          <a:p>
            <a:pPr marL="342900" indent="-342900">
              <a:buAutoNum type="arabicPeriod"/>
            </a:pPr>
            <a:r>
              <a:rPr lang="en-GB" b="1" dirty="0">
                <a:cs typeface="Times New Roman" panose="02020603050405020304" pitchFamily="18" charset="0"/>
              </a:rPr>
              <a:t>Go through the steps you took  and check for errors</a:t>
            </a:r>
          </a:p>
          <a:p>
            <a:r>
              <a:rPr lang="en-GB" sz="1600" dirty="0">
                <a:cs typeface="Times New Roman" panose="02020603050405020304" pitchFamily="18" charset="0"/>
              </a:rPr>
              <a:t>Remember the question is about is about how much money the coat is now. Even though you have done lots of thinking about percentages, the answer is the cost of the coat. </a:t>
            </a:r>
          </a:p>
          <a:p>
            <a:r>
              <a:rPr lang="en-GB" sz="1600" dirty="0">
                <a:cs typeface="Times New Roman" panose="02020603050405020304" pitchFamily="18" charset="0"/>
              </a:rPr>
              <a:t>Is the answer you have now less than £40? 	</a:t>
            </a:r>
          </a:p>
          <a:p>
            <a:pPr marL="342900" indent="-342900">
              <a:buAutoNum type="arabicPeriod"/>
            </a:pPr>
            <a:endParaRPr lang="en-GB" b="1" dirty="0">
              <a:cs typeface="Times New Roman" panose="02020603050405020304" pitchFamily="18" charset="0"/>
            </a:endParaRPr>
          </a:p>
          <a:p>
            <a:pPr marL="342900" indent="-342900">
              <a:buAutoNum type="arabicPeriod"/>
            </a:pPr>
            <a:r>
              <a:rPr lang="en-GB" b="1" dirty="0">
                <a:cs typeface="Times New Roman" panose="02020603050405020304" pitchFamily="18" charset="0"/>
              </a:rPr>
              <a:t>Try to solve the calculation a different way and see if you get the same answer</a:t>
            </a:r>
          </a:p>
          <a:p>
            <a:endParaRPr lang="en-GB" b="1" dirty="0">
              <a:cs typeface="Times New Roman" panose="02020603050405020304" pitchFamily="18" charset="0"/>
            </a:endParaRPr>
          </a:p>
          <a:p>
            <a:endParaRPr lang="en-GB" b="1" dirty="0">
              <a:cs typeface="Times New Roman" panose="02020603050405020304" pitchFamily="18" charset="0"/>
            </a:endParaRPr>
          </a:p>
          <a:p>
            <a:endParaRPr lang="en-GB" b="1" dirty="0">
              <a:cs typeface="Times New Roman" panose="02020603050405020304" pitchFamily="18" charset="0"/>
            </a:endParaRPr>
          </a:p>
          <a:p>
            <a:endParaRPr lang="en-GB" b="1" dirty="0">
              <a:cs typeface="Times New Roman" panose="02020603050405020304" pitchFamily="18" charset="0"/>
            </a:endParaRPr>
          </a:p>
        </p:txBody>
      </p:sp>
      <p:sp>
        <p:nvSpPr>
          <p:cNvPr id="9" name="Text Box 2">
            <a:extLst>
              <a:ext uri="{FF2B5EF4-FFF2-40B4-BE49-F238E27FC236}">
                <a16:creationId xmlns:a16="http://schemas.microsoft.com/office/drawing/2014/main" id="{ED770C60-640C-4B6F-953B-DF120EE66415}"/>
              </a:ext>
            </a:extLst>
          </p:cNvPr>
          <p:cNvSpPr txBox="1">
            <a:spLocks noChangeArrowheads="1"/>
          </p:cNvSpPr>
          <p:nvPr/>
        </p:nvSpPr>
        <p:spPr bwMode="auto">
          <a:xfrm>
            <a:off x="1524000" y="1"/>
            <a:ext cx="4248150" cy="351155"/>
          </a:xfrm>
          <a:prstGeom prst="rect">
            <a:avLst/>
          </a:prstGeom>
          <a:solidFill>
            <a:srgbClr val="1F3244"/>
          </a:solidFill>
          <a:ln w="9525">
            <a:noFill/>
            <a:miter lim="800000"/>
            <a:headEnd/>
            <a:tailEnd/>
          </a:ln>
        </p:spPr>
        <p:txBody>
          <a:bodyPr rot="0" vert="horz" wrap="square" lIns="91440" tIns="45720" rIns="91440" bIns="45720" anchor="t" anchorCtr="0">
            <a:noAutofit/>
          </a:bodyPr>
          <a:lstStyle/>
          <a:p>
            <a:pPr algn="ctr" hangingPunct="0">
              <a:spcBef>
                <a:spcPts val="700"/>
              </a:spcBef>
            </a:pPr>
            <a:r>
              <a:rPr lang="en-GB" kern="0" dirty="0">
                <a:solidFill>
                  <a:srgbClr val="FFFFFF"/>
                </a:solidFill>
                <a:latin typeface="Arial"/>
                <a:ea typeface="Times New Roman"/>
              </a:rPr>
              <a:t>HIAS Blended Learning Resource</a:t>
            </a:r>
            <a:endParaRPr lang="en-GB" b="1" kern="0" dirty="0">
              <a:solidFill>
                <a:srgbClr val="FFFFFF"/>
              </a:solidFill>
              <a:latin typeface="Arial"/>
              <a:ea typeface="Times New Roman"/>
            </a:endParaRPr>
          </a:p>
        </p:txBody>
      </p:sp>
      <p:sp>
        <p:nvSpPr>
          <p:cNvPr id="6" name="Content Placeholder 6">
            <a:extLst>
              <a:ext uri="{FF2B5EF4-FFF2-40B4-BE49-F238E27FC236}">
                <a16:creationId xmlns:a16="http://schemas.microsoft.com/office/drawing/2014/main" id="{00BF20FB-1925-4104-B0A4-127381A90FBC}"/>
              </a:ext>
            </a:extLst>
          </p:cNvPr>
          <p:cNvSpPr>
            <a:spLocks noGrp="1"/>
          </p:cNvSpPr>
          <p:nvPr>
            <p:ph idx="1"/>
          </p:nvPr>
        </p:nvSpPr>
        <p:spPr>
          <a:xfrm>
            <a:off x="5384668" y="1765879"/>
            <a:ext cx="6419850" cy="3453253"/>
          </a:xfrm>
          <a:prstGeom prst="rect">
            <a:avLst/>
          </a:prstGeom>
          <a:solidFill>
            <a:schemeClr val="bg2"/>
          </a:solidFill>
        </p:spPr>
        <p:txBody>
          <a:bodyPr wrap="square">
            <a:spAutoFit/>
          </a:bodyPr>
          <a:lstStyle/>
          <a:p>
            <a:pPr marL="0" indent="0">
              <a:buNone/>
            </a:pPr>
            <a:r>
              <a:rPr lang="en-US" dirty="0">
                <a:latin typeface="+mn-lt"/>
                <a:ea typeface="Bariol" charset="0"/>
                <a:cs typeface="Bariol" charset="0"/>
              </a:rPr>
              <a:t>A coat costs £40. The shop has a sale, and everything was reduced by 20% . What is the price of the coat now?</a:t>
            </a: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p:txBody>
      </p:sp>
      <p:sp>
        <p:nvSpPr>
          <p:cNvPr id="8" name="Rectangle 7">
            <a:extLst>
              <a:ext uri="{FF2B5EF4-FFF2-40B4-BE49-F238E27FC236}">
                <a16:creationId xmlns:a16="http://schemas.microsoft.com/office/drawing/2014/main" id="{9B102D74-21F3-4782-AC0E-D9FC10C5EBBF}"/>
              </a:ext>
            </a:extLst>
          </p:cNvPr>
          <p:cNvSpPr/>
          <p:nvPr/>
        </p:nvSpPr>
        <p:spPr>
          <a:xfrm>
            <a:off x="6096000" y="3572317"/>
            <a:ext cx="5081798" cy="971044"/>
          </a:xfrm>
          <a:prstGeom prst="rect">
            <a:avLst/>
          </a:prstGeom>
          <a:solidFill>
            <a:schemeClr val="accent6">
              <a:lumMod val="75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Sale now on! </a:t>
            </a:r>
          </a:p>
        </p:txBody>
      </p:sp>
    </p:spTree>
    <p:extLst>
      <p:ext uri="{BB962C8B-B14F-4D97-AF65-F5344CB8AC3E}">
        <p14:creationId xmlns:p14="http://schemas.microsoft.com/office/powerpoint/2010/main" val="238481971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4AB234-D801-4FC2-BB72-FAB9C8B21463}"/>
              </a:ext>
            </a:extLst>
          </p:cNvPr>
          <p:cNvSpPr>
            <a:spLocks noGrp="1"/>
          </p:cNvSpPr>
          <p:nvPr>
            <p:ph type="title"/>
          </p:nvPr>
        </p:nvSpPr>
        <p:spPr>
          <a:xfrm>
            <a:off x="833479" y="844804"/>
            <a:ext cx="8229600" cy="580926"/>
          </a:xfrm>
        </p:spPr>
        <p:txBody>
          <a:bodyPr>
            <a:noAutofit/>
          </a:bodyPr>
          <a:lstStyle/>
          <a:p>
            <a:pPr algn="l"/>
            <a:r>
              <a:rPr lang="en-GB" sz="2800" b="1" dirty="0"/>
              <a:t>Now try this one</a:t>
            </a:r>
          </a:p>
        </p:txBody>
      </p:sp>
      <p:sp>
        <p:nvSpPr>
          <p:cNvPr id="7" name="TextBox 6">
            <a:extLst>
              <a:ext uri="{FF2B5EF4-FFF2-40B4-BE49-F238E27FC236}">
                <a16:creationId xmlns:a16="http://schemas.microsoft.com/office/drawing/2014/main" id="{82B95C2A-ABE7-40E7-8C98-4D1427C073AA}"/>
              </a:ext>
            </a:extLst>
          </p:cNvPr>
          <p:cNvSpPr txBox="1"/>
          <p:nvPr/>
        </p:nvSpPr>
        <p:spPr>
          <a:xfrm>
            <a:off x="373581" y="1515025"/>
            <a:ext cx="4518053" cy="3970318"/>
          </a:xfrm>
          <a:prstGeom prst="rect">
            <a:avLst/>
          </a:prstGeom>
          <a:solidFill>
            <a:schemeClr val="accent5">
              <a:lumMod val="20000"/>
              <a:lumOff val="80000"/>
            </a:schemeClr>
          </a:solidFill>
        </p:spPr>
        <p:txBody>
          <a:bodyPr wrap="square" rtlCol="0">
            <a:spAutoFit/>
          </a:bodyPr>
          <a:lstStyle/>
          <a:p>
            <a:r>
              <a:rPr lang="en-GB" b="1" dirty="0">
                <a:cs typeface="Times New Roman" panose="02020603050405020304" pitchFamily="18" charset="0"/>
              </a:rPr>
              <a:t>Understand the problem</a:t>
            </a:r>
          </a:p>
          <a:p>
            <a:endParaRPr lang="en-GB" b="1" dirty="0">
              <a:cs typeface="Times New Roman" panose="02020603050405020304" pitchFamily="18" charset="0"/>
            </a:endParaRPr>
          </a:p>
          <a:p>
            <a:r>
              <a:rPr lang="en-GB" b="1" dirty="0">
                <a:cs typeface="Times New Roman" panose="02020603050405020304" pitchFamily="18" charset="0"/>
              </a:rPr>
              <a:t>Make a plan</a:t>
            </a:r>
          </a:p>
          <a:p>
            <a:endParaRPr lang="en-GB" b="1" dirty="0">
              <a:cs typeface="Times New Roman" panose="02020603050405020304" pitchFamily="18" charset="0"/>
            </a:endParaRPr>
          </a:p>
          <a:p>
            <a:r>
              <a:rPr lang="en-GB" b="1" dirty="0">
                <a:cs typeface="Times New Roman" panose="02020603050405020304" pitchFamily="18" charset="0"/>
              </a:rPr>
              <a:t>Carry out your plan: show your reasoning </a:t>
            </a:r>
          </a:p>
          <a:p>
            <a:endParaRPr lang="en-GB" b="1" dirty="0">
              <a:cs typeface="Times New Roman" panose="02020603050405020304" pitchFamily="18" charset="0"/>
            </a:endParaRPr>
          </a:p>
          <a:p>
            <a:r>
              <a:rPr lang="en-GB" b="1" dirty="0">
                <a:cs typeface="Times New Roman" panose="02020603050405020304" pitchFamily="18" charset="0"/>
              </a:rPr>
              <a:t>Review your solution: does it seem reasonable?</a:t>
            </a:r>
          </a:p>
          <a:p>
            <a:endParaRPr lang="en-GB" b="1" dirty="0">
              <a:cs typeface="Times New Roman" panose="02020603050405020304" pitchFamily="18" charset="0"/>
            </a:endParaRPr>
          </a:p>
          <a:p>
            <a:r>
              <a:rPr lang="en-GB" b="1" dirty="0">
                <a:cs typeface="Times New Roman" panose="02020603050405020304" pitchFamily="18" charset="0"/>
              </a:rPr>
              <a:t>Think about your learning: which parts of the problem did you find easy and which parts did you find harder?</a:t>
            </a:r>
          </a:p>
          <a:p>
            <a:endParaRPr lang="en-GB" b="1" dirty="0">
              <a:cs typeface="Times New Roman" panose="02020603050405020304" pitchFamily="18" charset="0"/>
            </a:endParaRPr>
          </a:p>
        </p:txBody>
      </p:sp>
      <p:sp>
        <p:nvSpPr>
          <p:cNvPr id="8" name="Text Box 2">
            <a:extLst>
              <a:ext uri="{FF2B5EF4-FFF2-40B4-BE49-F238E27FC236}">
                <a16:creationId xmlns:a16="http://schemas.microsoft.com/office/drawing/2014/main" id="{6AAB0834-6429-4AC1-A84A-DB2DD63D2D79}"/>
              </a:ext>
            </a:extLst>
          </p:cNvPr>
          <p:cNvSpPr txBox="1">
            <a:spLocks noChangeArrowheads="1"/>
          </p:cNvSpPr>
          <p:nvPr/>
        </p:nvSpPr>
        <p:spPr bwMode="auto">
          <a:xfrm>
            <a:off x="1524000" y="1"/>
            <a:ext cx="4248150" cy="351155"/>
          </a:xfrm>
          <a:prstGeom prst="rect">
            <a:avLst/>
          </a:prstGeom>
          <a:solidFill>
            <a:srgbClr val="1F3244"/>
          </a:solidFill>
          <a:ln w="9525">
            <a:noFill/>
            <a:miter lim="800000"/>
            <a:headEnd/>
            <a:tailEnd/>
          </a:ln>
        </p:spPr>
        <p:txBody>
          <a:bodyPr rot="0" vert="horz" wrap="square" lIns="91440" tIns="45720" rIns="91440" bIns="45720" anchor="t" anchorCtr="0">
            <a:noAutofit/>
          </a:bodyPr>
          <a:lstStyle/>
          <a:p>
            <a:pPr algn="ctr" hangingPunct="0">
              <a:spcBef>
                <a:spcPts val="700"/>
              </a:spcBef>
            </a:pPr>
            <a:r>
              <a:rPr lang="en-GB" kern="0" dirty="0">
                <a:solidFill>
                  <a:srgbClr val="FFFFFF"/>
                </a:solidFill>
                <a:latin typeface="Arial"/>
                <a:ea typeface="Times New Roman"/>
              </a:rPr>
              <a:t>HIAS Blended Learning Resource</a:t>
            </a:r>
            <a:endParaRPr lang="en-GB" b="1" kern="0" dirty="0">
              <a:solidFill>
                <a:srgbClr val="FFFFFF"/>
              </a:solidFill>
              <a:latin typeface="Arial"/>
              <a:ea typeface="Times New Roman"/>
            </a:endParaRPr>
          </a:p>
        </p:txBody>
      </p:sp>
      <p:sp>
        <p:nvSpPr>
          <p:cNvPr id="6" name="Content Placeholder 6">
            <a:extLst>
              <a:ext uri="{FF2B5EF4-FFF2-40B4-BE49-F238E27FC236}">
                <a16:creationId xmlns:a16="http://schemas.microsoft.com/office/drawing/2014/main" id="{1678FD38-1421-43FD-A6FF-C882039887D2}"/>
              </a:ext>
            </a:extLst>
          </p:cNvPr>
          <p:cNvSpPr>
            <a:spLocks noGrp="1"/>
          </p:cNvSpPr>
          <p:nvPr>
            <p:ph idx="1"/>
          </p:nvPr>
        </p:nvSpPr>
        <p:spPr>
          <a:xfrm>
            <a:off x="5303747" y="1515025"/>
            <a:ext cx="6419850" cy="3970318"/>
          </a:xfrm>
          <a:prstGeom prst="rect">
            <a:avLst/>
          </a:prstGeom>
          <a:solidFill>
            <a:schemeClr val="bg2"/>
          </a:solidFill>
        </p:spPr>
        <p:txBody>
          <a:bodyPr wrap="square">
            <a:spAutoFit/>
          </a:bodyPr>
          <a:lstStyle/>
          <a:p>
            <a:pPr marL="0" indent="0">
              <a:buNone/>
            </a:pPr>
            <a:r>
              <a:rPr lang="en-US" dirty="0">
                <a:latin typeface="+mn-lt"/>
                <a:ea typeface="Bariol" charset="0"/>
                <a:cs typeface="Bariol" charset="0"/>
              </a:rPr>
              <a:t>A coat costs £40. The shop has a sale, and everything was reduced by 40% . What is the price of the coat now?</a:t>
            </a: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p:txBody>
      </p:sp>
      <p:sp>
        <p:nvSpPr>
          <p:cNvPr id="9" name="Rectangle 8">
            <a:extLst>
              <a:ext uri="{FF2B5EF4-FFF2-40B4-BE49-F238E27FC236}">
                <a16:creationId xmlns:a16="http://schemas.microsoft.com/office/drawing/2014/main" id="{F0915CC1-92B4-4D27-AB6C-58A08A82D8EA}"/>
              </a:ext>
            </a:extLst>
          </p:cNvPr>
          <p:cNvSpPr/>
          <p:nvPr/>
        </p:nvSpPr>
        <p:spPr>
          <a:xfrm>
            <a:off x="6096000" y="3572317"/>
            <a:ext cx="5081798" cy="971044"/>
          </a:xfrm>
          <a:prstGeom prst="rect">
            <a:avLst/>
          </a:prstGeom>
          <a:solidFill>
            <a:schemeClr val="accent6">
              <a:lumMod val="75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Sale now on! </a:t>
            </a:r>
          </a:p>
        </p:txBody>
      </p:sp>
    </p:spTree>
    <p:extLst>
      <p:ext uri="{BB962C8B-B14F-4D97-AF65-F5344CB8AC3E}">
        <p14:creationId xmlns:p14="http://schemas.microsoft.com/office/powerpoint/2010/main" val="312306486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4AB234-D801-4FC2-BB72-FAB9C8B21463}"/>
              </a:ext>
            </a:extLst>
          </p:cNvPr>
          <p:cNvSpPr>
            <a:spLocks noGrp="1"/>
          </p:cNvSpPr>
          <p:nvPr>
            <p:ph type="title"/>
          </p:nvPr>
        </p:nvSpPr>
        <p:spPr>
          <a:xfrm>
            <a:off x="1981200" y="836712"/>
            <a:ext cx="8229600" cy="580926"/>
          </a:xfrm>
        </p:spPr>
        <p:txBody>
          <a:bodyPr>
            <a:normAutofit/>
          </a:bodyPr>
          <a:lstStyle/>
          <a:p>
            <a:pPr algn="l"/>
            <a:r>
              <a:rPr lang="en-GB" sz="2800" b="1" dirty="0"/>
              <a:t>HIAS Maths team</a:t>
            </a:r>
          </a:p>
        </p:txBody>
      </p:sp>
      <p:sp>
        <p:nvSpPr>
          <p:cNvPr id="3" name="Content Placeholder 2">
            <a:extLst>
              <a:ext uri="{FF2B5EF4-FFF2-40B4-BE49-F238E27FC236}">
                <a16:creationId xmlns:a16="http://schemas.microsoft.com/office/drawing/2014/main" id="{37315FA5-D23A-4E53-9E19-A45B7DE6E9B2}"/>
              </a:ext>
            </a:extLst>
          </p:cNvPr>
          <p:cNvSpPr>
            <a:spLocks noGrp="1"/>
          </p:cNvSpPr>
          <p:nvPr>
            <p:ph idx="1"/>
          </p:nvPr>
        </p:nvSpPr>
        <p:spPr>
          <a:xfrm>
            <a:off x="1981200" y="1600201"/>
            <a:ext cx="8229600" cy="4061047"/>
          </a:xfrm>
        </p:spPr>
        <p:txBody>
          <a:bodyPr>
            <a:noAutofit/>
          </a:bodyPr>
          <a:lstStyle/>
          <a:p>
            <a:pPr marL="0" indent="0">
              <a:buNone/>
            </a:pPr>
            <a:r>
              <a:rPr lang="en-GB" sz="1800" dirty="0"/>
              <a:t>The HIAS maths team offer a wide range of high-quality services to support schools in improving outcomes for learners, including courses, bespoke consultancy and in-house training.  </a:t>
            </a:r>
          </a:p>
          <a:p>
            <a:pPr marL="0" indent="0">
              <a:buNone/>
            </a:pPr>
            <a:endParaRPr lang="en-GB" sz="1800" dirty="0"/>
          </a:p>
          <a:p>
            <a:pPr marL="0" indent="0">
              <a:buNone/>
            </a:pPr>
            <a:r>
              <a:rPr lang="en-GB" sz="1800" dirty="0"/>
              <a:t>For further details referring </a:t>
            </a:r>
            <a:r>
              <a:rPr lang="en-GB" sz="1800"/>
              <a:t>to maths, </a:t>
            </a:r>
            <a:r>
              <a:rPr lang="en-GB" sz="1800" dirty="0"/>
              <a:t>please contact either of the team leads:</a:t>
            </a:r>
          </a:p>
          <a:p>
            <a:pPr marL="0" indent="0">
              <a:buNone/>
            </a:pPr>
            <a:r>
              <a:rPr lang="en-GB" sz="1800" dirty="0"/>
              <a:t>	Jacqui Clifft : </a:t>
            </a:r>
            <a:r>
              <a:rPr lang="en-GB" sz="1800" dirty="0">
                <a:hlinkClick r:id="rId2"/>
              </a:rPr>
              <a:t>Jacqui.clifft@hants.gov.uk</a:t>
            </a:r>
            <a:endParaRPr lang="en-GB" sz="1800" dirty="0"/>
          </a:p>
          <a:p>
            <a:pPr marL="0" indent="0">
              <a:buNone/>
            </a:pPr>
            <a:r>
              <a:rPr lang="en-GB" sz="1800" dirty="0"/>
              <a:t>	Jo Lees: </a:t>
            </a:r>
            <a:r>
              <a:rPr lang="en-GB" sz="1800" dirty="0">
                <a:hlinkClick r:id="rId3"/>
              </a:rPr>
              <a:t>Jo.Lees@hants.gov.uk</a:t>
            </a:r>
            <a:endParaRPr lang="en-GB" sz="1800" dirty="0"/>
          </a:p>
          <a:p>
            <a:pPr marL="0" indent="0">
              <a:buNone/>
            </a:pPr>
            <a:endParaRPr lang="en-GB" sz="1800" dirty="0"/>
          </a:p>
          <a:p>
            <a:pPr marL="0" indent="0">
              <a:buNone/>
            </a:pPr>
            <a:r>
              <a:rPr lang="en-GB" sz="1800" dirty="0"/>
              <a:t>For further details on the full range of services available please contact us using the following details:</a:t>
            </a:r>
          </a:p>
          <a:p>
            <a:pPr marL="0" indent="0">
              <a:buNone/>
            </a:pPr>
            <a:r>
              <a:rPr lang="en-GB" sz="1800" dirty="0"/>
              <a:t> </a:t>
            </a:r>
          </a:p>
          <a:p>
            <a:pPr marL="0" indent="0">
              <a:buNone/>
            </a:pPr>
            <a:r>
              <a:rPr lang="en-GB" sz="1800" dirty="0"/>
              <a:t>Tel: 01962 874820 or email: hias.enquiries@hants.gov.uk </a:t>
            </a:r>
          </a:p>
          <a:p>
            <a:pPr marL="0" indent="0">
              <a:buNone/>
            </a:pPr>
            <a:endParaRPr lang="en-GB" sz="2000" dirty="0"/>
          </a:p>
          <a:p>
            <a:pPr marL="0" indent="0">
              <a:buNone/>
            </a:pPr>
            <a:endParaRPr lang="en-GB" sz="2000" dirty="0"/>
          </a:p>
          <a:p>
            <a:pPr marL="0" indent="0">
              <a:buNone/>
            </a:pPr>
            <a:endParaRPr lang="en-GB" sz="2000" dirty="0"/>
          </a:p>
          <a:p>
            <a:pPr marL="0" indent="0">
              <a:buNone/>
            </a:pPr>
            <a:endParaRPr lang="en-GB" sz="2000" dirty="0"/>
          </a:p>
          <a:p>
            <a:pPr marL="0" indent="0">
              <a:buNone/>
            </a:pPr>
            <a:endParaRPr lang="en-GB" sz="2000" dirty="0"/>
          </a:p>
          <a:p>
            <a:pPr marL="0" indent="0">
              <a:buNone/>
            </a:pPr>
            <a:endParaRPr lang="en-GB" sz="2000" dirty="0"/>
          </a:p>
          <a:p>
            <a:pPr marL="0" indent="0">
              <a:buNone/>
            </a:pPr>
            <a:r>
              <a:rPr lang="en-GB" sz="2000" dirty="0"/>
              <a:t>For further details on the full range of services available please contact us using the following details:</a:t>
            </a:r>
          </a:p>
          <a:p>
            <a:pPr marL="0" indent="0">
              <a:buNone/>
            </a:pPr>
            <a:r>
              <a:rPr lang="en-GB" sz="2000" dirty="0"/>
              <a:t> </a:t>
            </a:r>
          </a:p>
          <a:p>
            <a:pPr marL="0" indent="0">
              <a:buNone/>
            </a:pPr>
            <a:r>
              <a:rPr lang="en-GB" sz="2000" dirty="0"/>
              <a:t>Tel: 01962 874820 or email: </a:t>
            </a:r>
            <a:r>
              <a:rPr lang="en-GB" sz="2000" u="sng" dirty="0">
                <a:hlinkClick r:id="rId4"/>
              </a:rPr>
              <a:t>hias.enquiries@hants.gov.uk</a:t>
            </a:r>
            <a:r>
              <a:rPr lang="en-GB" sz="2000" dirty="0"/>
              <a:t> </a:t>
            </a:r>
          </a:p>
        </p:txBody>
      </p:sp>
      <p:pic>
        <p:nvPicPr>
          <p:cNvPr id="4" name="Picture 3">
            <a:extLst>
              <a:ext uri="{FF2B5EF4-FFF2-40B4-BE49-F238E27FC236}">
                <a16:creationId xmlns:a16="http://schemas.microsoft.com/office/drawing/2014/main" id="{EF9214C5-B01F-45DC-B050-A3009F4A4ED9}"/>
              </a:ext>
            </a:extLst>
          </p:cNvPr>
          <p:cNvPicPr/>
          <p:nvPr/>
        </p:nvPicPr>
        <p:blipFill>
          <a:blip r:embed="rId5">
            <a:extLst>
              <a:ext uri="{28A0092B-C50C-407E-A947-70E740481C1C}">
                <a14:useLocalDpi xmlns:a14="http://schemas.microsoft.com/office/drawing/2010/main" val="0"/>
              </a:ext>
            </a:extLst>
          </a:blip>
          <a:srcRect/>
          <a:stretch>
            <a:fillRect/>
          </a:stretch>
        </p:blipFill>
        <p:spPr bwMode="auto">
          <a:xfrm>
            <a:off x="1554578" y="6353176"/>
            <a:ext cx="1951355" cy="504825"/>
          </a:xfrm>
          <a:prstGeom prst="rect">
            <a:avLst/>
          </a:prstGeom>
          <a:noFill/>
          <a:ln>
            <a:noFill/>
          </a:ln>
        </p:spPr>
      </p:pic>
      <p:pic>
        <p:nvPicPr>
          <p:cNvPr id="7" name="Picture 2" descr="image001">
            <a:extLst>
              <a:ext uri="{FF2B5EF4-FFF2-40B4-BE49-F238E27FC236}">
                <a16:creationId xmlns:a16="http://schemas.microsoft.com/office/drawing/2014/main" id="{A1225777-4001-4A53-9C8C-6F01F7A2524C}"/>
              </a:ext>
            </a:extLst>
          </p:cNvPr>
          <p:cNvPicPr>
            <a:picLocks noChangeAspect="1" noChangeArrowheads="1"/>
          </p:cNvPicPr>
          <p:nvPr/>
        </p:nvPicPr>
        <p:blipFill rotWithShape="1">
          <a:blip r:embed="rId6">
            <a:extLst>
              <a:ext uri="{28A0092B-C50C-407E-A947-70E740481C1C}">
                <a14:useLocalDpi xmlns:a14="http://schemas.microsoft.com/office/drawing/2010/main" val="0"/>
              </a:ext>
            </a:extLst>
          </a:blip>
          <a:srcRect l="25046" t="17177" r="11766" b="27104"/>
          <a:stretch/>
        </p:blipFill>
        <p:spPr bwMode="auto">
          <a:xfrm>
            <a:off x="9112668" y="5517232"/>
            <a:ext cx="1555333" cy="13407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Text Box 2">
            <a:extLst>
              <a:ext uri="{FF2B5EF4-FFF2-40B4-BE49-F238E27FC236}">
                <a16:creationId xmlns:a16="http://schemas.microsoft.com/office/drawing/2014/main" id="{1B487DCA-45D9-4B74-AC20-F64217D74BE1}"/>
              </a:ext>
            </a:extLst>
          </p:cNvPr>
          <p:cNvSpPr txBox="1">
            <a:spLocks noChangeArrowheads="1"/>
          </p:cNvSpPr>
          <p:nvPr/>
        </p:nvSpPr>
        <p:spPr bwMode="auto">
          <a:xfrm>
            <a:off x="1524000" y="1"/>
            <a:ext cx="4248150" cy="351155"/>
          </a:xfrm>
          <a:prstGeom prst="rect">
            <a:avLst/>
          </a:prstGeom>
          <a:solidFill>
            <a:srgbClr val="1F3244"/>
          </a:solidFill>
          <a:ln w="9525">
            <a:noFill/>
            <a:miter lim="800000"/>
            <a:headEnd/>
            <a:tailEnd/>
          </a:ln>
        </p:spPr>
        <p:txBody>
          <a:bodyPr rot="0" vert="horz" wrap="square" lIns="91440" tIns="45720" rIns="91440" bIns="45720" anchor="t" anchorCtr="0">
            <a:noAutofit/>
          </a:bodyPr>
          <a:lstStyle/>
          <a:p>
            <a:pPr algn="ctr" hangingPunct="0">
              <a:spcBef>
                <a:spcPts val="700"/>
              </a:spcBef>
            </a:pPr>
            <a:r>
              <a:rPr lang="en-GB" kern="0" dirty="0">
                <a:solidFill>
                  <a:srgbClr val="FFFFFF"/>
                </a:solidFill>
                <a:latin typeface="Arial"/>
                <a:ea typeface="Times New Roman"/>
              </a:rPr>
              <a:t>HIAS Blended Learning Resource</a:t>
            </a:r>
            <a:endParaRPr lang="en-GB" b="1" kern="0" dirty="0">
              <a:solidFill>
                <a:srgbClr val="FFFFFF"/>
              </a:solidFill>
              <a:latin typeface="Arial"/>
              <a:ea typeface="Times New Roman"/>
            </a:endParaRPr>
          </a:p>
        </p:txBody>
      </p:sp>
    </p:spTree>
    <p:extLst>
      <p:ext uri="{BB962C8B-B14F-4D97-AF65-F5344CB8AC3E}">
        <p14:creationId xmlns:p14="http://schemas.microsoft.com/office/powerpoint/2010/main" val="271293326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1B08BC7-3958-4725-9814-E8937628E8C6}"/>
              </a:ext>
            </a:extLst>
          </p:cNvPr>
          <p:cNvSpPr>
            <a:spLocks noGrp="1"/>
          </p:cNvSpPr>
          <p:nvPr>
            <p:ph idx="1"/>
          </p:nvPr>
        </p:nvSpPr>
        <p:spPr/>
        <p:txBody>
          <a:bodyPr/>
          <a:lstStyle/>
          <a:p>
            <a:pPr marL="0" indent="0">
              <a:buNone/>
            </a:pPr>
            <a:r>
              <a:rPr lang="en-GB" sz="1800" dirty="0">
                <a:effectLst/>
                <a:latin typeface="Calibri" panose="020F0502020204030204" pitchFamily="34" charset="0"/>
                <a:ea typeface="Calibri" panose="020F0502020204030204" pitchFamily="34" charset="0"/>
              </a:rPr>
              <a:t>These slides are intended to support teachers and pupils with a blended approach to learning, either in-class or online. The tasks are intended to form part of a learning journey and could be the basis of either one lesson or a short sequence of connected lessons. </a:t>
            </a:r>
          </a:p>
          <a:p>
            <a:pPr marL="0" indent="0">
              <a:buNone/>
            </a:pPr>
            <a:r>
              <a:rPr lang="en-GB" sz="1800" dirty="0">
                <a:effectLst/>
                <a:latin typeface="Calibri" panose="020F0502020204030204" pitchFamily="34" charset="0"/>
                <a:ea typeface="Calibri" panose="020F0502020204030204" pitchFamily="34" charset="0"/>
              </a:rPr>
              <a:t>The 4-step </a:t>
            </a:r>
            <a:r>
              <a:rPr lang="en-GB" sz="1800" dirty="0" err="1">
                <a:effectLst/>
                <a:latin typeface="Calibri" panose="020F0502020204030204" pitchFamily="34" charset="0"/>
                <a:ea typeface="Calibri" panose="020F0502020204030204" pitchFamily="34" charset="0"/>
              </a:rPr>
              <a:t>Polya</a:t>
            </a:r>
            <a:r>
              <a:rPr lang="en-GB" sz="1800" dirty="0">
                <a:effectLst/>
                <a:latin typeface="Calibri" panose="020F0502020204030204" pitchFamily="34" charset="0"/>
                <a:ea typeface="Calibri" panose="020F0502020204030204" pitchFamily="34" charset="0"/>
              </a:rPr>
              <a:t> model for problem solving has been used to provide a structure to support reasoning. Teachers may need to use more or fewer steps to support the range of learners in </a:t>
            </a:r>
            <a:r>
              <a:rPr lang="en-GB" sz="1800" dirty="0">
                <a:latin typeface="Calibri" panose="020F0502020204030204" pitchFamily="34" charset="0"/>
                <a:ea typeface="Calibri" panose="020F0502020204030204" pitchFamily="34" charset="0"/>
              </a:rPr>
              <a:t>their</a:t>
            </a:r>
            <a:r>
              <a:rPr lang="en-GB" sz="1800" dirty="0">
                <a:effectLst/>
                <a:latin typeface="Calibri" panose="020F0502020204030204" pitchFamily="34" charset="0"/>
                <a:ea typeface="Calibri" panose="020F0502020204030204" pitchFamily="34" charset="0"/>
              </a:rPr>
              <a:t> class.</a:t>
            </a:r>
          </a:p>
          <a:p>
            <a:pPr marL="0" indent="0">
              <a:buNone/>
            </a:pPr>
            <a:r>
              <a:rPr lang="en-GB" sz="1800" dirty="0">
                <a:effectLst/>
                <a:latin typeface="Calibri" panose="020F0502020204030204" pitchFamily="34" charset="0"/>
                <a:ea typeface="Calibri" panose="020F0502020204030204" pitchFamily="34" charset="0"/>
              </a:rPr>
              <a:t>Teachers should delete, change and add slides to suit the needs of </a:t>
            </a:r>
            <a:r>
              <a:rPr lang="en-GB" sz="1800">
                <a:effectLst/>
                <a:latin typeface="Calibri" panose="020F0502020204030204" pitchFamily="34" charset="0"/>
                <a:ea typeface="Calibri" panose="020F0502020204030204" pitchFamily="34" charset="0"/>
              </a:rPr>
              <a:t>their </a:t>
            </a:r>
            <a:r>
              <a:rPr lang="en-GB" sz="1800">
                <a:latin typeface="Calibri" panose="020F0502020204030204" pitchFamily="34" charset="0"/>
                <a:ea typeface="Calibri" panose="020F0502020204030204" pitchFamily="34" charset="0"/>
              </a:rPr>
              <a:t>pupil</a:t>
            </a:r>
            <a:r>
              <a:rPr lang="en-GB" sz="1800">
                <a:effectLst/>
                <a:latin typeface="Calibri" panose="020F0502020204030204" pitchFamily="34" charset="0"/>
                <a:ea typeface="Calibri" panose="020F0502020204030204" pitchFamily="34" charset="0"/>
              </a:rPr>
              <a:t>s</a:t>
            </a:r>
            <a:r>
              <a:rPr lang="en-GB" sz="1800" dirty="0">
                <a:effectLst/>
                <a:latin typeface="Calibri" panose="020F0502020204030204" pitchFamily="34" charset="0"/>
                <a:ea typeface="Calibri" panose="020F0502020204030204" pitchFamily="34" charset="0"/>
              </a:rPr>
              <a:t>. Extra slides with personalised prompts and appropriate examples based on previous teaching may be suitable. When changing the slide-deck, teachers should consider:</a:t>
            </a:r>
          </a:p>
          <a:p>
            <a:pPr marL="742950" lvl="1" indent="-285750">
              <a:buSzPts val="1000"/>
              <a:buFont typeface="Symbol" panose="05050102010706020507" pitchFamily="18" charset="2"/>
              <a:buChar char=""/>
              <a:tabLst>
                <a:tab pos="914400" algn="l"/>
              </a:tabLst>
            </a:pPr>
            <a:r>
              <a:rPr lang="en-GB" sz="1800" dirty="0">
                <a:effectLst/>
                <a:latin typeface="Calibri" panose="020F0502020204030204" pitchFamily="34" charset="0"/>
                <a:ea typeface="Times New Roman" panose="02020603050405020304" pitchFamily="18" charset="0"/>
              </a:rPr>
              <a:t>Their expectations for the use of representations such as bar models, number lines, arrays and  diagrams.</a:t>
            </a:r>
            <a:endParaRPr lang="en-GB" sz="1800" dirty="0">
              <a:effectLst/>
              <a:latin typeface="Calibri" panose="020F0502020204030204" pitchFamily="34" charset="0"/>
              <a:ea typeface="Calibri" panose="020F0502020204030204" pitchFamily="34" charset="0"/>
            </a:endParaRPr>
          </a:p>
          <a:p>
            <a:pPr marL="742950" lvl="1" indent="-285750">
              <a:buSzPts val="1000"/>
              <a:buFont typeface="Symbol" panose="05050102010706020507" pitchFamily="18" charset="2"/>
              <a:buChar char=""/>
              <a:tabLst>
                <a:tab pos="914400" algn="l"/>
              </a:tabLst>
            </a:pPr>
            <a:r>
              <a:rPr lang="en-GB" sz="1800" dirty="0">
                <a:effectLst/>
                <a:latin typeface="Calibri" panose="020F0502020204030204" pitchFamily="34" charset="0"/>
                <a:ea typeface="Times New Roman" panose="02020603050405020304" pitchFamily="18" charset="0"/>
              </a:rPr>
              <a:t>Which strategies and methods pupils should use and record when solving problems or identifying solutions. This could include a range of informal jottings and diagrams, the use of tables to record solutions systematically and formal or informal calculation methods.</a:t>
            </a:r>
            <a:endParaRPr lang="en-GB" sz="1800" dirty="0">
              <a:effectLst/>
              <a:latin typeface="Calibri" panose="020F0502020204030204" pitchFamily="34" charset="0"/>
              <a:ea typeface="Calibri" panose="020F0502020204030204" pitchFamily="34" charset="0"/>
            </a:endParaRPr>
          </a:p>
          <a:p>
            <a:pPr marL="0" indent="0">
              <a:buNone/>
            </a:pPr>
            <a:r>
              <a:rPr lang="en-GB" sz="1800" dirty="0">
                <a:effectLst/>
                <a:latin typeface="Calibri" panose="020F0502020204030204" pitchFamily="34" charset="0"/>
                <a:ea typeface="Calibri" panose="020F0502020204030204" pitchFamily="34" charset="0"/>
              </a:rPr>
              <a:t>Teachers may also wish to record a ‘voice over’ to talk pupils through the slides.</a:t>
            </a:r>
          </a:p>
        </p:txBody>
      </p:sp>
      <p:sp>
        <p:nvSpPr>
          <p:cNvPr id="4" name="Text Box 2">
            <a:extLst>
              <a:ext uri="{FF2B5EF4-FFF2-40B4-BE49-F238E27FC236}">
                <a16:creationId xmlns:a16="http://schemas.microsoft.com/office/drawing/2014/main" id="{8AD1D9EC-C89D-4E25-B8F7-4B64D4F88E52}"/>
              </a:ext>
            </a:extLst>
          </p:cNvPr>
          <p:cNvSpPr txBox="1">
            <a:spLocks noGrp="1" noChangeArrowheads="1"/>
          </p:cNvSpPr>
          <p:nvPr>
            <p:ph type="title"/>
          </p:nvPr>
        </p:nvSpPr>
        <p:spPr bwMode="auto">
          <a:xfrm>
            <a:off x="609600" y="274638"/>
            <a:ext cx="8174038" cy="1143000"/>
          </a:xfrm>
          <a:prstGeom prst="rect">
            <a:avLst/>
          </a:prstGeom>
          <a:solidFill>
            <a:srgbClr val="1F3244"/>
          </a:solidFill>
          <a:ln w="9525">
            <a:noFill/>
            <a:miter lim="800000"/>
            <a:headEnd/>
            <a:tailEnd/>
          </a:ln>
        </p:spPr>
        <p:txBody>
          <a:bodyPr rot="0" vert="horz" wrap="square" lIns="91440" tIns="45720" rIns="91440" bIns="45720" anchor="t" anchorCtr="0">
            <a:noAutofit/>
          </a:bodyPr>
          <a:lstStyle/>
          <a:p>
            <a:pPr hangingPunct="0">
              <a:spcBef>
                <a:spcPts val="700"/>
              </a:spcBef>
            </a:pPr>
            <a:br>
              <a:rPr lang="en-GB" kern="0" dirty="0">
                <a:solidFill>
                  <a:srgbClr val="FFFFFF"/>
                </a:solidFill>
                <a:latin typeface="Arial"/>
                <a:ea typeface="Times New Roman"/>
              </a:rPr>
            </a:br>
            <a:r>
              <a:rPr lang="en-GB" kern="0" dirty="0">
                <a:solidFill>
                  <a:srgbClr val="FFFFFF"/>
                </a:solidFill>
                <a:latin typeface="Arial"/>
                <a:ea typeface="Times New Roman"/>
              </a:rPr>
              <a:t>HIAS Blended Learning Resource</a:t>
            </a:r>
            <a:endParaRPr lang="en-GB" b="1" kern="0" dirty="0">
              <a:solidFill>
                <a:srgbClr val="FFFFFF"/>
              </a:solidFill>
              <a:latin typeface="Arial"/>
              <a:ea typeface="Times New Roman"/>
            </a:endParaRPr>
          </a:p>
        </p:txBody>
      </p:sp>
    </p:spTree>
    <p:extLst>
      <p:ext uri="{BB962C8B-B14F-4D97-AF65-F5344CB8AC3E}">
        <p14:creationId xmlns:p14="http://schemas.microsoft.com/office/powerpoint/2010/main" val="128772143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Box 2">
            <a:extLst>
              <a:ext uri="{FF2B5EF4-FFF2-40B4-BE49-F238E27FC236}">
                <a16:creationId xmlns:a16="http://schemas.microsoft.com/office/drawing/2014/main" id="{7865E9A0-6519-4C34-A90D-9DC1AB003847}"/>
              </a:ext>
            </a:extLst>
          </p:cNvPr>
          <p:cNvSpPr txBox="1">
            <a:spLocks noChangeArrowheads="1"/>
          </p:cNvSpPr>
          <p:nvPr/>
        </p:nvSpPr>
        <p:spPr bwMode="auto">
          <a:xfrm>
            <a:off x="130206" y="506029"/>
            <a:ext cx="4248150" cy="351155"/>
          </a:xfrm>
          <a:prstGeom prst="rect">
            <a:avLst/>
          </a:prstGeom>
          <a:solidFill>
            <a:srgbClr val="1F3244"/>
          </a:solidFill>
          <a:ln w="9525">
            <a:noFill/>
            <a:miter lim="800000"/>
            <a:headEnd/>
            <a:tailEnd/>
          </a:ln>
        </p:spPr>
        <p:txBody>
          <a:bodyPr rot="0" vert="horz" wrap="square" lIns="91440" tIns="45720" rIns="91440" bIns="45720" anchor="t" anchorCtr="0">
            <a:noAutofit/>
          </a:bodyPr>
          <a:lstStyle/>
          <a:p>
            <a:pPr algn="ctr" hangingPunct="0">
              <a:spcBef>
                <a:spcPts val="700"/>
              </a:spcBef>
            </a:pPr>
            <a:r>
              <a:rPr lang="en-GB" kern="0" dirty="0">
                <a:solidFill>
                  <a:srgbClr val="FFFFFF"/>
                </a:solidFill>
                <a:latin typeface="Arial"/>
                <a:ea typeface="Times New Roman"/>
              </a:rPr>
              <a:t>HIAS Blended Learning Resource</a:t>
            </a:r>
            <a:endParaRPr lang="en-GB" b="1" kern="0" dirty="0">
              <a:solidFill>
                <a:srgbClr val="FFFFFF"/>
              </a:solidFill>
              <a:latin typeface="Arial"/>
              <a:ea typeface="Times New Roman"/>
            </a:endParaRPr>
          </a:p>
        </p:txBody>
      </p:sp>
      <p:pic>
        <p:nvPicPr>
          <p:cNvPr id="3" name="Picture 2">
            <a:extLst>
              <a:ext uri="{FF2B5EF4-FFF2-40B4-BE49-F238E27FC236}">
                <a16:creationId xmlns:a16="http://schemas.microsoft.com/office/drawing/2014/main" id="{FF8794BD-7A56-4ADD-AB22-E23ACB844076}"/>
              </a:ext>
            </a:extLst>
          </p:cNvPr>
          <p:cNvPicPr>
            <a:picLocks noChangeAspect="1"/>
          </p:cNvPicPr>
          <p:nvPr/>
        </p:nvPicPr>
        <p:blipFill>
          <a:blip r:embed="rId2"/>
          <a:stretch>
            <a:fillRect/>
          </a:stretch>
        </p:blipFill>
        <p:spPr>
          <a:xfrm>
            <a:off x="3904944" y="1142681"/>
            <a:ext cx="4382112" cy="4572638"/>
          </a:xfrm>
          <a:prstGeom prst="rect">
            <a:avLst/>
          </a:prstGeom>
        </p:spPr>
      </p:pic>
      <p:sp>
        <p:nvSpPr>
          <p:cNvPr id="4" name="TextBox 3">
            <a:extLst>
              <a:ext uri="{FF2B5EF4-FFF2-40B4-BE49-F238E27FC236}">
                <a16:creationId xmlns:a16="http://schemas.microsoft.com/office/drawing/2014/main" id="{AB8F265A-7D5C-42F1-84B4-D2C743825212}"/>
              </a:ext>
            </a:extLst>
          </p:cNvPr>
          <p:cNvSpPr txBox="1"/>
          <p:nvPr/>
        </p:nvSpPr>
        <p:spPr>
          <a:xfrm>
            <a:off x="3681876" y="5922740"/>
            <a:ext cx="6295604" cy="461665"/>
          </a:xfrm>
          <a:prstGeom prst="rect">
            <a:avLst/>
          </a:prstGeom>
          <a:noFill/>
        </p:spPr>
        <p:txBody>
          <a:bodyPr wrap="square" rtlCol="0">
            <a:spAutoFit/>
          </a:bodyPr>
          <a:lstStyle/>
          <a:p>
            <a:r>
              <a:rPr lang="en-GB" sz="1200" dirty="0"/>
              <a:t>1945 George </a:t>
            </a:r>
            <a:r>
              <a:rPr lang="en-GB" sz="1200" dirty="0" err="1"/>
              <a:t>Polya</a:t>
            </a:r>
            <a:r>
              <a:rPr lang="en-GB" sz="1200" dirty="0"/>
              <a:t> published  ‘How To Solve It’ 2nd ed., Princeton University Press, 1957, ISBN 0-691-08097-6.</a:t>
            </a:r>
          </a:p>
        </p:txBody>
      </p:sp>
    </p:spTree>
    <p:extLst>
      <p:ext uri="{BB962C8B-B14F-4D97-AF65-F5344CB8AC3E}">
        <p14:creationId xmlns:p14="http://schemas.microsoft.com/office/powerpoint/2010/main" val="399897107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4AB234-D801-4FC2-BB72-FAB9C8B21463}"/>
              </a:ext>
            </a:extLst>
          </p:cNvPr>
          <p:cNvSpPr>
            <a:spLocks noGrp="1"/>
          </p:cNvSpPr>
          <p:nvPr>
            <p:ph type="title"/>
          </p:nvPr>
        </p:nvSpPr>
        <p:spPr>
          <a:xfrm>
            <a:off x="1981200" y="836712"/>
            <a:ext cx="8229600" cy="580926"/>
          </a:xfrm>
        </p:spPr>
        <p:txBody>
          <a:bodyPr>
            <a:normAutofit fontScale="90000"/>
          </a:bodyPr>
          <a:lstStyle/>
          <a:p>
            <a:pPr algn="l"/>
            <a:r>
              <a:rPr lang="en-GB" sz="1800" b="1" dirty="0">
                <a:effectLst/>
                <a:latin typeface="Arial" panose="020B0604020202020204" pitchFamily="34" charset="0"/>
                <a:ea typeface="Calibri" panose="020F0502020204030204" pitchFamily="34" charset="0"/>
                <a:cs typeface="Times New Roman" panose="02020603050405020304" pitchFamily="18" charset="0"/>
              </a:rPr>
              <a:t>Recall and use equivalences between simple fractions, decimals and percentages, including in different contexts. </a:t>
            </a:r>
            <a:br>
              <a:rPr lang="en-GB" sz="1800" dirty="0">
                <a:effectLst/>
                <a:latin typeface="Calibri" panose="020F0502020204030204" pitchFamily="34" charset="0"/>
                <a:ea typeface="Calibri" panose="020F0502020204030204" pitchFamily="34" charset="0"/>
                <a:cs typeface="Times New Roman" panose="02020603050405020304" pitchFamily="18" charset="0"/>
              </a:rPr>
            </a:br>
            <a:endParaRPr lang="en-GB" sz="2800" b="1" dirty="0"/>
          </a:p>
        </p:txBody>
      </p:sp>
      <p:sp>
        <p:nvSpPr>
          <p:cNvPr id="6" name="Text Box 2">
            <a:extLst>
              <a:ext uri="{FF2B5EF4-FFF2-40B4-BE49-F238E27FC236}">
                <a16:creationId xmlns:a16="http://schemas.microsoft.com/office/drawing/2014/main" id="{7865E9A0-6519-4C34-A90D-9DC1AB003847}"/>
              </a:ext>
            </a:extLst>
          </p:cNvPr>
          <p:cNvSpPr txBox="1">
            <a:spLocks noChangeArrowheads="1"/>
          </p:cNvSpPr>
          <p:nvPr/>
        </p:nvSpPr>
        <p:spPr bwMode="auto">
          <a:xfrm>
            <a:off x="1524000" y="1"/>
            <a:ext cx="4248150" cy="351155"/>
          </a:xfrm>
          <a:prstGeom prst="rect">
            <a:avLst/>
          </a:prstGeom>
          <a:solidFill>
            <a:srgbClr val="1F3244"/>
          </a:solidFill>
          <a:ln w="9525">
            <a:noFill/>
            <a:miter lim="800000"/>
            <a:headEnd/>
            <a:tailEnd/>
          </a:ln>
        </p:spPr>
        <p:txBody>
          <a:bodyPr rot="0" vert="horz" wrap="square" lIns="91440" tIns="45720" rIns="91440" bIns="45720" anchor="t" anchorCtr="0">
            <a:noAutofit/>
          </a:bodyPr>
          <a:lstStyle/>
          <a:p>
            <a:pPr algn="ctr" hangingPunct="0">
              <a:spcBef>
                <a:spcPts val="700"/>
              </a:spcBef>
            </a:pPr>
            <a:r>
              <a:rPr lang="en-GB" kern="0" dirty="0">
                <a:solidFill>
                  <a:srgbClr val="FFFFFF"/>
                </a:solidFill>
                <a:latin typeface="Arial"/>
                <a:ea typeface="Times New Roman"/>
              </a:rPr>
              <a:t>HIAS Blended Learning Resource</a:t>
            </a:r>
            <a:endParaRPr lang="en-GB" b="1" kern="0" dirty="0">
              <a:solidFill>
                <a:srgbClr val="FFFFFF"/>
              </a:solidFill>
              <a:latin typeface="Arial"/>
              <a:ea typeface="Times New Roman"/>
            </a:endParaRPr>
          </a:p>
        </p:txBody>
      </p:sp>
      <p:sp>
        <p:nvSpPr>
          <p:cNvPr id="10" name="TextBox 9">
            <a:extLst>
              <a:ext uri="{FF2B5EF4-FFF2-40B4-BE49-F238E27FC236}">
                <a16:creationId xmlns:a16="http://schemas.microsoft.com/office/drawing/2014/main" id="{2AB31DD9-8E2E-46DD-AF29-7B4D41EA3658}"/>
              </a:ext>
            </a:extLst>
          </p:cNvPr>
          <p:cNvSpPr txBox="1"/>
          <p:nvPr/>
        </p:nvSpPr>
        <p:spPr>
          <a:xfrm>
            <a:off x="1981200" y="1836891"/>
            <a:ext cx="8344237" cy="3970318"/>
          </a:xfrm>
          <a:prstGeom prst="rect">
            <a:avLst/>
          </a:prstGeom>
          <a:noFill/>
        </p:spPr>
        <p:txBody>
          <a:bodyPr wrap="square" rtlCol="0">
            <a:spAutoFit/>
          </a:bodyPr>
          <a:lstStyle/>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p:txBody>
      </p:sp>
      <p:sp>
        <p:nvSpPr>
          <p:cNvPr id="5" name="Content Placeholder 6">
            <a:extLst>
              <a:ext uri="{FF2B5EF4-FFF2-40B4-BE49-F238E27FC236}">
                <a16:creationId xmlns:a16="http://schemas.microsoft.com/office/drawing/2014/main" id="{F581440B-F912-436B-B978-33621B4B97BB}"/>
              </a:ext>
            </a:extLst>
          </p:cNvPr>
          <p:cNvSpPr>
            <a:spLocks noGrp="1"/>
          </p:cNvSpPr>
          <p:nvPr>
            <p:ph idx="1"/>
          </p:nvPr>
        </p:nvSpPr>
        <p:spPr>
          <a:xfrm>
            <a:off x="2773889" y="1688605"/>
            <a:ext cx="6419850" cy="3970318"/>
          </a:xfrm>
          <a:prstGeom prst="rect">
            <a:avLst/>
          </a:prstGeom>
          <a:solidFill>
            <a:schemeClr val="bg2"/>
          </a:solidFill>
        </p:spPr>
        <p:txBody>
          <a:bodyPr wrap="square">
            <a:spAutoFit/>
          </a:bodyPr>
          <a:lstStyle/>
          <a:p>
            <a:pPr marL="0" indent="0">
              <a:buNone/>
            </a:pPr>
            <a:endParaRPr lang="en-US" dirty="0">
              <a:latin typeface="+mn-lt"/>
              <a:ea typeface="Bariol" charset="0"/>
              <a:cs typeface="Bariol" charset="0"/>
            </a:endParaRPr>
          </a:p>
          <a:p>
            <a:pPr marL="0" indent="0">
              <a:buNone/>
            </a:pPr>
            <a:r>
              <a:rPr lang="en-US" dirty="0">
                <a:latin typeface="+mn-lt"/>
                <a:ea typeface="Bariol" charset="0"/>
                <a:cs typeface="Bariol" charset="0"/>
              </a:rPr>
              <a:t>A coat costs £40. The shop has a sale, and everything was reduced by 20% . What is the price of the coat now?</a:t>
            </a: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p:txBody>
      </p:sp>
      <p:sp>
        <p:nvSpPr>
          <p:cNvPr id="3" name="Rectangle 2">
            <a:extLst>
              <a:ext uri="{FF2B5EF4-FFF2-40B4-BE49-F238E27FC236}">
                <a16:creationId xmlns:a16="http://schemas.microsoft.com/office/drawing/2014/main" id="{64C81A9D-84F2-4CAC-AFD4-52AD8D5D0D4C}"/>
              </a:ext>
            </a:extLst>
          </p:cNvPr>
          <p:cNvSpPr/>
          <p:nvPr/>
        </p:nvSpPr>
        <p:spPr>
          <a:xfrm>
            <a:off x="3390563" y="3876085"/>
            <a:ext cx="5081798" cy="971044"/>
          </a:xfrm>
          <a:prstGeom prst="rect">
            <a:avLst/>
          </a:prstGeom>
          <a:solidFill>
            <a:schemeClr val="accent6">
              <a:lumMod val="75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Sale now on! </a:t>
            </a:r>
          </a:p>
        </p:txBody>
      </p:sp>
    </p:spTree>
    <p:extLst>
      <p:ext uri="{BB962C8B-B14F-4D97-AF65-F5344CB8AC3E}">
        <p14:creationId xmlns:p14="http://schemas.microsoft.com/office/powerpoint/2010/main" val="406199025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4AB234-D801-4FC2-BB72-FAB9C8B21463}"/>
              </a:ext>
            </a:extLst>
          </p:cNvPr>
          <p:cNvSpPr>
            <a:spLocks noGrp="1"/>
          </p:cNvSpPr>
          <p:nvPr>
            <p:ph type="title"/>
          </p:nvPr>
        </p:nvSpPr>
        <p:spPr>
          <a:xfrm>
            <a:off x="1050616" y="895018"/>
            <a:ext cx="4816110" cy="409461"/>
          </a:xfrm>
        </p:spPr>
        <p:txBody>
          <a:bodyPr>
            <a:normAutofit fontScale="90000"/>
          </a:bodyPr>
          <a:lstStyle/>
          <a:p>
            <a:pPr algn="l"/>
            <a:r>
              <a:rPr lang="en-GB" sz="2800" b="1" dirty="0"/>
              <a:t>Understand the problem</a:t>
            </a:r>
          </a:p>
        </p:txBody>
      </p:sp>
      <p:sp>
        <p:nvSpPr>
          <p:cNvPr id="7" name="Content Placeholder 6">
            <a:extLst>
              <a:ext uri="{FF2B5EF4-FFF2-40B4-BE49-F238E27FC236}">
                <a16:creationId xmlns:a16="http://schemas.microsoft.com/office/drawing/2014/main" id="{34170844-A6DB-4EF5-B64A-949EEFBE6AEA}"/>
              </a:ext>
            </a:extLst>
          </p:cNvPr>
          <p:cNvSpPr>
            <a:spLocks noGrp="1"/>
          </p:cNvSpPr>
          <p:nvPr>
            <p:ph idx="1"/>
          </p:nvPr>
        </p:nvSpPr>
        <p:spPr>
          <a:xfrm>
            <a:off x="5619337" y="1218892"/>
            <a:ext cx="6419850" cy="3970318"/>
          </a:xfrm>
          <a:prstGeom prst="rect">
            <a:avLst/>
          </a:prstGeom>
          <a:solidFill>
            <a:schemeClr val="bg2"/>
          </a:solidFill>
        </p:spPr>
        <p:txBody>
          <a:bodyPr wrap="square">
            <a:spAutoFit/>
          </a:bodyPr>
          <a:lstStyle/>
          <a:p>
            <a:pPr marL="0" indent="0">
              <a:buNone/>
            </a:pPr>
            <a:r>
              <a:rPr lang="en-US" dirty="0">
                <a:ea typeface="Bariol" charset="0"/>
                <a:cs typeface="Bariol" charset="0"/>
              </a:rPr>
              <a:t>A coat costs £40. The shop has a sale, and everything was reduced by 20% . What is the price of the coat now?</a:t>
            </a:r>
          </a:p>
          <a:p>
            <a:pPr marL="0" indent="0">
              <a:buNone/>
            </a:pPr>
            <a:endParaRPr lang="en-US" dirty="0">
              <a:ea typeface="Bariol" charset="0"/>
              <a:cs typeface="Bariol" charset="0"/>
            </a:endParaRPr>
          </a:p>
          <a:p>
            <a:pPr marL="0" indent="0">
              <a:buNone/>
            </a:pPr>
            <a:endParaRPr lang="en-US" dirty="0">
              <a:ea typeface="Bariol" charset="0"/>
              <a:cs typeface="Bariol" charset="0"/>
            </a:endParaRPr>
          </a:p>
          <a:p>
            <a:pPr marL="0" indent="0">
              <a:buNone/>
            </a:pPr>
            <a:endParaRPr lang="en-US" dirty="0">
              <a:ea typeface="Bariol" charset="0"/>
              <a:cs typeface="Bariol" charset="0"/>
            </a:endParaRPr>
          </a:p>
          <a:p>
            <a:pPr marL="0" indent="0">
              <a:buNone/>
            </a:pPr>
            <a:endParaRPr lang="en-US" dirty="0">
              <a:ea typeface="Bariol" charset="0"/>
              <a:cs typeface="Bariol" charset="0"/>
            </a:endParaRPr>
          </a:p>
          <a:p>
            <a:pPr marL="0" indent="0">
              <a:buNone/>
            </a:pPr>
            <a:endParaRPr lang="en-US" dirty="0">
              <a:ea typeface="Bariol" charset="0"/>
              <a:cs typeface="Bariol" charset="0"/>
            </a:endParaRPr>
          </a:p>
        </p:txBody>
      </p:sp>
      <mc:AlternateContent xmlns:mc="http://schemas.openxmlformats.org/markup-compatibility/2006" xmlns:a14="http://schemas.microsoft.com/office/drawing/2010/main">
        <mc:Choice Requires="a14">
          <p:sp>
            <p:nvSpPr>
              <p:cNvPr id="10" name="TextBox 9">
                <a:extLst>
                  <a:ext uri="{FF2B5EF4-FFF2-40B4-BE49-F238E27FC236}">
                    <a16:creationId xmlns:a16="http://schemas.microsoft.com/office/drawing/2014/main" id="{4354E2B1-015F-49CE-9770-4DDD36444C69}"/>
                  </a:ext>
                </a:extLst>
              </p:cNvPr>
              <p:cNvSpPr txBox="1"/>
              <p:nvPr/>
            </p:nvSpPr>
            <p:spPr>
              <a:xfrm>
                <a:off x="472509" y="1403558"/>
                <a:ext cx="4976122" cy="4940520"/>
              </a:xfrm>
              <a:prstGeom prst="rect">
                <a:avLst/>
              </a:prstGeom>
              <a:solidFill>
                <a:schemeClr val="accent5">
                  <a:lumMod val="20000"/>
                  <a:lumOff val="80000"/>
                </a:schemeClr>
              </a:solidFill>
            </p:spPr>
            <p:txBody>
              <a:bodyPr wrap="square" rtlCol="0">
                <a:spAutoFit/>
              </a:bodyPr>
              <a:lstStyle/>
              <a:p>
                <a:r>
                  <a:rPr lang="en-GB" i="1" dirty="0"/>
                  <a:t>A coat was being sold in a shop. The shop has reduced the price of the coat.</a:t>
                </a:r>
              </a:p>
              <a:p>
                <a:endParaRPr lang="en-GB" i="1" dirty="0"/>
              </a:p>
              <a:p>
                <a:r>
                  <a:rPr lang="en-GB" b="1" i="1" dirty="0"/>
                  <a:t>Key fact: The original price of the coat before it was discounted was £40.</a:t>
                </a:r>
              </a:p>
              <a:p>
                <a:endParaRPr lang="en-GB" b="1" i="1" dirty="0"/>
              </a:p>
              <a:p>
                <a:r>
                  <a:rPr lang="en-GB" b="1" i="1" dirty="0"/>
                  <a:t>Key fact: The whole amount or 100% = £40.</a:t>
                </a:r>
              </a:p>
              <a:p>
                <a:endParaRPr lang="en-GB" b="1" i="1" dirty="0"/>
              </a:p>
              <a:p>
                <a:r>
                  <a:rPr lang="en-GB" b="1" i="1" dirty="0"/>
                  <a:t>Key fact: The coat was reduced by 20%</a:t>
                </a:r>
              </a:p>
              <a:p>
                <a:endParaRPr lang="en-GB" b="1" i="1" dirty="0"/>
              </a:p>
              <a:p>
                <a:r>
                  <a:rPr lang="en-GB" b="1" i="1" dirty="0"/>
                  <a:t>Key fact: </a:t>
                </a:r>
              </a:p>
              <a:p>
                <a:r>
                  <a:rPr lang="en-GB" b="1" i="1" dirty="0"/>
                  <a:t>20% + 20% + 20% + 20% + 20% = 100%</a:t>
                </a:r>
              </a:p>
              <a:p>
                <a:endParaRPr lang="en-GB" b="1" i="1" dirty="0"/>
              </a:p>
              <a:p>
                <a:r>
                  <a:rPr lang="en-GB" b="1" i="1" dirty="0"/>
                  <a:t>Key fact:</a:t>
                </a:r>
              </a:p>
              <a:p>
                <a:r>
                  <a:rPr lang="en-GB" b="1" i="1" dirty="0"/>
                  <a:t>20% is equivalent to </a:t>
                </a:r>
                <a14:m>
                  <m:oMath xmlns:m="http://schemas.openxmlformats.org/officeDocument/2006/math">
                    <m:f>
                      <m:fPr>
                        <m:ctrlPr>
                          <a:rPr lang="en-GB" b="1" i="1" smtClean="0">
                            <a:latin typeface="Cambria Math" panose="02040503050406030204" pitchFamily="18" charset="0"/>
                          </a:rPr>
                        </m:ctrlPr>
                      </m:fPr>
                      <m:num>
                        <m:r>
                          <a:rPr lang="en-GB" b="1" i="1" smtClean="0">
                            <a:latin typeface="Cambria Math" panose="02040503050406030204" pitchFamily="18" charset="0"/>
                          </a:rPr>
                          <m:t>𝟏</m:t>
                        </m:r>
                      </m:num>
                      <m:den>
                        <m:r>
                          <a:rPr lang="en-GB" b="1" i="1" smtClean="0">
                            <a:latin typeface="Cambria Math" panose="02040503050406030204" pitchFamily="18" charset="0"/>
                          </a:rPr>
                          <m:t>𝟓</m:t>
                        </m:r>
                      </m:den>
                    </m:f>
                  </m:oMath>
                </a14:m>
                <a:endParaRPr lang="en-GB" b="1" i="1" dirty="0"/>
              </a:p>
              <a:p>
                <a:endParaRPr lang="en-GB" b="1" i="1" dirty="0"/>
              </a:p>
              <a:p>
                <a:r>
                  <a:rPr lang="en-GB" i="1" dirty="0"/>
                  <a:t>The answer will be an amount of money.</a:t>
                </a:r>
              </a:p>
            </p:txBody>
          </p:sp>
        </mc:Choice>
        <mc:Fallback xmlns="">
          <p:sp>
            <p:nvSpPr>
              <p:cNvPr id="10" name="TextBox 9">
                <a:extLst>
                  <a:ext uri="{FF2B5EF4-FFF2-40B4-BE49-F238E27FC236}">
                    <a16:creationId xmlns:a16="http://schemas.microsoft.com/office/drawing/2014/main" id="{4354E2B1-015F-49CE-9770-4DDD36444C69}"/>
                  </a:ext>
                </a:extLst>
              </p:cNvPr>
              <p:cNvSpPr txBox="1">
                <a:spLocks noRot="1" noChangeAspect="1" noMove="1" noResize="1" noEditPoints="1" noAdjustHandles="1" noChangeArrowheads="1" noChangeShapeType="1" noTextEdit="1"/>
              </p:cNvSpPr>
              <p:nvPr/>
            </p:nvSpPr>
            <p:spPr>
              <a:xfrm>
                <a:off x="472509" y="1403558"/>
                <a:ext cx="4976122" cy="4940520"/>
              </a:xfrm>
              <a:prstGeom prst="rect">
                <a:avLst/>
              </a:prstGeom>
              <a:blipFill>
                <a:blip r:embed="rId2"/>
                <a:stretch>
                  <a:fillRect l="-1103" t="-617" r="-735" b="-617"/>
                </a:stretch>
              </a:blipFill>
            </p:spPr>
            <p:txBody>
              <a:bodyPr/>
              <a:lstStyle/>
              <a:p>
                <a:r>
                  <a:rPr lang="en-GB">
                    <a:noFill/>
                  </a:rPr>
                  <a:t> </a:t>
                </a:r>
              </a:p>
            </p:txBody>
          </p:sp>
        </mc:Fallback>
      </mc:AlternateContent>
      <p:sp>
        <p:nvSpPr>
          <p:cNvPr id="11" name="Text Box 2">
            <a:extLst>
              <a:ext uri="{FF2B5EF4-FFF2-40B4-BE49-F238E27FC236}">
                <a16:creationId xmlns:a16="http://schemas.microsoft.com/office/drawing/2014/main" id="{712F957F-6A38-42C6-B2CC-C148604EF375}"/>
              </a:ext>
            </a:extLst>
          </p:cNvPr>
          <p:cNvSpPr txBox="1">
            <a:spLocks noChangeArrowheads="1"/>
          </p:cNvSpPr>
          <p:nvPr/>
        </p:nvSpPr>
        <p:spPr bwMode="auto">
          <a:xfrm>
            <a:off x="1676400" y="152401"/>
            <a:ext cx="4248150" cy="351155"/>
          </a:xfrm>
          <a:prstGeom prst="rect">
            <a:avLst/>
          </a:prstGeom>
          <a:solidFill>
            <a:srgbClr val="1F3244"/>
          </a:solidFill>
          <a:ln w="9525">
            <a:noFill/>
            <a:miter lim="800000"/>
            <a:headEnd/>
            <a:tailEnd/>
          </a:ln>
        </p:spPr>
        <p:txBody>
          <a:bodyPr rot="0" vert="horz" wrap="square" lIns="91440" tIns="45720" rIns="91440" bIns="45720" anchor="t" anchorCtr="0">
            <a:noAutofit/>
          </a:bodyPr>
          <a:lstStyle/>
          <a:p>
            <a:pPr algn="ctr" hangingPunct="0">
              <a:spcBef>
                <a:spcPts val="700"/>
              </a:spcBef>
            </a:pPr>
            <a:r>
              <a:rPr lang="en-GB" kern="0" dirty="0">
                <a:solidFill>
                  <a:srgbClr val="FFFFFF"/>
                </a:solidFill>
                <a:latin typeface="Arial"/>
                <a:ea typeface="Times New Roman"/>
              </a:rPr>
              <a:t>HIAS Blended Learning Resource</a:t>
            </a:r>
            <a:endParaRPr lang="en-GB" b="1" kern="0" dirty="0">
              <a:solidFill>
                <a:srgbClr val="FFFFFF"/>
              </a:solidFill>
              <a:latin typeface="Arial"/>
              <a:ea typeface="Times New Roman"/>
            </a:endParaRPr>
          </a:p>
        </p:txBody>
      </p:sp>
      <p:sp>
        <p:nvSpPr>
          <p:cNvPr id="6" name="Rectangle 5">
            <a:extLst>
              <a:ext uri="{FF2B5EF4-FFF2-40B4-BE49-F238E27FC236}">
                <a16:creationId xmlns:a16="http://schemas.microsoft.com/office/drawing/2014/main" id="{CD99948F-AFD4-4D62-9D63-D06C20566E49}"/>
              </a:ext>
            </a:extLst>
          </p:cNvPr>
          <p:cNvSpPr/>
          <p:nvPr/>
        </p:nvSpPr>
        <p:spPr>
          <a:xfrm>
            <a:off x="6405722" y="2943478"/>
            <a:ext cx="5081798" cy="971044"/>
          </a:xfrm>
          <a:prstGeom prst="rect">
            <a:avLst/>
          </a:prstGeom>
          <a:solidFill>
            <a:schemeClr val="accent6">
              <a:lumMod val="75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Sale now on! </a:t>
            </a:r>
          </a:p>
        </p:txBody>
      </p:sp>
    </p:spTree>
    <p:extLst>
      <p:ext uri="{BB962C8B-B14F-4D97-AF65-F5344CB8AC3E}">
        <p14:creationId xmlns:p14="http://schemas.microsoft.com/office/powerpoint/2010/main" val="56460973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4AB234-D801-4FC2-BB72-FAB9C8B21463}"/>
              </a:ext>
            </a:extLst>
          </p:cNvPr>
          <p:cNvSpPr>
            <a:spLocks noGrp="1"/>
          </p:cNvSpPr>
          <p:nvPr>
            <p:ph type="title"/>
          </p:nvPr>
        </p:nvSpPr>
        <p:spPr>
          <a:xfrm>
            <a:off x="833479" y="844804"/>
            <a:ext cx="8229600" cy="580926"/>
          </a:xfrm>
        </p:spPr>
        <p:txBody>
          <a:bodyPr>
            <a:normAutofit/>
          </a:bodyPr>
          <a:lstStyle/>
          <a:p>
            <a:pPr algn="l"/>
            <a:r>
              <a:rPr lang="en-GB" sz="2800" b="1" dirty="0"/>
              <a:t>Make a Plan</a:t>
            </a:r>
          </a:p>
        </p:txBody>
      </p:sp>
      <p:sp>
        <p:nvSpPr>
          <p:cNvPr id="3" name="TextBox 2">
            <a:extLst>
              <a:ext uri="{FF2B5EF4-FFF2-40B4-BE49-F238E27FC236}">
                <a16:creationId xmlns:a16="http://schemas.microsoft.com/office/drawing/2014/main" id="{C108D53A-CBF5-4B0E-8282-15120F8F0D36}"/>
              </a:ext>
            </a:extLst>
          </p:cNvPr>
          <p:cNvSpPr txBox="1"/>
          <p:nvPr/>
        </p:nvSpPr>
        <p:spPr>
          <a:xfrm>
            <a:off x="446410" y="1425730"/>
            <a:ext cx="4518053" cy="4801314"/>
          </a:xfrm>
          <a:prstGeom prst="rect">
            <a:avLst/>
          </a:prstGeom>
          <a:solidFill>
            <a:schemeClr val="accent5">
              <a:lumMod val="20000"/>
              <a:lumOff val="80000"/>
            </a:schemeClr>
          </a:solidFill>
        </p:spPr>
        <p:txBody>
          <a:bodyPr wrap="square" rtlCol="0">
            <a:spAutoFit/>
          </a:bodyPr>
          <a:lstStyle/>
          <a:p>
            <a:r>
              <a:rPr lang="en-GB" b="1" dirty="0"/>
              <a:t>Step 1:</a:t>
            </a:r>
          </a:p>
          <a:p>
            <a:r>
              <a:rPr lang="en-GB" b="1" dirty="0"/>
              <a:t>Draw the bar model that represents the problem including the original price of the coat (whole) and the percentage discount </a:t>
            </a:r>
          </a:p>
          <a:p>
            <a:endParaRPr lang="en-GB" b="1" dirty="0">
              <a:cs typeface="Times New Roman" panose="02020603050405020304" pitchFamily="18" charset="0"/>
            </a:endParaRPr>
          </a:p>
          <a:p>
            <a:r>
              <a:rPr lang="en-GB" b="1" dirty="0">
                <a:cs typeface="Times New Roman" panose="02020603050405020304" pitchFamily="18" charset="0"/>
              </a:rPr>
              <a:t>Step 2:</a:t>
            </a:r>
          </a:p>
          <a:p>
            <a:r>
              <a:rPr lang="en-GB" b="1" dirty="0">
                <a:cs typeface="Times New Roman" panose="02020603050405020304" pitchFamily="18" charset="0"/>
              </a:rPr>
              <a:t>Label the bar model showing that £40 is equal to 100%</a:t>
            </a:r>
          </a:p>
          <a:p>
            <a:endParaRPr lang="en-GB" b="1" dirty="0">
              <a:cs typeface="Times New Roman" panose="02020603050405020304" pitchFamily="18" charset="0"/>
            </a:endParaRPr>
          </a:p>
          <a:p>
            <a:r>
              <a:rPr lang="en-GB" b="1" dirty="0">
                <a:cs typeface="Times New Roman" panose="02020603050405020304" pitchFamily="18" charset="0"/>
              </a:rPr>
              <a:t>Step 3:</a:t>
            </a:r>
          </a:p>
          <a:p>
            <a:r>
              <a:rPr lang="en-GB" b="1" dirty="0">
                <a:cs typeface="Times New Roman" panose="02020603050405020304" pitchFamily="18" charset="0"/>
              </a:rPr>
              <a:t>Work out what 20% of £40 is. </a:t>
            </a:r>
          </a:p>
          <a:p>
            <a:endParaRPr lang="en-GB" b="1" dirty="0">
              <a:cs typeface="Times New Roman" panose="02020603050405020304" pitchFamily="18" charset="0"/>
            </a:endParaRPr>
          </a:p>
          <a:p>
            <a:r>
              <a:rPr lang="en-GB" b="1" dirty="0">
                <a:cs typeface="Times New Roman" panose="02020603050405020304" pitchFamily="18" charset="0"/>
              </a:rPr>
              <a:t>Step 4:</a:t>
            </a:r>
          </a:p>
          <a:p>
            <a:r>
              <a:rPr lang="en-GB" b="1" dirty="0">
                <a:cs typeface="Times New Roman" panose="02020603050405020304" pitchFamily="18" charset="0"/>
              </a:rPr>
              <a:t>Take 20% away from £40 to find the cost of the coat now that it has been reduced.</a:t>
            </a:r>
          </a:p>
        </p:txBody>
      </p:sp>
      <p:sp>
        <p:nvSpPr>
          <p:cNvPr id="7" name="Text Box 2">
            <a:extLst>
              <a:ext uri="{FF2B5EF4-FFF2-40B4-BE49-F238E27FC236}">
                <a16:creationId xmlns:a16="http://schemas.microsoft.com/office/drawing/2014/main" id="{7E2E1DF6-EBEE-4FA9-AD9A-6A698225B309}"/>
              </a:ext>
            </a:extLst>
          </p:cNvPr>
          <p:cNvSpPr txBox="1">
            <a:spLocks noChangeArrowheads="1"/>
          </p:cNvSpPr>
          <p:nvPr/>
        </p:nvSpPr>
        <p:spPr bwMode="auto">
          <a:xfrm>
            <a:off x="1524000" y="1"/>
            <a:ext cx="4248150" cy="351155"/>
          </a:xfrm>
          <a:prstGeom prst="rect">
            <a:avLst/>
          </a:prstGeom>
          <a:solidFill>
            <a:srgbClr val="1F3244"/>
          </a:solidFill>
          <a:ln w="9525">
            <a:noFill/>
            <a:miter lim="800000"/>
            <a:headEnd/>
            <a:tailEnd/>
          </a:ln>
        </p:spPr>
        <p:txBody>
          <a:bodyPr rot="0" vert="horz" wrap="square" lIns="91440" tIns="45720" rIns="91440" bIns="45720" anchor="t" anchorCtr="0">
            <a:noAutofit/>
          </a:bodyPr>
          <a:lstStyle/>
          <a:p>
            <a:pPr algn="ctr" hangingPunct="0">
              <a:spcBef>
                <a:spcPts val="700"/>
              </a:spcBef>
            </a:pPr>
            <a:r>
              <a:rPr lang="en-GB" kern="0" dirty="0">
                <a:solidFill>
                  <a:srgbClr val="FFFFFF"/>
                </a:solidFill>
                <a:latin typeface="Arial"/>
                <a:ea typeface="Times New Roman"/>
              </a:rPr>
              <a:t>HIAS Blended Learning Resource</a:t>
            </a:r>
            <a:endParaRPr lang="en-GB" b="1" kern="0" dirty="0">
              <a:solidFill>
                <a:srgbClr val="FFFFFF"/>
              </a:solidFill>
              <a:latin typeface="Arial"/>
              <a:ea typeface="Times New Roman"/>
            </a:endParaRPr>
          </a:p>
        </p:txBody>
      </p:sp>
      <p:sp>
        <p:nvSpPr>
          <p:cNvPr id="8" name="Content Placeholder 6">
            <a:extLst>
              <a:ext uri="{FF2B5EF4-FFF2-40B4-BE49-F238E27FC236}">
                <a16:creationId xmlns:a16="http://schemas.microsoft.com/office/drawing/2014/main" id="{C14DEFC3-0C95-497B-AFFA-CBC417195164}"/>
              </a:ext>
            </a:extLst>
          </p:cNvPr>
          <p:cNvSpPr>
            <a:spLocks noGrp="1"/>
          </p:cNvSpPr>
          <p:nvPr>
            <p:ph idx="1"/>
          </p:nvPr>
        </p:nvSpPr>
        <p:spPr>
          <a:xfrm>
            <a:off x="5489864" y="1425730"/>
            <a:ext cx="6419850" cy="4487382"/>
          </a:xfrm>
          <a:prstGeom prst="rect">
            <a:avLst/>
          </a:prstGeom>
          <a:solidFill>
            <a:schemeClr val="bg2"/>
          </a:solidFill>
        </p:spPr>
        <p:txBody>
          <a:bodyPr wrap="square">
            <a:spAutoFit/>
          </a:bodyPr>
          <a:lstStyle/>
          <a:p>
            <a:pPr marL="0" indent="0">
              <a:buNone/>
            </a:pPr>
            <a:r>
              <a:rPr lang="en-US" dirty="0">
                <a:latin typeface="+mn-lt"/>
                <a:ea typeface="Bariol" charset="0"/>
                <a:cs typeface="Bariol" charset="0"/>
              </a:rPr>
              <a:t>A coat costs £40. The shop has a sale, and everything was reduced by 20% . What is the price of the coat now?</a:t>
            </a: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p:txBody>
      </p:sp>
      <p:sp>
        <p:nvSpPr>
          <p:cNvPr id="6" name="Rectangle 5">
            <a:extLst>
              <a:ext uri="{FF2B5EF4-FFF2-40B4-BE49-F238E27FC236}">
                <a16:creationId xmlns:a16="http://schemas.microsoft.com/office/drawing/2014/main" id="{941D03D0-6860-42D7-B96F-BB2AA3A5F022}"/>
              </a:ext>
            </a:extLst>
          </p:cNvPr>
          <p:cNvSpPr/>
          <p:nvPr/>
        </p:nvSpPr>
        <p:spPr>
          <a:xfrm>
            <a:off x="6158890" y="3183899"/>
            <a:ext cx="5081798" cy="971044"/>
          </a:xfrm>
          <a:prstGeom prst="rect">
            <a:avLst/>
          </a:prstGeom>
          <a:solidFill>
            <a:schemeClr val="accent6">
              <a:lumMod val="75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Sale now on! </a:t>
            </a:r>
          </a:p>
        </p:txBody>
      </p:sp>
    </p:spTree>
    <p:extLst>
      <p:ext uri="{BB962C8B-B14F-4D97-AF65-F5344CB8AC3E}">
        <p14:creationId xmlns:p14="http://schemas.microsoft.com/office/powerpoint/2010/main" val="248352772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7FE6C3DC-2C25-4BFA-9974-92BEDCEED352}"/>
              </a:ext>
            </a:extLst>
          </p:cNvPr>
          <p:cNvPicPr>
            <a:picLocks noChangeAspect="1"/>
          </p:cNvPicPr>
          <p:nvPr/>
        </p:nvPicPr>
        <p:blipFill>
          <a:blip r:embed="rId2"/>
          <a:stretch>
            <a:fillRect/>
          </a:stretch>
        </p:blipFill>
        <p:spPr>
          <a:xfrm>
            <a:off x="1690687" y="1390650"/>
            <a:ext cx="8810625" cy="4076700"/>
          </a:xfrm>
          <a:prstGeom prst="rect">
            <a:avLst/>
          </a:prstGeom>
        </p:spPr>
      </p:pic>
    </p:spTree>
    <p:extLst>
      <p:ext uri="{BB962C8B-B14F-4D97-AF65-F5344CB8AC3E}">
        <p14:creationId xmlns:p14="http://schemas.microsoft.com/office/powerpoint/2010/main" val="338743979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4AB234-D801-4FC2-BB72-FAB9C8B21463}"/>
              </a:ext>
            </a:extLst>
          </p:cNvPr>
          <p:cNvSpPr>
            <a:spLocks noGrp="1"/>
          </p:cNvSpPr>
          <p:nvPr>
            <p:ph type="title"/>
          </p:nvPr>
        </p:nvSpPr>
        <p:spPr>
          <a:xfrm>
            <a:off x="833479" y="844804"/>
            <a:ext cx="8229600" cy="580926"/>
          </a:xfrm>
        </p:spPr>
        <p:txBody>
          <a:bodyPr>
            <a:normAutofit/>
          </a:bodyPr>
          <a:lstStyle/>
          <a:p>
            <a:pPr algn="l"/>
            <a:r>
              <a:rPr lang="en-GB" sz="2800" b="1" dirty="0"/>
              <a:t>Carry out your plan: show your reasoning</a:t>
            </a:r>
          </a:p>
        </p:txBody>
      </p:sp>
      <mc:AlternateContent xmlns:mc="http://schemas.openxmlformats.org/markup-compatibility/2006" xmlns:a14="http://schemas.microsoft.com/office/drawing/2010/main">
        <mc:Choice Requires="a14">
          <p:sp>
            <p:nvSpPr>
              <p:cNvPr id="7" name="TextBox 6">
                <a:extLst>
                  <a:ext uri="{FF2B5EF4-FFF2-40B4-BE49-F238E27FC236}">
                    <a16:creationId xmlns:a16="http://schemas.microsoft.com/office/drawing/2014/main" id="{9C2C7A72-7C4A-4506-8DEE-575441380A26}"/>
                  </a:ext>
                </a:extLst>
              </p:cNvPr>
              <p:cNvSpPr txBox="1"/>
              <p:nvPr/>
            </p:nvSpPr>
            <p:spPr>
              <a:xfrm>
                <a:off x="357398" y="1425730"/>
                <a:ext cx="4518053" cy="5201424"/>
              </a:xfrm>
              <a:prstGeom prst="rect">
                <a:avLst/>
              </a:prstGeom>
              <a:solidFill>
                <a:schemeClr val="accent5">
                  <a:lumMod val="20000"/>
                  <a:lumOff val="80000"/>
                </a:schemeClr>
              </a:solidFill>
            </p:spPr>
            <p:txBody>
              <a:bodyPr wrap="square" rtlCol="0">
                <a:spAutoFit/>
              </a:bodyPr>
              <a:lstStyle/>
              <a:p>
                <a:r>
                  <a:rPr lang="en-GB" b="1" dirty="0"/>
                  <a:t>Step 1:</a:t>
                </a:r>
              </a:p>
              <a:p>
                <a:r>
                  <a:rPr lang="en-GB" b="1" dirty="0">
                    <a:cs typeface="Times New Roman" panose="02020603050405020304" pitchFamily="18" charset="0"/>
                  </a:rPr>
                  <a:t>Draw the bar model showing the £40 is equal to 100% and that the coat has been discounted by 20%</a:t>
                </a:r>
              </a:p>
              <a:p>
                <a:endParaRPr lang="en-GB" dirty="0">
                  <a:cs typeface="Times New Roman" panose="02020603050405020304" pitchFamily="18" charset="0"/>
                </a:endParaRPr>
              </a:p>
              <a:p>
                <a:r>
                  <a:rPr lang="en-GB" b="1" dirty="0">
                    <a:cs typeface="Times New Roman" panose="02020603050405020304" pitchFamily="18" charset="0"/>
                  </a:rPr>
                  <a:t>Step 2:</a:t>
                </a:r>
              </a:p>
              <a:p>
                <a:r>
                  <a:rPr lang="en-GB" b="1" dirty="0">
                    <a:cs typeface="Times New Roman" panose="02020603050405020304" pitchFamily="18" charset="0"/>
                  </a:rPr>
                  <a:t>Find 20% of £40. </a:t>
                </a:r>
              </a:p>
              <a:p>
                <a:r>
                  <a:rPr lang="en-GB" dirty="0">
                    <a:cs typeface="Times New Roman" panose="02020603050405020304" pitchFamily="18" charset="0"/>
                  </a:rPr>
                  <a:t>20% is the same as </a:t>
                </a:r>
                <a14:m>
                  <m:oMath xmlns:m="http://schemas.openxmlformats.org/officeDocument/2006/math">
                    <m:f>
                      <m:fPr>
                        <m:ctrlPr>
                          <a:rPr lang="en-GB" i="1" smtClean="0">
                            <a:latin typeface="Cambria Math" panose="02040503050406030204" pitchFamily="18" charset="0"/>
                            <a:cs typeface="Times New Roman" panose="02020603050405020304" pitchFamily="18" charset="0"/>
                          </a:rPr>
                        </m:ctrlPr>
                      </m:fPr>
                      <m:num>
                        <m:r>
                          <a:rPr lang="en-GB" b="0" i="1" smtClean="0">
                            <a:latin typeface="Cambria Math" panose="02040503050406030204" pitchFamily="18" charset="0"/>
                            <a:cs typeface="Times New Roman" panose="02020603050405020304" pitchFamily="18" charset="0"/>
                          </a:rPr>
                          <m:t>1</m:t>
                        </m:r>
                      </m:num>
                      <m:den>
                        <m:r>
                          <a:rPr lang="en-GB" b="0" i="1" smtClean="0">
                            <a:latin typeface="Cambria Math" panose="02040503050406030204" pitchFamily="18" charset="0"/>
                            <a:cs typeface="Times New Roman" panose="02020603050405020304" pitchFamily="18" charset="0"/>
                          </a:rPr>
                          <m:t>5</m:t>
                        </m:r>
                      </m:den>
                    </m:f>
                  </m:oMath>
                </a14:m>
                <a:endParaRPr lang="en-GB" dirty="0">
                  <a:cs typeface="Times New Roman" panose="02020603050405020304" pitchFamily="18" charset="0"/>
                </a:endParaRPr>
              </a:p>
              <a:p>
                <a:r>
                  <a:rPr lang="en-GB" dirty="0">
                    <a:cs typeface="Times New Roman" panose="02020603050405020304" pitchFamily="18" charset="0"/>
                  </a:rPr>
                  <a:t>£40 ÷ 5 = £8</a:t>
                </a:r>
              </a:p>
              <a:p>
                <a:r>
                  <a:rPr lang="en-GB" dirty="0">
                    <a:cs typeface="Times New Roman" panose="02020603050405020304" pitchFamily="18" charset="0"/>
                  </a:rPr>
                  <a:t>20% = £8</a:t>
                </a:r>
              </a:p>
              <a:p>
                <a:endParaRPr lang="en-GB" b="1" dirty="0">
                  <a:cs typeface="Times New Roman" panose="02020603050405020304" pitchFamily="18" charset="0"/>
                </a:endParaRPr>
              </a:p>
              <a:p>
                <a:r>
                  <a:rPr lang="en-GB" b="1" dirty="0">
                    <a:cs typeface="Times New Roman" panose="02020603050405020304" pitchFamily="18" charset="0"/>
                  </a:rPr>
                  <a:t>Step 3:</a:t>
                </a:r>
              </a:p>
              <a:p>
                <a:r>
                  <a:rPr lang="en-GB" b="1" dirty="0">
                    <a:cs typeface="Times New Roman" panose="02020603050405020304" pitchFamily="18" charset="0"/>
                  </a:rPr>
                  <a:t>Take 20% (the answer from step 2) from £40 to find the cost of the coat when it has a 20% discount.</a:t>
                </a:r>
              </a:p>
              <a:p>
                <a:r>
                  <a:rPr lang="en-GB" dirty="0">
                    <a:cs typeface="Times New Roman" panose="02020603050405020304" pitchFamily="18" charset="0"/>
                  </a:rPr>
                  <a:t>£40 - £8 = £32</a:t>
                </a:r>
              </a:p>
              <a:p>
                <a:r>
                  <a:rPr lang="en-GB" dirty="0">
                    <a:cs typeface="Times New Roman" panose="02020603050405020304" pitchFamily="18" charset="0"/>
                  </a:rPr>
                  <a:t>The cost of the coat is £32</a:t>
                </a:r>
              </a:p>
              <a:p>
                <a:endParaRPr lang="en-GB" b="1" dirty="0">
                  <a:cs typeface="Times New Roman" panose="02020603050405020304" pitchFamily="18" charset="0"/>
                </a:endParaRPr>
              </a:p>
            </p:txBody>
          </p:sp>
        </mc:Choice>
        <mc:Fallback xmlns="">
          <p:sp>
            <p:nvSpPr>
              <p:cNvPr id="7" name="TextBox 6">
                <a:extLst>
                  <a:ext uri="{FF2B5EF4-FFF2-40B4-BE49-F238E27FC236}">
                    <a16:creationId xmlns:a16="http://schemas.microsoft.com/office/drawing/2014/main" id="{9C2C7A72-7C4A-4506-8DEE-575441380A26}"/>
                  </a:ext>
                </a:extLst>
              </p:cNvPr>
              <p:cNvSpPr txBox="1">
                <a:spLocks noRot="1" noChangeAspect="1" noMove="1" noResize="1" noEditPoints="1" noAdjustHandles="1" noChangeArrowheads="1" noChangeShapeType="1" noTextEdit="1"/>
              </p:cNvSpPr>
              <p:nvPr/>
            </p:nvSpPr>
            <p:spPr>
              <a:xfrm>
                <a:off x="357398" y="1425730"/>
                <a:ext cx="4518053" cy="5201424"/>
              </a:xfrm>
              <a:prstGeom prst="rect">
                <a:avLst/>
              </a:prstGeom>
              <a:blipFill>
                <a:blip r:embed="rId2"/>
                <a:stretch>
                  <a:fillRect l="-1215" t="-703" r="-1754"/>
                </a:stretch>
              </a:blipFill>
            </p:spPr>
            <p:txBody>
              <a:bodyPr/>
              <a:lstStyle/>
              <a:p>
                <a:r>
                  <a:rPr lang="en-GB">
                    <a:noFill/>
                  </a:rPr>
                  <a:t> </a:t>
                </a:r>
              </a:p>
            </p:txBody>
          </p:sp>
        </mc:Fallback>
      </mc:AlternateContent>
      <p:sp>
        <p:nvSpPr>
          <p:cNvPr id="8" name="Text Box 2">
            <a:extLst>
              <a:ext uri="{FF2B5EF4-FFF2-40B4-BE49-F238E27FC236}">
                <a16:creationId xmlns:a16="http://schemas.microsoft.com/office/drawing/2014/main" id="{D775A32F-6EE0-4238-AD7B-00A6AE703C11}"/>
              </a:ext>
            </a:extLst>
          </p:cNvPr>
          <p:cNvSpPr txBox="1">
            <a:spLocks noChangeArrowheads="1"/>
          </p:cNvSpPr>
          <p:nvPr/>
        </p:nvSpPr>
        <p:spPr bwMode="auto">
          <a:xfrm>
            <a:off x="1524000" y="1"/>
            <a:ext cx="4248150" cy="351155"/>
          </a:xfrm>
          <a:prstGeom prst="rect">
            <a:avLst/>
          </a:prstGeom>
          <a:solidFill>
            <a:srgbClr val="1F3244"/>
          </a:solidFill>
          <a:ln w="9525">
            <a:noFill/>
            <a:miter lim="800000"/>
            <a:headEnd/>
            <a:tailEnd/>
          </a:ln>
        </p:spPr>
        <p:txBody>
          <a:bodyPr rot="0" vert="horz" wrap="square" lIns="91440" tIns="45720" rIns="91440" bIns="45720" anchor="t" anchorCtr="0">
            <a:noAutofit/>
          </a:bodyPr>
          <a:lstStyle/>
          <a:p>
            <a:pPr algn="ctr" hangingPunct="0">
              <a:spcBef>
                <a:spcPts val="700"/>
              </a:spcBef>
            </a:pPr>
            <a:r>
              <a:rPr lang="en-GB" kern="0" dirty="0">
                <a:solidFill>
                  <a:srgbClr val="FFFFFF"/>
                </a:solidFill>
                <a:latin typeface="Arial"/>
                <a:ea typeface="Times New Roman"/>
              </a:rPr>
              <a:t>HIAS Blended Learning Resource</a:t>
            </a:r>
            <a:endParaRPr lang="en-GB" b="1" kern="0" dirty="0">
              <a:solidFill>
                <a:srgbClr val="FFFFFF"/>
              </a:solidFill>
              <a:latin typeface="Arial"/>
              <a:ea typeface="Times New Roman"/>
            </a:endParaRPr>
          </a:p>
        </p:txBody>
      </p:sp>
      <p:sp>
        <p:nvSpPr>
          <p:cNvPr id="11" name="Content Placeholder 6">
            <a:extLst>
              <a:ext uri="{FF2B5EF4-FFF2-40B4-BE49-F238E27FC236}">
                <a16:creationId xmlns:a16="http://schemas.microsoft.com/office/drawing/2014/main" id="{2AF30C61-9CD0-4747-81DE-2CB5C4DE6B4D}"/>
              </a:ext>
            </a:extLst>
          </p:cNvPr>
          <p:cNvSpPr>
            <a:spLocks noGrp="1"/>
          </p:cNvSpPr>
          <p:nvPr>
            <p:ph idx="1"/>
          </p:nvPr>
        </p:nvSpPr>
        <p:spPr>
          <a:xfrm>
            <a:off x="5344208" y="1801733"/>
            <a:ext cx="6419850" cy="3970318"/>
          </a:xfrm>
          <a:prstGeom prst="rect">
            <a:avLst/>
          </a:prstGeom>
          <a:solidFill>
            <a:schemeClr val="bg2"/>
          </a:solidFill>
        </p:spPr>
        <p:txBody>
          <a:bodyPr wrap="square">
            <a:spAutoFit/>
          </a:bodyPr>
          <a:lstStyle/>
          <a:p>
            <a:pPr marL="0" indent="0">
              <a:buNone/>
            </a:pPr>
            <a:r>
              <a:rPr lang="en-US" dirty="0">
                <a:latin typeface="+mn-lt"/>
                <a:ea typeface="Bariol" charset="0"/>
                <a:cs typeface="Bariol" charset="0"/>
              </a:rPr>
              <a:t>A coat costs £40. The shop has a sale, and everything was reduced by 20% . What is the price of the coat now?</a:t>
            </a: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p:txBody>
      </p:sp>
      <p:sp>
        <p:nvSpPr>
          <p:cNvPr id="6" name="Rectangle 5">
            <a:extLst>
              <a:ext uri="{FF2B5EF4-FFF2-40B4-BE49-F238E27FC236}">
                <a16:creationId xmlns:a16="http://schemas.microsoft.com/office/drawing/2014/main" id="{B1AAF821-21C2-494E-A242-949F9B494B16}"/>
              </a:ext>
            </a:extLst>
          </p:cNvPr>
          <p:cNvSpPr/>
          <p:nvPr/>
        </p:nvSpPr>
        <p:spPr>
          <a:xfrm>
            <a:off x="6096000" y="3572317"/>
            <a:ext cx="5081798" cy="971044"/>
          </a:xfrm>
          <a:prstGeom prst="rect">
            <a:avLst/>
          </a:prstGeom>
          <a:solidFill>
            <a:schemeClr val="accent6">
              <a:lumMod val="75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Sale now on! </a:t>
            </a:r>
          </a:p>
        </p:txBody>
      </p:sp>
    </p:spTree>
    <p:extLst>
      <p:ext uri="{BB962C8B-B14F-4D97-AF65-F5344CB8AC3E}">
        <p14:creationId xmlns:p14="http://schemas.microsoft.com/office/powerpoint/2010/main" val="341533178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36F7B463-7720-4255-8799-BB4ED2121E86}"/>
              </a:ext>
            </a:extLst>
          </p:cNvPr>
          <p:cNvPicPr>
            <a:picLocks noChangeAspect="1"/>
          </p:cNvPicPr>
          <p:nvPr/>
        </p:nvPicPr>
        <p:blipFill>
          <a:blip r:embed="rId2"/>
          <a:stretch>
            <a:fillRect/>
          </a:stretch>
        </p:blipFill>
        <p:spPr>
          <a:xfrm>
            <a:off x="150414" y="161283"/>
            <a:ext cx="7555204" cy="2440039"/>
          </a:xfrm>
          <a:prstGeom prst="rect">
            <a:avLst/>
          </a:prstGeom>
        </p:spPr>
      </p:pic>
      <p:sp>
        <p:nvSpPr>
          <p:cNvPr id="8" name="Rectangle 7">
            <a:extLst>
              <a:ext uri="{FF2B5EF4-FFF2-40B4-BE49-F238E27FC236}">
                <a16:creationId xmlns:a16="http://schemas.microsoft.com/office/drawing/2014/main" id="{537DC051-822F-4D81-8826-0F3747235D6A}"/>
              </a:ext>
            </a:extLst>
          </p:cNvPr>
          <p:cNvSpPr/>
          <p:nvPr/>
        </p:nvSpPr>
        <p:spPr>
          <a:xfrm>
            <a:off x="7889735" y="1152923"/>
            <a:ext cx="3228723" cy="1277906"/>
          </a:xfrm>
          <a:prstGeom prst="rect">
            <a:avLst/>
          </a:prstGeom>
          <a:solidFill>
            <a:schemeClr val="accent5">
              <a:lumMod val="20000"/>
              <a:lumOff val="80000"/>
            </a:schemeClr>
          </a:solidFill>
          <a:ln>
            <a:solidFill>
              <a:schemeClr val="accent5">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mc:AlternateContent xmlns:mc="http://schemas.openxmlformats.org/markup-compatibility/2006" xmlns:a14="http://schemas.microsoft.com/office/drawing/2010/main">
        <mc:Choice Requires="a14">
          <p:sp>
            <p:nvSpPr>
              <p:cNvPr id="5" name="TextBox 4">
                <a:extLst>
                  <a:ext uri="{FF2B5EF4-FFF2-40B4-BE49-F238E27FC236}">
                    <a16:creationId xmlns:a16="http://schemas.microsoft.com/office/drawing/2014/main" id="{20A62603-A694-4CD1-8C8E-F0A0872D5A84}"/>
                  </a:ext>
                </a:extLst>
              </p:cNvPr>
              <p:cNvSpPr txBox="1"/>
              <p:nvPr/>
            </p:nvSpPr>
            <p:spPr>
              <a:xfrm rot="10800000" flipV="1">
                <a:off x="7889735" y="1192921"/>
                <a:ext cx="3372005" cy="1062535"/>
              </a:xfrm>
              <a:prstGeom prst="rect">
                <a:avLst/>
              </a:prstGeom>
              <a:noFill/>
            </p:spPr>
            <p:txBody>
              <a:bodyPr wrap="square" rtlCol="0">
                <a:spAutoFit/>
              </a:bodyPr>
              <a:lstStyle/>
              <a:p>
                <a:pPr algn="ctr"/>
                <a:r>
                  <a:rPr lang="en-GB" b="1" dirty="0"/>
                  <a:t>Divide £40 by 5 to find out what 20% is as 20% is the same as </a:t>
                </a:r>
                <a14:m>
                  <m:oMath xmlns:m="http://schemas.openxmlformats.org/officeDocument/2006/math">
                    <m:f>
                      <m:fPr>
                        <m:ctrlPr>
                          <a:rPr lang="en-GB" b="1" i="1" smtClean="0">
                            <a:latin typeface="Cambria Math" panose="02040503050406030204" pitchFamily="18" charset="0"/>
                          </a:rPr>
                        </m:ctrlPr>
                      </m:fPr>
                      <m:num>
                        <m:r>
                          <a:rPr lang="en-GB" b="1" i="1" smtClean="0">
                            <a:latin typeface="Cambria Math" panose="02040503050406030204" pitchFamily="18" charset="0"/>
                          </a:rPr>
                          <m:t>𝟏</m:t>
                        </m:r>
                      </m:num>
                      <m:den>
                        <m:r>
                          <a:rPr lang="en-GB" b="1" i="1" smtClean="0">
                            <a:latin typeface="Cambria Math" panose="02040503050406030204" pitchFamily="18" charset="0"/>
                          </a:rPr>
                          <m:t>𝟓</m:t>
                        </m:r>
                      </m:den>
                    </m:f>
                  </m:oMath>
                </a14:m>
                <a:endParaRPr lang="en-GB" b="1" dirty="0"/>
              </a:p>
            </p:txBody>
          </p:sp>
        </mc:Choice>
        <mc:Fallback xmlns="">
          <p:sp>
            <p:nvSpPr>
              <p:cNvPr id="5" name="TextBox 4">
                <a:extLst>
                  <a:ext uri="{FF2B5EF4-FFF2-40B4-BE49-F238E27FC236}">
                    <a16:creationId xmlns:a16="http://schemas.microsoft.com/office/drawing/2014/main" id="{20A62603-A694-4CD1-8C8E-F0A0872D5A84}"/>
                  </a:ext>
                </a:extLst>
              </p:cNvPr>
              <p:cNvSpPr txBox="1">
                <a:spLocks noRot="1" noChangeAspect="1" noMove="1" noResize="1" noEditPoints="1" noAdjustHandles="1" noChangeArrowheads="1" noChangeShapeType="1" noTextEdit="1"/>
              </p:cNvSpPr>
              <p:nvPr/>
            </p:nvSpPr>
            <p:spPr>
              <a:xfrm rot="10800000" flipV="1">
                <a:off x="7889735" y="1192921"/>
                <a:ext cx="3372005" cy="1062535"/>
              </a:xfrm>
              <a:prstGeom prst="rect">
                <a:avLst/>
              </a:prstGeom>
              <a:blipFill>
                <a:blip r:embed="rId3"/>
                <a:stretch>
                  <a:fillRect t="-3448" b="-1149"/>
                </a:stretch>
              </a:blipFill>
            </p:spPr>
            <p:txBody>
              <a:bodyPr/>
              <a:lstStyle/>
              <a:p>
                <a:r>
                  <a:rPr lang="en-GB">
                    <a:noFill/>
                  </a:rPr>
                  <a:t> </a:t>
                </a:r>
              </a:p>
            </p:txBody>
          </p:sp>
        </mc:Fallback>
      </mc:AlternateContent>
      <p:pic>
        <p:nvPicPr>
          <p:cNvPr id="7" name="Picture 6">
            <a:extLst>
              <a:ext uri="{FF2B5EF4-FFF2-40B4-BE49-F238E27FC236}">
                <a16:creationId xmlns:a16="http://schemas.microsoft.com/office/drawing/2014/main" id="{CEC44166-8B96-4935-8F5D-1660D602F063}"/>
              </a:ext>
            </a:extLst>
          </p:cNvPr>
          <p:cNvPicPr>
            <a:picLocks noChangeAspect="1"/>
          </p:cNvPicPr>
          <p:nvPr/>
        </p:nvPicPr>
        <p:blipFill>
          <a:blip r:embed="rId4"/>
          <a:stretch>
            <a:fillRect/>
          </a:stretch>
        </p:blipFill>
        <p:spPr>
          <a:xfrm>
            <a:off x="477106" y="3327406"/>
            <a:ext cx="7647672" cy="2917753"/>
          </a:xfrm>
          <a:prstGeom prst="rect">
            <a:avLst/>
          </a:prstGeom>
        </p:spPr>
      </p:pic>
      <p:sp>
        <p:nvSpPr>
          <p:cNvPr id="9" name="Rectangle 8">
            <a:extLst>
              <a:ext uri="{FF2B5EF4-FFF2-40B4-BE49-F238E27FC236}">
                <a16:creationId xmlns:a16="http://schemas.microsoft.com/office/drawing/2014/main" id="{3BC3C9B1-6E32-45F8-ABB9-6CB45E6EF50C}"/>
              </a:ext>
            </a:extLst>
          </p:cNvPr>
          <p:cNvSpPr/>
          <p:nvPr/>
        </p:nvSpPr>
        <p:spPr>
          <a:xfrm>
            <a:off x="8349631" y="3985646"/>
            <a:ext cx="3228723" cy="1277906"/>
          </a:xfrm>
          <a:prstGeom prst="rect">
            <a:avLst/>
          </a:prstGeom>
          <a:solidFill>
            <a:schemeClr val="accent5">
              <a:lumMod val="20000"/>
              <a:lumOff val="80000"/>
            </a:schemeClr>
          </a:solidFill>
          <a:ln>
            <a:solidFill>
              <a:schemeClr val="accent5">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ysClr val="windowText" lastClr="000000"/>
                </a:solidFill>
              </a:rPr>
              <a:t>Take 20% (£8) away from £40 to find out how much the coat costs now?</a:t>
            </a:r>
          </a:p>
        </p:txBody>
      </p:sp>
    </p:spTree>
    <p:extLst>
      <p:ext uri="{BB962C8B-B14F-4D97-AF65-F5344CB8AC3E}">
        <p14:creationId xmlns:p14="http://schemas.microsoft.com/office/powerpoint/2010/main" val="2895142760"/>
      </p:ext>
    </p:extLst>
  </p:cSld>
  <p:clrMapOvr>
    <a:masterClrMapping/>
  </p:clrMapOvr>
</p:sld>
</file>

<file path=ppt/theme/theme1.xml><?xml version="1.0" encoding="utf-8"?>
<a:theme xmlns:a="http://schemas.openxmlformats.org/drawingml/2006/main" name="3_HIAS PowerPoint templat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368</TotalTime>
  <Words>1126</Words>
  <Application>Microsoft Office PowerPoint</Application>
  <PresentationFormat>Widescreen</PresentationFormat>
  <Paragraphs>150</Paragraphs>
  <Slides>12</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12</vt:i4>
      </vt:variant>
    </vt:vector>
  </HeadingPairs>
  <TitlesOfParts>
    <vt:vector size="17" baseType="lpstr">
      <vt:lpstr>Arial</vt:lpstr>
      <vt:lpstr>Calibri</vt:lpstr>
      <vt:lpstr>Cambria Math</vt:lpstr>
      <vt:lpstr>Symbol</vt:lpstr>
      <vt:lpstr>3_HIAS PowerPoint template</vt:lpstr>
      <vt:lpstr>Year 6</vt:lpstr>
      <vt:lpstr> HIAS Blended Learning Resource</vt:lpstr>
      <vt:lpstr>PowerPoint Presentation</vt:lpstr>
      <vt:lpstr>Recall and use equivalences between simple fractions, decimals and percentages, including in different contexts.  </vt:lpstr>
      <vt:lpstr>Understand the problem</vt:lpstr>
      <vt:lpstr>Make a Plan</vt:lpstr>
      <vt:lpstr>PowerPoint Presentation</vt:lpstr>
      <vt:lpstr>Carry out your plan: show your reasoning</vt:lpstr>
      <vt:lpstr>PowerPoint Presentation</vt:lpstr>
      <vt:lpstr>Review your solution: does it seem reasonable? Which steps/ parts did you find easy and which harder?</vt:lpstr>
      <vt:lpstr>Now try this one</vt:lpstr>
      <vt:lpstr>HIAS Maths team</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Year 1</dc:title>
  <dc:creator>Clifft, Jacqui</dc:creator>
  <cp:lastModifiedBy>Vickers, Rebecca</cp:lastModifiedBy>
  <cp:revision>11</cp:revision>
  <dcterms:created xsi:type="dcterms:W3CDTF">2021-01-05T11:02:27Z</dcterms:created>
  <dcterms:modified xsi:type="dcterms:W3CDTF">2021-01-18T12:39:13Z</dcterms:modified>
</cp:coreProperties>
</file>