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DBDC54-1D98-4FDE-B9B7-B9139E5E3D65}" v="22" dt="2021-01-13T13:34:33.1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81" d="100"/>
          <a:sy n="81" d="100"/>
        </p:scale>
        <p:origin x="40" y="9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pencer, Kathryn" userId="507b2884-31fe-42e9-a7f3-1f123cbf5404" providerId="ADAL" clId="{35DBDC54-1D98-4FDE-B9B7-B9139E5E3D65}"/>
    <pc:docChg chg="undo custSel modSld">
      <pc:chgData name="Spencer, Kathryn" userId="507b2884-31fe-42e9-a7f3-1f123cbf5404" providerId="ADAL" clId="{35DBDC54-1D98-4FDE-B9B7-B9139E5E3D65}" dt="2021-01-13T13:36:28.356" v="987" actId="20577"/>
      <pc:docMkLst>
        <pc:docMk/>
      </pc:docMkLst>
      <pc:sldChg chg="modSp mod">
        <pc:chgData name="Spencer, Kathryn" userId="507b2884-31fe-42e9-a7f3-1f123cbf5404" providerId="ADAL" clId="{35DBDC54-1D98-4FDE-B9B7-B9139E5E3D65}" dt="2021-01-12T15:43:08.826" v="661" actId="20577"/>
        <pc:sldMkLst>
          <pc:docMk/>
          <pc:sldMk cId="564609733" sldId="273"/>
        </pc:sldMkLst>
        <pc:spChg chg="mod">
          <ac:chgData name="Spencer, Kathryn" userId="507b2884-31fe-42e9-a7f3-1f123cbf5404" providerId="ADAL" clId="{35DBDC54-1D98-4FDE-B9B7-B9139E5E3D65}" dt="2021-01-12T15:43:08.826" v="661" actId="20577"/>
          <ac:spMkLst>
            <pc:docMk/>
            <pc:sldMk cId="564609733" sldId="273"/>
            <ac:spMk id="10" creationId="{4354E2B1-015F-49CE-9770-4DDD36444C69}"/>
          </ac:spMkLst>
        </pc:spChg>
      </pc:sldChg>
      <pc:sldChg chg="addSp modSp mod">
        <pc:chgData name="Spencer, Kathryn" userId="507b2884-31fe-42e9-a7f3-1f123cbf5404" providerId="ADAL" clId="{35DBDC54-1D98-4FDE-B9B7-B9139E5E3D65}" dt="2021-01-13T13:34:42.008" v="795" actId="113"/>
        <pc:sldMkLst>
          <pc:docMk/>
          <pc:sldMk cId="3415331786" sldId="2639"/>
        </pc:sldMkLst>
        <pc:spChg chg="add mod">
          <ac:chgData name="Spencer, Kathryn" userId="507b2884-31fe-42e9-a7f3-1f123cbf5404" providerId="ADAL" clId="{35DBDC54-1D98-4FDE-B9B7-B9139E5E3D65}" dt="2021-01-12T14:48:43.335" v="9" actId="1076"/>
          <ac:spMkLst>
            <pc:docMk/>
            <pc:sldMk cId="3415331786" sldId="2639"/>
            <ac:spMk id="6" creationId="{B1AAF821-21C2-494E-A242-949F9B494B16}"/>
          </ac:spMkLst>
        </pc:spChg>
        <pc:spChg chg="mod">
          <ac:chgData name="Spencer, Kathryn" userId="507b2884-31fe-42e9-a7f3-1f123cbf5404" providerId="ADAL" clId="{35DBDC54-1D98-4FDE-B9B7-B9139E5E3D65}" dt="2021-01-13T13:34:42.008" v="795" actId="113"/>
          <ac:spMkLst>
            <pc:docMk/>
            <pc:sldMk cId="3415331786" sldId="2639"/>
            <ac:spMk id="7" creationId="{9C2C7A72-7C4A-4506-8DEE-575441380A26}"/>
          </ac:spMkLst>
        </pc:spChg>
        <pc:spChg chg="mod">
          <ac:chgData name="Spencer, Kathryn" userId="507b2884-31fe-42e9-a7f3-1f123cbf5404" providerId="ADAL" clId="{35DBDC54-1D98-4FDE-B9B7-B9139E5E3D65}" dt="2021-01-12T14:48:30.569" v="7" actId="20577"/>
          <ac:spMkLst>
            <pc:docMk/>
            <pc:sldMk cId="3415331786" sldId="2639"/>
            <ac:spMk id="11" creationId="{2AF30C61-9CD0-4747-81DE-2CB5C4DE6B4D}"/>
          </ac:spMkLst>
        </pc:spChg>
      </pc:sldChg>
      <pc:sldChg chg="addSp modSp mod">
        <pc:chgData name="Spencer, Kathryn" userId="507b2884-31fe-42e9-a7f3-1f123cbf5404" providerId="ADAL" clId="{35DBDC54-1D98-4FDE-B9B7-B9139E5E3D65}" dt="2021-01-13T13:36:28.356" v="987" actId="20577"/>
        <pc:sldMkLst>
          <pc:docMk/>
          <pc:sldMk cId="2384819719" sldId="2641"/>
        </pc:sldMkLst>
        <pc:spChg chg="mod">
          <ac:chgData name="Spencer, Kathryn" userId="507b2884-31fe-42e9-a7f3-1f123cbf5404" providerId="ADAL" clId="{35DBDC54-1D98-4FDE-B9B7-B9139E5E3D65}" dt="2021-01-12T15:41:32.406" v="574" actId="20577"/>
          <ac:spMkLst>
            <pc:docMk/>
            <pc:sldMk cId="2384819719" sldId="2641"/>
            <ac:spMk id="6" creationId="{00BF20FB-1925-4104-B0A4-127381A90FBC}"/>
          </ac:spMkLst>
        </pc:spChg>
        <pc:spChg chg="mod">
          <ac:chgData name="Spencer, Kathryn" userId="507b2884-31fe-42e9-a7f3-1f123cbf5404" providerId="ADAL" clId="{35DBDC54-1D98-4FDE-B9B7-B9139E5E3D65}" dt="2021-01-13T13:36:28.356" v="987" actId="20577"/>
          <ac:spMkLst>
            <pc:docMk/>
            <pc:sldMk cId="2384819719" sldId="2641"/>
            <ac:spMk id="7" creationId="{82B95C2A-ABE7-40E7-8C98-4D1427C073AA}"/>
          </ac:spMkLst>
        </pc:spChg>
        <pc:spChg chg="add mod">
          <ac:chgData name="Spencer, Kathryn" userId="507b2884-31fe-42e9-a7f3-1f123cbf5404" providerId="ADAL" clId="{35DBDC54-1D98-4FDE-B9B7-B9139E5E3D65}" dt="2021-01-12T15:41:28.603" v="570"/>
          <ac:spMkLst>
            <pc:docMk/>
            <pc:sldMk cId="2384819719" sldId="2641"/>
            <ac:spMk id="8" creationId="{9B102D74-21F3-4782-AC0E-D9FC10C5EBBF}"/>
          </ac:spMkLst>
        </pc:spChg>
      </pc:sldChg>
      <pc:sldChg chg="addSp modSp mod">
        <pc:chgData name="Spencer, Kathryn" userId="507b2884-31fe-42e9-a7f3-1f123cbf5404" providerId="ADAL" clId="{35DBDC54-1D98-4FDE-B9B7-B9139E5E3D65}" dt="2021-01-12T15:45:27.683" v="692"/>
        <pc:sldMkLst>
          <pc:docMk/>
          <pc:sldMk cId="3123064864" sldId="2642"/>
        </pc:sldMkLst>
        <pc:spChg chg="mod">
          <ac:chgData name="Spencer, Kathryn" userId="507b2884-31fe-42e9-a7f3-1f123cbf5404" providerId="ADAL" clId="{35DBDC54-1D98-4FDE-B9B7-B9139E5E3D65}" dt="2021-01-12T15:45:12.580" v="691" actId="20577"/>
          <ac:spMkLst>
            <pc:docMk/>
            <pc:sldMk cId="3123064864" sldId="2642"/>
            <ac:spMk id="6" creationId="{1678FD38-1421-43FD-A6FF-C882039887D2}"/>
          </ac:spMkLst>
        </pc:spChg>
        <pc:spChg chg="add mod">
          <ac:chgData name="Spencer, Kathryn" userId="507b2884-31fe-42e9-a7f3-1f123cbf5404" providerId="ADAL" clId="{35DBDC54-1D98-4FDE-B9B7-B9139E5E3D65}" dt="2021-01-12T15:45:27.683" v="692"/>
          <ac:spMkLst>
            <pc:docMk/>
            <pc:sldMk cId="3123064864" sldId="2642"/>
            <ac:spMk id="9" creationId="{F0915CC1-92B4-4D27-AB6C-58A08A82D8EA}"/>
          </ac:spMkLst>
        </pc:spChg>
      </pc:sldChg>
      <pc:sldChg chg="addSp delSp modSp mod">
        <pc:chgData name="Spencer, Kathryn" userId="507b2884-31fe-42e9-a7f3-1f123cbf5404" providerId="ADAL" clId="{35DBDC54-1D98-4FDE-B9B7-B9139E5E3D65}" dt="2021-01-12T15:42:22.830" v="615" actId="20577"/>
        <pc:sldMkLst>
          <pc:docMk/>
          <pc:sldMk cId="2895142760" sldId="2644"/>
        </pc:sldMkLst>
        <pc:spChg chg="del">
          <ac:chgData name="Spencer, Kathryn" userId="507b2884-31fe-42e9-a7f3-1f123cbf5404" providerId="ADAL" clId="{35DBDC54-1D98-4FDE-B9B7-B9139E5E3D65}" dt="2021-01-12T14:53:46.074" v="393" actId="478"/>
          <ac:spMkLst>
            <pc:docMk/>
            <pc:sldMk cId="2895142760" sldId="2644"/>
            <ac:spMk id="4" creationId="{182FFEBF-284E-4F50-B4BC-CCACE4AA902E}"/>
          </ac:spMkLst>
        </pc:spChg>
        <pc:spChg chg="add mod">
          <ac:chgData name="Spencer, Kathryn" userId="507b2884-31fe-42e9-a7f3-1f123cbf5404" providerId="ADAL" clId="{35DBDC54-1D98-4FDE-B9B7-B9139E5E3D65}" dt="2021-01-12T15:42:22.830" v="615" actId="20577"/>
          <ac:spMkLst>
            <pc:docMk/>
            <pc:sldMk cId="2895142760" sldId="2644"/>
            <ac:spMk id="5" creationId="{20A62603-A694-4CD1-8C8E-F0A0872D5A84}"/>
          </ac:spMkLst>
        </pc:spChg>
        <pc:spChg chg="add mod ord">
          <ac:chgData name="Spencer, Kathryn" userId="507b2884-31fe-42e9-a7f3-1f123cbf5404" providerId="ADAL" clId="{35DBDC54-1D98-4FDE-B9B7-B9139E5E3D65}" dt="2021-01-12T15:40:48.710" v="563" actId="1076"/>
          <ac:spMkLst>
            <pc:docMk/>
            <pc:sldMk cId="2895142760" sldId="2644"/>
            <ac:spMk id="8" creationId="{537DC051-822F-4D81-8826-0F3747235D6A}"/>
          </ac:spMkLst>
        </pc:spChg>
        <pc:spChg chg="add mod">
          <ac:chgData name="Spencer, Kathryn" userId="507b2884-31fe-42e9-a7f3-1f123cbf5404" providerId="ADAL" clId="{35DBDC54-1D98-4FDE-B9B7-B9139E5E3D65}" dt="2021-01-12T15:40:32.005" v="559" actId="113"/>
          <ac:spMkLst>
            <pc:docMk/>
            <pc:sldMk cId="2895142760" sldId="2644"/>
            <ac:spMk id="9" creationId="{3BC3C9B1-6E32-45F8-ABB9-6CB45E6EF50C}"/>
          </ac:spMkLst>
        </pc:spChg>
        <pc:picChg chg="add mod">
          <ac:chgData name="Spencer, Kathryn" userId="507b2884-31fe-42e9-a7f3-1f123cbf5404" providerId="ADAL" clId="{35DBDC54-1D98-4FDE-B9B7-B9139E5E3D65}" dt="2021-01-12T15:02:24.298" v="457" actId="1076"/>
          <ac:picMkLst>
            <pc:docMk/>
            <pc:sldMk cId="2895142760" sldId="2644"/>
            <ac:picMk id="3" creationId="{36F7B463-7720-4255-8799-BB4ED2121E86}"/>
          </ac:picMkLst>
        </pc:picChg>
        <pc:picChg chg="add mod">
          <ac:chgData name="Spencer, Kathryn" userId="507b2884-31fe-42e9-a7f3-1f123cbf5404" providerId="ADAL" clId="{35DBDC54-1D98-4FDE-B9B7-B9139E5E3D65}" dt="2021-01-12T15:02:29.709" v="459" actId="1076"/>
          <ac:picMkLst>
            <pc:docMk/>
            <pc:sldMk cId="2895142760" sldId="2644"/>
            <ac:picMk id="7" creationId="{CEC44166-8B96-4935-8F5D-1660D602F06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18/01/2021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6</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Fractions, Decimals and Percentages</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893647"/>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dirty="0">
                <a:cs typeface="Times New Roman" panose="02020603050405020304" pitchFamily="18" charset="0"/>
              </a:rPr>
              <a:t>Remember the question is about is about how much money the coat is now. Even though you have done lots of thinking about percentages, the answer is the cost of the coat. </a:t>
            </a:r>
          </a:p>
          <a:p>
            <a:r>
              <a:rPr lang="en-GB" sz="1600" dirty="0">
                <a:cs typeface="Times New Roman" panose="02020603050405020304" pitchFamily="18" charset="0"/>
              </a:rPr>
              <a:t>Is the answer you have now less than £40? 	</a:t>
            </a:r>
          </a:p>
          <a:p>
            <a:pPr marL="342900" indent="-342900">
              <a:buAutoNum type="arabicPeriod"/>
            </a:pPr>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Try to solve the calculation a different way and see if you get the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345325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A coat costs £40. The shop has a sale, and everything was reduced by 20% . What is the price of the coat now?</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8" name="Rectangle 7">
            <a:extLst>
              <a:ext uri="{FF2B5EF4-FFF2-40B4-BE49-F238E27FC236}">
                <a16:creationId xmlns:a16="http://schemas.microsoft.com/office/drawing/2014/main" id="{9B102D74-21F3-4782-AC0E-D9FC10C5EBBF}"/>
              </a:ext>
            </a:extLst>
          </p:cNvPr>
          <p:cNvSpPr/>
          <p:nvPr/>
        </p:nvSpPr>
        <p:spPr>
          <a:xfrm>
            <a:off x="6096000" y="3572317"/>
            <a:ext cx="5081798" cy="971044"/>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Sale now on! </a:t>
            </a:r>
          </a:p>
        </p:txBody>
      </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3970318"/>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A coat costs £40. The shop has a sale, and everything was reduced by 40% . What is the price of the coat now?</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9" name="Rectangle 8">
            <a:extLst>
              <a:ext uri="{FF2B5EF4-FFF2-40B4-BE49-F238E27FC236}">
                <a16:creationId xmlns:a16="http://schemas.microsoft.com/office/drawing/2014/main" id="{F0915CC1-92B4-4D27-AB6C-58A08A82D8EA}"/>
              </a:ext>
            </a:extLst>
          </p:cNvPr>
          <p:cNvSpPr/>
          <p:nvPr/>
        </p:nvSpPr>
        <p:spPr>
          <a:xfrm>
            <a:off x="6096000" y="3572317"/>
            <a:ext cx="5081798" cy="971044"/>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Sale now on! </a:t>
            </a: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a:t>
            </a:r>
            <a:r>
              <a:rPr lang="en-GB" sz="1800">
                <a:effectLst/>
                <a:latin typeface="Calibri" panose="020F0502020204030204" pitchFamily="34" charset="0"/>
                <a:ea typeface="Calibri" panose="020F0502020204030204" pitchFamily="34" charset="0"/>
              </a:rPr>
              <a:t>their </a:t>
            </a:r>
            <a:r>
              <a:rPr lang="en-GB" sz="1800">
                <a:latin typeface="Calibri" panose="020F0502020204030204" pitchFamily="34" charset="0"/>
                <a:ea typeface="Calibri" panose="020F0502020204030204" pitchFamily="34" charset="0"/>
              </a:rPr>
              <a:t>pupil</a:t>
            </a:r>
            <a:r>
              <a:rPr lang="en-GB" sz="1800">
                <a:effectLst/>
                <a:latin typeface="Calibri" panose="020F0502020204030204" pitchFamily="34" charset="0"/>
                <a:ea typeface="Calibri" panose="020F0502020204030204" pitchFamily="34" charset="0"/>
              </a:rPr>
              <a:t>s</a:t>
            </a:r>
            <a:r>
              <a:rPr lang="en-GB" sz="1800" dirty="0">
                <a:effectLst/>
                <a:latin typeface="Calibri" panose="020F0502020204030204" pitchFamily="34" charset="0"/>
                <a:ea typeface="Calibri" panose="020F0502020204030204" pitchFamily="34" charset="0"/>
              </a:rPr>
              <a:t>.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fontScale="90000"/>
          </a:bodyPr>
          <a:lstStyle/>
          <a:p>
            <a:pPr algn="l"/>
            <a:r>
              <a:rPr lang="en-GB" sz="1800" b="1" dirty="0">
                <a:effectLst/>
                <a:latin typeface="Arial" panose="020B0604020202020204" pitchFamily="34" charset="0"/>
                <a:ea typeface="Calibri" panose="020F0502020204030204" pitchFamily="34" charset="0"/>
                <a:cs typeface="Times New Roman" panose="02020603050405020304" pitchFamily="18" charset="0"/>
              </a:rPr>
              <a:t>Recall and use equivalences between simple fractions, decimals and percentages, including in different contexts.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Box 9">
            <a:extLst>
              <a:ext uri="{FF2B5EF4-FFF2-40B4-BE49-F238E27FC236}">
                <a16:creationId xmlns:a16="http://schemas.microsoft.com/office/drawing/2014/main" id="{2AB31DD9-8E2E-46DD-AF29-7B4D41EA3658}"/>
              </a:ext>
            </a:extLst>
          </p:cNvPr>
          <p:cNvSpPr txBox="1"/>
          <p:nvPr/>
        </p:nvSpPr>
        <p:spPr>
          <a:xfrm>
            <a:off x="1981200" y="1836891"/>
            <a:ext cx="8344237" cy="3970318"/>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Content Placeholder 6">
            <a:extLst>
              <a:ext uri="{FF2B5EF4-FFF2-40B4-BE49-F238E27FC236}">
                <a16:creationId xmlns:a16="http://schemas.microsoft.com/office/drawing/2014/main" id="{F581440B-F912-436B-B978-33621B4B97BB}"/>
              </a:ext>
            </a:extLst>
          </p:cNvPr>
          <p:cNvSpPr>
            <a:spLocks noGrp="1"/>
          </p:cNvSpPr>
          <p:nvPr>
            <p:ph idx="1"/>
          </p:nvPr>
        </p:nvSpPr>
        <p:spPr>
          <a:xfrm>
            <a:off x="2773889" y="1688605"/>
            <a:ext cx="6419850" cy="3970318"/>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r>
              <a:rPr lang="en-US" dirty="0">
                <a:latin typeface="+mn-lt"/>
                <a:ea typeface="Bariol" charset="0"/>
                <a:cs typeface="Bariol" charset="0"/>
              </a:rPr>
              <a:t>A coat costs £40. The shop has a sale, and everything was reduced by 20% . What is the price of the coat now?</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3" name="Rectangle 2">
            <a:extLst>
              <a:ext uri="{FF2B5EF4-FFF2-40B4-BE49-F238E27FC236}">
                <a16:creationId xmlns:a16="http://schemas.microsoft.com/office/drawing/2014/main" id="{64C81A9D-84F2-4CAC-AFD4-52AD8D5D0D4C}"/>
              </a:ext>
            </a:extLst>
          </p:cNvPr>
          <p:cNvSpPr/>
          <p:nvPr/>
        </p:nvSpPr>
        <p:spPr>
          <a:xfrm>
            <a:off x="3390563" y="3876085"/>
            <a:ext cx="5081798" cy="971044"/>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Sale now on! </a:t>
            </a:r>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3970318"/>
          </a:xfrm>
          <a:prstGeom prst="rect">
            <a:avLst/>
          </a:prstGeom>
          <a:solidFill>
            <a:schemeClr val="bg2"/>
          </a:solidFill>
        </p:spPr>
        <p:txBody>
          <a:bodyPr wrap="square">
            <a:spAutoFit/>
          </a:bodyPr>
          <a:lstStyle/>
          <a:p>
            <a:pPr marL="0" indent="0">
              <a:buNone/>
            </a:pPr>
            <a:r>
              <a:rPr lang="en-US" dirty="0">
                <a:ea typeface="Bariol" charset="0"/>
                <a:cs typeface="Bariol" charset="0"/>
              </a:rPr>
              <a:t>A coat costs £40. The shop has a sale, and everything was reduced by 20% . What is the price of the coat now?</a:t>
            </a:r>
          </a:p>
          <a:p>
            <a:pPr marL="0" indent="0">
              <a:buNone/>
            </a:pPr>
            <a:endParaRPr lang="en-US" dirty="0">
              <a:ea typeface="Bariol" charset="0"/>
              <a:cs typeface="Bariol" charset="0"/>
            </a:endParaRPr>
          </a:p>
          <a:p>
            <a:pPr marL="0" indent="0">
              <a:buNone/>
            </a:pPr>
            <a:endParaRPr lang="en-US" dirty="0">
              <a:ea typeface="Bariol" charset="0"/>
              <a:cs typeface="Bariol" charset="0"/>
            </a:endParaRPr>
          </a:p>
          <a:p>
            <a:pPr marL="0" indent="0">
              <a:buNone/>
            </a:pPr>
            <a:endParaRPr lang="en-US" dirty="0">
              <a:ea typeface="Bariol" charset="0"/>
              <a:cs typeface="Bariol" charset="0"/>
            </a:endParaRPr>
          </a:p>
          <a:p>
            <a:pPr marL="0" indent="0">
              <a:buNone/>
            </a:pPr>
            <a:endParaRPr lang="en-US" dirty="0">
              <a:ea typeface="Bariol" charset="0"/>
              <a:cs typeface="Bariol" charset="0"/>
            </a:endParaRPr>
          </a:p>
          <a:p>
            <a:pPr marL="0" indent="0">
              <a:buNone/>
            </a:pPr>
            <a:endParaRPr lang="en-US" dirty="0">
              <a:ea typeface="Bariol" charset="0"/>
              <a:cs typeface="Bariol"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354E2B1-015F-49CE-9770-4DDD36444C69}"/>
                  </a:ext>
                </a:extLst>
              </p:cNvPr>
              <p:cNvSpPr txBox="1"/>
              <p:nvPr/>
            </p:nvSpPr>
            <p:spPr>
              <a:xfrm>
                <a:off x="472509" y="1403558"/>
                <a:ext cx="4976122" cy="4940520"/>
              </a:xfrm>
              <a:prstGeom prst="rect">
                <a:avLst/>
              </a:prstGeom>
              <a:solidFill>
                <a:schemeClr val="accent5">
                  <a:lumMod val="20000"/>
                  <a:lumOff val="80000"/>
                </a:schemeClr>
              </a:solidFill>
            </p:spPr>
            <p:txBody>
              <a:bodyPr wrap="square" rtlCol="0">
                <a:spAutoFit/>
              </a:bodyPr>
              <a:lstStyle/>
              <a:p>
                <a:r>
                  <a:rPr lang="en-GB" i="1" dirty="0"/>
                  <a:t>A coat was being sold in a shop. The shop has reduced the price of the coat.</a:t>
                </a:r>
              </a:p>
              <a:p>
                <a:endParaRPr lang="en-GB" i="1" dirty="0"/>
              </a:p>
              <a:p>
                <a:r>
                  <a:rPr lang="en-GB" b="1" i="1" dirty="0"/>
                  <a:t>Key fact: The original price of the coat before it was discounted was £40.</a:t>
                </a:r>
              </a:p>
              <a:p>
                <a:endParaRPr lang="en-GB" b="1" i="1" dirty="0"/>
              </a:p>
              <a:p>
                <a:r>
                  <a:rPr lang="en-GB" b="1" i="1" dirty="0"/>
                  <a:t>Key fact: The whole amount or 100% = £40.</a:t>
                </a:r>
              </a:p>
              <a:p>
                <a:endParaRPr lang="en-GB" b="1" i="1" dirty="0"/>
              </a:p>
              <a:p>
                <a:r>
                  <a:rPr lang="en-GB" b="1" i="1" dirty="0"/>
                  <a:t>Key fact: The coat was reduced by 20%</a:t>
                </a:r>
              </a:p>
              <a:p>
                <a:endParaRPr lang="en-GB" b="1" i="1" dirty="0"/>
              </a:p>
              <a:p>
                <a:r>
                  <a:rPr lang="en-GB" b="1" i="1" dirty="0"/>
                  <a:t>Key fact: </a:t>
                </a:r>
              </a:p>
              <a:p>
                <a:r>
                  <a:rPr lang="en-GB" b="1" i="1" dirty="0"/>
                  <a:t>20% + 20% + 20% + 20% + 20% = 100%</a:t>
                </a:r>
              </a:p>
              <a:p>
                <a:endParaRPr lang="en-GB" b="1" i="1" dirty="0"/>
              </a:p>
              <a:p>
                <a:r>
                  <a:rPr lang="en-GB" b="1" i="1" dirty="0"/>
                  <a:t>Key fact:</a:t>
                </a:r>
              </a:p>
              <a:p>
                <a:r>
                  <a:rPr lang="en-GB" b="1" i="1" dirty="0"/>
                  <a:t>20% is equivalent to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r>
                          <a:rPr lang="en-GB" b="1" i="1" smtClean="0">
                            <a:latin typeface="Cambria Math" panose="02040503050406030204" pitchFamily="18" charset="0"/>
                          </a:rPr>
                          <m:t>𝟓</m:t>
                        </m:r>
                      </m:den>
                    </m:f>
                  </m:oMath>
                </a14:m>
                <a:endParaRPr lang="en-GB" b="1" i="1" dirty="0"/>
              </a:p>
              <a:p>
                <a:endParaRPr lang="en-GB" b="1" i="1" dirty="0"/>
              </a:p>
              <a:p>
                <a:r>
                  <a:rPr lang="en-GB" i="1" dirty="0"/>
                  <a:t>The answer will be an amount of money.</a:t>
                </a:r>
              </a:p>
            </p:txBody>
          </p:sp>
        </mc:Choice>
        <mc:Fallback xmlns="">
          <p:sp>
            <p:nvSpPr>
              <p:cNvPr id="10" name="TextBox 9">
                <a:extLst>
                  <a:ext uri="{FF2B5EF4-FFF2-40B4-BE49-F238E27FC236}">
                    <a16:creationId xmlns:a16="http://schemas.microsoft.com/office/drawing/2014/main" id="{4354E2B1-015F-49CE-9770-4DDD36444C69}"/>
                  </a:ext>
                </a:extLst>
              </p:cNvPr>
              <p:cNvSpPr txBox="1">
                <a:spLocks noRot="1" noChangeAspect="1" noMove="1" noResize="1" noEditPoints="1" noAdjustHandles="1" noChangeArrowheads="1" noChangeShapeType="1" noTextEdit="1"/>
              </p:cNvSpPr>
              <p:nvPr/>
            </p:nvSpPr>
            <p:spPr>
              <a:xfrm>
                <a:off x="472509" y="1403558"/>
                <a:ext cx="4976122" cy="4940520"/>
              </a:xfrm>
              <a:prstGeom prst="rect">
                <a:avLst/>
              </a:prstGeom>
              <a:blipFill>
                <a:blip r:embed="rId2"/>
                <a:stretch>
                  <a:fillRect l="-1103" t="-617" r="-735" b="-617"/>
                </a:stretch>
              </a:blipFill>
            </p:spPr>
            <p:txBody>
              <a:bodyPr/>
              <a:lstStyle/>
              <a:p>
                <a:r>
                  <a:rPr lang="en-GB">
                    <a:noFill/>
                  </a:rPr>
                  <a:t> </a:t>
                </a:r>
              </a:p>
            </p:txBody>
          </p:sp>
        </mc:Fallback>
      </mc:AlternateContent>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Rectangle 5">
            <a:extLst>
              <a:ext uri="{FF2B5EF4-FFF2-40B4-BE49-F238E27FC236}">
                <a16:creationId xmlns:a16="http://schemas.microsoft.com/office/drawing/2014/main" id="{CD99948F-AFD4-4D62-9D63-D06C20566E49}"/>
              </a:ext>
            </a:extLst>
          </p:cNvPr>
          <p:cNvSpPr/>
          <p:nvPr/>
        </p:nvSpPr>
        <p:spPr>
          <a:xfrm>
            <a:off x="6405722" y="2943478"/>
            <a:ext cx="5081798" cy="971044"/>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Sale now on! </a:t>
            </a:r>
          </a:p>
        </p:txBody>
      </p:sp>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801314"/>
          </a:xfrm>
          <a:prstGeom prst="rect">
            <a:avLst/>
          </a:prstGeom>
          <a:solidFill>
            <a:schemeClr val="accent5">
              <a:lumMod val="20000"/>
              <a:lumOff val="80000"/>
            </a:schemeClr>
          </a:solidFill>
        </p:spPr>
        <p:txBody>
          <a:bodyPr wrap="square" rtlCol="0">
            <a:spAutoFit/>
          </a:bodyPr>
          <a:lstStyle/>
          <a:p>
            <a:r>
              <a:rPr lang="en-GB" b="1" dirty="0"/>
              <a:t>Step 1:</a:t>
            </a:r>
          </a:p>
          <a:p>
            <a:r>
              <a:rPr lang="en-GB" b="1" dirty="0"/>
              <a:t>Draw the bar model that represents the problem including the original price of the coat (whole) and the percentage discount </a:t>
            </a:r>
          </a:p>
          <a:p>
            <a:endParaRPr lang="en-GB" b="1" dirty="0">
              <a:cs typeface="Times New Roman" panose="02020603050405020304" pitchFamily="18" charset="0"/>
            </a:endParaRPr>
          </a:p>
          <a:p>
            <a:r>
              <a:rPr lang="en-GB" b="1" dirty="0">
                <a:cs typeface="Times New Roman" panose="02020603050405020304" pitchFamily="18" charset="0"/>
              </a:rPr>
              <a:t>Step 2:</a:t>
            </a:r>
          </a:p>
          <a:p>
            <a:r>
              <a:rPr lang="en-GB" b="1" dirty="0">
                <a:cs typeface="Times New Roman" panose="02020603050405020304" pitchFamily="18" charset="0"/>
              </a:rPr>
              <a:t>Label the bar model showing that £40 is equal to 100%</a:t>
            </a:r>
          </a:p>
          <a:p>
            <a:endParaRPr lang="en-GB" b="1" dirty="0">
              <a:cs typeface="Times New Roman" panose="02020603050405020304" pitchFamily="18" charset="0"/>
            </a:endParaRPr>
          </a:p>
          <a:p>
            <a:r>
              <a:rPr lang="en-GB" b="1" dirty="0">
                <a:cs typeface="Times New Roman" panose="02020603050405020304" pitchFamily="18" charset="0"/>
              </a:rPr>
              <a:t>Step 3:</a:t>
            </a:r>
          </a:p>
          <a:p>
            <a:r>
              <a:rPr lang="en-GB" b="1" dirty="0">
                <a:cs typeface="Times New Roman" panose="02020603050405020304" pitchFamily="18" charset="0"/>
              </a:rPr>
              <a:t>Work out what 20% of £40 is. </a:t>
            </a:r>
          </a:p>
          <a:p>
            <a:endParaRPr lang="en-GB" b="1" dirty="0">
              <a:cs typeface="Times New Roman" panose="02020603050405020304" pitchFamily="18" charset="0"/>
            </a:endParaRPr>
          </a:p>
          <a:p>
            <a:r>
              <a:rPr lang="en-GB" b="1" dirty="0">
                <a:cs typeface="Times New Roman" panose="02020603050405020304" pitchFamily="18" charset="0"/>
              </a:rPr>
              <a:t>Step 4:</a:t>
            </a:r>
          </a:p>
          <a:p>
            <a:r>
              <a:rPr lang="en-GB" b="1" dirty="0">
                <a:cs typeface="Times New Roman" panose="02020603050405020304" pitchFamily="18" charset="0"/>
              </a:rPr>
              <a:t>Take 20% away from £40 to find the cost of the coat now that it has been reduced.</a:t>
            </a: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487382"/>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A coat costs £40. The shop has a sale, and everything was reduced by 20% . What is the price of the coat now?</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6" name="Rectangle 5">
            <a:extLst>
              <a:ext uri="{FF2B5EF4-FFF2-40B4-BE49-F238E27FC236}">
                <a16:creationId xmlns:a16="http://schemas.microsoft.com/office/drawing/2014/main" id="{941D03D0-6860-42D7-B96F-BB2AA3A5F022}"/>
              </a:ext>
            </a:extLst>
          </p:cNvPr>
          <p:cNvSpPr/>
          <p:nvPr/>
        </p:nvSpPr>
        <p:spPr>
          <a:xfrm>
            <a:off x="6158890" y="3183899"/>
            <a:ext cx="5081798" cy="971044"/>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Sale now on! </a:t>
            </a:r>
          </a:p>
        </p:txBody>
      </p:sp>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E6C3DC-2C25-4BFA-9974-92BEDCEED352}"/>
              </a:ext>
            </a:extLst>
          </p:cNvPr>
          <p:cNvPicPr>
            <a:picLocks noChangeAspect="1"/>
          </p:cNvPicPr>
          <p:nvPr/>
        </p:nvPicPr>
        <p:blipFill>
          <a:blip r:embed="rId2"/>
          <a:stretch>
            <a:fillRect/>
          </a:stretch>
        </p:blipFill>
        <p:spPr>
          <a:xfrm>
            <a:off x="1690687" y="1390650"/>
            <a:ext cx="8810625" cy="4076700"/>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C2C7A72-7C4A-4506-8DEE-575441380A26}"/>
                  </a:ext>
                </a:extLst>
              </p:cNvPr>
              <p:cNvSpPr txBox="1"/>
              <p:nvPr/>
            </p:nvSpPr>
            <p:spPr>
              <a:xfrm>
                <a:off x="357398" y="1425730"/>
                <a:ext cx="4518053" cy="5201424"/>
              </a:xfrm>
              <a:prstGeom prst="rect">
                <a:avLst/>
              </a:prstGeom>
              <a:solidFill>
                <a:schemeClr val="accent5">
                  <a:lumMod val="20000"/>
                  <a:lumOff val="80000"/>
                </a:schemeClr>
              </a:solidFill>
            </p:spPr>
            <p:txBody>
              <a:bodyPr wrap="square" rtlCol="0">
                <a:spAutoFit/>
              </a:bodyPr>
              <a:lstStyle/>
              <a:p>
                <a:r>
                  <a:rPr lang="en-GB" b="1" dirty="0"/>
                  <a:t>Step 1:</a:t>
                </a:r>
              </a:p>
              <a:p>
                <a:r>
                  <a:rPr lang="en-GB" b="1" dirty="0">
                    <a:cs typeface="Times New Roman" panose="02020603050405020304" pitchFamily="18" charset="0"/>
                  </a:rPr>
                  <a:t>Draw the bar model showing the £40 is equal to 100% and that the coat has been discounted by 20%</a:t>
                </a:r>
              </a:p>
              <a:p>
                <a:endParaRPr lang="en-GB" dirty="0">
                  <a:cs typeface="Times New Roman" panose="02020603050405020304" pitchFamily="18" charset="0"/>
                </a:endParaRPr>
              </a:p>
              <a:p>
                <a:r>
                  <a:rPr lang="en-GB" b="1" dirty="0">
                    <a:cs typeface="Times New Roman" panose="02020603050405020304" pitchFamily="18" charset="0"/>
                  </a:rPr>
                  <a:t>Step 2:</a:t>
                </a:r>
              </a:p>
              <a:p>
                <a:r>
                  <a:rPr lang="en-GB" b="1" dirty="0">
                    <a:cs typeface="Times New Roman" panose="02020603050405020304" pitchFamily="18" charset="0"/>
                  </a:rPr>
                  <a:t>Find 20% of £40. </a:t>
                </a:r>
              </a:p>
              <a:p>
                <a:r>
                  <a:rPr lang="en-GB" dirty="0">
                    <a:cs typeface="Times New Roman" panose="02020603050405020304" pitchFamily="18" charset="0"/>
                  </a:rPr>
                  <a:t>20% is the same as </a:t>
                </a:r>
                <a14:m>
                  <m:oMath xmlns:m="http://schemas.openxmlformats.org/officeDocument/2006/math">
                    <m:f>
                      <m:fPr>
                        <m:ctrlPr>
                          <a:rPr lang="en-GB"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r>
                          <a:rPr lang="en-GB" b="0" i="1" smtClean="0">
                            <a:latin typeface="Cambria Math" panose="02040503050406030204" pitchFamily="18" charset="0"/>
                            <a:cs typeface="Times New Roman" panose="02020603050405020304" pitchFamily="18" charset="0"/>
                          </a:rPr>
                          <m:t>5</m:t>
                        </m:r>
                      </m:den>
                    </m:f>
                  </m:oMath>
                </a14:m>
                <a:endParaRPr lang="en-GB" dirty="0">
                  <a:cs typeface="Times New Roman" panose="02020603050405020304" pitchFamily="18" charset="0"/>
                </a:endParaRPr>
              </a:p>
              <a:p>
                <a:r>
                  <a:rPr lang="en-GB" dirty="0">
                    <a:cs typeface="Times New Roman" panose="02020603050405020304" pitchFamily="18" charset="0"/>
                  </a:rPr>
                  <a:t>£40 ÷ 5 = £8</a:t>
                </a:r>
              </a:p>
              <a:p>
                <a:r>
                  <a:rPr lang="en-GB" dirty="0">
                    <a:cs typeface="Times New Roman" panose="02020603050405020304" pitchFamily="18" charset="0"/>
                  </a:rPr>
                  <a:t>20% = £8</a:t>
                </a:r>
              </a:p>
              <a:p>
                <a:endParaRPr lang="en-GB" b="1" dirty="0">
                  <a:cs typeface="Times New Roman" panose="02020603050405020304" pitchFamily="18" charset="0"/>
                </a:endParaRPr>
              </a:p>
              <a:p>
                <a:r>
                  <a:rPr lang="en-GB" b="1" dirty="0">
                    <a:cs typeface="Times New Roman" panose="02020603050405020304" pitchFamily="18" charset="0"/>
                  </a:rPr>
                  <a:t>Step 3:</a:t>
                </a:r>
              </a:p>
              <a:p>
                <a:r>
                  <a:rPr lang="en-GB" b="1" dirty="0">
                    <a:cs typeface="Times New Roman" panose="02020603050405020304" pitchFamily="18" charset="0"/>
                  </a:rPr>
                  <a:t>Take 20% (the answer from step 2) from £40 to find the cost of the coat when it has a 20% discount.</a:t>
                </a:r>
              </a:p>
              <a:p>
                <a:r>
                  <a:rPr lang="en-GB" dirty="0">
                    <a:cs typeface="Times New Roman" panose="02020603050405020304" pitchFamily="18" charset="0"/>
                  </a:rPr>
                  <a:t>£40 - £8 = £32</a:t>
                </a:r>
              </a:p>
              <a:p>
                <a:r>
                  <a:rPr lang="en-GB" dirty="0">
                    <a:cs typeface="Times New Roman" panose="02020603050405020304" pitchFamily="18" charset="0"/>
                  </a:rPr>
                  <a:t>The cost of the coat is £32</a:t>
                </a:r>
              </a:p>
              <a:p>
                <a:endParaRPr lang="en-GB" b="1" dirty="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9C2C7A72-7C4A-4506-8DEE-575441380A26}"/>
                  </a:ext>
                </a:extLst>
              </p:cNvPr>
              <p:cNvSpPr txBox="1">
                <a:spLocks noRot="1" noChangeAspect="1" noMove="1" noResize="1" noEditPoints="1" noAdjustHandles="1" noChangeArrowheads="1" noChangeShapeType="1" noTextEdit="1"/>
              </p:cNvSpPr>
              <p:nvPr/>
            </p:nvSpPr>
            <p:spPr>
              <a:xfrm>
                <a:off x="357398" y="1425730"/>
                <a:ext cx="4518053" cy="5201424"/>
              </a:xfrm>
              <a:prstGeom prst="rect">
                <a:avLst/>
              </a:prstGeom>
              <a:blipFill>
                <a:blip r:embed="rId2"/>
                <a:stretch>
                  <a:fillRect l="-1215" t="-703" r="-1754"/>
                </a:stretch>
              </a:blipFill>
            </p:spPr>
            <p:txBody>
              <a:bodyPr/>
              <a:lstStyle/>
              <a:p>
                <a:r>
                  <a:rPr lang="en-GB">
                    <a:noFill/>
                  </a:rPr>
                  <a:t> </a:t>
                </a:r>
              </a:p>
            </p:txBody>
          </p:sp>
        </mc:Fallback>
      </mc:AlternateContent>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3970318"/>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A coat costs £40. The shop has a sale, and everything was reduced by 20% . What is the price of the coat now?</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6" name="Rectangle 5">
            <a:extLst>
              <a:ext uri="{FF2B5EF4-FFF2-40B4-BE49-F238E27FC236}">
                <a16:creationId xmlns:a16="http://schemas.microsoft.com/office/drawing/2014/main" id="{B1AAF821-21C2-494E-A242-949F9B494B16}"/>
              </a:ext>
            </a:extLst>
          </p:cNvPr>
          <p:cNvSpPr/>
          <p:nvPr/>
        </p:nvSpPr>
        <p:spPr>
          <a:xfrm>
            <a:off x="6096000" y="3572317"/>
            <a:ext cx="5081798" cy="971044"/>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Sale now on! </a:t>
            </a:r>
          </a:p>
        </p:txBody>
      </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F7B463-7720-4255-8799-BB4ED2121E86}"/>
              </a:ext>
            </a:extLst>
          </p:cNvPr>
          <p:cNvPicPr>
            <a:picLocks noChangeAspect="1"/>
          </p:cNvPicPr>
          <p:nvPr/>
        </p:nvPicPr>
        <p:blipFill>
          <a:blip r:embed="rId2"/>
          <a:stretch>
            <a:fillRect/>
          </a:stretch>
        </p:blipFill>
        <p:spPr>
          <a:xfrm>
            <a:off x="150414" y="161283"/>
            <a:ext cx="7555204" cy="2440039"/>
          </a:xfrm>
          <a:prstGeom prst="rect">
            <a:avLst/>
          </a:prstGeom>
        </p:spPr>
      </p:pic>
      <p:sp>
        <p:nvSpPr>
          <p:cNvPr id="8" name="Rectangle 7">
            <a:extLst>
              <a:ext uri="{FF2B5EF4-FFF2-40B4-BE49-F238E27FC236}">
                <a16:creationId xmlns:a16="http://schemas.microsoft.com/office/drawing/2014/main" id="{537DC051-822F-4D81-8826-0F3747235D6A}"/>
              </a:ext>
            </a:extLst>
          </p:cNvPr>
          <p:cNvSpPr/>
          <p:nvPr/>
        </p:nvSpPr>
        <p:spPr>
          <a:xfrm>
            <a:off x="7889735" y="1152923"/>
            <a:ext cx="3228723" cy="1277906"/>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0A62603-A694-4CD1-8C8E-F0A0872D5A84}"/>
                  </a:ext>
                </a:extLst>
              </p:cNvPr>
              <p:cNvSpPr txBox="1"/>
              <p:nvPr/>
            </p:nvSpPr>
            <p:spPr>
              <a:xfrm rot="10800000" flipV="1">
                <a:off x="7889735" y="1192921"/>
                <a:ext cx="3372005" cy="1062535"/>
              </a:xfrm>
              <a:prstGeom prst="rect">
                <a:avLst/>
              </a:prstGeom>
              <a:noFill/>
            </p:spPr>
            <p:txBody>
              <a:bodyPr wrap="square" rtlCol="0">
                <a:spAutoFit/>
              </a:bodyPr>
              <a:lstStyle/>
              <a:p>
                <a:pPr algn="ctr"/>
                <a:r>
                  <a:rPr lang="en-GB" b="1" dirty="0"/>
                  <a:t>Divide £40 by 5 to find out what 20% is as 20% is the same as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r>
                          <a:rPr lang="en-GB" b="1" i="1" smtClean="0">
                            <a:latin typeface="Cambria Math" panose="02040503050406030204" pitchFamily="18" charset="0"/>
                          </a:rPr>
                          <m:t>𝟓</m:t>
                        </m:r>
                      </m:den>
                    </m:f>
                  </m:oMath>
                </a14:m>
                <a:endParaRPr lang="en-GB" b="1" dirty="0"/>
              </a:p>
            </p:txBody>
          </p:sp>
        </mc:Choice>
        <mc:Fallback xmlns="">
          <p:sp>
            <p:nvSpPr>
              <p:cNvPr id="5" name="TextBox 4">
                <a:extLst>
                  <a:ext uri="{FF2B5EF4-FFF2-40B4-BE49-F238E27FC236}">
                    <a16:creationId xmlns:a16="http://schemas.microsoft.com/office/drawing/2014/main" id="{20A62603-A694-4CD1-8C8E-F0A0872D5A84}"/>
                  </a:ext>
                </a:extLst>
              </p:cNvPr>
              <p:cNvSpPr txBox="1">
                <a:spLocks noRot="1" noChangeAspect="1" noMove="1" noResize="1" noEditPoints="1" noAdjustHandles="1" noChangeArrowheads="1" noChangeShapeType="1" noTextEdit="1"/>
              </p:cNvSpPr>
              <p:nvPr/>
            </p:nvSpPr>
            <p:spPr>
              <a:xfrm rot="10800000" flipV="1">
                <a:off x="7889735" y="1192921"/>
                <a:ext cx="3372005" cy="1062535"/>
              </a:xfrm>
              <a:prstGeom prst="rect">
                <a:avLst/>
              </a:prstGeom>
              <a:blipFill>
                <a:blip r:embed="rId3"/>
                <a:stretch>
                  <a:fillRect t="-3448" b="-1149"/>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CEC44166-8B96-4935-8F5D-1660D602F063}"/>
              </a:ext>
            </a:extLst>
          </p:cNvPr>
          <p:cNvPicPr>
            <a:picLocks noChangeAspect="1"/>
          </p:cNvPicPr>
          <p:nvPr/>
        </p:nvPicPr>
        <p:blipFill>
          <a:blip r:embed="rId4"/>
          <a:stretch>
            <a:fillRect/>
          </a:stretch>
        </p:blipFill>
        <p:spPr>
          <a:xfrm>
            <a:off x="477106" y="3327406"/>
            <a:ext cx="7647672" cy="2917753"/>
          </a:xfrm>
          <a:prstGeom prst="rect">
            <a:avLst/>
          </a:prstGeom>
        </p:spPr>
      </p:pic>
      <p:sp>
        <p:nvSpPr>
          <p:cNvPr id="9" name="Rectangle 8">
            <a:extLst>
              <a:ext uri="{FF2B5EF4-FFF2-40B4-BE49-F238E27FC236}">
                <a16:creationId xmlns:a16="http://schemas.microsoft.com/office/drawing/2014/main" id="{3BC3C9B1-6E32-45F8-ABB9-6CB45E6EF50C}"/>
              </a:ext>
            </a:extLst>
          </p:cNvPr>
          <p:cNvSpPr/>
          <p:nvPr/>
        </p:nvSpPr>
        <p:spPr>
          <a:xfrm>
            <a:off x="8349631" y="3985646"/>
            <a:ext cx="3228723" cy="1277906"/>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ysClr val="windowText" lastClr="000000"/>
                </a:solidFill>
              </a:rPr>
              <a:t>Take 20% (£8) away from £40 to find out how much the coat costs now?</a:t>
            </a: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TotalTime>
  <Words>1126</Words>
  <Application>Microsoft Office PowerPoint</Application>
  <PresentationFormat>Widescreen</PresentationFormat>
  <Paragraphs>150</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 Math</vt:lpstr>
      <vt:lpstr>Symbol</vt:lpstr>
      <vt:lpstr>3_HIAS PowerPoint template</vt:lpstr>
      <vt:lpstr>Year 6</vt:lpstr>
      <vt:lpstr> HIAS Blended Learning Resource</vt:lpstr>
      <vt:lpstr>PowerPoint Presentation</vt:lpstr>
      <vt:lpstr>Recall and use equivalences between simple fractions, decimals and percentages, including in different contexts.  </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11</cp:revision>
  <dcterms:created xsi:type="dcterms:W3CDTF">2021-01-05T11:02:27Z</dcterms:created>
  <dcterms:modified xsi:type="dcterms:W3CDTF">2021-01-18T12:39:13Z</dcterms:modified>
</cp:coreProperties>
</file>