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2" r:id="rId2"/>
    <p:sldId id="2643" r:id="rId3"/>
    <p:sldId id="2645" r:id="rId4"/>
    <p:sldId id="262" r:id="rId5"/>
    <p:sldId id="273" r:id="rId6"/>
    <p:sldId id="2637" r:id="rId7"/>
    <p:sldId id="2638" r:id="rId8"/>
    <p:sldId id="2639" r:id="rId9"/>
    <p:sldId id="2644" r:id="rId10"/>
    <p:sldId id="2646" r:id="rId11"/>
    <p:sldId id="2641" r:id="rId12"/>
    <p:sldId id="264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8" autoAdjust="0"/>
    <p:restoredTop sz="94660"/>
  </p:normalViewPr>
  <p:slideViewPr>
    <p:cSldViewPr snapToGrid="0">
      <p:cViewPr varScale="1">
        <p:scale>
          <a:sx n="79" d="100"/>
          <a:sy n="79" d="100"/>
        </p:scale>
        <p:origin x="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26/02/2021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hyperlink" Target="https://evilturnover.deviantart.com/art/Sun-Bed-Season-2-Episode-3-307268094"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evilturnover.deviantart.com/art/Sun-Bed-Season-2-Episode-3-30726809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evilturnover.deviantart.com/art/Sun-Bed-Season-2-Episode-3-30726809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evilturnover.deviantart.com/art/Sun-Bed-Season-2-Episode-3-30726809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evilturnover.deviantart.com/art/Sun-Bed-Season-2-Episode-3-30726809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evilturnover.deviantart.com/art/Sun-Bed-Season-2-Episode-3-307268094"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vilturnover.deviantart.com/art/Sun-Bed-Season-2-Episode-3-307268094"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evilturnover.deviantart.com/art/Sun-Bed-Season-2-Episode-3-307268094"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hyperlink" Target="https://evilturnover.deviantart.com/art/Sun-Bed-Season-2-Episode-3-30726809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3</a:t>
            </a:r>
          </a:p>
        </p:txBody>
      </p:sp>
      <p:sp>
        <p:nvSpPr>
          <p:cNvPr id="3" name="Subtitle 2"/>
          <p:cNvSpPr>
            <a:spLocks noGrp="1"/>
          </p:cNvSpPr>
          <p:nvPr>
            <p:ph type="subTitle" idx="1"/>
          </p:nvPr>
        </p:nvSpPr>
        <p:spPr>
          <a:xfrm>
            <a:off x="1847528" y="3068960"/>
            <a:ext cx="7776864" cy="966223"/>
          </a:xfrm>
        </p:spPr>
        <p:txBody>
          <a:bodyPr>
            <a:normAutofit fontScale="92500" lnSpcReduction="10000"/>
          </a:bodyPr>
          <a:lstStyle/>
          <a:p>
            <a:pPr algn="l"/>
            <a:r>
              <a:rPr lang="en-GB" sz="2400" b="1" dirty="0">
                <a:solidFill>
                  <a:schemeClr val="tx1"/>
                </a:solidFill>
              </a:rPr>
              <a:t>Multiplication and Division 2</a:t>
            </a:r>
          </a:p>
          <a:p>
            <a:pPr marL="342900" indent="-342900" algn="l">
              <a:buFont typeface="Arial" panose="020B0604020202020204" pitchFamily="34" charset="0"/>
              <a:buChar char="•"/>
            </a:pPr>
            <a:r>
              <a:rPr lang="en-GB" sz="1800" b="1" dirty="0">
                <a:solidFill>
                  <a:schemeClr val="tx1"/>
                </a:solidFill>
                <a:effectLst/>
                <a:latin typeface="Arial" panose="020B0604020202020204" pitchFamily="34" charset="0"/>
                <a:ea typeface="Calibri" panose="020F0502020204030204" pitchFamily="34" charset="0"/>
              </a:rPr>
              <a:t>Solve problems including missing number problems involving multiplication and division</a:t>
            </a:r>
            <a:endParaRPr lang="en-GB" sz="2400" b="1"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E9DA91-6438-45D2-B26B-297CCE60DB34}"/>
              </a:ext>
            </a:extLst>
          </p:cNvPr>
          <p:cNvSpPr txBox="1"/>
          <p:nvPr/>
        </p:nvSpPr>
        <p:spPr>
          <a:xfrm>
            <a:off x="395555" y="436615"/>
            <a:ext cx="10078948" cy="7017306"/>
          </a:xfrm>
          <a:prstGeom prst="rect">
            <a:avLst/>
          </a:prstGeom>
          <a:noFill/>
        </p:spPr>
        <p:txBody>
          <a:bodyPr wrap="square" rtlCol="0">
            <a:spAutoFit/>
          </a:bodyPr>
          <a:lstStyle/>
          <a:p>
            <a:r>
              <a:rPr lang="en-GB" b="1" dirty="0">
                <a:cs typeface="Times New Roman" panose="02020603050405020304" pitchFamily="18" charset="0"/>
              </a:rPr>
              <a:t>Step 3:  </a:t>
            </a:r>
            <a:r>
              <a:rPr lang="en-GB" b="1" dirty="0"/>
              <a:t>There are another 24 sunbeds which are stacked in piles of 3. How many </a:t>
            </a:r>
          </a:p>
          <a:p>
            <a:r>
              <a:rPr lang="en-GB" b="1" dirty="0"/>
              <a:t>more stacks can be made? </a:t>
            </a:r>
          </a:p>
          <a:p>
            <a:r>
              <a:rPr lang="en-GB" b="1" dirty="0">
                <a:solidFill>
                  <a:srgbClr val="FF0000"/>
                </a:solidFill>
                <a:cs typeface="Times New Roman" panose="02020603050405020304" pitchFamily="18" charset="0"/>
              </a:rPr>
              <a:t>24 ÷ 3 = ?</a:t>
            </a:r>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 </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solidFill>
                  <a:srgbClr val="7030A0"/>
                </a:solidFill>
              </a:rPr>
              <a:t>‘If there are 24 sunbeds which are stacked in piles of 3, </a:t>
            </a:r>
          </a:p>
          <a:p>
            <a:r>
              <a:rPr lang="en-GB" b="1" dirty="0">
                <a:solidFill>
                  <a:srgbClr val="7030A0"/>
                </a:solidFill>
              </a:rPr>
              <a:t>then there are 8 stacks which can be made.’</a:t>
            </a:r>
          </a:p>
          <a:p>
            <a:endParaRPr lang="en-GB" b="1" dirty="0">
              <a:cs typeface="Times New Roman" panose="02020603050405020304" pitchFamily="18" charset="0"/>
            </a:endParaRPr>
          </a:p>
          <a:p>
            <a:r>
              <a:rPr lang="en-GB" b="1" dirty="0"/>
              <a:t>Step 4: How many stacks of 3 sunbeds are there altogether?</a:t>
            </a:r>
          </a:p>
          <a:p>
            <a:r>
              <a:rPr lang="en-GB" b="1" dirty="0">
                <a:solidFill>
                  <a:srgbClr val="FF0000"/>
                </a:solidFill>
              </a:rPr>
              <a:t>6 stacks + 8 stacks = 14 stacks of sunbeds altogether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dirty="0"/>
          </a:p>
        </p:txBody>
      </p:sp>
      <p:pic>
        <p:nvPicPr>
          <p:cNvPr id="4" name="Picture 3">
            <a:extLst>
              <a:ext uri="{FF2B5EF4-FFF2-40B4-BE49-F238E27FC236}">
                <a16:creationId xmlns:a16="http://schemas.microsoft.com/office/drawing/2014/main" id="{D0FA27E6-E110-40F5-8CDC-30A4A46AF2CB}"/>
              </a:ext>
            </a:extLst>
          </p:cNvPr>
          <p:cNvPicPr>
            <a:picLocks noChangeAspect="1"/>
          </p:cNvPicPr>
          <p:nvPr/>
        </p:nvPicPr>
        <p:blipFill>
          <a:blip r:embed="rId2"/>
          <a:stretch>
            <a:fillRect/>
          </a:stretch>
        </p:blipFill>
        <p:spPr>
          <a:xfrm>
            <a:off x="395555" y="1446432"/>
            <a:ext cx="4589365" cy="2498836"/>
          </a:xfrm>
          <a:prstGeom prst="rect">
            <a:avLst/>
          </a:prstGeom>
        </p:spPr>
      </p:pic>
      <p:sp>
        <p:nvSpPr>
          <p:cNvPr id="72" name="TextBox 71">
            <a:extLst>
              <a:ext uri="{FF2B5EF4-FFF2-40B4-BE49-F238E27FC236}">
                <a16:creationId xmlns:a16="http://schemas.microsoft.com/office/drawing/2014/main" id="{68A5AE50-0ADE-4A94-8D1F-26173B84A140}"/>
              </a:ext>
            </a:extLst>
          </p:cNvPr>
          <p:cNvSpPr txBox="1"/>
          <p:nvPr/>
        </p:nvSpPr>
        <p:spPr>
          <a:xfrm>
            <a:off x="4984920" y="1636944"/>
            <a:ext cx="2588579" cy="2862322"/>
          </a:xfrm>
          <a:prstGeom prst="rect">
            <a:avLst/>
          </a:prstGeom>
          <a:noFill/>
        </p:spPr>
        <p:txBody>
          <a:bodyPr wrap="square" rtlCol="0">
            <a:spAutoFit/>
          </a:bodyPr>
          <a:lstStyle/>
          <a:p>
            <a:r>
              <a:rPr lang="en-GB" dirty="0">
                <a:solidFill>
                  <a:srgbClr val="FF0000"/>
                </a:solidFill>
              </a:rPr>
              <a:t>24 – 3 = 21</a:t>
            </a:r>
          </a:p>
          <a:p>
            <a:r>
              <a:rPr lang="en-GB" dirty="0">
                <a:solidFill>
                  <a:srgbClr val="FF0000"/>
                </a:solidFill>
              </a:rPr>
              <a:t>21 – 3 = 18</a:t>
            </a:r>
          </a:p>
          <a:p>
            <a:r>
              <a:rPr lang="en-GB" dirty="0">
                <a:solidFill>
                  <a:srgbClr val="FF0000"/>
                </a:solidFill>
              </a:rPr>
              <a:t>18 – 3 = 15 </a:t>
            </a:r>
          </a:p>
          <a:p>
            <a:r>
              <a:rPr lang="en-GB" dirty="0">
                <a:solidFill>
                  <a:srgbClr val="FF0000"/>
                </a:solidFill>
              </a:rPr>
              <a:t>15 – 3 = 12</a:t>
            </a:r>
          </a:p>
          <a:p>
            <a:r>
              <a:rPr lang="en-GB" dirty="0">
                <a:solidFill>
                  <a:srgbClr val="FF0000"/>
                </a:solidFill>
              </a:rPr>
              <a:t>12 – 3 = 9</a:t>
            </a:r>
          </a:p>
          <a:p>
            <a:r>
              <a:rPr lang="en-GB" dirty="0">
                <a:solidFill>
                  <a:srgbClr val="FF0000"/>
                </a:solidFill>
              </a:rPr>
              <a:t>9 – 3 = 6</a:t>
            </a:r>
          </a:p>
          <a:p>
            <a:r>
              <a:rPr lang="en-GB" dirty="0">
                <a:solidFill>
                  <a:srgbClr val="FF0000"/>
                </a:solidFill>
              </a:rPr>
              <a:t>6 – 3 = 3</a:t>
            </a:r>
          </a:p>
          <a:p>
            <a:r>
              <a:rPr lang="en-GB" dirty="0">
                <a:solidFill>
                  <a:srgbClr val="FF0000"/>
                </a:solidFill>
              </a:rPr>
              <a:t>3 – 3 = 0</a:t>
            </a:r>
          </a:p>
          <a:p>
            <a:endParaRPr lang="en-GB" dirty="0">
              <a:solidFill>
                <a:srgbClr val="FF0000"/>
              </a:solidFill>
            </a:endParaRPr>
          </a:p>
          <a:p>
            <a:r>
              <a:rPr lang="en-GB" dirty="0">
                <a:solidFill>
                  <a:srgbClr val="FF0000"/>
                </a:solidFill>
              </a:rPr>
              <a:t>24 ÷ 3 = 8</a:t>
            </a:r>
          </a:p>
        </p:txBody>
      </p:sp>
      <p:grpSp>
        <p:nvGrpSpPr>
          <p:cNvPr id="6" name="Group 5">
            <a:extLst>
              <a:ext uri="{FF2B5EF4-FFF2-40B4-BE49-F238E27FC236}">
                <a16:creationId xmlns:a16="http://schemas.microsoft.com/office/drawing/2014/main" id="{D6DC8D08-4863-4CF1-BC45-CA4EA9A8CF14}"/>
              </a:ext>
            </a:extLst>
          </p:cNvPr>
          <p:cNvGrpSpPr/>
          <p:nvPr/>
        </p:nvGrpSpPr>
        <p:grpSpPr>
          <a:xfrm>
            <a:off x="6625536" y="2293391"/>
            <a:ext cx="2217817" cy="2271218"/>
            <a:chOff x="6625536" y="2293391"/>
            <a:chExt cx="2217817" cy="2271218"/>
          </a:xfrm>
        </p:grpSpPr>
        <p:grpSp>
          <p:nvGrpSpPr>
            <p:cNvPr id="73" name="Group 72">
              <a:extLst>
                <a:ext uri="{FF2B5EF4-FFF2-40B4-BE49-F238E27FC236}">
                  <a16:creationId xmlns:a16="http://schemas.microsoft.com/office/drawing/2014/main" id="{7A835831-4FAA-40F8-B2B6-DFFF9CB283CE}"/>
                </a:ext>
              </a:extLst>
            </p:cNvPr>
            <p:cNvGrpSpPr/>
            <p:nvPr/>
          </p:nvGrpSpPr>
          <p:grpSpPr>
            <a:xfrm>
              <a:off x="6625536" y="2293391"/>
              <a:ext cx="614850" cy="2271218"/>
              <a:chOff x="10623957" y="2390943"/>
              <a:chExt cx="822137" cy="2605569"/>
            </a:xfrm>
          </p:grpSpPr>
          <p:sp>
            <p:nvSpPr>
              <p:cNvPr id="74" name="Oval 73">
                <a:extLst>
                  <a:ext uri="{FF2B5EF4-FFF2-40B4-BE49-F238E27FC236}">
                    <a16:creationId xmlns:a16="http://schemas.microsoft.com/office/drawing/2014/main" id="{667E7B9F-0A8B-48FB-9511-ADBCB0008837}"/>
                  </a:ext>
                </a:extLst>
              </p:cNvPr>
              <p:cNvSpPr/>
              <p:nvPr/>
            </p:nvSpPr>
            <p:spPr>
              <a:xfrm>
                <a:off x="10752449" y="2390943"/>
                <a:ext cx="693645" cy="260556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7" name="Picture 76" descr="A picture containing text, seat, chair, furniture&#10;&#10;Description automatically generated">
                <a:extLst>
                  <a:ext uri="{FF2B5EF4-FFF2-40B4-BE49-F238E27FC236}">
                    <a16:creationId xmlns:a16="http://schemas.microsoft.com/office/drawing/2014/main" id="{51BF5913-6E79-485F-A9EC-7A4B8C8EB24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747090" y="2808140"/>
                <a:ext cx="648663" cy="515080"/>
              </a:xfrm>
              <a:prstGeom prst="rect">
                <a:avLst/>
              </a:prstGeom>
            </p:spPr>
          </p:pic>
          <p:pic>
            <p:nvPicPr>
              <p:cNvPr id="79" name="Picture 78" descr="A picture containing text, seat, chair, furniture&#10;&#10;Description automatically generated">
                <a:extLst>
                  <a:ext uri="{FF2B5EF4-FFF2-40B4-BE49-F238E27FC236}">
                    <a16:creationId xmlns:a16="http://schemas.microsoft.com/office/drawing/2014/main" id="{6A53F37D-5D48-4608-92C6-FC2E80862B9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23957" y="4309913"/>
                <a:ext cx="648663" cy="515080"/>
              </a:xfrm>
              <a:prstGeom prst="rect">
                <a:avLst/>
              </a:prstGeom>
            </p:spPr>
          </p:pic>
          <p:pic>
            <p:nvPicPr>
              <p:cNvPr id="80" name="Picture 79" descr="A picture containing text, seat, chair, furniture&#10;&#10;Description automatically generated">
                <a:extLst>
                  <a:ext uri="{FF2B5EF4-FFF2-40B4-BE49-F238E27FC236}">
                    <a16:creationId xmlns:a16="http://schemas.microsoft.com/office/drawing/2014/main" id="{F1D30CC7-3963-4C5C-846B-238105BE6EF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93140" y="3591227"/>
                <a:ext cx="648663" cy="515080"/>
              </a:xfrm>
              <a:prstGeom prst="rect">
                <a:avLst/>
              </a:prstGeom>
            </p:spPr>
          </p:pic>
        </p:grpSp>
        <p:grpSp>
          <p:nvGrpSpPr>
            <p:cNvPr id="81" name="Group 80">
              <a:extLst>
                <a:ext uri="{FF2B5EF4-FFF2-40B4-BE49-F238E27FC236}">
                  <a16:creationId xmlns:a16="http://schemas.microsoft.com/office/drawing/2014/main" id="{AD3384D2-B901-4E3A-8A5A-C90EEE0884F7}"/>
                </a:ext>
              </a:extLst>
            </p:cNvPr>
            <p:cNvGrpSpPr/>
            <p:nvPr/>
          </p:nvGrpSpPr>
          <p:grpSpPr>
            <a:xfrm>
              <a:off x="7160017" y="2293391"/>
              <a:ext cx="614850" cy="2271218"/>
              <a:chOff x="10623957" y="2390943"/>
              <a:chExt cx="822137" cy="2605569"/>
            </a:xfrm>
          </p:grpSpPr>
          <p:sp>
            <p:nvSpPr>
              <p:cNvPr id="82" name="Oval 81">
                <a:extLst>
                  <a:ext uri="{FF2B5EF4-FFF2-40B4-BE49-F238E27FC236}">
                    <a16:creationId xmlns:a16="http://schemas.microsoft.com/office/drawing/2014/main" id="{80A37F42-E4FD-4019-A643-742D2B336684}"/>
                  </a:ext>
                </a:extLst>
              </p:cNvPr>
              <p:cNvSpPr/>
              <p:nvPr/>
            </p:nvSpPr>
            <p:spPr>
              <a:xfrm>
                <a:off x="10752449" y="2390943"/>
                <a:ext cx="693645" cy="260556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3" name="Picture 82" descr="A picture containing text, seat, chair, furniture&#10;&#10;Description automatically generated">
                <a:extLst>
                  <a:ext uri="{FF2B5EF4-FFF2-40B4-BE49-F238E27FC236}">
                    <a16:creationId xmlns:a16="http://schemas.microsoft.com/office/drawing/2014/main" id="{941A2931-A4C1-4593-A064-121C4B37555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747090" y="2808140"/>
                <a:ext cx="648663" cy="515080"/>
              </a:xfrm>
              <a:prstGeom prst="rect">
                <a:avLst/>
              </a:prstGeom>
            </p:spPr>
          </p:pic>
          <p:pic>
            <p:nvPicPr>
              <p:cNvPr id="84" name="Picture 83" descr="A picture containing text, seat, chair, furniture&#10;&#10;Description automatically generated">
                <a:extLst>
                  <a:ext uri="{FF2B5EF4-FFF2-40B4-BE49-F238E27FC236}">
                    <a16:creationId xmlns:a16="http://schemas.microsoft.com/office/drawing/2014/main" id="{A331D0A0-32E3-46A2-98C3-719C331ADE9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23957" y="4309913"/>
                <a:ext cx="648663" cy="515080"/>
              </a:xfrm>
              <a:prstGeom prst="rect">
                <a:avLst/>
              </a:prstGeom>
            </p:spPr>
          </p:pic>
          <p:pic>
            <p:nvPicPr>
              <p:cNvPr id="85" name="Picture 84" descr="A picture containing text, seat, chair, furniture&#10;&#10;Description automatically generated">
                <a:extLst>
                  <a:ext uri="{FF2B5EF4-FFF2-40B4-BE49-F238E27FC236}">
                    <a16:creationId xmlns:a16="http://schemas.microsoft.com/office/drawing/2014/main" id="{EFE53BE0-5399-4C99-AC58-7A6BFB1F90B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93140" y="3591227"/>
                <a:ext cx="648663" cy="515080"/>
              </a:xfrm>
              <a:prstGeom prst="rect">
                <a:avLst/>
              </a:prstGeom>
            </p:spPr>
          </p:pic>
        </p:grpSp>
        <p:grpSp>
          <p:nvGrpSpPr>
            <p:cNvPr id="86" name="Group 85">
              <a:extLst>
                <a:ext uri="{FF2B5EF4-FFF2-40B4-BE49-F238E27FC236}">
                  <a16:creationId xmlns:a16="http://schemas.microsoft.com/office/drawing/2014/main" id="{DD45F2DE-E880-4D9B-9BC9-D07A15A6286C}"/>
                </a:ext>
              </a:extLst>
            </p:cNvPr>
            <p:cNvGrpSpPr/>
            <p:nvPr/>
          </p:nvGrpSpPr>
          <p:grpSpPr>
            <a:xfrm>
              <a:off x="8228503" y="2293391"/>
              <a:ext cx="614850" cy="2271218"/>
              <a:chOff x="10623957" y="2390943"/>
              <a:chExt cx="822137" cy="2605569"/>
            </a:xfrm>
          </p:grpSpPr>
          <p:sp>
            <p:nvSpPr>
              <p:cNvPr id="87" name="Oval 86">
                <a:extLst>
                  <a:ext uri="{FF2B5EF4-FFF2-40B4-BE49-F238E27FC236}">
                    <a16:creationId xmlns:a16="http://schemas.microsoft.com/office/drawing/2014/main" id="{9DB7BFFE-ED9D-4437-8EB3-91A68A7B9E1D}"/>
                  </a:ext>
                </a:extLst>
              </p:cNvPr>
              <p:cNvSpPr/>
              <p:nvPr/>
            </p:nvSpPr>
            <p:spPr>
              <a:xfrm>
                <a:off x="10752449" y="2390943"/>
                <a:ext cx="693645" cy="260556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8" name="Picture 87" descr="A picture containing text, seat, chair, furniture&#10;&#10;Description automatically generated">
                <a:extLst>
                  <a:ext uri="{FF2B5EF4-FFF2-40B4-BE49-F238E27FC236}">
                    <a16:creationId xmlns:a16="http://schemas.microsoft.com/office/drawing/2014/main" id="{8BBB4C4E-3BAA-48B5-8A81-504CF1FEF8E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747090" y="2808140"/>
                <a:ext cx="648663" cy="515080"/>
              </a:xfrm>
              <a:prstGeom prst="rect">
                <a:avLst/>
              </a:prstGeom>
            </p:spPr>
          </p:pic>
          <p:pic>
            <p:nvPicPr>
              <p:cNvPr id="89" name="Picture 88" descr="A picture containing text, seat, chair, furniture&#10;&#10;Description automatically generated">
                <a:extLst>
                  <a:ext uri="{FF2B5EF4-FFF2-40B4-BE49-F238E27FC236}">
                    <a16:creationId xmlns:a16="http://schemas.microsoft.com/office/drawing/2014/main" id="{4766D6CE-CF2A-4DFD-B358-514600E06E4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23957" y="4309913"/>
                <a:ext cx="648663" cy="515080"/>
              </a:xfrm>
              <a:prstGeom prst="rect">
                <a:avLst/>
              </a:prstGeom>
            </p:spPr>
          </p:pic>
          <p:pic>
            <p:nvPicPr>
              <p:cNvPr id="90" name="Picture 89" descr="A picture containing text, seat, chair, furniture&#10;&#10;Description automatically generated">
                <a:extLst>
                  <a:ext uri="{FF2B5EF4-FFF2-40B4-BE49-F238E27FC236}">
                    <a16:creationId xmlns:a16="http://schemas.microsoft.com/office/drawing/2014/main" id="{288319F9-3C05-4025-B413-04AA4F2FE30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93140" y="3591227"/>
                <a:ext cx="648663" cy="515080"/>
              </a:xfrm>
              <a:prstGeom prst="rect">
                <a:avLst/>
              </a:prstGeom>
            </p:spPr>
          </p:pic>
        </p:grpSp>
        <p:grpSp>
          <p:nvGrpSpPr>
            <p:cNvPr id="111" name="Group 110">
              <a:extLst>
                <a:ext uri="{FF2B5EF4-FFF2-40B4-BE49-F238E27FC236}">
                  <a16:creationId xmlns:a16="http://schemas.microsoft.com/office/drawing/2014/main" id="{728D880E-54DD-4173-BCE9-A3D9D54097C8}"/>
                </a:ext>
              </a:extLst>
            </p:cNvPr>
            <p:cNvGrpSpPr/>
            <p:nvPr/>
          </p:nvGrpSpPr>
          <p:grpSpPr>
            <a:xfrm>
              <a:off x="7680123" y="2293391"/>
              <a:ext cx="614850" cy="2271218"/>
              <a:chOff x="10623957" y="2390943"/>
              <a:chExt cx="822137" cy="2605569"/>
            </a:xfrm>
          </p:grpSpPr>
          <p:sp>
            <p:nvSpPr>
              <p:cNvPr id="112" name="Oval 111">
                <a:extLst>
                  <a:ext uri="{FF2B5EF4-FFF2-40B4-BE49-F238E27FC236}">
                    <a16:creationId xmlns:a16="http://schemas.microsoft.com/office/drawing/2014/main" id="{B51B2542-5ADF-41D4-B0CB-E6CB2AA9E940}"/>
                  </a:ext>
                </a:extLst>
              </p:cNvPr>
              <p:cNvSpPr/>
              <p:nvPr/>
            </p:nvSpPr>
            <p:spPr>
              <a:xfrm>
                <a:off x="10752449" y="2390943"/>
                <a:ext cx="693645" cy="260556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3" name="Picture 112" descr="A picture containing text, seat, chair, furniture&#10;&#10;Description automatically generated">
                <a:extLst>
                  <a:ext uri="{FF2B5EF4-FFF2-40B4-BE49-F238E27FC236}">
                    <a16:creationId xmlns:a16="http://schemas.microsoft.com/office/drawing/2014/main" id="{1EDC2A13-B682-4AE5-93A9-9DFE7C4F284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747090" y="2808140"/>
                <a:ext cx="648663" cy="515080"/>
              </a:xfrm>
              <a:prstGeom prst="rect">
                <a:avLst/>
              </a:prstGeom>
            </p:spPr>
          </p:pic>
          <p:pic>
            <p:nvPicPr>
              <p:cNvPr id="114" name="Picture 113" descr="A picture containing text, seat, chair, furniture&#10;&#10;Description automatically generated">
                <a:extLst>
                  <a:ext uri="{FF2B5EF4-FFF2-40B4-BE49-F238E27FC236}">
                    <a16:creationId xmlns:a16="http://schemas.microsoft.com/office/drawing/2014/main" id="{221BDB89-276D-41A6-93B4-9AB677688E4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23957" y="4309913"/>
                <a:ext cx="648663" cy="515080"/>
              </a:xfrm>
              <a:prstGeom prst="rect">
                <a:avLst/>
              </a:prstGeom>
            </p:spPr>
          </p:pic>
          <p:pic>
            <p:nvPicPr>
              <p:cNvPr id="115" name="Picture 114" descr="A picture containing text, seat, chair, furniture&#10;&#10;Description automatically generated">
                <a:extLst>
                  <a:ext uri="{FF2B5EF4-FFF2-40B4-BE49-F238E27FC236}">
                    <a16:creationId xmlns:a16="http://schemas.microsoft.com/office/drawing/2014/main" id="{87F1F0C0-EC6B-46A4-88ED-43CA173FA12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93140" y="3591227"/>
                <a:ext cx="648663" cy="515080"/>
              </a:xfrm>
              <a:prstGeom prst="rect">
                <a:avLst/>
              </a:prstGeom>
            </p:spPr>
          </p:pic>
        </p:grpSp>
      </p:grpSp>
      <p:grpSp>
        <p:nvGrpSpPr>
          <p:cNvPr id="116" name="Group 115">
            <a:extLst>
              <a:ext uri="{FF2B5EF4-FFF2-40B4-BE49-F238E27FC236}">
                <a16:creationId xmlns:a16="http://schemas.microsoft.com/office/drawing/2014/main" id="{AC2DB7AD-4EED-45B5-A9ED-152DFBE1F025}"/>
              </a:ext>
            </a:extLst>
          </p:cNvPr>
          <p:cNvGrpSpPr/>
          <p:nvPr/>
        </p:nvGrpSpPr>
        <p:grpSpPr>
          <a:xfrm>
            <a:off x="8755008" y="2293391"/>
            <a:ext cx="2217817" cy="2271218"/>
            <a:chOff x="6625536" y="2293391"/>
            <a:chExt cx="2217817" cy="2271218"/>
          </a:xfrm>
        </p:grpSpPr>
        <p:grpSp>
          <p:nvGrpSpPr>
            <p:cNvPr id="117" name="Group 116">
              <a:extLst>
                <a:ext uri="{FF2B5EF4-FFF2-40B4-BE49-F238E27FC236}">
                  <a16:creationId xmlns:a16="http://schemas.microsoft.com/office/drawing/2014/main" id="{C4CF0274-A2CA-4A92-B8CF-3CF501F72C9B}"/>
                </a:ext>
              </a:extLst>
            </p:cNvPr>
            <p:cNvGrpSpPr/>
            <p:nvPr/>
          </p:nvGrpSpPr>
          <p:grpSpPr>
            <a:xfrm>
              <a:off x="6625536" y="2293391"/>
              <a:ext cx="614850" cy="2271218"/>
              <a:chOff x="10623957" y="2390943"/>
              <a:chExt cx="822137" cy="2605569"/>
            </a:xfrm>
          </p:grpSpPr>
          <p:sp>
            <p:nvSpPr>
              <p:cNvPr id="133" name="Oval 132">
                <a:extLst>
                  <a:ext uri="{FF2B5EF4-FFF2-40B4-BE49-F238E27FC236}">
                    <a16:creationId xmlns:a16="http://schemas.microsoft.com/office/drawing/2014/main" id="{3F2924B3-08D3-4331-90E3-3957F028CEA3}"/>
                  </a:ext>
                </a:extLst>
              </p:cNvPr>
              <p:cNvSpPr/>
              <p:nvPr/>
            </p:nvSpPr>
            <p:spPr>
              <a:xfrm>
                <a:off x="10752449" y="2390943"/>
                <a:ext cx="693645" cy="260556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4" name="Picture 133" descr="A picture containing text, seat, chair, furniture&#10;&#10;Description automatically generated">
                <a:extLst>
                  <a:ext uri="{FF2B5EF4-FFF2-40B4-BE49-F238E27FC236}">
                    <a16:creationId xmlns:a16="http://schemas.microsoft.com/office/drawing/2014/main" id="{67FE03E4-0C7C-4AAC-904D-3474BA0048B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747090" y="2808140"/>
                <a:ext cx="648663" cy="515080"/>
              </a:xfrm>
              <a:prstGeom prst="rect">
                <a:avLst/>
              </a:prstGeom>
            </p:spPr>
          </p:pic>
          <p:pic>
            <p:nvPicPr>
              <p:cNvPr id="135" name="Picture 134" descr="A picture containing text, seat, chair, furniture&#10;&#10;Description automatically generated">
                <a:extLst>
                  <a:ext uri="{FF2B5EF4-FFF2-40B4-BE49-F238E27FC236}">
                    <a16:creationId xmlns:a16="http://schemas.microsoft.com/office/drawing/2014/main" id="{32913038-357E-4CBF-8C40-3748066C75F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23957" y="4309913"/>
                <a:ext cx="648663" cy="515080"/>
              </a:xfrm>
              <a:prstGeom prst="rect">
                <a:avLst/>
              </a:prstGeom>
            </p:spPr>
          </p:pic>
          <p:pic>
            <p:nvPicPr>
              <p:cNvPr id="136" name="Picture 135" descr="A picture containing text, seat, chair, furniture&#10;&#10;Description automatically generated">
                <a:extLst>
                  <a:ext uri="{FF2B5EF4-FFF2-40B4-BE49-F238E27FC236}">
                    <a16:creationId xmlns:a16="http://schemas.microsoft.com/office/drawing/2014/main" id="{A0FA9717-C233-4064-ACFC-D3E4E58EAD3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93140" y="3591227"/>
                <a:ext cx="648663" cy="515080"/>
              </a:xfrm>
              <a:prstGeom prst="rect">
                <a:avLst/>
              </a:prstGeom>
            </p:spPr>
          </p:pic>
        </p:grpSp>
        <p:grpSp>
          <p:nvGrpSpPr>
            <p:cNvPr id="118" name="Group 117">
              <a:extLst>
                <a:ext uri="{FF2B5EF4-FFF2-40B4-BE49-F238E27FC236}">
                  <a16:creationId xmlns:a16="http://schemas.microsoft.com/office/drawing/2014/main" id="{CA36CBC3-F301-49F4-805A-09D69388C341}"/>
                </a:ext>
              </a:extLst>
            </p:cNvPr>
            <p:cNvGrpSpPr/>
            <p:nvPr/>
          </p:nvGrpSpPr>
          <p:grpSpPr>
            <a:xfrm>
              <a:off x="7160017" y="2293391"/>
              <a:ext cx="614850" cy="2271218"/>
              <a:chOff x="10623957" y="2390943"/>
              <a:chExt cx="822137" cy="2605569"/>
            </a:xfrm>
          </p:grpSpPr>
          <p:sp>
            <p:nvSpPr>
              <p:cNvPr id="129" name="Oval 128">
                <a:extLst>
                  <a:ext uri="{FF2B5EF4-FFF2-40B4-BE49-F238E27FC236}">
                    <a16:creationId xmlns:a16="http://schemas.microsoft.com/office/drawing/2014/main" id="{ECE07B21-4E8A-476C-A8E7-6783FBF48BCA}"/>
                  </a:ext>
                </a:extLst>
              </p:cNvPr>
              <p:cNvSpPr/>
              <p:nvPr/>
            </p:nvSpPr>
            <p:spPr>
              <a:xfrm>
                <a:off x="10752449" y="2390943"/>
                <a:ext cx="693645" cy="260556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0" name="Picture 129" descr="A picture containing text, seat, chair, furniture&#10;&#10;Description automatically generated">
                <a:extLst>
                  <a:ext uri="{FF2B5EF4-FFF2-40B4-BE49-F238E27FC236}">
                    <a16:creationId xmlns:a16="http://schemas.microsoft.com/office/drawing/2014/main" id="{F583D194-F9D2-4301-BC99-F35CB2ABAC1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747090" y="2808140"/>
                <a:ext cx="648663" cy="515080"/>
              </a:xfrm>
              <a:prstGeom prst="rect">
                <a:avLst/>
              </a:prstGeom>
            </p:spPr>
          </p:pic>
          <p:pic>
            <p:nvPicPr>
              <p:cNvPr id="131" name="Picture 130" descr="A picture containing text, seat, chair, furniture&#10;&#10;Description automatically generated">
                <a:extLst>
                  <a:ext uri="{FF2B5EF4-FFF2-40B4-BE49-F238E27FC236}">
                    <a16:creationId xmlns:a16="http://schemas.microsoft.com/office/drawing/2014/main" id="{B96B2D29-7A18-4A9F-BF82-A7C0F930648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23957" y="4309913"/>
                <a:ext cx="648663" cy="515080"/>
              </a:xfrm>
              <a:prstGeom prst="rect">
                <a:avLst/>
              </a:prstGeom>
            </p:spPr>
          </p:pic>
          <p:pic>
            <p:nvPicPr>
              <p:cNvPr id="132" name="Picture 131" descr="A picture containing text, seat, chair, furniture&#10;&#10;Description automatically generated">
                <a:extLst>
                  <a:ext uri="{FF2B5EF4-FFF2-40B4-BE49-F238E27FC236}">
                    <a16:creationId xmlns:a16="http://schemas.microsoft.com/office/drawing/2014/main" id="{6305559B-3570-4228-BA12-E37FDD14F3E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93140" y="3591227"/>
                <a:ext cx="648663" cy="515080"/>
              </a:xfrm>
              <a:prstGeom prst="rect">
                <a:avLst/>
              </a:prstGeom>
            </p:spPr>
          </p:pic>
        </p:grpSp>
        <p:grpSp>
          <p:nvGrpSpPr>
            <p:cNvPr id="119" name="Group 118">
              <a:extLst>
                <a:ext uri="{FF2B5EF4-FFF2-40B4-BE49-F238E27FC236}">
                  <a16:creationId xmlns:a16="http://schemas.microsoft.com/office/drawing/2014/main" id="{1873842B-4B04-4637-BDA7-BD9F512B042C}"/>
                </a:ext>
              </a:extLst>
            </p:cNvPr>
            <p:cNvGrpSpPr/>
            <p:nvPr/>
          </p:nvGrpSpPr>
          <p:grpSpPr>
            <a:xfrm>
              <a:off x="8228503" y="2293391"/>
              <a:ext cx="614850" cy="2271218"/>
              <a:chOff x="10623957" y="2390943"/>
              <a:chExt cx="822137" cy="2605569"/>
            </a:xfrm>
          </p:grpSpPr>
          <p:sp>
            <p:nvSpPr>
              <p:cNvPr id="125" name="Oval 124">
                <a:extLst>
                  <a:ext uri="{FF2B5EF4-FFF2-40B4-BE49-F238E27FC236}">
                    <a16:creationId xmlns:a16="http://schemas.microsoft.com/office/drawing/2014/main" id="{715B367A-F4B3-419B-AF91-A3C863BBAF01}"/>
                  </a:ext>
                </a:extLst>
              </p:cNvPr>
              <p:cNvSpPr/>
              <p:nvPr/>
            </p:nvSpPr>
            <p:spPr>
              <a:xfrm>
                <a:off x="10752449" y="2390943"/>
                <a:ext cx="693645" cy="260556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6" name="Picture 125" descr="A picture containing text, seat, chair, furniture&#10;&#10;Description automatically generated">
                <a:extLst>
                  <a:ext uri="{FF2B5EF4-FFF2-40B4-BE49-F238E27FC236}">
                    <a16:creationId xmlns:a16="http://schemas.microsoft.com/office/drawing/2014/main" id="{3FA12A2F-CCD2-4920-BE8D-4BDF4C5DA6B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747090" y="2808140"/>
                <a:ext cx="648663" cy="515080"/>
              </a:xfrm>
              <a:prstGeom prst="rect">
                <a:avLst/>
              </a:prstGeom>
            </p:spPr>
          </p:pic>
          <p:pic>
            <p:nvPicPr>
              <p:cNvPr id="127" name="Picture 126" descr="A picture containing text, seat, chair, furniture&#10;&#10;Description automatically generated">
                <a:extLst>
                  <a:ext uri="{FF2B5EF4-FFF2-40B4-BE49-F238E27FC236}">
                    <a16:creationId xmlns:a16="http://schemas.microsoft.com/office/drawing/2014/main" id="{6488F0A0-4078-4B12-BACB-E98CD32ACB6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23957" y="4309913"/>
                <a:ext cx="648663" cy="515080"/>
              </a:xfrm>
              <a:prstGeom prst="rect">
                <a:avLst/>
              </a:prstGeom>
            </p:spPr>
          </p:pic>
          <p:pic>
            <p:nvPicPr>
              <p:cNvPr id="128" name="Picture 127" descr="A picture containing text, seat, chair, furniture&#10;&#10;Description automatically generated">
                <a:extLst>
                  <a:ext uri="{FF2B5EF4-FFF2-40B4-BE49-F238E27FC236}">
                    <a16:creationId xmlns:a16="http://schemas.microsoft.com/office/drawing/2014/main" id="{A9A69855-8500-48A4-8AE9-A841C8FC342D}"/>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93140" y="3591227"/>
                <a:ext cx="648663" cy="515080"/>
              </a:xfrm>
              <a:prstGeom prst="rect">
                <a:avLst/>
              </a:prstGeom>
            </p:spPr>
          </p:pic>
        </p:grpSp>
        <p:grpSp>
          <p:nvGrpSpPr>
            <p:cNvPr id="120" name="Group 119">
              <a:extLst>
                <a:ext uri="{FF2B5EF4-FFF2-40B4-BE49-F238E27FC236}">
                  <a16:creationId xmlns:a16="http://schemas.microsoft.com/office/drawing/2014/main" id="{E4C59B1F-4AD2-4C6F-AC50-9DE5D7751989}"/>
                </a:ext>
              </a:extLst>
            </p:cNvPr>
            <p:cNvGrpSpPr/>
            <p:nvPr/>
          </p:nvGrpSpPr>
          <p:grpSpPr>
            <a:xfrm>
              <a:off x="7680123" y="2293391"/>
              <a:ext cx="614850" cy="2271218"/>
              <a:chOff x="10623957" y="2390943"/>
              <a:chExt cx="822137" cy="2605569"/>
            </a:xfrm>
          </p:grpSpPr>
          <p:sp>
            <p:nvSpPr>
              <p:cNvPr id="121" name="Oval 120">
                <a:extLst>
                  <a:ext uri="{FF2B5EF4-FFF2-40B4-BE49-F238E27FC236}">
                    <a16:creationId xmlns:a16="http://schemas.microsoft.com/office/drawing/2014/main" id="{E082C281-938D-49D3-BA85-296C9162EC47}"/>
                  </a:ext>
                </a:extLst>
              </p:cNvPr>
              <p:cNvSpPr/>
              <p:nvPr/>
            </p:nvSpPr>
            <p:spPr>
              <a:xfrm>
                <a:off x="10752449" y="2390943"/>
                <a:ext cx="693645" cy="260556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2" name="Picture 121" descr="A picture containing text, seat, chair, furniture&#10;&#10;Description automatically generated">
                <a:extLst>
                  <a:ext uri="{FF2B5EF4-FFF2-40B4-BE49-F238E27FC236}">
                    <a16:creationId xmlns:a16="http://schemas.microsoft.com/office/drawing/2014/main" id="{EBDB942D-A1CA-45B2-B8CA-BC4A36B536A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747090" y="2808140"/>
                <a:ext cx="648663" cy="515080"/>
              </a:xfrm>
              <a:prstGeom prst="rect">
                <a:avLst/>
              </a:prstGeom>
            </p:spPr>
          </p:pic>
          <p:pic>
            <p:nvPicPr>
              <p:cNvPr id="123" name="Picture 122" descr="A picture containing text, seat, chair, furniture&#10;&#10;Description automatically generated">
                <a:extLst>
                  <a:ext uri="{FF2B5EF4-FFF2-40B4-BE49-F238E27FC236}">
                    <a16:creationId xmlns:a16="http://schemas.microsoft.com/office/drawing/2014/main" id="{44CE33AC-2288-4274-AA03-A2067F58E1B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23957" y="4309913"/>
                <a:ext cx="648663" cy="515080"/>
              </a:xfrm>
              <a:prstGeom prst="rect">
                <a:avLst/>
              </a:prstGeom>
            </p:spPr>
          </p:pic>
          <p:pic>
            <p:nvPicPr>
              <p:cNvPr id="124" name="Picture 123" descr="A picture containing text, seat, chair, furniture&#10;&#10;Description automatically generated">
                <a:extLst>
                  <a:ext uri="{FF2B5EF4-FFF2-40B4-BE49-F238E27FC236}">
                    <a16:creationId xmlns:a16="http://schemas.microsoft.com/office/drawing/2014/main" id="{190EAA3B-DD87-476E-A436-A284536EC5F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93140" y="3591227"/>
                <a:ext cx="648663" cy="515080"/>
              </a:xfrm>
              <a:prstGeom prst="rect">
                <a:avLst/>
              </a:prstGeom>
            </p:spPr>
          </p:pic>
        </p:grpSp>
      </p:grpSp>
      <p:sp>
        <p:nvSpPr>
          <p:cNvPr id="137" name="TextBox 136">
            <a:extLst>
              <a:ext uri="{FF2B5EF4-FFF2-40B4-BE49-F238E27FC236}">
                <a16:creationId xmlns:a16="http://schemas.microsoft.com/office/drawing/2014/main" id="{A21A4A2B-F08D-42D0-8E10-B95CFEAB3547}"/>
              </a:ext>
            </a:extLst>
          </p:cNvPr>
          <p:cNvSpPr txBox="1"/>
          <p:nvPr/>
        </p:nvSpPr>
        <p:spPr>
          <a:xfrm>
            <a:off x="6567727" y="4786381"/>
            <a:ext cx="4859676" cy="307777"/>
          </a:xfrm>
          <a:prstGeom prst="rect">
            <a:avLst/>
          </a:prstGeom>
          <a:solidFill>
            <a:schemeClr val="bg1"/>
          </a:solidFill>
        </p:spPr>
        <p:txBody>
          <a:bodyPr wrap="square" rtlCol="0">
            <a:spAutoFit/>
          </a:bodyPr>
          <a:lstStyle/>
          <a:p>
            <a:r>
              <a:rPr lang="en-GB" sz="1400" dirty="0">
                <a:solidFill>
                  <a:srgbClr val="FF0000"/>
                </a:solidFill>
              </a:rPr>
              <a:t>1 stack   2 stacks   etc…                                          8 stacks</a:t>
            </a:r>
          </a:p>
        </p:txBody>
      </p:sp>
      <p:pic>
        <p:nvPicPr>
          <p:cNvPr id="8" name="Picture 7">
            <a:extLst>
              <a:ext uri="{FF2B5EF4-FFF2-40B4-BE49-F238E27FC236}">
                <a16:creationId xmlns:a16="http://schemas.microsoft.com/office/drawing/2014/main" id="{85EDEB57-5D85-4746-866E-D45FEA0FAB48}"/>
              </a:ext>
            </a:extLst>
          </p:cNvPr>
          <p:cNvPicPr>
            <a:picLocks noChangeAspect="1"/>
          </p:cNvPicPr>
          <p:nvPr/>
        </p:nvPicPr>
        <p:blipFill>
          <a:blip r:embed="rId5"/>
          <a:stretch>
            <a:fillRect/>
          </a:stretch>
        </p:blipFill>
        <p:spPr>
          <a:xfrm>
            <a:off x="6890756" y="1198481"/>
            <a:ext cx="4044420" cy="816996"/>
          </a:xfrm>
          <a:prstGeom prst="rect">
            <a:avLst/>
          </a:prstGeom>
        </p:spPr>
      </p:pic>
    </p:spTree>
    <p:extLst>
      <p:ext uri="{BB962C8B-B14F-4D97-AF65-F5344CB8AC3E}">
        <p14:creationId xmlns:p14="http://schemas.microsoft.com/office/powerpoint/2010/main" val="1591479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631763"/>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sz="1600" b="1" dirty="0">
                <a:cs typeface="Times New Roman" panose="02020603050405020304" pitchFamily="18" charset="0"/>
              </a:rPr>
              <a:t>      </a:t>
            </a:r>
            <a:r>
              <a:rPr lang="en-GB" sz="1600" dirty="0">
                <a:cs typeface="Times New Roman" panose="02020603050405020304" pitchFamily="18" charset="0"/>
              </a:rPr>
              <a:t>Remember the question is about how many </a:t>
            </a:r>
          </a:p>
          <a:p>
            <a:r>
              <a:rPr lang="en-GB" sz="1600" dirty="0">
                <a:cs typeface="Times New Roman" panose="02020603050405020304" pitchFamily="18" charset="0"/>
              </a:rPr>
              <a:t>      stacks of sunbeds there are altogether</a:t>
            </a:r>
          </a:p>
          <a:p>
            <a:endParaRPr lang="en-GB" b="1" dirty="0">
              <a:cs typeface="Times New Roman" panose="02020603050405020304" pitchFamily="18" charset="0"/>
            </a:endParaRPr>
          </a:p>
          <a:p>
            <a:r>
              <a:rPr lang="en-GB" b="1" dirty="0">
                <a:cs typeface="Times New Roman" panose="02020603050405020304" pitchFamily="18" charset="0"/>
              </a:rPr>
              <a:t>2. Try to solve the calculation in a </a:t>
            </a:r>
          </a:p>
          <a:p>
            <a:r>
              <a:rPr lang="en-GB" b="1" dirty="0">
                <a:cs typeface="Times New Roman" panose="02020603050405020304" pitchFamily="18" charset="0"/>
              </a:rPr>
              <a:t>    different way and see if you get the </a:t>
            </a:r>
          </a:p>
          <a:p>
            <a:r>
              <a:rPr lang="en-GB" b="1" dirty="0">
                <a:cs typeface="Times New Roman" panose="02020603050405020304" pitchFamily="18" charset="0"/>
              </a:rPr>
              <a:t>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4" name="Group 13">
            <a:extLst>
              <a:ext uri="{FF2B5EF4-FFF2-40B4-BE49-F238E27FC236}">
                <a16:creationId xmlns:a16="http://schemas.microsoft.com/office/drawing/2014/main" id="{60934467-560C-4059-8B4C-80E4B8459255}"/>
              </a:ext>
            </a:extLst>
          </p:cNvPr>
          <p:cNvGrpSpPr/>
          <p:nvPr/>
        </p:nvGrpSpPr>
        <p:grpSpPr>
          <a:xfrm>
            <a:off x="5438808" y="1497866"/>
            <a:ext cx="6578043" cy="5176802"/>
            <a:chOff x="5479268" y="1408854"/>
            <a:chExt cx="6578043" cy="5176802"/>
          </a:xfrm>
        </p:grpSpPr>
        <p:sp>
          <p:nvSpPr>
            <p:cNvPr id="22" name="Content Placeholder 6">
              <a:extLst>
                <a:ext uri="{FF2B5EF4-FFF2-40B4-BE49-F238E27FC236}">
                  <a16:creationId xmlns:a16="http://schemas.microsoft.com/office/drawing/2014/main" id="{53BCD837-20ED-4AC5-AA1F-D8B4EE06334E}"/>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23" name="Group 22">
              <a:extLst>
                <a:ext uri="{FF2B5EF4-FFF2-40B4-BE49-F238E27FC236}">
                  <a16:creationId xmlns:a16="http://schemas.microsoft.com/office/drawing/2014/main" id="{8E54F5CB-90D4-435F-8C62-C415E282C863}"/>
                </a:ext>
              </a:extLst>
            </p:cNvPr>
            <p:cNvGrpSpPr/>
            <p:nvPr/>
          </p:nvGrpSpPr>
          <p:grpSpPr>
            <a:xfrm>
              <a:off x="5695998" y="2080996"/>
              <a:ext cx="6144582" cy="3832518"/>
              <a:chOff x="3151727" y="1823160"/>
              <a:chExt cx="6144582" cy="3832518"/>
            </a:xfrm>
          </p:grpSpPr>
          <p:grpSp>
            <p:nvGrpSpPr>
              <p:cNvPr id="24" name="Group 23">
                <a:extLst>
                  <a:ext uri="{FF2B5EF4-FFF2-40B4-BE49-F238E27FC236}">
                    <a16:creationId xmlns:a16="http://schemas.microsoft.com/office/drawing/2014/main" id="{E950303E-E69F-4DCE-8914-42821ED13170}"/>
                  </a:ext>
                </a:extLst>
              </p:cNvPr>
              <p:cNvGrpSpPr/>
              <p:nvPr/>
            </p:nvGrpSpPr>
            <p:grpSpPr>
              <a:xfrm>
                <a:off x="3151727" y="1823160"/>
                <a:ext cx="6144582" cy="3832518"/>
                <a:chOff x="2781857" y="1864257"/>
                <a:chExt cx="6144582" cy="3832518"/>
              </a:xfrm>
              <a:solidFill>
                <a:schemeClr val="accent4">
                  <a:lumMod val="20000"/>
                  <a:lumOff val="80000"/>
                </a:schemeClr>
              </a:solidFill>
            </p:grpSpPr>
            <p:grpSp>
              <p:nvGrpSpPr>
                <p:cNvPr id="26" name="Group 25">
                  <a:extLst>
                    <a:ext uri="{FF2B5EF4-FFF2-40B4-BE49-F238E27FC236}">
                      <a16:creationId xmlns:a16="http://schemas.microsoft.com/office/drawing/2014/main" id="{1B932DFF-C9D5-44B5-AF5D-06B93E2A3C96}"/>
                    </a:ext>
                  </a:extLst>
                </p:cNvPr>
                <p:cNvGrpSpPr/>
                <p:nvPr/>
              </p:nvGrpSpPr>
              <p:grpSpPr>
                <a:xfrm>
                  <a:off x="2781857" y="1864257"/>
                  <a:ext cx="6144582" cy="3832518"/>
                  <a:chOff x="2853776" y="1813597"/>
                  <a:chExt cx="6144582" cy="3832518"/>
                </a:xfrm>
                <a:grpFill/>
              </p:grpSpPr>
              <p:sp>
                <p:nvSpPr>
                  <p:cNvPr id="28" name="Speech Bubble: Rectangle with Corners Rounded 27">
                    <a:extLst>
                      <a:ext uri="{FF2B5EF4-FFF2-40B4-BE49-F238E27FC236}">
                        <a16:creationId xmlns:a16="http://schemas.microsoft.com/office/drawing/2014/main" id="{820EF463-39B0-4E83-8B66-2B16D20DADCA}"/>
                      </a:ext>
                    </a:extLst>
                  </p:cNvPr>
                  <p:cNvSpPr/>
                  <p:nvPr/>
                </p:nvSpPr>
                <p:spPr>
                  <a:xfrm>
                    <a:off x="2853776" y="1813597"/>
                    <a:ext cx="6144582" cy="3832518"/>
                  </a:xfrm>
                  <a:prstGeom prst="wedgeRoundRectCallou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CEB371B6-61CD-44D9-A638-D0E30D284D2B}"/>
                      </a:ext>
                    </a:extLst>
                  </p:cNvPr>
                  <p:cNvSpPr txBox="1"/>
                  <p:nvPr/>
                </p:nvSpPr>
                <p:spPr>
                  <a:xfrm>
                    <a:off x="5557473" y="5170238"/>
                    <a:ext cx="3164441" cy="369332"/>
                  </a:xfrm>
                  <a:prstGeom prst="rect">
                    <a:avLst/>
                  </a:prstGeom>
                  <a:grpFill/>
                </p:spPr>
                <p:txBody>
                  <a:bodyPr wrap="square" rtlCol="0">
                    <a:spAutoFit/>
                  </a:bodyPr>
                  <a:lstStyle/>
                  <a:p>
                    <a:r>
                      <a:rPr lang="en-GB" dirty="0"/>
                      <a:t>Adapted from ‘Dip and Pick’</a:t>
                    </a:r>
                  </a:p>
                </p:txBody>
              </p:sp>
              <p:pic>
                <p:nvPicPr>
                  <p:cNvPr id="30" name="Picture 29">
                    <a:extLst>
                      <a:ext uri="{FF2B5EF4-FFF2-40B4-BE49-F238E27FC236}">
                        <a16:creationId xmlns:a16="http://schemas.microsoft.com/office/drawing/2014/main" id="{37A359A5-25EB-49F6-8670-317868458AB5}"/>
                      </a:ext>
                    </a:extLst>
                  </p:cNvPr>
                  <p:cNvPicPr>
                    <a:picLocks noChangeAspect="1"/>
                  </p:cNvPicPr>
                  <p:nvPr/>
                </p:nvPicPr>
                <p:blipFill>
                  <a:blip r:embed="rId2"/>
                  <a:stretch>
                    <a:fillRect/>
                  </a:stretch>
                </p:blipFill>
                <p:spPr>
                  <a:xfrm>
                    <a:off x="4311756" y="5069154"/>
                    <a:ext cx="819150" cy="571500"/>
                  </a:xfrm>
                  <a:prstGeom prst="rect">
                    <a:avLst/>
                  </a:prstGeom>
                  <a:grpFill/>
                </p:spPr>
              </p:pic>
            </p:grpSp>
            <p:sp>
              <p:nvSpPr>
                <p:cNvPr id="27" name="TextBox 26">
                  <a:extLst>
                    <a:ext uri="{FF2B5EF4-FFF2-40B4-BE49-F238E27FC236}">
                      <a16:creationId xmlns:a16="http://schemas.microsoft.com/office/drawing/2014/main" id="{1C75DC65-3339-4DD4-BBC3-2A8B3AA1FCF9}"/>
                    </a:ext>
                  </a:extLst>
                </p:cNvPr>
                <p:cNvSpPr txBox="1"/>
                <p:nvPr/>
              </p:nvSpPr>
              <p:spPr>
                <a:xfrm>
                  <a:off x="3053897" y="2221007"/>
                  <a:ext cx="4863313" cy="2677656"/>
                </a:xfrm>
                <a:prstGeom prst="rect">
                  <a:avLst/>
                </a:prstGeom>
                <a:grpFill/>
              </p:spPr>
              <p:txBody>
                <a:bodyPr wrap="square" rtlCol="0">
                  <a:spAutoFit/>
                </a:bodyPr>
                <a:lstStyle/>
                <a:p>
                  <a:r>
                    <a:rPr lang="en-GB" sz="2400" dirty="0"/>
                    <a:t>By the pool, there are 18 sunbeds.</a:t>
                  </a:r>
                </a:p>
                <a:p>
                  <a:r>
                    <a:rPr lang="en-GB" sz="2400" dirty="0"/>
                    <a:t>The lifeguard stacks the sunbeds in piles of three.</a:t>
                  </a:r>
                </a:p>
                <a:p>
                  <a:r>
                    <a:rPr lang="en-GB" sz="2400" dirty="0"/>
                    <a:t>The lifeguard is given another 24 sunbeds.</a:t>
                  </a:r>
                </a:p>
                <a:p>
                  <a:r>
                    <a:rPr lang="en-GB" sz="2400" dirty="0"/>
                    <a:t>How many stacks of 3 can he make altogether?</a:t>
                  </a:r>
                </a:p>
              </p:txBody>
            </p:sp>
          </p:grpSp>
          <p:pic>
            <p:nvPicPr>
              <p:cNvPr id="25" name="Picture 24" descr="A picture containing text, seat, chair, furniture&#10;&#10;Description automatically generated">
                <a:extLst>
                  <a:ext uri="{FF2B5EF4-FFF2-40B4-BE49-F238E27FC236}">
                    <a16:creationId xmlns:a16="http://schemas.microsoft.com/office/drawing/2014/main" id="{6AAE2B25-AE8D-421A-B006-54535B7A7A3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835577" y="3390032"/>
                <a:ext cx="1310231" cy="960032"/>
              </a:xfrm>
              <a:prstGeom prst="rect">
                <a:avLst/>
              </a:prstGeom>
            </p:spPr>
          </p:pic>
        </p:grpSp>
      </p:grpSp>
    </p:spTree>
    <p:extLst>
      <p:ext uri="{BB962C8B-B14F-4D97-AF65-F5344CB8AC3E}">
        <p14:creationId xmlns:p14="http://schemas.microsoft.com/office/powerpoint/2010/main" val="238481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5" name="Speech Bubble: Rectangle with Corners Rounded 14">
            <a:extLst>
              <a:ext uri="{FF2B5EF4-FFF2-40B4-BE49-F238E27FC236}">
                <a16:creationId xmlns:a16="http://schemas.microsoft.com/office/drawing/2014/main" id="{0137D203-0960-4119-AF47-7EBE65CAA7DD}"/>
              </a:ext>
            </a:extLst>
          </p:cNvPr>
          <p:cNvSpPr/>
          <p:nvPr/>
        </p:nvSpPr>
        <p:spPr>
          <a:xfrm>
            <a:off x="5615078" y="1652825"/>
            <a:ext cx="6144582" cy="3832518"/>
          </a:xfrm>
          <a:prstGeom prst="wedgeRoundRect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7" name="Group 16">
            <a:extLst>
              <a:ext uri="{FF2B5EF4-FFF2-40B4-BE49-F238E27FC236}">
                <a16:creationId xmlns:a16="http://schemas.microsoft.com/office/drawing/2014/main" id="{547F5147-4629-40B1-9729-A9FED0CBE2A4}"/>
              </a:ext>
            </a:extLst>
          </p:cNvPr>
          <p:cNvGrpSpPr/>
          <p:nvPr/>
        </p:nvGrpSpPr>
        <p:grpSpPr>
          <a:xfrm>
            <a:off x="5398347" y="1275553"/>
            <a:ext cx="6578043" cy="5176802"/>
            <a:chOff x="5479268" y="1408854"/>
            <a:chExt cx="6578043" cy="5176802"/>
          </a:xfrm>
        </p:grpSpPr>
        <p:sp>
          <p:nvSpPr>
            <p:cNvPr id="23" name="Content Placeholder 6">
              <a:extLst>
                <a:ext uri="{FF2B5EF4-FFF2-40B4-BE49-F238E27FC236}">
                  <a16:creationId xmlns:a16="http://schemas.microsoft.com/office/drawing/2014/main" id="{715F4600-29BF-4266-A0D1-B2901649E63C}"/>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24" name="Group 23">
              <a:extLst>
                <a:ext uri="{FF2B5EF4-FFF2-40B4-BE49-F238E27FC236}">
                  <a16:creationId xmlns:a16="http://schemas.microsoft.com/office/drawing/2014/main" id="{C9FA3C18-21C9-4E1F-9D9B-33F5AE26C7E7}"/>
                </a:ext>
              </a:extLst>
            </p:cNvPr>
            <p:cNvGrpSpPr/>
            <p:nvPr/>
          </p:nvGrpSpPr>
          <p:grpSpPr>
            <a:xfrm>
              <a:off x="5695998" y="2080996"/>
              <a:ext cx="6144582" cy="3832518"/>
              <a:chOff x="3151727" y="1823160"/>
              <a:chExt cx="6144582" cy="3832518"/>
            </a:xfrm>
          </p:grpSpPr>
          <p:grpSp>
            <p:nvGrpSpPr>
              <p:cNvPr id="25" name="Group 24">
                <a:extLst>
                  <a:ext uri="{FF2B5EF4-FFF2-40B4-BE49-F238E27FC236}">
                    <a16:creationId xmlns:a16="http://schemas.microsoft.com/office/drawing/2014/main" id="{81F22463-5624-434B-8FF3-4C6B2D61E2AF}"/>
                  </a:ext>
                </a:extLst>
              </p:cNvPr>
              <p:cNvGrpSpPr/>
              <p:nvPr/>
            </p:nvGrpSpPr>
            <p:grpSpPr>
              <a:xfrm>
                <a:off x="3151727" y="1823160"/>
                <a:ext cx="6144582" cy="3832518"/>
                <a:chOff x="2781857" y="1864257"/>
                <a:chExt cx="6144582" cy="3832518"/>
              </a:xfrm>
              <a:solidFill>
                <a:schemeClr val="accent4">
                  <a:lumMod val="20000"/>
                  <a:lumOff val="80000"/>
                </a:schemeClr>
              </a:solidFill>
            </p:grpSpPr>
            <p:grpSp>
              <p:nvGrpSpPr>
                <p:cNvPr id="27" name="Group 26">
                  <a:extLst>
                    <a:ext uri="{FF2B5EF4-FFF2-40B4-BE49-F238E27FC236}">
                      <a16:creationId xmlns:a16="http://schemas.microsoft.com/office/drawing/2014/main" id="{EE7F5A33-2E30-4298-8B6F-1A4B41EBFD32}"/>
                    </a:ext>
                  </a:extLst>
                </p:cNvPr>
                <p:cNvGrpSpPr/>
                <p:nvPr/>
              </p:nvGrpSpPr>
              <p:grpSpPr>
                <a:xfrm>
                  <a:off x="2781857" y="1864257"/>
                  <a:ext cx="6144582" cy="3832518"/>
                  <a:chOff x="2853776" y="1813597"/>
                  <a:chExt cx="6144582" cy="3832518"/>
                </a:xfrm>
                <a:grpFill/>
              </p:grpSpPr>
              <p:sp>
                <p:nvSpPr>
                  <p:cNvPr id="29" name="Speech Bubble: Rectangle with Corners Rounded 28">
                    <a:extLst>
                      <a:ext uri="{FF2B5EF4-FFF2-40B4-BE49-F238E27FC236}">
                        <a16:creationId xmlns:a16="http://schemas.microsoft.com/office/drawing/2014/main" id="{5CE9D064-F286-4C35-96F0-C1B03C081AFB}"/>
                      </a:ext>
                    </a:extLst>
                  </p:cNvPr>
                  <p:cNvSpPr/>
                  <p:nvPr/>
                </p:nvSpPr>
                <p:spPr>
                  <a:xfrm>
                    <a:off x="2853776" y="1813597"/>
                    <a:ext cx="6144582" cy="3832518"/>
                  </a:xfrm>
                  <a:prstGeom prst="wedgeRoundRectCallou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A649BD7D-F8CF-45FB-99B3-6F071E26CD98}"/>
                      </a:ext>
                    </a:extLst>
                  </p:cNvPr>
                  <p:cNvSpPr txBox="1"/>
                  <p:nvPr/>
                </p:nvSpPr>
                <p:spPr>
                  <a:xfrm>
                    <a:off x="5557473" y="5170238"/>
                    <a:ext cx="3164441" cy="369332"/>
                  </a:xfrm>
                  <a:prstGeom prst="rect">
                    <a:avLst/>
                  </a:prstGeom>
                  <a:grpFill/>
                </p:spPr>
                <p:txBody>
                  <a:bodyPr wrap="square" rtlCol="0">
                    <a:spAutoFit/>
                  </a:bodyPr>
                  <a:lstStyle/>
                  <a:p>
                    <a:r>
                      <a:rPr lang="en-GB" dirty="0"/>
                      <a:t>Adapted from ‘Dip and Pick’</a:t>
                    </a:r>
                  </a:p>
                </p:txBody>
              </p:sp>
              <p:pic>
                <p:nvPicPr>
                  <p:cNvPr id="31" name="Picture 30">
                    <a:extLst>
                      <a:ext uri="{FF2B5EF4-FFF2-40B4-BE49-F238E27FC236}">
                        <a16:creationId xmlns:a16="http://schemas.microsoft.com/office/drawing/2014/main" id="{EB1FE228-3545-4BCF-99D2-94CCF5D295F6}"/>
                      </a:ext>
                    </a:extLst>
                  </p:cNvPr>
                  <p:cNvPicPr>
                    <a:picLocks noChangeAspect="1"/>
                  </p:cNvPicPr>
                  <p:nvPr/>
                </p:nvPicPr>
                <p:blipFill>
                  <a:blip r:embed="rId2"/>
                  <a:stretch>
                    <a:fillRect/>
                  </a:stretch>
                </p:blipFill>
                <p:spPr>
                  <a:xfrm>
                    <a:off x="4311756" y="5069154"/>
                    <a:ext cx="819150" cy="571500"/>
                  </a:xfrm>
                  <a:prstGeom prst="rect">
                    <a:avLst/>
                  </a:prstGeom>
                  <a:grpFill/>
                </p:spPr>
              </p:pic>
            </p:grpSp>
            <p:sp>
              <p:nvSpPr>
                <p:cNvPr id="28" name="TextBox 27">
                  <a:extLst>
                    <a:ext uri="{FF2B5EF4-FFF2-40B4-BE49-F238E27FC236}">
                      <a16:creationId xmlns:a16="http://schemas.microsoft.com/office/drawing/2014/main" id="{F956DC7A-CED8-4484-BC83-ADF7755D733F}"/>
                    </a:ext>
                  </a:extLst>
                </p:cNvPr>
                <p:cNvSpPr txBox="1"/>
                <p:nvPr/>
              </p:nvSpPr>
              <p:spPr>
                <a:xfrm>
                  <a:off x="3053897" y="2221007"/>
                  <a:ext cx="4863313" cy="3046988"/>
                </a:xfrm>
                <a:prstGeom prst="rect">
                  <a:avLst/>
                </a:prstGeom>
                <a:grpFill/>
              </p:spPr>
              <p:txBody>
                <a:bodyPr wrap="square" rtlCol="0">
                  <a:spAutoFit/>
                </a:bodyPr>
                <a:lstStyle/>
                <a:p>
                  <a:r>
                    <a:rPr lang="en-GB" sz="2400" dirty="0"/>
                    <a:t>At the pool, the lifeguard puts the sunbeds in stacks of 4.</a:t>
                  </a:r>
                </a:p>
                <a:p>
                  <a:r>
                    <a:rPr lang="en-GB" sz="2400" dirty="0"/>
                    <a:t>He makes 6 stacks of sunbeds and then makes another 5 stacks.</a:t>
                  </a:r>
                </a:p>
                <a:p>
                  <a:r>
                    <a:rPr lang="en-GB" sz="2400" dirty="0"/>
                    <a:t>He says that there are 46 sunbeds in total.</a:t>
                  </a:r>
                </a:p>
                <a:p>
                  <a:r>
                    <a:rPr lang="en-GB" sz="2400" dirty="0"/>
                    <a:t>Is he correct?  Explain how you know.</a:t>
                  </a:r>
                </a:p>
              </p:txBody>
            </p:sp>
          </p:grpSp>
          <p:pic>
            <p:nvPicPr>
              <p:cNvPr id="26" name="Picture 25" descr="A picture containing text, seat, chair, furniture&#10;&#10;Description automatically generated">
                <a:extLst>
                  <a:ext uri="{FF2B5EF4-FFF2-40B4-BE49-F238E27FC236}">
                    <a16:creationId xmlns:a16="http://schemas.microsoft.com/office/drawing/2014/main" id="{C88A0124-6D29-499C-948B-9630CDF949A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835577" y="3739419"/>
                <a:ext cx="1310231" cy="960032"/>
              </a:xfrm>
              <a:prstGeom prst="rect">
                <a:avLst/>
              </a:prstGeom>
            </p:spPr>
          </p:pic>
        </p:grpSp>
      </p:grpSp>
    </p:spTree>
    <p:extLst>
      <p:ext uri="{BB962C8B-B14F-4D97-AF65-F5344CB8AC3E}">
        <p14:creationId xmlns:p14="http://schemas.microsoft.com/office/powerpoint/2010/main" val="312306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252917" y="1046684"/>
            <a:ext cx="8229600" cy="580926"/>
          </a:xfrm>
        </p:spPr>
        <p:txBody>
          <a:bodyPr>
            <a:normAutofit fontScale="90000"/>
          </a:bodyPr>
          <a:lstStyle/>
          <a:p>
            <a:pPr algn="l"/>
            <a:br>
              <a:rPr lang="en-GB" sz="2800" b="1" dirty="0">
                <a:solidFill>
                  <a:schemeClr val="tx1"/>
                </a:solidFill>
              </a:rPr>
            </a:br>
            <a:r>
              <a:rPr lang="en-GB" sz="2800" b="1" dirty="0">
                <a:solidFill>
                  <a:schemeClr val="tx1"/>
                </a:solidFill>
                <a:effectLst/>
                <a:latin typeface="Arial" panose="020B0604020202020204" pitchFamily="34" charset="0"/>
                <a:ea typeface="Calibri" panose="020F0502020204030204" pitchFamily="34" charset="0"/>
              </a:rPr>
              <a:t>Solving problems including missing number problems involving multiplication and division</a:t>
            </a:r>
            <a:br>
              <a:rPr lang="en-GB" sz="3600" b="1" dirty="0">
                <a:solidFill>
                  <a:schemeClr val="tx1"/>
                </a:solidFill>
              </a:rPr>
            </a:br>
            <a:br>
              <a:rPr lang="en-GB" sz="2800" dirty="0">
                <a:solidFill>
                  <a:schemeClr val="tx1"/>
                </a:solidFill>
              </a:rPr>
            </a:br>
            <a:br>
              <a:rPr lang="en-GB" sz="2800" b="1" dirty="0">
                <a:solidFill>
                  <a:schemeClr val="tx1"/>
                </a:solidFill>
              </a:rPr>
            </a:b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6" name="Group 15">
            <a:extLst>
              <a:ext uri="{FF2B5EF4-FFF2-40B4-BE49-F238E27FC236}">
                <a16:creationId xmlns:a16="http://schemas.microsoft.com/office/drawing/2014/main" id="{FD835620-5FD2-479D-95B9-EB563245811E}"/>
              </a:ext>
            </a:extLst>
          </p:cNvPr>
          <p:cNvGrpSpPr/>
          <p:nvPr/>
        </p:nvGrpSpPr>
        <p:grpSpPr>
          <a:xfrm>
            <a:off x="3151727" y="1823160"/>
            <a:ext cx="6144582" cy="3832518"/>
            <a:chOff x="3151727" y="1823160"/>
            <a:chExt cx="6144582" cy="3832518"/>
          </a:xfrm>
        </p:grpSpPr>
        <p:grpSp>
          <p:nvGrpSpPr>
            <p:cNvPr id="8" name="Group 7">
              <a:extLst>
                <a:ext uri="{FF2B5EF4-FFF2-40B4-BE49-F238E27FC236}">
                  <a16:creationId xmlns:a16="http://schemas.microsoft.com/office/drawing/2014/main" id="{8A2FA9F7-C85A-4233-8029-392B02B53256}"/>
                </a:ext>
              </a:extLst>
            </p:cNvPr>
            <p:cNvGrpSpPr/>
            <p:nvPr/>
          </p:nvGrpSpPr>
          <p:grpSpPr>
            <a:xfrm>
              <a:off x="3151727" y="1823160"/>
              <a:ext cx="6144582" cy="3832518"/>
              <a:chOff x="2781857" y="1864257"/>
              <a:chExt cx="6144582" cy="3832518"/>
            </a:xfrm>
            <a:solidFill>
              <a:schemeClr val="accent4">
                <a:lumMod val="20000"/>
                <a:lumOff val="80000"/>
              </a:schemeClr>
            </a:solidFill>
          </p:grpSpPr>
          <p:grpSp>
            <p:nvGrpSpPr>
              <p:cNvPr id="7" name="Group 6">
                <a:extLst>
                  <a:ext uri="{FF2B5EF4-FFF2-40B4-BE49-F238E27FC236}">
                    <a16:creationId xmlns:a16="http://schemas.microsoft.com/office/drawing/2014/main" id="{913051EE-4EE3-40B7-9B8E-21B865A7DF98}"/>
                  </a:ext>
                </a:extLst>
              </p:cNvPr>
              <p:cNvGrpSpPr/>
              <p:nvPr/>
            </p:nvGrpSpPr>
            <p:grpSpPr>
              <a:xfrm>
                <a:off x="2781857" y="1864257"/>
                <a:ext cx="6144582" cy="3832518"/>
                <a:chOff x="2853776" y="1813597"/>
                <a:chExt cx="6144582" cy="3832518"/>
              </a:xfrm>
              <a:grpFill/>
            </p:grpSpPr>
            <p:sp>
              <p:nvSpPr>
                <p:cNvPr id="11" name="Speech Bubble: Rectangle with Corners Rounded 10">
                  <a:extLst>
                    <a:ext uri="{FF2B5EF4-FFF2-40B4-BE49-F238E27FC236}">
                      <a16:creationId xmlns:a16="http://schemas.microsoft.com/office/drawing/2014/main" id="{9D487693-2DF4-453B-BBEE-CAE6FC3C3F12}"/>
                    </a:ext>
                  </a:extLst>
                </p:cNvPr>
                <p:cNvSpPr/>
                <p:nvPr/>
              </p:nvSpPr>
              <p:spPr>
                <a:xfrm>
                  <a:off x="2853776" y="1813597"/>
                  <a:ext cx="6144582" cy="3832518"/>
                </a:xfrm>
                <a:prstGeom prst="wedgeRoundRectCallou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48D63514-6D0A-433A-B4FC-7FDF37CC892F}"/>
                    </a:ext>
                  </a:extLst>
                </p:cNvPr>
                <p:cNvSpPr txBox="1"/>
                <p:nvPr/>
              </p:nvSpPr>
              <p:spPr>
                <a:xfrm>
                  <a:off x="5557473" y="5170238"/>
                  <a:ext cx="3164441" cy="369332"/>
                </a:xfrm>
                <a:prstGeom prst="rect">
                  <a:avLst/>
                </a:prstGeom>
                <a:grpFill/>
              </p:spPr>
              <p:txBody>
                <a:bodyPr wrap="square" rtlCol="0">
                  <a:spAutoFit/>
                </a:bodyPr>
                <a:lstStyle/>
                <a:p>
                  <a:r>
                    <a:rPr lang="en-GB" dirty="0"/>
                    <a:t>Adapted from ‘Dip and Pick’</a:t>
                  </a:r>
                </a:p>
              </p:txBody>
            </p:sp>
            <p:pic>
              <p:nvPicPr>
                <p:cNvPr id="12" name="Picture 11">
                  <a:extLst>
                    <a:ext uri="{FF2B5EF4-FFF2-40B4-BE49-F238E27FC236}">
                      <a16:creationId xmlns:a16="http://schemas.microsoft.com/office/drawing/2014/main" id="{28BED3B4-D75E-47FC-A5CC-E8FF48E97D81}"/>
                    </a:ext>
                  </a:extLst>
                </p:cNvPr>
                <p:cNvPicPr>
                  <a:picLocks noChangeAspect="1"/>
                </p:cNvPicPr>
                <p:nvPr/>
              </p:nvPicPr>
              <p:blipFill>
                <a:blip r:embed="rId2"/>
                <a:stretch>
                  <a:fillRect/>
                </a:stretch>
              </p:blipFill>
              <p:spPr>
                <a:xfrm>
                  <a:off x="4311756" y="5069154"/>
                  <a:ext cx="819150" cy="571500"/>
                </a:xfrm>
                <a:prstGeom prst="rect">
                  <a:avLst/>
                </a:prstGeom>
                <a:grpFill/>
              </p:spPr>
            </p:pic>
          </p:grpSp>
          <p:sp>
            <p:nvSpPr>
              <p:cNvPr id="3" name="TextBox 2">
                <a:extLst>
                  <a:ext uri="{FF2B5EF4-FFF2-40B4-BE49-F238E27FC236}">
                    <a16:creationId xmlns:a16="http://schemas.microsoft.com/office/drawing/2014/main" id="{CED0CE47-5FA1-426B-B82E-1E48D8A97F99}"/>
                  </a:ext>
                </a:extLst>
              </p:cNvPr>
              <p:cNvSpPr txBox="1"/>
              <p:nvPr/>
            </p:nvSpPr>
            <p:spPr>
              <a:xfrm>
                <a:off x="3053897" y="2221007"/>
                <a:ext cx="4863313" cy="2677656"/>
              </a:xfrm>
              <a:prstGeom prst="rect">
                <a:avLst/>
              </a:prstGeom>
              <a:grpFill/>
            </p:spPr>
            <p:txBody>
              <a:bodyPr wrap="square" rtlCol="0">
                <a:spAutoFit/>
              </a:bodyPr>
              <a:lstStyle/>
              <a:p>
                <a:r>
                  <a:rPr lang="en-GB" sz="2400" dirty="0"/>
                  <a:t>By the pool, there are 18 sunbeds.</a:t>
                </a:r>
              </a:p>
              <a:p>
                <a:r>
                  <a:rPr lang="en-GB" sz="2400" dirty="0"/>
                  <a:t>The lifeguard stacks the sunbeds in piles of three.</a:t>
                </a:r>
              </a:p>
              <a:p>
                <a:r>
                  <a:rPr lang="en-GB" sz="2400" dirty="0"/>
                  <a:t>The lifeguard is given another 24 sunbeds.</a:t>
                </a:r>
              </a:p>
              <a:p>
                <a:r>
                  <a:rPr lang="en-GB" sz="2400" dirty="0"/>
                  <a:t>How many stacks of 3 can he make altogether?</a:t>
                </a:r>
              </a:p>
            </p:txBody>
          </p:sp>
        </p:grpSp>
        <p:pic>
          <p:nvPicPr>
            <p:cNvPr id="14" name="Picture 13" descr="A picture containing text, seat, chair, furniture&#10;&#10;Description automatically generated">
              <a:extLst>
                <a:ext uri="{FF2B5EF4-FFF2-40B4-BE49-F238E27FC236}">
                  <a16:creationId xmlns:a16="http://schemas.microsoft.com/office/drawing/2014/main" id="{18418145-14E6-42C0-9746-E9374FA477D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835577" y="3390032"/>
              <a:ext cx="1310231" cy="960032"/>
            </a:xfrm>
            <a:prstGeom prst="rect">
              <a:avLst/>
            </a:prstGeom>
          </p:spPr>
        </p:pic>
      </p:gr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10" name="TextBox 9">
            <a:extLst>
              <a:ext uri="{FF2B5EF4-FFF2-40B4-BE49-F238E27FC236}">
                <a16:creationId xmlns:a16="http://schemas.microsoft.com/office/drawing/2014/main" id="{4354E2B1-015F-49CE-9770-4DDD36444C69}"/>
              </a:ext>
            </a:extLst>
          </p:cNvPr>
          <p:cNvSpPr txBox="1"/>
          <p:nvPr/>
        </p:nvSpPr>
        <p:spPr>
          <a:xfrm>
            <a:off x="293309" y="1568898"/>
            <a:ext cx="4976122" cy="4031873"/>
          </a:xfrm>
          <a:prstGeom prst="rect">
            <a:avLst/>
          </a:prstGeom>
          <a:solidFill>
            <a:schemeClr val="accent5">
              <a:lumMod val="20000"/>
              <a:lumOff val="80000"/>
            </a:schemeClr>
          </a:solidFill>
        </p:spPr>
        <p:txBody>
          <a:bodyPr wrap="square" rtlCol="0">
            <a:spAutoFit/>
          </a:bodyPr>
          <a:lstStyle/>
          <a:p>
            <a:r>
              <a:rPr lang="en-GB" sz="1600" i="1" dirty="0"/>
              <a:t>This problem is about stacking sunbeds in piles of 3.</a:t>
            </a:r>
          </a:p>
          <a:p>
            <a:endParaRPr lang="en-GB" sz="1600" i="1" dirty="0"/>
          </a:p>
          <a:p>
            <a:r>
              <a:rPr lang="en-GB" sz="1600" b="1" i="1" dirty="0"/>
              <a:t>Key Fact: There are 18 sunbeds which are stacked in piles of 3</a:t>
            </a:r>
          </a:p>
          <a:p>
            <a:r>
              <a:rPr lang="en-GB" sz="1600" i="1" dirty="0"/>
              <a:t>Have to calculate how many stacks of 3 sunbeds you can make (3x table)</a:t>
            </a:r>
          </a:p>
          <a:p>
            <a:endParaRPr lang="en-GB" sz="1600" i="1" dirty="0"/>
          </a:p>
          <a:p>
            <a:r>
              <a:rPr lang="en-GB" sz="1600" b="1" i="1" dirty="0"/>
              <a:t>Key fact: There are another 24 sunbeds which are stacked in piles of 3</a:t>
            </a:r>
          </a:p>
          <a:p>
            <a:r>
              <a:rPr lang="en-GB" sz="1600" i="1" dirty="0"/>
              <a:t>Have to calculate how many stacks of 3 sunbeds you can make (3x table)</a:t>
            </a:r>
          </a:p>
          <a:p>
            <a:endParaRPr lang="en-GB" sz="1600" i="1" dirty="0"/>
          </a:p>
          <a:p>
            <a:r>
              <a:rPr lang="en-GB" sz="1600" b="1" i="1" dirty="0"/>
              <a:t>How many stacks of 3 sunbeds are there altogether?</a:t>
            </a:r>
          </a:p>
          <a:p>
            <a:r>
              <a:rPr lang="en-GB" sz="1600" i="1" dirty="0"/>
              <a:t>Have to add the total number of stacks of sunbeds together</a:t>
            </a:r>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3" name="Group 2">
            <a:extLst>
              <a:ext uri="{FF2B5EF4-FFF2-40B4-BE49-F238E27FC236}">
                <a16:creationId xmlns:a16="http://schemas.microsoft.com/office/drawing/2014/main" id="{5269D470-82AA-46A5-A18C-D7EE2843F8A1}"/>
              </a:ext>
            </a:extLst>
          </p:cNvPr>
          <p:cNvGrpSpPr/>
          <p:nvPr/>
        </p:nvGrpSpPr>
        <p:grpSpPr>
          <a:xfrm>
            <a:off x="5479268" y="1408854"/>
            <a:ext cx="6578043" cy="5176802"/>
            <a:chOff x="5479268" y="1408854"/>
            <a:chExt cx="6578043" cy="5176802"/>
          </a:xfrm>
        </p:grpSpPr>
        <p:sp>
          <p:nvSpPr>
            <p:cNvPr id="15" name="Content Placeholder 6">
              <a:extLst>
                <a:ext uri="{FF2B5EF4-FFF2-40B4-BE49-F238E27FC236}">
                  <a16:creationId xmlns:a16="http://schemas.microsoft.com/office/drawing/2014/main" id="{A34D55C8-23E5-4F90-8A71-41D0A2940D3D}"/>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6" name="Group 15">
              <a:extLst>
                <a:ext uri="{FF2B5EF4-FFF2-40B4-BE49-F238E27FC236}">
                  <a16:creationId xmlns:a16="http://schemas.microsoft.com/office/drawing/2014/main" id="{51D5CD47-45FA-4598-9EE9-1B7CFC1F3137}"/>
                </a:ext>
              </a:extLst>
            </p:cNvPr>
            <p:cNvGrpSpPr/>
            <p:nvPr/>
          </p:nvGrpSpPr>
          <p:grpSpPr>
            <a:xfrm>
              <a:off x="5695998" y="2080996"/>
              <a:ext cx="6144582" cy="3832518"/>
              <a:chOff x="3151727" y="1823160"/>
              <a:chExt cx="6144582" cy="3832518"/>
            </a:xfrm>
          </p:grpSpPr>
          <p:grpSp>
            <p:nvGrpSpPr>
              <p:cNvPr id="17" name="Group 16">
                <a:extLst>
                  <a:ext uri="{FF2B5EF4-FFF2-40B4-BE49-F238E27FC236}">
                    <a16:creationId xmlns:a16="http://schemas.microsoft.com/office/drawing/2014/main" id="{EA1ED50D-F5DC-4441-9168-F2E54E96AB7F}"/>
                  </a:ext>
                </a:extLst>
              </p:cNvPr>
              <p:cNvGrpSpPr/>
              <p:nvPr/>
            </p:nvGrpSpPr>
            <p:grpSpPr>
              <a:xfrm>
                <a:off x="3151727" y="1823160"/>
                <a:ext cx="6144582" cy="3832518"/>
                <a:chOff x="2781857" y="1864257"/>
                <a:chExt cx="6144582" cy="3832518"/>
              </a:xfrm>
              <a:solidFill>
                <a:schemeClr val="accent4">
                  <a:lumMod val="20000"/>
                  <a:lumOff val="80000"/>
                </a:schemeClr>
              </a:solidFill>
            </p:grpSpPr>
            <p:grpSp>
              <p:nvGrpSpPr>
                <p:cNvPr id="19" name="Group 18">
                  <a:extLst>
                    <a:ext uri="{FF2B5EF4-FFF2-40B4-BE49-F238E27FC236}">
                      <a16:creationId xmlns:a16="http://schemas.microsoft.com/office/drawing/2014/main" id="{D68FB3FE-0B39-4E70-935B-104E280FA466}"/>
                    </a:ext>
                  </a:extLst>
                </p:cNvPr>
                <p:cNvGrpSpPr/>
                <p:nvPr/>
              </p:nvGrpSpPr>
              <p:grpSpPr>
                <a:xfrm>
                  <a:off x="2781857" y="1864257"/>
                  <a:ext cx="6144582" cy="3832518"/>
                  <a:chOff x="2853776" y="1813597"/>
                  <a:chExt cx="6144582" cy="3832518"/>
                </a:xfrm>
                <a:grpFill/>
              </p:grpSpPr>
              <p:sp>
                <p:nvSpPr>
                  <p:cNvPr id="21" name="Speech Bubble: Rectangle with Corners Rounded 20">
                    <a:extLst>
                      <a:ext uri="{FF2B5EF4-FFF2-40B4-BE49-F238E27FC236}">
                        <a16:creationId xmlns:a16="http://schemas.microsoft.com/office/drawing/2014/main" id="{9696946A-D14A-4B4F-9597-0449114C56CD}"/>
                      </a:ext>
                    </a:extLst>
                  </p:cNvPr>
                  <p:cNvSpPr/>
                  <p:nvPr/>
                </p:nvSpPr>
                <p:spPr>
                  <a:xfrm>
                    <a:off x="2853776" y="1813597"/>
                    <a:ext cx="6144582" cy="3832518"/>
                  </a:xfrm>
                  <a:prstGeom prst="wedgeRoundRectCallou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7635EB30-EEDE-474B-A05B-1DCE0F6E9295}"/>
                      </a:ext>
                    </a:extLst>
                  </p:cNvPr>
                  <p:cNvSpPr txBox="1"/>
                  <p:nvPr/>
                </p:nvSpPr>
                <p:spPr>
                  <a:xfrm>
                    <a:off x="5557473" y="5170238"/>
                    <a:ext cx="3164441" cy="369332"/>
                  </a:xfrm>
                  <a:prstGeom prst="rect">
                    <a:avLst/>
                  </a:prstGeom>
                  <a:grpFill/>
                </p:spPr>
                <p:txBody>
                  <a:bodyPr wrap="square" rtlCol="0">
                    <a:spAutoFit/>
                  </a:bodyPr>
                  <a:lstStyle/>
                  <a:p>
                    <a:r>
                      <a:rPr lang="en-GB" dirty="0"/>
                      <a:t>Adapted from ‘Dip and Pick’</a:t>
                    </a:r>
                  </a:p>
                </p:txBody>
              </p:sp>
              <p:pic>
                <p:nvPicPr>
                  <p:cNvPr id="28" name="Picture 27">
                    <a:extLst>
                      <a:ext uri="{FF2B5EF4-FFF2-40B4-BE49-F238E27FC236}">
                        <a16:creationId xmlns:a16="http://schemas.microsoft.com/office/drawing/2014/main" id="{520142E7-5FAE-4F33-B40B-7E0FA77A09B7}"/>
                      </a:ext>
                    </a:extLst>
                  </p:cNvPr>
                  <p:cNvPicPr>
                    <a:picLocks noChangeAspect="1"/>
                  </p:cNvPicPr>
                  <p:nvPr/>
                </p:nvPicPr>
                <p:blipFill>
                  <a:blip r:embed="rId2"/>
                  <a:stretch>
                    <a:fillRect/>
                  </a:stretch>
                </p:blipFill>
                <p:spPr>
                  <a:xfrm>
                    <a:off x="4311756" y="5069154"/>
                    <a:ext cx="819150" cy="571500"/>
                  </a:xfrm>
                  <a:prstGeom prst="rect">
                    <a:avLst/>
                  </a:prstGeom>
                  <a:grpFill/>
                </p:spPr>
              </p:pic>
            </p:grpSp>
            <p:sp>
              <p:nvSpPr>
                <p:cNvPr id="20" name="TextBox 19">
                  <a:extLst>
                    <a:ext uri="{FF2B5EF4-FFF2-40B4-BE49-F238E27FC236}">
                      <a16:creationId xmlns:a16="http://schemas.microsoft.com/office/drawing/2014/main" id="{10397BB5-2A84-4ACD-95E5-44B1B3BE8509}"/>
                    </a:ext>
                  </a:extLst>
                </p:cNvPr>
                <p:cNvSpPr txBox="1"/>
                <p:nvPr/>
              </p:nvSpPr>
              <p:spPr>
                <a:xfrm>
                  <a:off x="3053897" y="2221007"/>
                  <a:ext cx="4863313" cy="2677656"/>
                </a:xfrm>
                <a:prstGeom prst="rect">
                  <a:avLst/>
                </a:prstGeom>
                <a:grpFill/>
              </p:spPr>
              <p:txBody>
                <a:bodyPr wrap="square" rtlCol="0">
                  <a:spAutoFit/>
                </a:bodyPr>
                <a:lstStyle/>
                <a:p>
                  <a:r>
                    <a:rPr lang="en-GB" sz="2400" dirty="0"/>
                    <a:t>By the pool, there are 18 sunbeds.</a:t>
                  </a:r>
                </a:p>
                <a:p>
                  <a:r>
                    <a:rPr lang="en-GB" sz="2400" dirty="0"/>
                    <a:t>The lifeguard stacks the sunbeds in piles of three.</a:t>
                  </a:r>
                </a:p>
                <a:p>
                  <a:r>
                    <a:rPr lang="en-GB" sz="2400" dirty="0"/>
                    <a:t>The lifeguard is given another 24 sunbeds.</a:t>
                  </a:r>
                </a:p>
                <a:p>
                  <a:r>
                    <a:rPr lang="en-GB" sz="2400" dirty="0"/>
                    <a:t>How many stacks of 3 can he make altogether?</a:t>
                  </a:r>
                </a:p>
              </p:txBody>
            </p:sp>
          </p:grpSp>
          <p:pic>
            <p:nvPicPr>
              <p:cNvPr id="18" name="Picture 17" descr="A picture containing text, seat, chair, furniture&#10;&#10;Description automatically generated">
                <a:extLst>
                  <a:ext uri="{FF2B5EF4-FFF2-40B4-BE49-F238E27FC236}">
                    <a16:creationId xmlns:a16="http://schemas.microsoft.com/office/drawing/2014/main" id="{221557CF-D51F-4C81-B82A-CA388AE8927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835577" y="3390032"/>
                <a:ext cx="1310231" cy="960032"/>
              </a:xfrm>
              <a:prstGeom prst="rect">
                <a:avLst/>
              </a:prstGeom>
            </p:spPr>
          </p:pic>
        </p:grpSp>
      </p:grpSp>
    </p:spTree>
    <p:extLst>
      <p:ext uri="{BB962C8B-B14F-4D97-AF65-F5344CB8AC3E}">
        <p14:creationId xmlns:p14="http://schemas.microsoft.com/office/powerpoint/2010/main" val="56460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 calcmode="lin" valueType="num">
                                      <p:cBhvr additive="base">
                                        <p:cTn id="1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anim calcmode="lin" valueType="num">
                                      <p:cBhvr additive="base">
                                        <p:cTn id="23"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 calcmode="lin" valueType="num">
                                      <p:cBhvr additive="base">
                                        <p:cTn id="2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0">
                                            <p:txEl>
                                              <p:pRg st="8" end="8"/>
                                            </p:txEl>
                                          </p:spTgt>
                                        </p:tgtEl>
                                        <p:attrNameLst>
                                          <p:attrName>style.visibility</p:attrName>
                                        </p:attrNameLst>
                                      </p:cBhvr>
                                      <p:to>
                                        <p:strVal val="visible"/>
                                      </p:to>
                                    </p:set>
                                    <p:anim calcmode="lin" valueType="num">
                                      <p:cBhvr additive="base">
                                        <p:cTn id="33"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
                                            <p:txEl>
                                              <p:pRg st="9" end="9"/>
                                            </p:txEl>
                                          </p:spTgt>
                                        </p:tgtEl>
                                        <p:attrNameLst>
                                          <p:attrName>style.visibility</p:attrName>
                                        </p:attrNameLst>
                                      </p:cBhvr>
                                      <p:to>
                                        <p:strVal val="visible"/>
                                      </p:to>
                                    </p:set>
                                    <p:anim calcmode="lin" valueType="num">
                                      <p:cBhvr additive="base">
                                        <p:cTn id="37"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501921" y="1538120"/>
            <a:ext cx="4518053" cy="5047536"/>
          </a:xfrm>
          <a:prstGeom prst="rect">
            <a:avLst/>
          </a:prstGeom>
          <a:solidFill>
            <a:schemeClr val="accent5">
              <a:lumMod val="20000"/>
              <a:lumOff val="80000"/>
            </a:schemeClr>
          </a:solidFill>
        </p:spPr>
        <p:txBody>
          <a:bodyPr wrap="square" rtlCol="0">
            <a:spAutoFit/>
          </a:bodyPr>
          <a:lstStyle/>
          <a:p>
            <a:r>
              <a:rPr lang="en-GB" sz="1600" b="1" dirty="0"/>
              <a:t>Step 1: Know that sunbeds are stacked in piles of 3 (x3 table facts)</a:t>
            </a:r>
          </a:p>
          <a:p>
            <a:endParaRPr lang="en-GB" sz="1600" b="1" dirty="0"/>
          </a:p>
          <a:p>
            <a:endParaRPr lang="en-GB" sz="1600" b="1" dirty="0"/>
          </a:p>
          <a:p>
            <a:r>
              <a:rPr lang="en-GB" sz="1600" b="1" dirty="0">
                <a:cs typeface="Times New Roman" panose="02020603050405020304" pitchFamily="18" charset="0"/>
              </a:rPr>
              <a:t>Step 2:  </a:t>
            </a:r>
            <a:r>
              <a:rPr lang="en-GB" sz="1600" b="1" dirty="0"/>
              <a:t>There are 18 sunbeds which are stacked in piles of 3.  How many stacks can be made? (18 ÷ 3 = ?)</a:t>
            </a:r>
          </a:p>
          <a:p>
            <a:endParaRPr lang="en-GB" sz="1600" b="1" dirty="0">
              <a:cs typeface="Times New Roman" panose="02020603050405020304" pitchFamily="18" charset="0"/>
            </a:endParaRPr>
          </a:p>
          <a:p>
            <a:endParaRPr lang="en-GB" sz="1600" b="1" dirty="0">
              <a:cs typeface="Times New Roman" panose="02020603050405020304" pitchFamily="18" charset="0"/>
            </a:endParaRPr>
          </a:p>
          <a:p>
            <a:r>
              <a:rPr lang="en-GB" sz="1600" b="1" dirty="0">
                <a:cs typeface="Times New Roman" panose="02020603050405020304" pitchFamily="18" charset="0"/>
              </a:rPr>
              <a:t>Step 3:  </a:t>
            </a:r>
            <a:r>
              <a:rPr lang="en-GB" sz="1600" b="1" dirty="0"/>
              <a:t>There are another 24 sunbeds which are stacked in piles of 3. How many more stacks can be made? </a:t>
            </a:r>
          </a:p>
          <a:p>
            <a:r>
              <a:rPr lang="en-GB" sz="1600" b="1" dirty="0"/>
              <a:t>(24 ÷ 3 = ?)</a:t>
            </a:r>
          </a:p>
          <a:p>
            <a:endParaRPr lang="en-GB" sz="1600" b="1" dirty="0"/>
          </a:p>
          <a:p>
            <a:endParaRPr lang="en-GB" sz="1600" b="1" dirty="0">
              <a:cs typeface="Times New Roman" panose="02020603050405020304" pitchFamily="18" charset="0"/>
            </a:endParaRPr>
          </a:p>
          <a:p>
            <a:r>
              <a:rPr lang="en-GB" sz="1600" b="1" dirty="0">
                <a:cs typeface="Times New Roman" panose="02020603050405020304" pitchFamily="18" charset="0"/>
              </a:rPr>
              <a:t>Step 4:  </a:t>
            </a:r>
            <a:r>
              <a:rPr lang="en-GB" sz="1600" b="1" i="1" dirty="0"/>
              <a:t>How many stacks of 3 sunbeds are there altogether?</a:t>
            </a:r>
          </a:p>
          <a:p>
            <a:r>
              <a:rPr lang="en-GB" sz="1600" dirty="0"/>
              <a:t>Have to add the total number of stacks of sunbeds together (Step 2 + Step 3)</a:t>
            </a: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4" name="Group 13">
            <a:extLst>
              <a:ext uri="{FF2B5EF4-FFF2-40B4-BE49-F238E27FC236}">
                <a16:creationId xmlns:a16="http://schemas.microsoft.com/office/drawing/2014/main" id="{7024E98D-CAA7-4B8F-88D0-58E556267C24}"/>
              </a:ext>
            </a:extLst>
          </p:cNvPr>
          <p:cNvGrpSpPr/>
          <p:nvPr/>
        </p:nvGrpSpPr>
        <p:grpSpPr>
          <a:xfrm>
            <a:off x="5479268" y="1408854"/>
            <a:ext cx="6578043" cy="5176802"/>
            <a:chOff x="5479268" y="1408854"/>
            <a:chExt cx="6578043" cy="5176802"/>
          </a:xfrm>
        </p:grpSpPr>
        <p:sp>
          <p:nvSpPr>
            <p:cNvPr id="15" name="Content Placeholder 6">
              <a:extLst>
                <a:ext uri="{FF2B5EF4-FFF2-40B4-BE49-F238E27FC236}">
                  <a16:creationId xmlns:a16="http://schemas.microsoft.com/office/drawing/2014/main" id="{3B15E7C3-A0E9-45A9-A67E-327CF7D105A3}"/>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6" name="Group 15">
              <a:extLst>
                <a:ext uri="{FF2B5EF4-FFF2-40B4-BE49-F238E27FC236}">
                  <a16:creationId xmlns:a16="http://schemas.microsoft.com/office/drawing/2014/main" id="{D92F8086-0F2B-40BF-AB0F-51D206B99902}"/>
                </a:ext>
              </a:extLst>
            </p:cNvPr>
            <p:cNvGrpSpPr/>
            <p:nvPr/>
          </p:nvGrpSpPr>
          <p:grpSpPr>
            <a:xfrm>
              <a:off x="5695998" y="2080996"/>
              <a:ext cx="6144582" cy="3832518"/>
              <a:chOff x="3151727" y="1823160"/>
              <a:chExt cx="6144582" cy="3832518"/>
            </a:xfrm>
          </p:grpSpPr>
          <p:grpSp>
            <p:nvGrpSpPr>
              <p:cNvPr id="17" name="Group 16">
                <a:extLst>
                  <a:ext uri="{FF2B5EF4-FFF2-40B4-BE49-F238E27FC236}">
                    <a16:creationId xmlns:a16="http://schemas.microsoft.com/office/drawing/2014/main" id="{6DB01C71-A65E-45E0-A154-0A6607FA636E}"/>
                  </a:ext>
                </a:extLst>
              </p:cNvPr>
              <p:cNvGrpSpPr/>
              <p:nvPr/>
            </p:nvGrpSpPr>
            <p:grpSpPr>
              <a:xfrm>
                <a:off x="3151727" y="1823160"/>
                <a:ext cx="6144582" cy="3832518"/>
                <a:chOff x="2781857" y="1864257"/>
                <a:chExt cx="6144582" cy="3832518"/>
              </a:xfrm>
              <a:solidFill>
                <a:schemeClr val="accent4">
                  <a:lumMod val="20000"/>
                  <a:lumOff val="80000"/>
                </a:schemeClr>
              </a:solidFill>
            </p:grpSpPr>
            <p:grpSp>
              <p:nvGrpSpPr>
                <p:cNvPr id="19" name="Group 18">
                  <a:extLst>
                    <a:ext uri="{FF2B5EF4-FFF2-40B4-BE49-F238E27FC236}">
                      <a16:creationId xmlns:a16="http://schemas.microsoft.com/office/drawing/2014/main" id="{787012C8-B8D7-4480-8D8B-646F19A4B187}"/>
                    </a:ext>
                  </a:extLst>
                </p:cNvPr>
                <p:cNvGrpSpPr/>
                <p:nvPr/>
              </p:nvGrpSpPr>
              <p:grpSpPr>
                <a:xfrm>
                  <a:off x="2781857" y="1864257"/>
                  <a:ext cx="6144582" cy="3832518"/>
                  <a:chOff x="2853776" y="1813597"/>
                  <a:chExt cx="6144582" cy="3832518"/>
                </a:xfrm>
                <a:grpFill/>
              </p:grpSpPr>
              <p:sp>
                <p:nvSpPr>
                  <p:cNvPr id="21" name="Speech Bubble: Rectangle with Corners Rounded 20">
                    <a:extLst>
                      <a:ext uri="{FF2B5EF4-FFF2-40B4-BE49-F238E27FC236}">
                        <a16:creationId xmlns:a16="http://schemas.microsoft.com/office/drawing/2014/main" id="{6B11A0FE-2A29-4216-BFE6-5E10F172D3A0}"/>
                      </a:ext>
                    </a:extLst>
                  </p:cNvPr>
                  <p:cNvSpPr/>
                  <p:nvPr/>
                </p:nvSpPr>
                <p:spPr>
                  <a:xfrm>
                    <a:off x="2853776" y="1813597"/>
                    <a:ext cx="6144582" cy="3832518"/>
                  </a:xfrm>
                  <a:prstGeom prst="wedgeRoundRectCallou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DC33A0D7-58B8-4C9E-A01A-FF4B38CC56F5}"/>
                      </a:ext>
                    </a:extLst>
                  </p:cNvPr>
                  <p:cNvSpPr txBox="1"/>
                  <p:nvPr/>
                </p:nvSpPr>
                <p:spPr>
                  <a:xfrm>
                    <a:off x="5557473" y="5170238"/>
                    <a:ext cx="3164441" cy="369332"/>
                  </a:xfrm>
                  <a:prstGeom prst="rect">
                    <a:avLst/>
                  </a:prstGeom>
                  <a:grpFill/>
                </p:spPr>
                <p:txBody>
                  <a:bodyPr wrap="square" rtlCol="0">
                    <a:spAutoFit/>
                  </a:bodyPr>
                  <a:lstStyle/>
                  <a:p>
                    <a:r>
                      <a:rPr lang="en-GB" dirty="0"/>
                      <a:t>Adapted from ‘Dip and Pick’</a:t>
                    </a:r>
                  </a:p>
                </p:txBody>
              </p:sp>
              <p:pic>
                <p:nvPicPr>
                  <p:cNvPr id="24" name="Picture 23">
                    <a:extLst>
                      <a:ext uri="{FF2B5EF4-FFF2-40B4-BE49-F238E27FC236}">
                        <a16:creationId xmlns:a16="http://schemas.microsoft.com/office/drawing/2014/main" id="{C28EBA2F-1D89-412C-B4AD-2D42447BA90D}"/>
                      </a:ext>
                    </a:extLst>
                  </p:cNvPr>
                  <p:cNvPicPr>
                    <a:picLocks noChangeAspect="1"/>
                  </p:cNvPicPr>
                  <p:nvPr/>
                </p:nvPicPr>
                <p:blipFill>
                  <a:blip r:embed="rId2"/>
                  <a:stretch>
                    <a:fillRect/>
                  </a:stretch>
                </p:blipFill>
                <p:spPr>
                  <a:xfrm>
                    <a:off x="4311756" y="5069154"/>
                    <a:ext cx="819150" cy="571500"/>
                  </a:xfrm>
                  <a:prstGeom prst="rect">
                    <a:avLst/>
                  </a:prstGeom>
                  <a:grpFill/>
                </p:spPr>
              </p:pic>
            </p:grpSp>
            <p:sp>
              <p:nvSpPr>
                <p:cNvPr id="20" name="TextBox 19">
                  <a:extLst>
                    <a:ext uri="{FF2B5EF4-FFF2-40B4-BE49-F238E27FC236}">
                      <a16:creationId xmlns:a16="http://schemas.microsoft.com/office/drawing/2014/main" id="{0DD583E8-B82D-489E-82B4-A2C485A7FF8D}"/>
                    </a:ext>
                  </a:extLst>
                </p:cNvPr>
                <p:cNvSpPr txBox="1"/>
                <p:nvPr/>
              </p:nvSpPr>
              <p:spPr>
                <a:xfrm>
                  <a:off x="3053897" y="2221007"/>
                  <a:ext cx="4863313" cy="2677656"/>
                </a:xfrm>
                <a:prstGeom prst="rect">
                  <a:avLst/>
                </a:prstGeom>
                <a:grpFill/>
              </p:spPr>
              <p:txBody>
                <a:bodyPr wrap="square" rtlCol="0">
                  <a:spAutoFit/>
                </a:bodyPr>
                <a:lstStyle/>
                <a:p>
                  <a:r>
                    <a:rPr lang="en-GB" sz="2400" dirty="0"/>
                    <a:t>By the pool, there are 18 sunbeds.</a:t>
                  </a:r>
                </a:p>
                <a:p>
                  <a:r>
                    <a:rPr lang="en-GB" sz="2400" dirty="0"/>
                    <a:t>The lifeguard stacks the sunbeds in piles of three.</a:t>
                  </a:r>
                </a:p>
                <a:p>
                  <a:r>
                    <a:rPr lang="en-GB" sz="2400" dirty="0"/>
                    <a:t>The lifeguard is given another 24 sunbeds.</a:t>
                  </a:r>
                </a:p>
                <a:p>
                  <a:r>
                    <a:rPr lang="en-GB" sz="2400" dirty="0"/>
                    <a:t>How many stacks of 3 can he make altogether?</a:t>
                  </a:r>
                </a:p>
              </p:txBody>
            </p:sp>
          </p:grpSp>
          <p:pic>
            <p:nvPicPr>
              <p:cNvPr id="18" name="Picture 17" descr="A picture containing text, seat, chair, furniture&#10;&#10;Description automatically generated">
                <a:extLst>
                  <a:ext uri="{FF2B5EF4-FFF2-40B4-BE49-F238E27FC236}">
                    <a16:creationId xmlns:a16="http://schemas.microsoft.com/office/drawing/2014/main" id="{147C3EF2-D289-4F4B-9A58-3783936056E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835577" y="3390032"/>
                <a:ext cx="1310231" cy="960032"/>
              </a:xfrm>
              <a:prstGeom prst="rect">
                <a:avLst/>
              </a:prstGeom>
            </p:spPr>
          </p:pic>
        </p:grpSp>
      </p:gr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Arrow: Curved Down 121">
            <a:extLst>
              <a:ext uri="{FF2B5EF4-FFF2-40B4-BE49-F238E27FC236}">
                <a16:creationId xmlns:a16="http://schemas.microsoft.com/office/drawing/2014/main" id="{359DB727-A342-49A8-B39F-74D4A3265066}"/>
              </a:ext>
            </a:extLst>
          </p:cNvPr>
          <p:cNvSpPr/>
          <p:nvPr/>
        </p:nvSpPr>
        <p:spPr>
          <a:xfrm flipH="1">
            <a:off x="3672424" y="4802393"/>
            <a:ext cx="955174" cy="572165"/>
          </a:xfrm>
          <a:prstGeom prst="curvedDownArrow">
            <a:avLst>
              <a:gd name="adj1" fmla="val 25000"/>
              <a:gd name="adj2" fmla="val 59130"/>
              <a:gd name="adj3" fmla="val 35774"/>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1" name="Arrow: Curved Down 120">
            <a:extLst>
              <a:ext uri="{FF2B5EF4-FFF2-40B4-BE49-F238E27FC236}">
                <a16:creationId xmlns:a16="http://schemas.microsoft.com/office/drawing/2014/main" id="{1D74D3B1-96BA-48E8-820A-E3FC800D3763}"/>
              </a:ext>
            </a:extLst>
          </p:cNvPr>
          <p:cNvSpPr/>
          <p:nvPr/>
        </p:nvSpPr>
        <p:spPr>
          <a:xfrm flipH="1">
            <a:off x="4510981" y="4795554"/>
            <a:ext cx="955174" cy="572165"/>
          </a:xfrm>
          <a:prstGeom prst="curvedDownArrow">
            <a:avLst>
              <a:gd name="adj1" fmla="val 25000"/>
              <a:gd name="adj2" fmla="val 59130"/>
              <a:gd name="adj3" fmla="val 35774"/>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4" name="Rectangle 93">
            <a:extLst>
              <a:ext uri="{FF2B5EF4-FFF2-40B4-BE49-F238E27FC236}">
                <a16:creationId xmlns:a16="http://schemas.microsoft.com/office/drawing/2014/main" id="{719DE790-B17C-458B-AFE5-6227C1898D45}"/>
              </a:ext>
            </a:extLst>
          </p:cNvPr>
          <p:cNvSpPr/>
          <p:nvPr/>
        </p:nvSpPr>
        <p:spPr>
          <a:xfrm>
            <a:off x="1100028" y="2220592"/>
            <a:ext cx="4995970" cy="614442"/>
          </a:xfrm>
          <a:prstGeom prst="rect">
            <a:avLst/>
          </a:prstGeom>
          <a:solidFill>
            <a:srgbClr val="FEFEA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7201D2E4-9740-4DF7-9E9C-B0B9439B9B99}"/>
              </a:ext>
            </a:extLst>
          </p:cNvPr>
          <p:cNvSpPr txBox="1"/>
          <p:nvPr/>
        </p:nvSpPr>
        <p:spPr>
          <a:xfrm>
            <a:off x="708499" y="413821"/>
            <a:ext cx="5978559" cy="6463308"/>
          </a:xfrm>
          <a:prstGeom prst="rect">
            <a:avLst/>
          </a:prstGeom>
          <a:noFill/>
        </p:spPr>
        <p:txBody>
          <a:bodyPr wrap="square">
            <a:spAutoFit/>
          </a:bodyPr>
          <a:lstStyle/>
          <a:p>
            <a:endParaRPr lang="en-GB" b="1" dirty="0"/>
          </a:p>
          <a:p>
            <a:r>
              <a:rPr lang="en-GB" b="1" dirty="0"/>
              <a:t>We could represent the problem on a bar model:</a:t>
            </a:r>
          </a:p>
          <a:p>
            <a:endParaRPr lang="en-GB" b="1" dirty="0"/>
          </a:p>
          <a:p>
            <a:endParaRPr lang="en-GB" b="1"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b="1" dirty="0"/>
          </a:p>
          <a:p>
            <a:endParaRPr lang="en-GB" b="1" dirty="0"/>
          </a:p>
          <a:p>
            <a:r>
              <a:rPr lang="en-GB" b="1" dirty="0"/>
              <a:t>We could represent the problem on a number line:</a:t>
            </a:r>
          </a:p>
          <a:p>
            <a:endParaRPr lang="en-GB" dirty="0"/>
          </a:p>
          <a:p>
            <a:endParaRPr lang="en-GB" dirty="0"/>
          </a:p>
          <a:p>
            <a:endParaRPr lang="en-GB" dirty="0"/>
          </a:p>
          <a:p>
            <a:endParaRPr lang="en-GB" dirty="0"/>
          </a:p>
          <a:p>
            <a:endParaRPr lang="en-GB" b="1" dirty="0"/>
          </a:p>
          <a:p>
            <a:endParaRPr lang="en-GB" b="1" dirty="0"/>
          </a:p>
          <a:p>
            <a:endParaRPr lang="en-GB" b="1" dirty="0"/>
          </a:p>
          <a:p>
            <a:endParaRPr lang="en-GB" dirty="0"/>
          </a:p>
        </p:txBody>
      </p:sp>
      <p:grpSp>
        <p:nvGrpSpPr>
          <p:cNvPr id="5" name="Group 4">
            <a:extLst>
              <a:ext uri="{FF2B5EF4-FFF2-40B4-BE49-F238E27FC236}">
                <a16:creationId xmlns:a16="http://schemas.microsoft.com/office/drawing/2014/main" id="{67CA2C7E-6318-44A1-B718-F0CD939F44A7}"/>
              </a:ext>
            </a:extLst>
          </p:cNvPr>
          <p:cNvGrpSpPr/>
          <p:nvPr/>
        </p:nvGrpSpPr>
        <p:grpSpPr>
          <a:xfrm>
            <a:off x="5038337" y="2835432"/>
            <a:ext cx="1057661" cy="614442"/>
            <a:chOff x="5048612" y="2835851"/>
            <a:chExt cx="1057661" cy="614442"/>
          </a:xfrm>
        </p:grpSpPr>
        <p:sp>
          <p:nvSpPr>
            <p:cNvPr id="50" name="Rectangle 49">
              <a:extLst>
                <a:ext uri="{FF2B5EF4-FFF2-40B4-BE49-F238E27FC236}">
                  <a16:creationId xmlns:a16="http://schemas.microsoft.com/office/drawing/2014/main" id="{9598BD26-CB89-42AC-B51F-BD8BD4E2FE67}"/>
                </a:ext>
              </a:extLst>
            </p:cNvPr>
            <p:cNvSpPr/>
            <p:nvPr/>
          </p:nvSpPr>
          <p:spPr>
            <a:xfrm>
              <a:off x="5048612" y="2835851"/>
              <a:ext cx="1057661"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TextBox 57">
              <a:extLst>
                <a:ext uri="{FF2B5EF4-FFF2-40B4-BE49-F238E27FC236}">
                  <a16:creationId xmlns:a16="http://schemas.microsoft.com/office/drawing/2014/main" id="{5CA2CABE-274D-43C8-8625-EF2172370986}"/>
                </a:ext>
              </a:extLst>
            </p:cNvPr>
            <p:cNvSpPr txBox="1"/>
            <p:nvPr/>
          </p:nvSpPr>
          <p:spPr>
            <a:xfrm>
              <a:off x="5284628" y="2943442"/>
              <a:ext cx="585627" cy="369332"/>
            </a:xfrm>
            <a:prstGeom prst="rect">
              <a:avLst/>
            </a:prstGeom>
            <a:noFill/>
          </p:spPr>
          <p:txBody>
            <a:bodyPr wrap="square" rtlCol="0">
              <a:spAutoFit/>
            </a:bodyPr>
            <a:lstStyle/>
            <a:p>
              <a:pPr algn="ctr"/>
              <a:r>
                <a:rPr lang="en-GB" b="1" dirty="0"/>
                <a:t>3</a:t>
              </a:r>
              <a:r>
                <a:rPr lang="en-GB" dirty="0"/>
                <a:t> </a:t>
              </a:r>
            </a:p>
          </p:txBody>
        </p:sp>
      </p:grpSp>
      <p:sp>
        <p:nvSpPr>
          <p:cNvPr id="7" name="Right Brace 6">
            <a:extLst>
              <a:ext uri="{FF2B5EF4-FFF2-40B4-BE49-F238E27FC236}">
                <a16:creationId xmlns:a16="http://schemas.microsoft.com/office/drawing/2014/main" id="{AC29C9B4-FC32-4166-AB9B-CE67A2B8D8E5}"/>
              </a:ext>
            </a:extLst>
          </p:cNvPr>
          <p:cNvSpPr/>
          <p:nvPr/>
        </p:nvSpPr>
        <p:spPr>
          <a:xfrm rot="16200000">
            <a:off x="3374552" y="-681383"/>
            <a:ext cx="446926" cy="4995971"/>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extBox 7">
            <a:extLst>
              <a:ext uri="{FF2B5EF4-FFF2-40B4-BE49-F238E27FC236}">
                <a16:creationId xmlns:a16="http://schemas.microsoft.com/office/drawing/2014/main" id="{7C021914-4238-44C7-BB1D-EB28D8993FA1}"/>
              </a:ext>
            </a:extLst>
          </p:cNvPr>
          <p:cNvSpPr txBox="1"/>
          <p:nvPr/>
        </p:nvSpPr>
        <p:spPr>
          <a:xfrm>
            <a:off x="1806453" y="1214792"/>
            <a:ext cx="3782653" cy="369332"/>
          </a:xfrm>
          <a:prstGeom prst="rect">
            <a:avLst/>
          </a:prstGeom>
          <a:noFill/>
        </p:spPr>
        <p:txBody>
          <a:bodyPr wrap="square" rtlCol="0">
            <a:spAutoFit/>
          </a:bodyPr>
          <a:lstStyle/>
          <a:p>
            <a:r>
              <a:rPr lang="en-GB" dirty="0"/>
              <a:t>Total number of sunbeds</a:t>
            </a:r>
          </a:p>
        </p:txBody>
      </p:sp>
      <p:cxnSp>
        <p:nvCxnSpPr>
          <p:cNvPr id="13" name="Straight Connector 12">
            <a:extLst>
              <a:ext uri="{FF2B5EF4-FFF2-40B4-BE49-F238E27FC236}">
                <a16:creationId xmlns:a16="http://schemas.microsoft.com/office/drawing/2014/main" id="{091727F8-6BCC-45FF-A9FA-9363E56E8B7B}"/>
              </a:ext>
            </a:extLst>
          </p:cNvPr>
          <p:cNvCxnSpPr/>
          <p:nvPr/>
        </p:nvCxnSpPr>
        <p:spPr>
          <a:xfrm>
            <a:off x="1099335" y="5383658"/>
            <a:ext cx="5229546"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0046F299-63D4-4188-8A01-5752432D9E3A}"/>
              </a:ext>
            </a:extLst>
          </p:cNvPr>
          <p:cNvGrpSpPr/>
          <p:nvPr/>
        </p:nvGrpSpPr>
        <p:grpSpPr>
          <a:xfrm>
            <a:off x="1099335" y="5393117"/>
            <a:ext cx="5501034" cy="385371"/>
            <a:chOff x="1051406" y="5431287"/>
            <a:chExt cx="5501034" cy="385371"/>
          </a:xfrm>
        </p:grpSpPr>
        <p:sp>
          <p:nvSpPr>
            <p:cNvPr id="18" name="TextBox 17">
              <a:extLst>
                <a:ext uri="{FF2B5EF4-FFF2-40B4-BE49-F238E27FC236}">
                  <a16:creationId xmlns:a16="http://schemas.microsoft.com/office/drawing/2014/main" id="{51F1A6F6-B9AB-4C05-B687-FAFA7AE02266}"/>
                </a:ext>
              </a:extLst>
            </p:cNvPr>
            <p:cNvSpPr txBox="1"/>
            <p:nvPr/>
          </p:nvSpPr>
          <p:spPr>
            <a:xfrm>
              <a:off x="1051406" y="5445303"/>
              <a:ext cx="472611" cy="369332"/>
            </a:xfrm>
            <a:prstGeom prst="rect">
              <a:avLst/>
            </a:prstGeom>
            <a:noFill/>
            <a:ln w="15875">
              <a:solidFill>
                <a:schemeClr val="accent1">
                  <a:shade val="50000"/>
                </a:schemeClr>
              </a:solidFill>
            </a:ln>
          </p:spPr>
          <p:txBody>
            <a:bodyPr wrap="square" rtlCol="0">
              <a:spAutoFit/>
            </a:bodyPr>
            <a:lstStyle/>
            <a:p>
              <a:pPr algn="ctr"/>
              <a:r>
                <a:rPr lang="en-GB" b="1" dirty="0"/>
                <a:t>0</a:t>
              </a:r>
            </a:p>
          </p:txBody>
        </p:sp>
        <p:sp>
          <p:nvSpPr>
            <p:cNvPr id="103" name="TextBox 102">
              <a:extLst>
                <a:ext uri="{FF2B5EF4-FFF2-40B4-BE49-F238E27FC236}">
                  <a16:creationId xmlns:a16="http://schemas.microsoft.com/office/drawing/2014/main" id="{E68E3C11-9282-4DB1-9E85-618C9B8B3672}"/>
                </a:ext>
              </a:extLst>
            </p:cNvPr>
            <p:cNvSpPr txBox="1"/>
            <p:nvPr/>
          </p:nvSpPr>
          <p:spPr>
            <a:xfrm>
              <a:off x="5181921" y="5433861"/>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104" name="TextBox 103">
              <a:extLst>
                <a:ext uri="{FF2B5EF4-FFF2-40B4-BE49-F238E27FC236}">
                  <a16:creationId xmlns:a16="http://schemas.microsoft.com/office/drawing/2014/main" id="{1D5A4843-E42D-49A2-8937-9F8B7AE29A6A}"/>
                </a:ext>
              </a:extLst>
            </p:cNvPr>
            <p:cNvSpPr txBox="1"/>
            <p:nvPr/>
          </p:nvSpPr>
          <p:spPr>
            <a:xfrm>
              <a:off x="4334127" y="5431287"/>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105" name="TextBox 104">
              <a:extLst>
                <a:ext uri="{FF2B5EF4-FFF2-40B4-BE49-F238E27FC236}">
                  <a16:creationId xmlns:a16="http://schemas.microsoft.com/office/drawing/2014/main" id="{8199F579-F690-47E7-8384-230C613D1A2F}"/>
                </a:ext>
              </a:extLst>
            </p:cNvPr>
            <p:cNvSpPr txBox="1"/>
            <p:nvPr/>
          </p:nvSpPr>
          <p:spPr>
            <a:xfrm>
              <a:off x="3529715" y="5447326"/>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107" name="TextBox 106">
              <a:extLst>
                <a:ext uri="{FF2B5EF4-FFF2-40B4-BE49-F238E27FC236}">
                  <a16:creationId xmlns:a16="http://schemas.microsoft.com/office/drawing/2014/main" id="{0E0C1F2C-5C31-42D1-92D9-9AC94C00CD92}"/>
                </a:ext>
              </a:extLst>
            </p:cNvPr>
            <p:cNvSpPr txBox="1"/>
            <p:nvPr/>
          </p:nvSpPr>
          <p:spPr>
            <a:xfrm>
              <a:off x="6079829" y="5433445"/>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18</a:t>
              </a:r>
            </a:p>
          </p:txBody>
        </p:sp>
      </p:grpSp>
      <p:sp>
        <p:nvSpPr>
          <p:cNvPr id="111" name="TextBox 110">
            <a:extLst>
              <a:ext uri="{FF2B5EF4-FFF2-40B4-BE49-F238E27FC236}">
                <a16:creationId xmlns:a16="http://schemas.microsoft.com/office/drawing/2014/main" id="{C8AFB581-90D1-4825-AB84-F32D1FA1EBC8}"/>
              </a:ext>
            </a:extLst>
          </p:cNvPr>
          <p:cNvSpPr txBox="1"/>
          <p:nvPr/>
        </p:nvSpPr>
        <p:spPr>
          <a:xfrm>
            <a:off x="5548997" y="4892640"/>
            <a:ext cx="472611" cy="369332"/>
          </a:xfrm>
          <a:prstGeom prst="rect">
            <a:avLst/>
          </a:prstGeom>
          <a:noFill/>
          <a:ln w="15875">
            <a:noFill/>
          </a:ln>
        </p:spPr>
        <p:txBody>
          <a:bodyPr wrap="square" rtlCol="0">
            <a:spAutoFit/>
          </a:bodyPr>
          <a:lstStyle/>
          <a:p>
            <a:pPr algn="ctr"/>
            <a:r>
              <a:rPr lang="en-GB" b="1" dirty="0"/>
              <a:t>-3</a:t>
            </a:r>
          </a:p>
        </p:txBody>
      </p:sp>
      <p:sp>
        <p:nvSpPr>
          <p:cNvPr id="112" name="TextBox 111">
            <a:extLst>
              <a:ext uri="{FF2B5EF4-FFF2-40B4-BE49-F238E27FC236}">
                <a16:creationId xmlns:a16="http://schemas.microsoft.com/office/drawing/2014/main" id="{28DB7834-C53E-488C-80E3-10E97BDF18DE}"/>
              </a:ext>
            </a:extLst>
          </p:cNvPr>
          <p:cNvSpPr txBox="1"/>
          <p:nvPr/>
        </p:nvSpPr>
        <p:spPr>
          <a:xfrm>
            <a:off x="4744215" y="4907537"/>
            <a:ext cx="472611" cy="369332"/>
          </a:xfrm>
          <a:prstGeom prst="rect">
            <a:avLst/>
          </a:prstGeom>
          <a:noFill/>
          <a:ln w="15875">
            <a:noFill/>
          </a:ln>
        </p:spPr>
        <p:txBody>
          <a:bodyPr wrap="square" rtlCol="0">
            <a:spAutoFit/>
          </a:bodyPr>
          <a:lstStyle/>
          <a:p>
            <a:pPr algn="ctr"/>
            <a:r>
              <a:rPr lang="en-GB" b="1" dirty="0"/>
              <a:t>-3</a:t>
            </a:r>
          </a:p>
        </p:txBody>
      </p:sp>
      <p:sp>
        <p:nvSpPr>
          <p:cNvPr id="114" name="TextBox 113">
            <a:extLst>
              <a:ext uri="{FF2B5EF4-FFF2-40B4-BE49-F238E27FC236}">
                <a16:creationId xmlns:a16="http://schemas.microsoft.com/office/drawing/2014/main" id="{16350071-8C5E-4BDC-9B99-D6FE69907B94}"/>
              </a:ext>
            </a:extLst>
          </p:cNvPr>
          <p:cNvSpPr txBox="1"/>
          <p:nvPr/>
        </p:nvSpPr>
        <p:spPr>
          <a:xfrm>
            <a:off x="3918556" y="4916800"/>
            <a:ext cx="472611" cy="369332"/>
          </a:xfrm>
          <a:prstGeom prst="rect">
            <a:avLst/>
          </a:prstGeom>
          <a:noFill/>
          <a:ln w="15875">
            <a:noFill/>
          </a:ln>
        </p:spPr>
        <p:txBody>
          <a:bodyPr wrap="square" rtlCol="0">
            <a:spAutoFit/>
          </a:bodyPr>
          <a:lstStyle/>
          <a:p>
            <a:pPr algn="ctr"/>
            <a:r>
              <a:rPr lang="en-GB" b="1" dirty="0"/>
              <a:t>-3</a:t>
            </a:r>
          </a:p>
        </p:txBody>
      </p:sp>
      <p:sp>
        <p:nvSpPr>
          <p:cNvPr id="60" name="TextBox 59">
            <a:extLst>
              <a:ext uri="{FF2B5EF4-FFF2-40B4-BE49-F238E27FC236}">
                <a16:creationId xmlns:a16="http://schemas.microsoft.com/office/drawing/2014/main" id="{43A1CB17-6BE0-4CB5-9842-A903FE202012}"/>
              </a:ext>
            </a:extLst>
          </p:cNvPr>
          <p:cNvSpPr txBox="1"/>
          <p:nvPr/>
        </p:nvSpPr>
        <p:spPr>
          <a:xfrm>
            <a:off x="3284440" y="2316989"/>
            <a:ext cx="585627" cy="369332"/>
          </a:xfrm>
          <a:prstGeom prst="rect">
            <a:avLst/>
          </a:prstGeom>
          <a:noFill/>
        </p:spPr>
        <p:txBody>
          <a:bodyPr wrap="square" rtlCol="0">
            <a:spAutoFit/>
          </a:bodyPr>
          <a:lstStyle/>
          <a:p>
            <a:pPr algn="ctr"/>
            <a:r>
              <a:rPr lang="en-GB" dirty="0"/>
              <a:t> 18</a:t>
            </a:r>
          </a:p>
        </p:txBody>
      </p:sp>
      <p:sp>
        <p:nvSpPr>
          <p:cNvPr id="115" name="TextBox 114">
            <a:extLst>
              <a:ext uri="{FF2B5EF4-FFF2-40B4-BE49-F238E27FC236}">
                <a16:creationId xmlns:a16="http://schemas.microsoft.com/office/drawing/2014/main" id="{F8AD4182-4CE8-4B51-92BA-02977360ED47}"/>
              </a:ext>
            </a:extLst>
          </p:cNvPr>
          <p:cNvSpPr txBox="1"/>
          <p:nvPr/>
        </p:nvSpPr>
        <p:spPr>
          <a:xfrm>
            <a:off x="6845136" y="851750"/>
            <a:ext cx="5978559" cy="6186309"/>
          </a:xfrm>
          <a:prstGeom prst="rect">
            <a:avLst/>
          </a:prstGeom>
          <a:noFill/>
        </p:spPr>
        <p:txBody>
          <a:bodyPr wrap="square">
            <a:spAutoFit/>
          </a:bodyPr>
          <a:lstStyle/>
          <a:p>
            <a:endParaRPr lang="en-GB" b="1" dirty="0"/>
          </a:p>
          <a:p>
            <a:r>
              <a:rPr lang="en-GB" b="1" dirty="0"/>
              <a:t>We could use an array:</a:t>
            </a:r>
          </a:p>
          <a:p>
            <a:endParaRPr lang="en-GB" b="1" dirty="0"/>
          </a:p>
          <a:p>
            <a:endParaRPr lang="en-GB" b="1"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b="1" dirty="0"/>
          </a:p>
          <a:p>
            <a:endParaRPr lang="en-GB" b="1" dirty="0"/>
          </a:p>
          <a:p>
            <a:endParaRPr lang="en-GB" dirty="0"/>
          </a:p>
          <a:p>
            <a:endParaRPr lang="en-GB" dirty="0"/>
          </a:p>
          <a:p>
            <a:endParaRPr lang="en-GB" dirty="0"/>
          </a:p>
          <a:p>
            <a:endParaRPr lang="en-GB" dirty="0"/>
          </a:p>
          <a:p>
            <a:endParaRPr lang="en-GB" b="1" dirty="0"/>
          </a:p>
          <a:p>
            <a:endParaRPr lang="en-GB" b="1" dirty="0"/>
          </a:p>
          <a:p>
            <a:endParaRPr lang="en-GB" b="1" dirty="0"/>
          </a:p>
          <a:p>
            <a:endParaRPr lang="en-GB" dirty="0"/>
          </a:p>
        </p:txBody>
      </p:sp>
      <p:sp>
        <p:nvSpPr>
          <p:cNvPr id="110" name="Rectangle 109">
            <a:extLst>
              <a:ext uri="{FF2B5EF4-FFF2-40B4-BE49-F238E27FC236}">
                <a16:creationId xmlns:a16="http://schemas.microsoft.com/office/drawing/2014/main" id="{1C979758-0128-4C90-A223-257A62C2EFAD}"/>
              </a:ext>
            </a:extLst>
          </p:cNvPr>
          <p:cNvSpPr/>
          <p:nvPr/>
        </p:nvSpPr>
        <p:spPr>
          <a:xfrm>
            <a:off x="3976322" y="2834255"/>
            <a:ext cx="1057661"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TextBox 115">
            <a:extLst>
              <a:ext uri="{FF2B5EF4-FFF2-40B4-BE49-F238E27FC236}">
                <a16:creationId xmlns:a16="http://schemas.microsoft.com/office/drawing/2014/main" id="{56CCE38F-90B6-4C99-A847-5F6305718DA8}"/>
              </a:ext>
            </a:extLst>
          </p:cNvPr>
          <p:cNvSpPr txBox="1"/>
          <p:nvPr/>
        </p:nvSpPr>
        <p:spPr>
          <a:xfrm>
            <a:off x="4268749" y="2941548"/>
            <a:ext cx="585627" cy="369332"/>
          </a:xfrm>
          <a:prstGeom prst="rect">
            <a:avLst/>
          </a:prstGeom>
          <a:noFill/>
        </p:spPr>
        <p:txBody>
          <a:bodyPr wrap="square" rtlCol="0">
            <a:spAutoFit/>
          </a:bodyPr>
          <a:lstStyle/>
          <a:p>
            <a:pPr algn="ctr"/>
            <a:r>
              <a:rPr lang="en-GB" b="1" dirty="0"/>
              <a:t>3</a:t>
            </a:r>
            <a:r>
              <a:rPr lang="en-GB" dirty="0"/>
              <a:t> </a:t>
            </a:r>
          </a:p>
        </p:txBody>
      </p:sp>
      <p:cxnSp>
        <p:nvCxnSpPr>
          <p:cNvPr id="9" name="Straight Arrow Connector 8">
            <a:extLst>
              <a:ext uri="{FF2B5EF4-FFF2-40B4-BE49-F238E27FC236}">
                <a16:creationId xmlns:a16="http://schemas.microsoft.com/office/drawing/2014/main" id="{EBC6697E-56E7-456C-9B78-8F2EA866EC8D}"/>
              </a:ext>
            </a:extLst>
          </p:cNvPr>
          <p:cNvCxnSpPr>
            <a:cxnSpLocks/>
          </p:cNvCxnSpPr>
          <p:nvPr/>
        </p:nvCxnSpPr>
        <p:spPr>
          <a:xfrm flipH="1">
            <a:off x="1873339" y="3141476"/>
            <a:ext cx="1724674" cy="0"/>
          </a:xfrm>
          <a:prstGeom prst="straightConnector1">
            <a:avLst/>
          </a:prstGeom>
          <a:ln w="2222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id="{1CF189FD-3D14-4B0E-A67E-E0FBE3FCC321}"/>
              </a:ext>
            </a:extLst>
          </p:cNvPr>
          <p:cNvSpPr txBox="1"/>
          <p:nvPr/>
        </p:nvSpPr>
        <p:spPr>
          <a:xfrm>
            <a:off x="1270414" y="2952142"/>
            <a:ext cx="585627" cy="369332"/>
          </a:xfrm>
          <a:prstGeom prst="rect">
            <a:avLst/>
          </a:prstGeom>
          <a:noFill/>
        </p:spPr>
        <p:txBody>
          <a:bodyPr wrap="square" rtlCol="0">
            <a:spAutoFit/>
          </a:bodyPr>
          <a:lstStyle/>
          <a:p>
            <a:pPr algn="ctr"/>
            <a:r>
              <a:rPr lang="en-GB" b="1" dirty="0"/>
              <a:t>?</a:t>
            </a:r>
            <a:r>
              <a:rPr lang="en-GB" dirty="0"/>
              <a:t> </a:t>
            </a:r>
          </a:p>
        </p:txBody>
      </p:sp>
      <p:sp>
        <p:nvSpPr>
          <p:cNvPr id="118" name="Right Brace 117">
            <a:extLst>
              <a:ext uri="{FF2B5EF4-FFF2-40B4-BE49-F238E27FC236}">
                <a16:creationId xmlns:a16="http://schemas.microsoft.com/office/drawing/2014/main" id="{46CB60F3-DFEA-467F-A0FF-7C97162D42D5}"/>
              </a:ext>
            </a:extLst>
          </p:cNvPr>
          <p:cNvSpPr/>
          <p:nvPr/>
        </p:nvSpPr>
        <p:spPr>
          <a:xfrm rot="5400000">
            <a:off x="4825699" y="2737139"/>
            <a:ext cx="446926" cy="2093672"/>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9" name="TextBox 118">
            <a:extLst>
              <a:ext uri="{FF2B5EF4-FFF2-40B4-BE49-F238E27FC236}">
                <a16:creationId xmlns:a16="http://schemas.microsoft.com/office/drawing/2014/main" id="{E82FCAC7-1A9A-4848-94F6-8009B634B6C2}"/>
              </a:ext>
            </a:extLst>
          </p:cNvPr>
          <p:cNvSpPr txBox="1"/>
          <p:nvPr/>
        </p:nvSpPr>
        <p:spPr>
          <a:xfrm>
            <a:off x="3433731" y="3944905"/>
            <a:ext cx="3782653" cy="369332"/>
          </a:xfrm>
          <a:prstGeom prst="rect">
            <a:avLst/>
          </a:prstGeom>
          <a:noFill/>
        </p:spPr>
        <p:txBody>
          <a:bodyPr wrap="square" rtlCol="0">
            <a:spAutoFit/>
          </a:bodyPr>
          <a:lstStyle/>
          <a:p>
            <a:r>
              <a:rPr lang="en-GB" dirty="0"/>
              <a:t>Stacks of 3 sunbeds at a time</a:t>
            </a:r>
          </a:p>
        </p:txBody>
      </p:sp>
      <p:sp>
        <p:nvSpPr>
          <p:cNvPr id="120" name="Arrow: Curved Down 119">
            <a:extLst>
              <a:ext uri="{FF2B5EF4-FFF2-40B4-BE49-F238E27FC236}">
                <a16:creationId xmlns:a16="http://schemas.microsoft.com/office/drawing/2014/main" id="{866D55EC-D928-4CD7-BCED-4656B151D459}"/>
              </a:ext>
            </a:extLst>
          </p:cNvPr>
          <p:cNvSpPr/>
          <p:nvPr/>
        </p:nvSpPr>
        <p:spPr>
          <a:xfrm flipH="1">
            <a:off x="5299964" y="4802393"/>
            <a:ext cx="955174" cy="572165"/>
          </a:xfrm>
          <a:prstGeom prst="curvedDownArrow">
            <a:avLst>
              <a:gd name="adj1" fmla="val 25000"/>
              <a:gd name="adj2" fmla="val 59130"/>
              <a:gd name="adj3" fmla="val 35774"/>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2" name="Group 11">
            <a:extLst>
              <a:ext uri="{FF2B5EF4-FFF2-40B4-BE49-F238E27FC236}">
                <a16:creationId xmlns:a16="http://schemas.microsoft.com/office/drawing/2014/main" id="{555198BD-D1D9-434E-8291-2575C63AC292}"/>
              </a:ext>
            </a:extLst>
          </p:cNvPr>
          <p:cNvGrpSpPr/>
          <p:nvPr/>
        </p:nvGrpSpPr>
        <p:grpSpPr>
          <a:xfrm>
            <a:off x="6923025" y="1927351"/>
            <a:ext cx="5134091" cy="2409463"/>
            <a:chOff x="6923025" y="1927351"/>
            <a:chExt cx="5134091" cy="2409463"/>
          </a:xfrm>
        </p:grpSpPr>
        <p:grpSp>
          <p:nvGrpSpPr>
            <p:cNvPr id="11" name="Group 10">
              <a:extLst>
                <a:ext uri="{FF2B5EF4-FFF2-40B4-BE49-F238E27FC236}">
                  <a16:creationId xmlns:a16="http://schemas.microsoft.com/office/drawing/2014/main" id="{C7BE350F-716A-4E63-965E-BFAE4CAAD777}"/>
                </a:ext>
              </a:extLst>
            </p:cNvPr>
            <p:cNvGrpSpPr/>
            <p:nvPr/>
          </p:nvGrpSpPr>
          <p:grpSpPr>
            <a:xfrm>
              <a:off x="7078587" y="1927351"/>
              <a:ext cx="4978529" cy="658752"/>
              <a:chOff x="7078587" y="1927351"/>
              <a:chExt cx="4978529" cy="658752"/>
            </a:xfrm>
          </p:grpSpPr>
          <p:pic>
            <p:nvPicPr>
              <p:cNvPr id="123" name="Picture 122" descr="A picture containing text, seat, chair, furniture&#10;&#10;Description automatically generated">
                <a:extLst>
                  <a:ext uri="{FF2B5EF4-FFF2-40B4-BE49-F238E27FC236}">
                    <a16:creationId xmlns:a16="http://schemas.microsoft.com/office/drawing/2014/main" id="{148CBCEC-0CA8-4A05-9425-BA50A8D266F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078587" y="1927351"/>
                <a:ext cx="819498" cy="600462"/>
              </a:xfrm>
              <a:prstGeom prst="rect">
                <a:avLst/>
              </a:prstGeom>
            </p:spPr>
          </p:pic>
          <p:pic>
            <p:nvPicPr>
              <p:cNvPr id="178" name="Picture 177" descr="A picture containing text, seat, chair, furniture&#10;&#10;Description automatically generated">
                <a:extLst>
                  <a:ext uri="{FF2B5EF4-FFF2-40B4-BE49-F238E27FC236}">
                    <a16:creationId xmlns:a16="http://schemas.microsoft.com/office/drawing/2014/main" id="{894B9220-DE57-4C72-9BF4-2C455A9D31C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879640" y="1961239"/>
                <a:ext cx="819498" cy="600462"/>
              </a:xfrm>
              <a:prstGeom prst="rect">
                <a:avLst/>
              </a:prstGeom>
            </p:spPr>
          </p:pic>
          <p:pic>
            <p:nvPicPr>
              <p:cNvPr id="179" name="Picture 178" descr="A picture containing text, seat, chair, furniture&#10;&#10;Description automatically generated">
                <a:extLst>
                  <a:ext uri="{FF2B5EF4-FFF2-40B4-BE49-F238E27FC236}">
                    <a16:creationId xmlns:a16="http://schemas.microsoft.com/office/drawing/2014/main" id="{77A79DAB-EA55-42B1-9AB8-4C04F38B96E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237618" y="1961239"/>
                <a:ext cx="819498" cy="600462"/>
              </a:xfrm>
              <a:prstGeom prst="rect">
                <a:avLst/>
              </a:prstGeom>
            </p:spPr>
          </p:pic>
          <p:pic>
            <p:nvPicPr>
              <p:cNvPr id="180" name="Picture 179" descr="A picture containing text, seat, chair, furniture&#10;&#10;Description automatically generated">
                <a:extLst>
                  <a:ext uri="{FF2B5EF4-FFF2-40B4-BE49-F238E27FC236}">
                    <a16:creationId xmlns:a16="http://schemas.microsoft.com/office/drawing/2014/main" id="{2FCB868C-FC7C-4F42-8628-E35ECCD4BF9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414591" y="1975662"/>
                <a:ext cx="819498" cy="600462"/>
              </a:xfrm>
              <a:prstGeom prst="rect">
                <a:avLst/>
              </a:prstGeom>
            </p:spPr>
          </p:pic>
          <p:pic>
            <p:nvPicPr>
              <p:cNvPr id="181" name="Picture 180" descr="A picture containing text, seat, chair, furniture&#10;&#10;Description automatically generated">
                <a:extLst>
                  <a:ext uri="{FF2B5EF4-FFF2-40B4-BE49-F238E27FC236}">
                    <a16:creationId xmlns:a16="http://schemas.microsoft.com/office/drawing/2014/main" id="{0A7BF3E3-7520-4559-8B15-D31DCEC97EC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535512" y="1985641"/>
                <a:ext cx="819498" cy="600462"/>
              </a:xfrm>
              <a:prstGeom prst="rect">
                <a:avLst/>
              </a:prstGeom>
            </p:spPr>
          </p:pic>
          <p:pic>
            <p:nvPicPr>
              <p:cNvPr id="182" name="Picture 181" descr="A picture containing text, seat, chair, furniture&#10;&#10;Description automatically generated">
                <a:extLst>
                  <a:ext uri="{FF2B5EF4-FFF2-40B4-BE49-F238E27FC236}">
                    <a16:creationId xmlns:a16="http://schemas.microsoft.com/office/drawing/2014/main" id="{1BEB5B0D-751C-4B62-AC20-BF331F38C66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746589" y="1959865"/>
                <a:ext cx="819498" cy="600462"/>
              </a:xfrm>
              <a:prstGeom prst="rect">
                <a:avLst/>
              </a:prstGeom>
            </p:spPr>
          </p:pic>
        </p:grpSp>
        <p:grpSp>
          <p:nvGrpSpPr>
            <p:cNvPr id="183" name="Group 182">
              <a:extLst>
                <a:ext uri="{FF2B5EF4-FFF2-40B4-BE49-F238E27FC236}">
                  <a16:creationId xmlns:a16="http://schemas.microsoft.com/office/drawing/2014/main" id="{0E9D7448-67B9-4A31-B901-AA3BCBC32CAB}"/>
                </a:ext>
              </a:extLst>
            </p:cNvPr>
            <p:cNvGrpSpPr/>
            <p:nvPr/>
          </p:nvGrpSpPr>
          <p:grpSpPr>
            <a:xfrm>
              <a:off x="6923025" y="3678062"/>
              <a:ext cx="4978529" cy="658752"/>
              <a:chOff x="7078587" y="1927351"/>
              <a:chExt cx="4978529" cy="658752"/>
            </a:xfrm>
          </p:grpSpPr>
          <p:pic>
            <p:nvPicPr>
              <p:cNvPr id="184" name="Picture 183" descr="A picture containing text, seat, chair, furniture&#10;&#10;Description automatically generated">
                <a:extLst>
                  <a:ext uri="{FF2B5EF4-FFF2-40B4-BE49-F238E27FC236}">
                    <a16:creationId xmlns:a16="http://schemas.microsoft.com/office/drawing/2014/main" id="{2451608D-3910-4BBF-8450-007884D3369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078587" y="1927351"/>
                <a:ext cx="819498" cy="600462"/>
              </a:xfrm>
              <a:prstGeom prst="rect">
                <a:avLst/>
              </a:prstGeom>
            </p:spPr>
          </p:pic>
          <p:pic>
            <p:nvPicPr>
              <p:cNvPr id="185" name="Picture 184" descr="A picture containing text, seat, chair, furniture&#10;&#10;Description automatically generated">
                <a:extLst>
                  <a:ext uri="{FF2B5EF4-FFF2-40B4-BE49-F238E27FC236}">
                    <a16:creationId xmlns:a16="http://schemas.microsoft.com/office/drawing/2014/main" id="{737D4FD5-7CDF-4C73-8DD8-539BA16D593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879640" y="1961239"/>
                <a:ext cx="819498" cy="600462"/>
              </a:xfrm>
              <a:prstGeom prst="rect">
                <a:avLst/>
              </a:prstGeom>
            </p:spPr>
          </p:pic>
          <p:pic>
            <p:nvPicPr>
              <p:cNvPr id="186" name="Picture 185" descr="A picture containing text, seat, chair, furniture&#10;&#10;Description automatically generated">
                <a:extLst>
                  <a:ext uri="{FF2B5EF4-FFF2-40B4-BE49-F238E27FC236}">
                    <a16:creationId xmlns:a16="http://schemas.microsoft.com/office/drawing/2014/main" id="{A879F1FA-89E5-47A3-8F3A-2E9466D164C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237618" y="1961239"/>
                <a:ext cx="819498" cy="600462"/>
              </a:xfrm>
              <a:prstGeom prst="rect">
                <a:avLst/>
              </a:prstGeom>
            </p:spPr>
          </p:pic>
          <p:pic>
            <p:nvPicPr>
              <p:cNvPr id="187" name="Picture 186" descr="A picture containing text, seat, chair, furniture&#10;&#10;Description automatically generated">
                <a:extLst>
                  <a:ext uri="{FF2B5EF4-FFF2-40B4-BE49-F238E27FC236}">
                    <a16:creationId xmlns:a16="http://schemas.microsoft.com/office/drawing/2014/main" id="{A19DD253-4965-460C-BA02-169C1F66272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414591" y="1975662"/>
                <a:ext cx="819498" cy="600462"/>
              </a:xfrm>
              <a:prstGeom prst="rect">
                <a:avLst/>
              </a:prstGeom>
            </p:spPr>
          </p:pic>
          <p:pic>
            <p:nvPicPr>
              <p:cNvPr id="188" name="Picture 187" descr="A picture containing text, seat, chair, furniture&#10;&#10;Description automatically generated">
                <a:extLst>
                  <a:ext uri="{FF2B5EF4-FFF2-40B4-BE49-F238E27FC236}">
                    <a16:creationId xmlns:a16="http://schemas.microsoft.com/office/drawing/2014/main" id="{9F00B499-8DBD-424D-B483-560DEBD68A9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535512" y="1985641"/>
                <a:ext cx="819498" cy="600462"/>
              </a:xfrm>
              <a:prstGeom prst="rect">
                <a:avLst/>
              </a:prstGeom>
            </p:spPr>
          </p:pic>
          <p:pic>
            <p:nvPicPr>
              <p:cNvPr id="189" name="Picture 188" descr="A picture containing text, seat, chair, furniture&#10;&#10;Description automatically generated">
                <a:extLst>
                  <a:ext uri="{FF2B5EF4-FFF2-40B4-BE49-F238E27FC236}">
                    <a16:creationId xmlns:a16="http://schemas.microsoft.com/office/drawing/2014/main" id="{04914FC2-9C52-400C-946E-61C405AE87C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746589" y="1959865"/>
                <a:ext cx="819498" cy="600462"/>
              </a:xfrm>
              <a:prstGeom prst="rect">
                <a:avLst/>
              </a:prstGeom>
            </p:spPr>
          </p:pic>
        </p:grpSp>
        <p:grpSp>
          <p:nvGrpSpPr>
            <p:cNvPr id="190" name="Group 189">
              <a:extLst>
                <a:ext uri="{FF2B5EF4-FFF2-40B4-BE49-F238E27FC236}">
                  <a16:creationId xmlns:a16="http://schemas.microsoft.com/office/drawing/2014/main" id="{3A9F50DF-F30C-4248-85D6-9EAAFC6A9D14}"/>
                </a:ext>
              </a:extLst>
            </p:cNvPr>
            <p:cNvGrpSpPr/>
            <p:nvPr/>
          </p:nvGrpSpPr>
          <p:grpSpPr>
            <a:xfrm>
              <a:off x="7010428" y="2840245"/>
              <a:ext cx="4978529" cy="658752"/>
              <a:chOff x="7078587" y="1927351"/>
              <a:chExt cx="4978529" cy="658752"/>
            </a:xfrm>
          </p:grpSpPr>
          <p:pic>
            <p:nvPicPr>
              <p:cNvPr id="191" name="Picture 190" descr="A picture containing text, seat, chair, furniture&#10;&#10;Description automatically generated">
                <a:extLst>
                  <a:ext uri="{FF2B5EF4-FFF2-40B4-BE49-F238E27FC236}">
                    <a16:creationId xmlns:a16="http://schemas.microsoft.com/office/drawing/2014/main" id="{DC3A8A81-5B95-41F9-B33B-810E2FEDDB1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078587" y="1927351"/>
                <a:ext cx="819498" cy="600462"/>
              </a:xfrm>
              <a:prstGeom prst="rect">
                <a:avLst/>
              </a:prstGeom>
            </p:spPr>
          </p:pic>
          <p:pic>
            <p:nvPicPr>
              <p:cNvPr id="192" name="Picture 191" descr="A picture containing text, seat, chair, furniture&#10;&#10;Description automatically generated">
                <a:extLst>
                  <a:ext uri="{FF2B5EF4-FFF2-40B4-BE49-F238E27FC236}">
                    <a16:creationId xmlns:a16="http://schemas.microsoft.com/office/drawing/2014/main" id="{3E93A889-543E-4BF7-9479-F6CB817AC4F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879640" y="1961239"/>
                <a:ext cx="819498" cy="600462"/>
              </a:xfrm>
              <a:prstGeom prst="rect">
                <a:avLst/>
              </a:prstGeom>
            </p:spPr>
          </p:pic>
          <p:pic>
            <p:nvPicPr>
              <p:cNvPr id="193" name="Picture 192" descr="A picture containing text, seat, chair, furniture&#10;&#10;Description automatically generated">
                <a:extLst>
                  <a:ext uri="{FF2B5EF4-FFF2-40B4-BE49-F238E27FC236}">
                    <a16:creationId xmlns:a16="http://schemas.microsoft.com/office/drawing/2014/main" id="{DCC2321B-89E5-4DED-8A58-4D59085A067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237618" y="1961239"/>
                <a:ext cx="819498" cy="600462"/>
              </a:xfrm>
              <a:prstGeom prst="rect">
                <a:avLst/>
              </a:prstGeom>
            </p:spPr>
          </p:pic>
          <p:pic>
            <p:nvPicPr>
              <p:cNvPr id="194" name="Picture 193" descr="A picture containing text, seat, chair, furniture&#10;&#10;Description automatically generated">
                <a:extLst>
                  <a:ext uri="{FF2B5EF4-FFF2-40B4-BE49-F238E27FC236}">
                    <a16:creationId xmlns:a16="http://schemas.microsoft.com/office/drawing/2014/main" id="{9BDEBEE6-96DE-421B-892D-D27E3BB5BC6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414591" y="1975662"/>
                <a:ext cx="819498" cy="600462"/>
              </a:xfrm>
              <a:prstGeom prst="rect">
                <a:avLst/>
              </a:prstGeom>
            </p:spPr>
          </p:pic>
          <p:pic>
            <p:nvPicPr>
              <p:cNvPr id="195" name="Picture 194" descr="A picture containing text, seat, chair, furniture&#10;&#10;Description automatically generated">
                <a:extLst>
                  <a:ext uri="{FF2B5EF4-FFF2-40B4-BE49-F238E27FC236}">
                    <a16:creationId xmlns:a16="http://schemas.microsoft.com/office/drawing/2014/main" id="{6209C0E0-381B-477F-817B-DCC8B32B1EE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535512" y="1985641"/>
                <a:ext cx="819498" cy="600462"/>
              </a:xfrm>
              <a:prstGeom prst="rect">
                <a:avLst/>
              </a:prstGeom>
            </p:spPr>
          </p:pic>
          <p:pic>
            <p:nvPicPr>
              <p:cNvPr id="196" name="Picture 195" descr="A picture containing text, seat, chair, furniture&#10;&#10;Description automatically generated">
                <a:extLst>
                  <a:ext uri="{FF2B5EF4-FFF2-40B4-BE49-F238E27FC236}">
                    <a16:creationId xmlns:a16="http://schemas.microsoft.com/office/drawing/2014/main" id="{4FF765A2-F868-42C9-8A47-27ACEBBD894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746589" y="1959865"/>
                <a:ext cx="819498" cy="600462"/>
              </a:xfrm>
              <a:prstGeom prst="rect">
                <a:avLst/>
              </a:prstGeom>
            </p:spPr>
          </p:pic>
        </p:grpSp>
      </p:grpSp>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1" name="TextBox 30">
            <a:extLst>
              <a:ext uri="{FF2B5EF4-FFF2-40B4-BE49-F238E27FC236}">
                <a16:creationId xmlns:a16="http://schemas.microsoft.com/office/drawing/2014/main" id="{5638CB9E-0AF7-4EED-ACC2-E6D752CDF280}"/>
              </a:ext>
            </a:extLst>
          </p:cNvPr>
          <p:cNvSpPr txBox="1"/>
          <p:nvPr/>
        </p:nvSpPr>
        <p:spPr>
          <a:xfrm>
            <a:off x="506242" y="1530006"/>
            <a:ext cx="4518053" cy="5078313"/>
          </a:xfrm>
          <a:prstGeom prst="rect">
            <a:avLst/>
          </a:prstGeom>
          <a:solidFill>
            <a:schemeClr val="accent5">
              <a:lumMod val="20000"/>
              <a:lumOff val="80000"/>
            </a:schemeClr>
          </a:solidFill>
        </p:spPr>
        <p:txBody>
          <a:bodyPr wrap="square" rtlCol="0">
            <a:spAutoFit/>
          </a:bodyPr>
          <a:lstStyle/>
          <a:p>
            <a:r>
              <a:rPr lang="en-GB" b="1" dirty="0"/>
              <a:t>Step 1: Know that sunbeds are stacked in piles of 3 (x3 table facts)</a:t>
            </a:r>
          </a:p>
          <a:p>
            <a:r>
              <a:rPr lang="en-GB" b="1" dirty="0">
                <a:solidFill>
                  <a:srgbClr val="FF0000"/>
                </a:solidFill>
              </a:rPr>
              <a:t>1 x 3 = 3       3 x 3 = 9 etc…</a:t>
            </a:r>
          </a:p>
          <a:p>
            <a:r>
              <a:rPr lang="en-GB" b="1" dirty="0">
                <a:solidFill>
                  <a:srgbClr val="FF0000"/>
                </a:solidFill>
              </a:rPr>
              <a:t>2 x 3 = 6</a:t>
            </a:r>
          </a:p>
          <a:p>
            <a:endParaRPr lang="en-GB" b="1" dirty="0"/>
          </a:p>
          <a:p>
            <a:r>
              <a:rPr lang="en-GB" b="1" dirty="0">
                <a:cs typeface="Times New Roman" panose="02020603050405020304" pitchFamily="18" charset="0"/>
              </a:rPr>
              <a:t>Step 2:  </a:t>
            </a:r>
            <a:r>
              <a:rPr lang="en-GB" b="1" dirty="0"/>
              <a:t>There are 18 sunbeds which are stacked in piles of 3.  How many stacks can be made? </a:t>
            </a:r>
          </a:p>
          <a:p>
            <a:r>
              <a:rPr lang="en-GB" b="1" dirty="0">
                <a:solidFill>
                  <a:srgbClr val="FF0000"/>
                </a:solidFill>
              </a:rPr>
              <a:t>18 ÷ 3 = ?</a:t>
            </a:r>
          </a:p>
          <a:p>
            <a:endParaRPr lang="en-GB" b="1" dirty="0">
              <a:cs typeface="Times New Roman" panose="02020603050405020304" pitchFamily="18" charset="0"/>
            </a:endParaRPr>
          </a:p>
          <a:p>
            <a:r>
              <a:rPr lang="en-GB" b="1" dirty="0">
                <a:cs typeface="Times New Roman" panose="02020603050405020304" pitchFamily="18" charset="0"/>
              </a:rPr>
              <a:t>Step 3:  </a:t>
            </a:r>
            <a:r>
              <a:rPr lang="en-GB" b="1" dirty="0"/>
              <a:t>There are another 24 sunbeds which are stacked in piles of 3. How many more stacks can be made? </a:t>
            </a:r>
          </a:p>
          <a:p>
            <a:r>
              <a:rPr lang="en-GB" b="1" dirty="0">
                <a:solidFill>
                  <a:srgbClr val="FF0000"/>
                </a:solidFill>
                <a:cs typeface="Times New Roman" panose="02020603050405020304" pitchFamily="18" charset="0"/>
              </a:rPr>
              <a:t>24 ÷ 3 = ?</a:t>
            </a:r>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4:  </a:t>
            </a:r>
            <a:r>
              <a:rPr lang="en-GB" b="1" dirty="0"/>
              <a:t>How many stacks of 3 sunbeds are there altogether?</a:t>
            </a:r>
          </a:p>
          <a:p>
            <a:r>
              <a:rPr lang="en-GB" b="1" dirty="0">
                <a:solidFill>
                  <a:srgbClr val="FF0000"/>
                </a:solidFill>
              </a:rPr>
              <a:t>Add the answer from step 2 to step 3</a:t>
            </a:r>
          </a:p>
        </p:txBody>
      </p:sp>
      <p:grpSp>
        <p:nvGrpSpPr>
          <p:cNvPr id="14" name="Group 13">
            <a:extLst>
              <a:ext uri="{FF2B5EF4-FFF2-40B4-BE49-F238E27FC236}">
                <a16:creationId xmlns:a16="http://schemas.microsoft.com/office/drawing/2014/main" id="{4225C8CA-AC1D-4014-B212-51B46A273ECF}"/>
              </a:ext>
            </a:extLst>
          </p:cNvPr>
          <p:cNvGrpSpPr/>
          <p:nvPr/>
        </p:nvGrpSpPr>
        <p:grpSpPr>
          <a:xfrm>
            <a:off x="5479268" y="1408854"/>
            <a:ext cx="6578043" cy="5176802"/>
            <a:chOff x="5479268" y="1408854"/>
            <a:chExt cx="6578043" cy="5176802"/>
          </a:xfrm>
        </p:grpSpPr>
        <p:sp>
          <p:nvSpPr>
            <p:cNvPr id="15" name="Content Placeholder 6">
              <a:extLst>
                <a:ext uri="{FF2B5EF4-FFF2-40B4-BE49-F238E27FC236}">
                  <a16:creationId xmlns:a16="http://schemas.microsoft.com/office/drawing/2014/main" id="{ACCAA8CD-1997-46C9-B03C-BFB7E75BDBF6}"/>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25" name="Group 24">
              <a:extLst>
                <a:ext uri="{FF2B5EF4-FFF2-40B4-BE49-F238E27FC236}">
                  <a16:creationId xmlns:a16="http://schemas.microsoft.com/office/drawing/2014/main" id="{4884B127-683A-4244-A908-50E04265E101}"/>
                </a:ext>
              </a:extLst>
            </p:cNvPr>
            <p:cNvGrpSpPr/>
            <p:nvPr/>
          </p:nvGrpSpPr>
          <p:grpSpPr>
            <a:xfrm>
              <a:off x="5695998" y="2080996"/>
              <a:ext cx="6144582" cy="3832518"/>
              <a:chOff x="3151727" y="1823160"/>
              <a:chExt cx="6144582" cy="3832518"/>
            </a:xfrm>
          </p:grpSpPr>
          <p:grpSp>
            <p:nvGrpSpPr>
              <p:cNvPr id="26" name="Group 25">
                <a:extLst>
                  <a:ext uri="{FF2B5EF4-FFF2-40B4-BE49-F238E27FC236}">
                    <a16:creationId xmlns:a16="http://schemas.microsoft.com/office/drawing/2014/main" id="{A8CB6F4B-B862-4D9E-A409-F047E8341B71}"/>
                  </a:ext>
                </a:extLst>
              </p:cNvPr>
              <p:cNvGrpSpPr/>
              <p:nvPr/>
            </p:nvGrpSpPr>
            <p:grpSpPr>
              <a:xfrm>
                <a:off x="3151727" y="1823160"/>
                <a:ext cx="6144582" cy="3832518"/>
                <a:chOff x="2781857" y="1864257"/>
                <a:chExt cx="6144582" cy="3832518"/>
              </a:xfrm>
              <a:solidFill>
                <a:schemeClr val="accent4">
                  <a:lumMod val="20000"/>
                  <a:lumOff val="80000"/>
                </a:schemeClr>
              </a:solidFill>
            </p:grpSpPr>
            <p:grpSp>
              <p:nvGrpSpPr>
                <p:cNvPr id="28" name="Group 27">
                  <a:extLst>
                    <a:ext uri="{FF2B5EF4-FFF2-40B4-BE49-F238E27FC236}">
                      <a16:creationId xmlns:a16="http://schemas.microsoft.com/office/drawing/2014/main" id="{5FC019BD-3828-4981-80E9-6FE3D8E08F1E}"/>
                    </a:ext>
                  </a:extLst>
                </p:cNvPr>
                <p:cNvGrpSpPr/>
                <p:nvPr/>
              </p:nvGrpSpPr>
              <p:grpSpPr>
                <a:xfrm>
                  <a:off x="2781857" y="1864257"/>
                  <a:ext cx="6144582" cy="3832518"/>
                  <a:chOff x="2853776" y="1813597"/>
                  <a:chExt cx="6144582" cy="3832518"/>
                </a:xfrm>
                <a:grpFill/>
              </p:grpSpPr>
              <p:sp>
                <p:nvSpPr>
                  <p:cNvPr id="30" name="Speech Bubble: Rectangle with Corners Rounded 29">
                    <a:extLst>
                      <a:ext uri="{FF2B5EF4-FFF2-40B4-BE49-F238E27FC236}">
                        <a16:creationId xmlns:a16="http://schemas.microsoft.com/office/drawing/2014/main" id="{D0548469-74CF-4B7B-94EA-53118127732F}"/>
                      </a:ext>
                    </a:extLst>
                  </p:cNvPr>
                  <p:cNvSpPr/>
                  <p:nvPr/>
                </p:nvSpPr>
                <p:spPr>
                  <a:xfrm>
                    <a:off x="2853776" y="1813597"/>
                    <a:ext cx="6144582" cy="3832518"/>
                  </a:xfrm>
                  <a:prstGeom prst="wedgeRoundRectCallou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D8458567-4ADC-4DD1-B700-E0F0EC1440FC}"/>
                      </a:ext>
                    </a:extLst>
                  </p:cNvPr>
                  <p:cNvSpPr txBox="1"/>
                  <p:nvPr/>
                </p:nvSpPr>
                <p:spPr>
                  <a:xfrm>
                    <a:off x="5557473" y="5170238"/>
                    <a:ext cx="3164441" cy="369332"/>
                  </a:xfrm>
                  <a:prstGeom prst="rect">
                    <a:avLst/>
                  </a:prstGeom>
                  <a:grpFill/>
                </p:spPr>
                <p:txBody>
                  <a:bodyPr wrap="square" rtlCol="0">
                    <a:spAutoFit/>
                  </a:bodyPr>
                  <a:lstStyle/>
                  <a:p>
                    <a:r>
                      <a:rPr lang="en-GB" dirty="0"/>
                      <a:t>Adapted from ‘Dip and Pick’</a:t>
                    </a:r>
                  </a:p>
                </p:txBody>
              </p:sp>
              <p:pic>
                <p:nvPicPr>
                  <p:cNvPr id="33" name="Picture 32">
                    <a:extLst>
                      <a:ext uri="{FF2B5EF4-FFF2-40B4-BE49-F238E27FC236}">
                        <a16:creationId xmlns:a16="http://schemas.microsoft.com/office/drawing/2014/main" id="{41417A5F-F8DC-4E95-8801-8B7BB1D43695}"/>
                      </a:ext>
                    </a:extLst>
                  </p:cNvPr>
                  <p:cNvPicPr>
                    <a:picLocks noChangeAspect="1"/>
                  </p:cNvPicPr>
                  <p:nvPr/>
                </p:nvPicPr>
                <p:blipFill>
                  <a:blip r:embed="rId2"/>
                  <a:stretch>
                    <a:fillRect/>
                  </a:stretch>
                </p:blipFill>
                <p:spPr>
                  <a:xfrm>
                    <a:off x="4311756" y="5069154"/>
                    <a:ext cx="819150" cy="571500"/>
                  </a:xfrm>
                  <a:prstGeom prst="rect">
                    <a:avLst/>
                  </a:prstGeom>
                  <a:grpFill/>
                </p:spPr>
              </p:pic>
            </p:grpSp>
            <p:sp>
              <p:nvSpPr>
                <p:cNvPr id="29" name="TextBox 28">
                  <a:extLst>
                    <a:ext uri="{FF2B5EF4-FFF2-40B4-BE49-F238E27FC236}">
                      <a16:creationId xmlns:a16="http://schemas.microsoft.com/office/drawing/2014/main" id="{CD2AD8C0-5DD8-4DBF-820C-561A50E5C183}"/>
                    </a:ext>
                  </a:extLst>
                </p:cNvPr>
                <p:cNvSpPr txBox="1"/>
                <p:nvPr/>
              </p:nvSpPr>
              <p:spPr>
                <a:xfrm>
                  <a:off x="3053897" y="2221007"/>
                  <a:ext cx="4863313" cy="2677656"/>
                </a:xfrm>
                <a:prstGeom prst="rect">
                  <a:avLst/>
                </a:prstGeom>
                <a:grpFill/>
              </p:spPr>
              <p:txBody>
                <a:bodyPr wrap="square" rtlCol="0">
                  <a:spAutoFit/>
                </a:bodyPr>
                <a:lstStyle/>
                <a:p>
                  <a:r>
                    <a:rPr lang="en-GB" sz="2400" dirty="0"/>
                    <a:t>By the pool, there are 18 sunbeds.</a:t>
                  </a:r>
                </a:p>
                <a:p>
                  <a:r>
                    <a:rPr lang="en-GB" sz="2400" dirty="0"/>
                    <a:t>The lifeguard stacks the sunbeds in piles of three.</a:t>
                  </a:r>
                </a:p>
                <a:p>
                  <a:r>
                    <a:rPr lang="en-GB" sz="2400" dirty="0"/>
                    <a:t>The lifeguard is given another 24 sunbeds.</a:t>
                  </a:r>
                </a:p>
                <a:p>
                  <a:r>
                    <a:rPr lang="en-GB" sz="2400" dirty="0"/>
                    <a:t>How many stacks of 3 can he make altogether?</a:t>
                  </a:r>
                </a:p>
              </p:txBody>
            </p:sp>
          </p:grpSp>
          <p:pic>
            <p:nvPicPr>
              <p:cNvPr id="27" name="Picture 26" descr="A picture containing text, seat, chair, furniture&#10;&#10;Description automatically generated">
                <a:extLst>
                  <a:ext uri="{FF2B5EF4-FFF2-40B4-BE49-F238E27FC236}">
                    <a16:creationId xmlns:a16="http://schemas.microsoft.com/office/drawing/2014/main" id="{194C5DE4-3D47-4206-A985-037B0C28642D}"/>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835577" y="3390032"/>
                <a:ext cx="1310231" cy="960032"/>
              </a:xfrm>
              <a:prstGeom prst="rect">
                <a:avLst/>
              </a:prstGeom>
            </p:spPr>
          </p:pic>
        </p:grpSp>
      </p:grpSp>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Oval 118">
            <a:extLst>
              <a:ext uri="{FF2B5EF4-FFF2-40B4-BE49-F238E27FC236}">
                <a16:creationId xmlns:a16="http://schemas.microsoft.com/office/drawing/2014/main" id="{8DEA7588-E2C7-45A1-9D68-93527A20DD80}"/>
              </a:ext>
            </a:extLst>
          </p:cNvPr>
          <p:cNvSpPr/>
          <p:nvPr/>
        </p:nvSpPr>
        <p:spPr>
          <a:xfrm>
            <a:off x="8010309" y="2466626"/>
            <a:ext cx="693645" cy="260556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Oval 119">
            <a:extLst>
              <a:ext uri="{FF2B5EF4-FFF2-40B4-BE49-F238E27FC236}">
                <a16:creationId xmlns:a16="http://schemas.microsoft.com/office/drawing/2014/main" id="{B89B5001-6966-4F28-A89D-C08C1CFEE93F}"/>
              </a:ext>
            </a:extLst>
          </p:cNvPr>
          <p:cNvSpPr/>
          <p:nvPr/>
        </p:nvSpPr>
        <p:spPr>
          <a:xfrm>
            <a:off x="8656221" y="2473629"/>
            <a:ext cx="693645" cy="260556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 name="Oval 120">
            <a:extLst>
              <a:ext uri="{FF2B5EF4-FFF2-40B4-BE49-F238E27FC236}">
                <a16:creationId xmlns:a16="http://schemas.microsoft.com/office/drawing/2014/main" id="{BE9A4C28-8525-4854-9F81-913A72300391}"/>
              </a:ext>
            </a:extLst>
          </p:cNvPr>
          <p:cNvSpPr/>
          <p:nvPr/>
        </p:nvSpPr>
        <p:spPr>
          <a:xfrm>
            <a:off x="9364619" y="2445248"/>
            <a:ext cx="693645" cy="260556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Oval 117">
            <a:extLst>
              <a:ext uri="{FF2B5EF4-FFF2-40B4-BE49-F238E27FC236}">
                <a16:creationId xmlns:a16="http://schemas.microsoft.com/office/drawing/2014/main" id="{ECCFF189-B825-4339-BB69-D3689D564A0F}"/>
              </a:ext>
            </a:extLst>
          </p:cNvPr>
          <p:cNvSpPr/>
          <p:nvPr/>
        </p:nvSpPr>
        <p:spPr>
          <a:xfrm>
            <a:off x="10066311" y="2445248"/>
            <a:ext cx="693645" cy="260556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513D06C-BA57-41C0-9606-FC34E5512ECB}"/>
              </a:ext>
            </a:extLst>
          </p:cNvPr>
          <p:cNvSpPr/>
          <p:nvPr/>
        </p:nvSpPr>
        <p:spPr>
          <a:xfrm>
            <a:off x="7344095" y="2427971"/>
            <a:ext cx="693645" cy="260556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0FE9DA91-6438-45D2-B26B-297CCE60DB34}"/>
              </a:ext>
            </a:extLst>
          </p:cNvPr>
          <p:cNvSpPr txBox="1"/>
          <p:nvPr/>
        </p:nvSpPr>
        <p:spPr>
          <a:xfrm>
            <a:off x="796247" y="577886"/>
            <a:ext cx="10078948" cy="3416320"/>
          </a:xfrm>
          <a:prstGeom prst="rect">
            <a:avLst/>
          </a:prstGeom>
          <a:noFill/>
        </p:spPr>
        <p:txBody>
          <a:bodyPr wrap="square" rtlCol="0">
            <a:spAutoFit/>
          </a:bodyPr>
          <a:lstStyle/>
          <a:p>
            <a:r>
              <a:rPr lang="en-GB" b="1" dirty="0"/>
              <a:t>Step 1:  Know that sunbeds are stacked in piles of 3 (x3 table facts)</a:t>
            </a:r>
          </a:p>
          <a:p>
            <a:r>
              <a:rPr lang="en-GB" b="1" dirty="0">
                <a:solidFill>
                  <a:srgbClr val="FF0000"/>
                </a:solidFill>
              </a:rPr>
              <a:t>1 x 3 = 3               3 x 3 = 9 etc…</a:t>
            </a:r>
          </a:p>
          <a:p>
            <a:r>
              <a:rPr lang="en-GB" b="1" dirty="0">
                <a:solidFill>
                  <a:srgbClr val="FF0000"/>
                </a:solidFill>
              </a:rPr>
              <a:t>2 x 3 = 6</a:t>
            </a:r>
          </a:p>
          <a:p>
            <a:endParaRPr lang="en-GB" b="1" dirty="0">
              <a:cs typeface="Times New Roman" panose="02020603050405020304" pitchFamily="18" charset="0"/>
            </a:endParaRPr>
          </a:p>
          <a:p>
            <a:r>
              <a:rPr lang="en-GB" b="1" dirty="0">
                <a:cs typeface="Times New Roman" panose="02020603050405020304" pitchFamily="18" charset="0"/>
              </a:rPr>
              <a:t>Step 2:  </a:t>
            </a:r>
            <a:r>
              <a:rPr lang="en-GB" b="1" dirty="0"/>
              <a:t>There are 18 sunbeds which are stacked in piles of 3.  How many stacks can be made? </a:t>
            </a:r>
          </a:p>
          <a:p>
            <a:r>
              <a:rPr lang="en-GB" b="1" dirty="0">
                <a:solidFill>
                  <a:srgbClr val="FF0000"/>
                </a:solidFill>
                <a:cs typeface="Times New Roman" panose="02020603050405020304" pitchFamily="18" charset="0"/>
              </a:rPr>
              <a:t>18 ÷ 3 = ?</a:t>
            </a:r>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dirty="0"/>
          </a:p>
        </p:txBody>
      </p:sp>
      <p:sp>
        <p:nvSpPr>
          <p:cNvPr id="94" name="TextBox 93">
            <a:extLst>
              <a:ext uri="{FF2B5EF4-FFF2-40B4-BE49-F238E27FC236}">
                <a16:creationId xmlns:a16="http://schemas.microsoft.com/office/drawing/2014/main" id="{88AE8399-0658-4FE2-9E4D-103F97FFE96F}"/>
              </a:ext>
            </a:extLst>
          </p:cNvPr>
          <p:cNvSpPr txBox="1"/>
          <p:nvPr/>
        </p:nvSpPr>
        <p:spPr>
          <a:xfrm>
            <a:off x="528691" y="5050818"/>
            <a:ext cx="5307030" cy="1200329"/>
          </a:xfrm>
          <a:prstGeom prst="rect">
            <a:avLst/>
          </a:prstGeom>
          <a:noFill/>
        </p:spPr>
        <p:txBody>
          <a:bodyPr wrap="square" rtlCol="0">
            <a:spAutoFit/>
          </a:bodyPr>
          <a:lstStyle/>
          <a:p>
            <a:r>
              <a:rPr lang="en-GB" b="1" dirty="0">
                <a:solidFill>
                  <a:srgbClr val="7030A0"/>
                </a:solidFill>
              </a:rPr>
              <a:t>‘If there are 18 sunbeds which are stacked in piles of 3, then there are 6 stacks which can be made.’</a:t>
            </a:r>
          </a:p>
          <a:p>
            <a:endParaRPr lang="en-GB" b="1" dirty="0">
              <a:solidFill>
                <a:srgbClr val="7030A0"/>
              </a:solidFill>
            </a:endParaRPr>
          </a:p>
        </p:txBody>
      </p:sp>
      <p:pic>
        <p:nvPicPr>
          <p:cNvPr id="6" name="Picture 5">
            <a:extLst>
              <a:ext uri="{FF2B5EF4-FFF2-40B4-BE49-F238E27FC236}">
                <a16:creationId xmlns:a16="http://schemas.microsoft.com/office/drawing/2014/main" id="{E2A2B7B1-7D3F-4579-8502-A8C17F324219}"/>
              </a:ext>
            </a:extLst>
          </p:cNvPr>
          <p:cNvPicPr>
            <a:picLocks noChangeAspect="1"/>
          </p:cNvPicPr>
          <p:nvPr/>
        </p:nvPicPr>
        <p:blipFill>
          <a:blip r:embed="rId2"/>
          <a:stretch>
            <a:fillRect/>
          </a:stretch>
        </p:blipFill>
        <p:spPr>
          <a:xfrm>
            <a:off x="1080446" y="2658337"/>
            <a:ext cx="4529246" cy="2338175"/>
          </a:xfrm>
          <a:prstGeom prst="rect">
            <a:avLst/>
          </a:prstGeom>
        </p:spPr>
      </p:pic>
      <p:sp>
        <p:nvSpPr>
          <p:cNvPr id="19" name="TextBox 18">
            <a:extLst>
              <a:ext uri="{FF2B5EF4-FFF2-40B4-BE49-F238E27FC236}">
                <a16:creationId xmlns:a16="http://schemas.microsoft.com/office/drawing/2014/main" id="{F289EB79-5D12-4BF1-A1EE-5481A7E0FDE8}"/>
              </a:ext>
            </a:extLst>
          </p:cNvPr>
          <p:cNvSpPr txBox="1"/>
          <p:nvPr/>
        </p:nvSpPr>
        <p:spPr>
          <a:xfrm>
            <a:off x="5669433" y="2593871"/>
            <a:ext cx="2588579" cy="2308324"/>
          </a:xfrm>
          <a:prstGeom prst="rect">
            <a:avLst/>
          </a:prstGeom>
          <a:noFill/>
        </p:spPr>
        <p:txBody>
          <a:bodyPr wrap="square" rtlCol="0">
            <a:spAutoFit/>
          </a:bodyPr>
          <a:lstStyle/>
          <a:p>
            <a:r>
              <a:rPr lang="en-GB" dirty="0">
                <a:solidFill>
                  <a:srgbClr val="FF0000"/>
                </a:solidFill>
              </a:rPr>
              <a:t>18 – 3 = 15</a:t>
            </a:r>
          </a:p>
          <a:p>
            <a:r>
              <a:rPr lang="en-GB" dirty="0">
                <a:solidFill>
                  <a:srgbClr val="FF0000"/>
                </a:solidFill>
              </a:rPr>
              <a:t>15 – 3 = 12</a:t>
            </a:r>
          </a:p>
          <a:p>
            <a:r>
              <a:rPr lang="en-GB" dirty="0">
                <a:solidFill>
                  <a:srgbClr val="FF0000"/>
                </a:solidFill>
              </a:rPr>
              <a:t>12 – 3 = 9 </a:t>
            </a:r>
          </a:p>
          <a:p>
            <a:r>
              <a:rPr lang="en-GB" dirty="0">
                <a:solidFill>
                  <a:srgbClr val="FF0000"/>
                </a:solidFill>
              </a:rPr>
              <a:t>9 – 3 = 6</a:t>
            </a:r>
          </a:p>
          <a:p>
            <a:r>
              <a:rPr lang="en-GB" dirty="0">
                <a:solidFill>
                  <a:srgbClr val="FF0000"/>
                </a:solidFill>
              </a:rPr>
              <a:t>6 – 3 = 3</a:t>
            </a:r>
          </a:p>
          <a:p>
            <a:r>
              <a:rPr lang="en-GB" dirty="0">
                <a:solidFill>
                  <a:srgbClr val="FF0000"/>
                </a:solidFill>
              </a:rPr>
              <a:t>3 – 3 = 0</a:t>
            </a:r>
          </a:p>
          <a:p>
            <a:endParaRPr lang="en-GB" dirty="0">
              <a:solidFill>
                <a:srgbClr val="FF0000"/>
              </a:solidFill>
            </a:endParaRPr>
          </a:p>
          <a:p>
            <a:r>
              <a:rPr lang="en-GB" dirty="0">
                <a:solidFill>
                  <a:srgbClr val="FF0000"/>
                </a:solidFill>
              </a:rPr>
              <a:t>18 ÷ 3 = 6</a:t>
            </a:r>
          </a:p>
        </p:txBody>
      </p:sp>
      <p:pic>
        <p:nvPicPr>
          <p:cNvPr id="111" name="Picture 110" descr="A picture containing text, seat, chair, furniture&#10;&#10;Description automatically generated">
            <a:extLst>
              <a:ext uri="{FF2B5EF4-FFF2-40B4-BE49-F238E27FC236}">
                <a16:creationId xmlns:a16="http://schemas.microsoft.com/office/drawing/2014/main" id="{B60A946B-4090-4E84-A547-22344082E30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455064" y="2779071"/>
            <a:ext cx="648663" cy="515080"/>
          </a:xfrm>
          <a:prstGeom prst="rect">
            <a:avLst/>
          </a:prstGeom>
        </p:spPr>
      </p:pic>
      <p:pic>
        <p:nvPicPr>
          <p:cNvPr id="112" name="Picture 111" descr="A picture containing text, seat, chair, furniture&#10;&#10;Description automatically generated">
            <a:extLst>
              <a:ext uri="{FF2B5EF4-FFF2-40B4-BE49-F238E27FC236}">
                <a16:creationId xmlns:a16="http://schemas.microsoft.com/office/drawing/2014/main" id="{74299A99-790A-4403-9DE3-FA09534C410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089127" y="2808140"/>
            <a:ext cx="648663" cy="515080"/>
          </a:xfrm>
          <a:prstGeom prst="rect">
            <a:avLst/>
          </a:prstGeom>
        </p:spPr>
      </p:pic>
      <p:pic>
        <p:nvPicPr>
          <p:cNvPr id="114" name="Picture 113" descr="A picture containing text, seat, chair, furniture&#10;&#10;Description automatically generated">
            <a:extLst>
              <a:ext uri="{FF2B5EF4-FFF2-40B4-BE49-F238E27FC236}">
                <a16:creationId xmlns:a16="http://schemas.microsoft.com/office/drawing/2014/main" id="{D2A00D70-D993-47F1-B4F2-40A0C741852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095634" y="2820513"/>
            <a:ext cx="648663" cy="515080"/>
          </a:xfrm>
          <a:prstGeom prst="rect">
            <a:avLst/>
          </a:prstGeom>
        </p:spPr>
      </p:pic>
      <p:pic>
        <p:nvPicPr>
          <p:cNvPr id="115" name="Picture 114" descr="A picture containing text, seat, chair, furniture&#10;&#10;Description automatically generated">
            <a:extLst>
              <a:ext uri="{FF2B5EF4-FFF2-40B4-BE49-F238E27FC236}">
                <a16:creationId xmlns:a16="http://schemas.microsoft.com/office/drawing/2014/main" id="{A7029778-E3EF-4C54-BDB3-5037829E8825}"/>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399811" y="2829073"/>
            <a:ext cx="648663" cy="515080"/>
          </a:xfrm>
          <a:prstGeom prst="rect">
            <a:avLst/>
          </a:prstGeom>
        </p:spPr>
      </p:pic>
      <p:pic>
        <p:nvPicPr>
          <p:cNvPr id="116" name="Picture 115" descr="A picture containing text, seat, chair, furniture&#10;&#10;Description automatically generated">
            <a:extLst>
              <a:ext uri="{FF2B5EF4-FFF2-40B4-BE49-F238E27FC236}">
                <a16:creationId xmlns:a16="http://schemas.microsoft.com/office/drawing/2014/main" id="{F861B043-749F-4B59-B4AE-D9BFF36C22C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775349" y="2806962"/>
            <a:ext cx="648663" cy="515080"/>
          </a:xfrm>
          <a:prstGeom prst="rect">
            <a:avLst/>
          </a:prstGeom>
        </p:spPr>
      </p:pic>
      <p:pic>
        <p:nvPicPr>
          <p:cNvPr id="105" name="Picture 104" descr="A picture containing text, seat, chair, furniture&#10;&#10;Description automatically generated">
            <a:extLst>
              <a:ext uri="{FF2B5EF4-FFF2-40B4-BE49-F238E27FC236}">
                <a16:creationId xmlns:a16="http://schemas.microsoft.com/office/drawing/2014/main" id="{2D58177A-6DD3-4095-A7F5-9B1437F6739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331931" y="4280844"/>
            <a:ext cx="648663" cy="515080"/>
          </a:xfrm>
          <a:prstGeom prst="rect">
            <a:avLst/>
          </a:prstGeom>
        </p:spPr>
      </p:pic>
      <p:pic>
        <p:nvPicPr>
          <p:cNvPr id="106" name="Picture 105" descr="A picture containing text, seat, chair, furniture&#10;&#10;Description automatically generated">
            <a:extLst>
              <a:ext uri="{FF2B5EF4-FFF2-40B4-BE49-F238E27FC236}">
                <a16:creationId xmlns:a16="http://schemas.microsoft.com/office/drawing/2014/main" id="{5EE98D8A-4978-451F-9C41-8960786C52F9}"/>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965994" y="4309913"/>
            <a:ext cx="648663" cy="515080"/>
          </a:xfrm>
          <a:prstGeom prst="rect">
            <a:avLst/>
          </a:prstGeom>
        </p:spPr>
      </p:pic>
      <p:pic>
        <p:nvPicPr>
          <p:cNvPr id="108" name="Picture 107" descr="A picture containing text, seat, chair, furniture&#10;&#10;Description automatically generated">
            <a:extLst>
              <a:ext uri="{FF2B5EF4-FFF2-40B4-BE49-F238E27FC236}">
                <a16:creationId xmlns:a16="http://schemas.microsoft.com/office/drawing/2014/main" id="{C1DCB03B-E55B-4E89-AB67-E8ADB1EA976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972501" y="4322286"/>
            <a:ext cx="648663" cy="515080"/>
          </a:xfrm>
          <a:prstGeom prst="rect">
            <a:avLst/>
          </a:prstGeom>
        </p:spPr>
      </p:pic>
      <p:pic>
        <p:nvPicPr>
          <p:cNvPr id="109" name="Picture 108" descr="A picture containing text, seat, chair, furniture&#10;&#10;Description automatically generated">
            <a:extLst>
              <a:ext uri="{FF2B5EF4-FFF2-40B4-BE49-F238E27FC236}">
                <a16:creationId xmlns:a16="http://schemas.microsoft.com/office/drawing/2014/main" id="{032B55AB-EA9B-4283-BC8A-0B25E3303F29}"/>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276678" y="4330846"/>
            <a:ext cx="648663" cy="515080"/>
          </a:xfrm>
          <a:prstGeom prst="rect">
            <a:avLst/>
          </a:prstGeom>
        </p:spPr>
      </p:pic>
      <p:pic>
        <p:nvPicPr>
          <p:cNvPr id="110" name="Picture 109" descr="A picture containing text, seat, chair, furniture&#10;&#10;Description automatically generated">
            <a:extLst>
              <a:ext uri="{FF2B5EF4-FFF2-40B4-BE49-F238E27FC236}">
                <a16:creationId xmlns:a16="http://schemas.microsoft.com/office/drawing/2014/main" id="{8521A45E-0802-471E-9716-19AFC678D948}"/>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652216" y="4308735"/>
            <a:ext cx="648663" cy="515080"/>
          </a:xfrm>
          <a:prstGeom prst="rect">
            <a:avLst/>
          </a:prstGeom>
        </p:spPr>
      </p:pic>
      <p:pic>
        <p:nvPicPr>
          <p:cNvPr id="99" name="Picture 98" descr="A picture containing text, seat, chair, furniture&#10;&#10;Description automatically generated">
            <a:extLst>
              <a:ext uri="{FF2B5EF4-FFF2-40B4-BE49-F238E27FC236}">
                <a16:creationId xmlns:a16="http://schemas.microsoft.com/office/drawing/2014/main" id="{CDAA03A8-5111-4DB0-AF2D-54D5D7C6A00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401114" y="3562158"/>
            <a:ext cx="648663" cy="515080"/>
          </a:xfrm>
          <a:prstGeom prst="rect">
            <a:avLst/>
          </a:prstGeom>
        </p:spPr>
      </p:pic>
      <p:pic>
        <p:nvPicPr>
          <p:cNvPr id="100" name="Picture 99" descr="A picture containing text, seat, chair, furniture&#10;&#10;Description automatically generated">
            <a:extLst>
              <a:ext uri="{FF2B5EF4-FFF2-40B4-BE49-F238E27FC236}">
                <a16:creationId xmlns:a16="http://schemas.microsoft.com/office/drawing/2014/main" id="{1DC3206B-E5ED-4D5F-A367-B92E09FE087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035177" y="3591227"/>
            <a:ext cx="648663" cy="515080"/>
          </a:xfrm>
          <a:prstGeom prst="rect">
            <a:avLst/>
          </a:prstGeom>
        </p:spPr>
      </p:pic>
      <p:grpSp>
        <p:nvGrpSpPr>
          <p:cNvPr id="89" name="Group 88">
            <a:extLst>
              <a:ext uri="{FF2B5EF4-FFF2-40B4-BE49-F238E27FC236}">
                <a16:creationId xmlns:a16="http://schemas.microsoft.com/office/drawing/2014/main" id="{FA2CADA6-9334-4945-9B96-743FBDDCD232}"/>
              </a:ext>
            </a:extLst>
          </p:cNvPr>
          <p:cNvGrpSpPr/>
          <p:nvPr/>
        </p:nvGrpSpPr>
        <p:grpSpPr>
          <a:xfrm>
            <a:off x="10623957" y="2390943"/>
            <a:ext cx="822137" cy="2605569"/>
            <a:chOff x="10623957" y="2390943"/>
            <a:chExt cx="822137" cy="2605569"/>
          </a:xfrm>
        </p:grpSpPr>
        <p:sp>
          <p:nvSpPr>
            <p:cNvPr id="117" name="Oval 116">
              <a:extLst>
                <a:ext uri="{FF2B5EF4-FFF2-40B4-BE49-F238E27FC236}">
                  <a16:creationId xmlns:a16="http://schemas.microsoft.com/office/drawing/2014/main" id="{772219EE-9981-4B4F-8D5A-373892560A87}"/>
                </a:ext>
              </a:extLst>
            </p:cNvPr>
            <p:cNvSpPr/>
            <p:nvPr/>
          </p:nvSpPr>
          <p:spPr>
            <a:xfrm>
              <a:off x="10752449" y="2390943"/>
              <a:ext cx="693645" cy="260556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3" name="Picture 112" descr="A picture containing text, seat, chair, furniture&#10;&#10;Description automatically generated">
              <a:extLst>
                <a:ext uri="{FF2B5EF4-FFF2-40B4-BE49-F238E27FC236}">
                  <a16:creationId xmlns:a16="http://schemas.microsoft.com/office/drawing/2014/main" id="{8BEEA22F-5000-440C-B891-3C6B2296F53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747090" y="2808140"/>
              <a:ext cx="648663" cy="515080"/>
            </a:xfrm>
            <a:prstGeom prst="rect">
              <a:avLst/>
            </a:prstGeom>
          </p:spPr>
        </p:pic>
        <p:pic>
          <p:nvPicPr>
            <p:cNvPr id="107" name="Picture 106" descr="A picture containing text, seat, chair, furniture&#10;&#10;Description automatically generated">
              <a:extLst>
                <a:ext uri="{FF2B5EF4-FFF2-40B4-BE49-F238E27FC236}">
                  <a16:creationId xmlns:a16="http://schemas.microsoft.com/office/drawing/2014/main" id="{FF0763E6-A709-43C8-9722-B0A1C1D886A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23957" y="4309913"/>
              <a:ext cx="648663" cy="515080"/>
            </a:xfrm>
            <a:prstGeom prst="rect">
              <a:avLst/>
            </a:prstGeom>
          </p:spPr>
        </p:pic>
        <p:pic>
          <p:nvPicPr>
            <p:cNvPr id="101" name="Picture 100" descr="A picture containing text, seat, chair, furniture&#10;&#10;Description automatically generated">
              <a:extLst>
                <a:ext uri="{FF2B5EF4-FFF2-40B4-BE49-F238E27FC236}">
                  <a16:creationId xmlns:a16="http://schemas.microsoft.com/office/drawing/2014/main" id="{195EA2CA-07B3-4E99-BCB5-E981672C95A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93140" y="3591227"/>
              <a:ext cx="648663" cy="515080"/>
            </a:xfrm>
            <a:prstGeom prst="rect">
              <a:avLst/>
            </a:prstGeom>
          </p:spPr>
        </p:pic>
      </p:grpSp>
      <p:pic>
        <p:nvPicPr>
          <p:cNvPr id="102" name="Picture 101" descr="A picture containing text, seat, chair, furniture&#10;&#10;Description automatically generated">
            <a:extLst>
              <a:ext uri="{FF2B5EF4-FFF2-40B4-BE49-F238E27FC236}">
                <a16:creationId xmlns:a16="http://schemas.microsoft.com/office/drawing/2014/main" id="{676DD158-8A94-4E70-93E5-FCDA22AAFFE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041684" y="3603600"/>
            <a:ext cx="648663" cy="515080"/>
          </a:xfrm>
          <a:prstGeom prst="rect">
            <a:avLst/>
          </a:prstGeom>
        </p:spPr>
      </p:pic>
      <p:pic>
        <p:nvPicPr>
          <p:cNvPr id="103" name="Picture 102" descr="A picture containing text, seat, chair, furniture&#10;&#10;Description automatically generated">
            <a:extLst>
              <a:ext uri="{FF2B5EF4-FFF2-40B4-BE49-F238E27FC236}">
                <a16:creationId xmlns:a16="http://schemas.microsoft.com/office/drawing/2014/main" id="{B2BDA72C-68C6-4BC2-B5D5-26FE58813FC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345861" y="3612160"/>
            <a:ext cx="648663" cy="515080"/>
          </a:xfrm>
          <a:prstGeom prst="rect">
            <a:avLst/>
          </a:prstGeom>
        </p:spPr>
      </p:pic>
      <p:pic>
        <p:nvPicPr>
          <p:cNvPr id="104" name="Picture 103" descr="A picture containing text, seat, chair, furniture&#10;&#10;Description automatically generated">
            <a:extLst>
              <a:ext uri="{FF2B5EF4-FFF2-40B4-BE49-F238E27FC236}">
                <a16:creationId xmlns:a16="http://schemas.microsoft.com/office/drawing/2014/main" id="{F5D5D0F7-C7F0-41A7-AE9A-EAC75D19A41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721399" y="3590049"/>
            <a:ext cx="648663" cy="515080"/>
          </a:xfrm>
          <a:prstGeom prst="rect">
            <a:avLst/>
          </a:prstGeom>
        </p:spPr>
      </p:pic>
      <p:sp>
        <p:nvSpPr>
          <p:cNvPr id="49" name="TextBox 48">
            <a:extLst>
              <a:ext uri="{FF2B5EF4-FFF2-40B4-BE49-F238E27FC236}">
                <a16:creationId xmlns:a16="http://schemas.microsoft.com/office/drawing/2014/main" id="{AB1EC70E-2F9C-40B2-A968-60ECCF9290EF}"/>
              </a:ext>
            </a:extLst>
          </p:cNvPr>
          <p:cNvSpPr txBox="1"/>
          <p:nvPr/>
        </p:nvSpPr>
        <p:spPr>
          <a:xfrm>
            <a:off x="7099443" y="5373384"/>
            <a:ext cx="4859676" cy="369332"/>
          </a:xfrm>
          <a:prstGeom prst="rect">
            <a:avLst/>
          </a:prstGeom>
          <a:solidFill>
            <a:schemeClr val="bg1"/>
          </a:solidFill>
        </p:spPr>
        <p:txBody>
          <a:bodyPr wrap="square" rtlCol="0">
            <a:spAutoFit/>
          </a:bodyPr>
          <a:lstStyle/>
          <a:p>
            <a:r>
              <a:rPr lang="en-GB" dirty="0">
                <a:solidFill>
                  <a:srgbClr val="FF0000"/>
                </a:solidFill>
              </a:rPr>
              <a:t>1 stack    2 stacks   etc…                  6 stacks</a:t>
            </a:r>
          </a:p>
        </p:txBody>
      </p:sp>
      <p:pic>
        <p:nvPicPr>
          <p:cNvPr id="123" name="Picture 122">
            <a:extLst>
              <a:ext uri="{FF2B5EF4-FFF2-40B4-BE49-F238E27FC236}">
                <a16:creationId xmlns:a16="http://schemas.microsoft.com/office/drawing/2014/main" id="{4D166D55-A167-4888-8EB8-82564B2BE9CD}"/>
              </a:ext>
            </a:extLst>
          </p:cNvPr>
          <p:cNvPicPr>
            <a:picLocks noChangeAspect="1"/>
          </p:cNvPicPr>
          <p:nvPr/>
        </p:nvPicPr>
        <p:blipFill>
          <a:blip r:embed="rId5"/>
          <a:stretch>
            <a:fillRect/>
          </a:stretch>
        </p:blipFill>
        <p:spPr>
          <a:xfrm>
            <a:off x="4244082" y="5802379"/>
            <a:ext cx="4224398" cy="897535"/>
          </a:xfrm>
          <a:prstGeom prst="rect">
            <a:avLst/>
          </a:prstGeom>
        </p:spPr>
      </p:pic>
    </p:spTree>
    <p:extLst>
      <p:ext uri="{BB962C8B-B14F-4D97-AF65-F5344CB8AC3E}">
        <p14:creationId xmlns:p14="http://schemas.microsoft.com/office/powerpoint/2010/main" val="2895142760"/>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676</TotalTime>
  <Words>1489</Words>
  <Application>Microsoft Office PowerPoint</Application>
  <PresentationFormat>Widescreen</PresentationFormat>
  <Paragraphs>281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Symbol</vt:lpstr>
      <vt:lpstr>3_HIAS PowerPoint template</vt:lpstr>
      <vt:lpstr>Year 3</vt:lpstr>
      <vt:lpstr> HIAS Blended Learning Resource</vt:lpstr>
      <vt:lpstr>PowerPoint Presentation</vt:lpstr>
      <vt:lpstr> Solving problems including missing number problems involving multiplication and division   </vt:lpstr>
      <vt:lpstr>Understand the problem</vt:lpstr>
      <vt:lpstr>Make a Plan</vt:lpstr>
      <vt:lpstr>PowerPoint Presentation</vt:lpstr>
      <vt:lpstr>Carry out your plan: show your reasoning</vt:lpstr>
      <vt:lpstr>PowerPoint Presentation</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74</cp:revision>
  <dcterms:created xsi:type="dcterms:W3CDTF">2021-01-05T11:02:27Z</dcterms:created>
  <dcterms:modified xsi:type="dcterms:W3CDTF">2021-02-26T13:22:56Z</dcterms:modified>
</cp:coreProperties>
</file>