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304" r:id="rId3"/>
    <p:sldId id="376" r:id="rId4"/>
    <p:sldId id="4447" r:id="rId5"/>
    <p:sldId id="422" r:id="rId6"/>
    <p:sldId id="4467" r:id="rId7"/>
    <p:sldId id="315" r:id="rId8"/>
    <p:sldId id="4468" r:id="rId9"/>
    <p:sldId id="4469" r:id="rId10"/>
    <p:sldId id="4470" r:id="rId11"/>
    <p:sldId id="4471" r:id="rId12"/>
    <p:sldId id="4472" r:id="rId13"/>
    <p:sldId id="4476" r:id="rId14"/>
    <p:sldId id="4473" r:id="rId15"/>
    <p:sldId id="4474" r:id="rId16"/>
    <p:sldId id="4477" r:id="rId17"/>
    <p:sldId id="4475" r:id="rId18"/>
    <p:sldId id="4478" r:id="rId19"/>
    <p:sldId id="4479" r:id="rId20"/>
    <p:sldId id="4480" r:id="rId21"/>
    <p:sldId id="4481" r:id="rId22"/>
    <p:sldId id="4482" r:id="rId23"/>
    <p:sldId id="4483" r:id="rId24"/>
    <p:sldId id="4484" r:id="rId25"/>
    <p:sldId id="4485" r:id="rId26"/>
    <p:sldId id="4486" r:id="rId27"/>
    <p:sldId id="4487" r:id="rId28"/>
    <p:sldId id="4488"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8D3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59" d="100"/>
          <a:sy n="59" d="100"/>
        </p:scale>
        <p:origin x="96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F66918-CF05-4B1C-B92E-749FE860AB4B}" type="datetimeFigureOut">
              <a:rPr lang="en-GB" smtClean="0"/>
              <a:t>09/06/2026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F4168E-3CC7-4B5D-ADDB-8560168D0098}" type="slidenum">
              <a:rPr lang="en-GB" smtClean="0"/>
              <a:t>‹#›</a:t>
            </a:fld>
            <a:endParaRPr lang="en-GB"/>
          </a:p>
        </p:txBody>
      </p:sp>
    </p:spTree>
    <p:extLst>
      <p:ext uri="{BB962C8B-B14F-4D97-AF65-F5344CB8AC3E}">
        <p14:creationId xmlns:p14="http://schemas.microsoft.com/office/powerpoint/2010/main" val="14301762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70A550E-B6C0-4DC0-ABFC-EECACA0192D6}" type="slidenum">
              <a:rPr lang="en-GB" smtClean="0"/>
              <a:t>3</a:t>
            </a:fld>
            <a:endParaRPr lang="en-GB"/>
          </a:p>
        </p:txBody>
      </p:sp>
    </p:spTree>
    <p:extLst>
      <p:ext uri="{BB962C8B-B14F-4D97-AF65-F5344CB8AC3E}">
        <p14:creationId xmlns:p14="http://schemas.microsoft.com/office/powerpoint/2010/main" val="24727883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7F4168E-3CC7-4B5D-ADDB-8560168D0098}" type="slidenum">
              <a:rPr lang="en-GB" smtClean="0"/>
              <a:t>8</a:t>
            </a:fld>
            <a:endParaRPr lang="en-GB"/>
          </a:p>
        </p:txBody>
      </p:sp>
    </p:spTree>
    <p:extLst>
      <p:ext uri="{BB962C8B-B14F-4D97-AF65-F5344CB8AC3E}">
        <p14:creationId xmlns:p14="http://schemas.microsoft.com/office/powerpoint/2010/main" val="35173280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F73CD0-4A3B-3BD0-68B4-7EE83ADCCB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09E6F7-5498-1DCB-3C22-576492345E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04B472-8688-9235-2797-DBF4A2DFE9B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DAD3EAD-78BA-88FF-B435-F749AF4F472C}"/>
              </a:ext>
            </a:extLst>
          </p:cNvPr>
          <p:cNvSpPr>
            <a:spLocks noGrp="1"/>
          </p:cNvSpPr>
          <p:nvPr>
            <p:ph type="sldNum" sz="quarter" idx="5"/>
          </p:nvPr>
        </p:nvSpPr>
        <p:spPr/>
        <p:txBody>
          <a:bodyPr/>
          <a:lstStyle/>
          <a:p>
            <a:fld id="{37F4168E-3CC7-4B5D-ADDB-8560168D0098}" type="slidenum">
              <a:rPr lang="en-GB" smtClean="0"/>
              <a:t>9</a:t>
            </a:fld>
            <a:endParaRPr lang="en-GB"/>
          </a:p>
        </p:txBody>
      </p:sp>
    </p:spTree>
    <p:extLst>
      <p:ext uri="{BB962C8B-B14F-4D97-AF65-F5344CB8AC3E}">
        <p14:creationId xmlns:p14="http://schemas.microsoft.com/office/powerpoint/2010/main" val="20785162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23FCCF-5C82-24CA-29A3-6FE60A48E7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444092-FE5E-9C0F-494A-D1D92DBEBF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B75E86-B981-1175-7F86-0DA6D469CFA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7A26555-8368-BF8B-195E-6ABE73C1BACC}"/>
              </a:ext>
            </a:extLst>
          </p:cNvPr>
          <p:cNvSpPr>
            <a:spLocks noGrp="1"/>
          </p:cNvSpPr>
          <p:nvPr>
            <p:ph type="sldNum" sz="quarter" idx="5"/>
          </p:nvPr>
        </p:nvSpPr>
        <p:spPr/>
        <p:txBody>
          <a:bodyPr/>
          <a:lstStyle/>
          <a:p>
            <a:fld id="{37F4168E-3CC7-4B5D-ADDB-8560168D0098}" type="slidenum">
              <a:rPr lang="en-GB" smtClean="0"/>
              <a:t>10</a:t>
            </a:fld>
            <a:endParaRPr lang="en-GB"/>
          </a:p>
        </p:txBody>
      </p:sp>
    </p:spTree>
    <p:extLst>
      <p:ext uri="{BB962C8B-B14F-4D97-AF65-F5344CB8AC3E}">
        <p14:creationId xmlns:p14="http://schemas.microsoft.com/office/powerpoint/2010/main" val="33076465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FD3D2-C400-7F61-31E2-7C6A9CD225A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D651493-A724-9D8E-4107-FCBCF418107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D43451C-F64D-AE1E-A356-6058F812D08C}"/>
              </a:ext>
            </a:extLst>
          </p:cNvPr>
          <p:cNvSpPr>
            <a:spLocks noGrp="1"/>
          </p:cNvSpPr>
          <p:nvPr>
            <p:ph type="dt" sz="half" idx="10"/>
          </p:nvPr>
        </p:nvSpPr>
        <p:spPr/>
        <p:txBody>
          <a:bodyPr/>
          <a:lstStyle/>
          <a:p>
            <a:fld id="{16D0F066-C340-4A71-8686-D28891615070}" type="datetimeFigureOut">
              <a:rPr lang="en-GB" smtClean="0"/>
              <a:t>09/06/2026</a:t>
            </a:fld>
            <a:endParaRPr lang="en-GB"/>
          </a:p>
        </p:txBody>
      </p:sp>
      <p:sp>
        <p:nvSpPr>
          <p:cNvPr id="5" name="Footer Placeholder 4">
            <a:extLst>
              <a:ext uri="{FF2B5EF4-FFF2-40B4-BE49-F238E27FC236}">
                <a16:creationId xmlns:a16="http://schemas.microsoft.com/office/drawing/2014/main" id="{2A3B4E2B-8307-E9E5-C99A-C0E72541DF0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C9158E6-3277-8C9F-535E-4DE5D7594A72}"/>
              </a:ext>
            </a:extLst>
          </p:cNvPr>
          <p:cNvSpPr>
            <a:spLocks noGrp="1"/>
          </p:cNvSpPr>
          <p:nvPr>
            <p:ph type="sldNum" sz="quarter" idx="12"/>
          </p:nvPr>
        </p:nvSpPr>
        <p:spPr/>
        <p:txBody>
          <a:bodyPr/>
          <a:lstStyle/>
          <a:p>
            <a:fld id="{641C7CD4-2CA4-49DD-9B6D-981693AAF301}" type="slidenum">
              <a:rPr lang="en-GB" smtClean="0"/>
              <a:t>‹#›</a:t>
            </a:fld>
            <a:endParaRPr lang="en-GB"/>
          </a:p>
        </p:txBody>
      </p:sp>
    </p:spTree>
    <p:extLst>
      <p:ext uri="{BB962C8B-B14F-4D97-AF65-F5344CB8AC3E}">
        <p14:creationId xmlns:p14="http://schemas.microsoft.com/office/powerpoint/2010/main" val="31790763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CCD4A-CE65-6D05-1C1F-112BA59F609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05AA1DB-C4C8-03B3-B12D-DAE303CF1E6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B534581-3177-1E85-5CC4-BC0A0DC36FFB}"/>
              </a:ext>
            </a:extLst>
          </p:cNvPr>
          <p:cNvSpPr>
            <a:spLocks noGrp="1"/>
          </p:cNvSpPr>
          <p:nvPr>
            <p:ph type="dt" sz="half" idx="10"/>
          </p:nvPr>
        </p:nvSpPr>
        <p:spPr/>
        <p:txBody>
          <a:bodyPr/>
          <a:lstStyle/>
          <a:p>
            <a:fld id="{16D0F066-C340-4A71-8686-D28891615070}" type="datetimeFigureOut">
              <a:rPr lang="en-GB" smtClean="0"/>
              <a:t>09/06/2026</a:t>
            </a:fld>
            <a:endParaRPr lang="en-GB"/>
          </a:p>
        </p:txBody>
      </p:sp>
      <p:sp>
        <p:nvSpPr>
          <p:cNvPr id="5" name="Footer Placeholder 4">
            <a:extLst>
              <a:ext uri="{FF2B5EF4-FFF2-40B4-BE49-F238E27FC236}">
                <a16:creationId xmlns:a16="http://schemas.microsoft.com/office/drawing/2014/main" id="{A9FBD8D0-5AB8-B82D-2959-F67A61FC8DF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62B7E8B-F7FB-988C-0EAD-10B6302BCB95}"/>
              </a:ext>
            </a:extLst>
          </p:cNvPr>
          <p:cNvSpPr>
            <a:spLocks noGrp="1"/>
          </p:cNvSpPr>
          <p:nvPr>
            <p:ph type="sldNum" sz="quarter" idx="12"/>
          </p:nvPr>
        </p:nvSpPr>
        <p:spPr/>
        <p:txBody>
          <a:bodyPr/>
          <a:lstStyle/>
          <a:p>
            <a:fld id="{641C7CD4-2CA4-49DD-9B6D-981693AAF301}" type="slidenum">
              <a:rPr lang="en-GB" smtClean="0"/>
              <a:t>‹#›</a:t>
            </a:fld>
            <a:endParaRPr lang="en-GB"/>
          </a:p>
        </p:txBody>
      </p:sp>
    </p:spTree>
    <p:extLst>
      <p:ext uri="{BB962C8B-B14F-4D97-AF65-F5344CB8AC3E}">
        <p14:creationId xmlns:p14="http://schemas.microsoft.com/office/powerpoint/2010/main" val="2919511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50B8EA3-8C2F-6BA7-DD93-05C413CA6F4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3352B25-1353-53F0-A418-3A8E64B45E1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4F6DB96-4E79-9475-669F-24392A0F77F2}"/>
              </a:ext>
            </a:extLst>
          </p:cNvPr>
          <p:cNvSpPr>
            <a:spLocks noGrp="1"/>
          </p:cNvSpPr>
          <p:nvPr>
            <p:ph type="dt" sz="half" idx="10"/>
          </p:nvPr>
        </p:nvSpPr>
        <p:spPr/>
        <p:txBody>
          <a:bodyPr/>
          <a:lstStyle/>
          <a:p>
            <a:fld id="{16D0F066-C340-4A71-8686-D28891615070}" type="datetimeFigureOut">
              <a:rPr lang="en-GB" smtClean="0"/>
              <a:t>09/06/2026</a:t>
            </a:fld>
            <a:endParaRPr lang="en-GB"/>
          </a:p>
        </p:txBody>
      </p:sp>
      <p:sp>
        <p:nvSpPr>
          <p:cNvPr id="5" name="Footer Placeholder 4">
            <a:extLst>
              <a:ext uri="{FF2B5EF4-FFF2-40B4-BE49-F238E27FC236}">
                <a16:creationId xmlns:a16="http://schemas.microsoft.com/office/drawing/2014/main" id="{224F1279-4AE4-A7B4-60ED-13F385DD1FC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209D223-65D3-C660-1A34-790E22B715EF}"/>
              </a:ext>
            </a:extLst>
          </p:cNvPr>
          <p:cNvSpPr>
            <a:spLocks noGrp="1"/>
          </p:cNvSpPr>
          <p:nvPr>
            <p:ph type="sldNum" sz="quarter" idx="12"/>
          </p:nvPr>
        </p:nvSpPr>
        <p:spPr/>
        <p:txBody>
          <a:bodyPr/>
          <a:lstStyle/>
          <a:p>
            <a:fld id="{641C7CD4-2CA4-49DD-9B6D-981693AAF301}" type="slidenum">
              <a:rPr lang="en-GB" smtClean="0"/>
              <a:t>‹#›</a:t>
            </a:fld>
            <a:endParaRPr lang="en-GB"/>
          </a:p>
        </p:txBody>
      </p:sp>
    </p:spTree>
    <p:extLst>
      <p:ext uri="{BB962C8B-B14F-4D97-AF65-F5344CB8AC3E}">
        <p14:creationId xmlns:p14="http://schemas.microsoft.com/office/powerpoint/2010/main" val="3380331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on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09FFC12-0E90-0E0E-2E69-5FD8AC50C2B5}"/>
              </a:ext>
            </a:extLst>
          </p:cNvPr>
          <p:cNvSpPr>
            <a:spLocks noGrp="1"/>
          </p:cNvSpPr>
          <p:nvPr>
            <p:ph type="title"/>
          </p:nvPr>
        </p:nvSpPr>
        <p:spPr>
          <a:xfrm>
            <a:off x="685845" y="365126"/>
            <a:ext cx="10667955" cy="1325563"/>
          </a:xfrm>
          <a:prstGeom prst="rect">
            <a:avLst/>
          </a:prstGeom>
        </p:spPr>
        <p:txBody>
          <a:bodyPr vert="horz" lIns="91440" tIns="45720" rIns="91440" bIns="45720" rtlCol="0" anchor="ctr">
            <a:normAutofit/>
          </a:bodyPr>
          <a:lstStyle>
            <a:lvl1pPr>
              <a:defRPr>
                <a:solidFill>
                  <a:srgbClr val="429AD6"/>
                </a:solidFill>
              </a:defRPr>
            </a:lvl1p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C22CA918-D1D5-D6AF-D615-E480B5418626}"/>
              </a:ext>
            </a:extLst>
          </p:cNvPr>
          <p:cNvSpPr>
            <a:spLocks noGrp="1"/>
          </p:cNvSpPr>
          <p:nvPr>
            <p:ph idx="13" hasCustomPrompt="1"/>
          </p:nvPr>
        </p:nvSpPr>
        <p:spPr>
          <a:xfrm>
            <a:off x="685845" y="2215946"/>
            <a:ext cx="10667955" cy="3936547"/>
          </a:xfrm>
          <a:prstGeom prst="rect">
            <a:avLst/>
          </a:prstGeom>
        </p:spPr>
        <p:txBody>
          <a:bodyPr>
            <a:noAutofit/>
          </a:bodyPr>
          <a:lstStyle>
            <a:lvl1pPr marL="0" indent="0">
              <a:buNone/>
              <a:defRPr sz="1800">
                <a:solidFill>
                  <a:schemeClr val="tx1"/>
                </a:solidFill>
              </a:defRPr>
            </a:lvl1pPr>
            <a:lvl2pPr marL="228600" indent="0">
              <a:buNone/>
              <a:defRPr sz="1400"/>
            </a:lvl2pPr>
            <a:lvl3pPr marL="457200" indent="0">
              <a:buNone/>
              <a:defRPr sz="1200"/>
            </a:lvl3pPr>
            <a:lvl4pPr marL="685800" indent="0">
              <a:buNone/>
              <a:defRPr sz="1000"/>
            </a:lvl4pPr>
            <a:lvl5pPr marL="914400" indent="0">
              <a:buNone/>
              <a:defRPr sz="1000"/>
            </a:lvl5pPr>
            <a:lvl6pPr>
              <a:defRPr sz="1000"/>
            </a:lvl6pPr>
            <a:lvl7pPr>
              <a:defRPr sz="1000"/>
            </a:lvl7pPr>
            <a:lvl8pPr>
              <a:defRPr sz="1000"/>
            </a:lvl8pPr>
            <a:lvl9pPr>
              <a:defRPr sz="1000"/>
            </a:lvl9pPr>
          </a:lstStyle>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a:t>
            </a:r>
          </a:p>
        </p:txBody>
      </p:sp>
    </p:spTree>
    <p:extLst>
      <p:ext uri="{BB962C8B-B14F-4D97-AF65-F5344CB8AC3E}">
        <p14:creationId xmlns:p14="http://schemas.microsoft.com/office/powerpoint/2010/main" val="519489314"/>
      </p:ext>
    </p:extLst>
  </p:cSld>
  <p:clrMapOvr>
    <a:masterClrMapping/>
  </p:clrMapOvr>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C8991-EDC8-7149-5711-2F02FDFA7E4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637EB41-7770-EDAF-7EF4-806818C8BD1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74AA2EB-68DC-11A2-EF4D-586AA3AEC6A2}"/>
              </a:ext>
            </a:extLst>
          </p:cNvPr>
          <p:cNvSpPr>
            <a:spLocks noGrp="1"/>
          </p:cNvSpPr>
          <p:nvPr>
            <p:ph type="dt" sz="half" idx="10"/>
          </p:nvPr>
        </p:nvSpPr>
        <p:spPr/>
        <p:txBody>
          <a:bodyPr/>
          <a:lstStyle/>
          <a:p>
            <a:fld id="{16D0F066-C340-4A71-8686-D28891615070}" type="datetimeFigureOut">
              <a:rPr lang="en-GB" smtClean="0"/>
              <a:t>09/06/2026</a:t>
            </a:fld>
            <a:endParaRPr lang="en-GB"/>
          </a:p>
        </p:txBody>
      </p:sp>
      <p:sp>
        <p:nvSpPr>
          <p:cNvPr id="5" name="Footer Placeholder 4">
            <a:extLst>
              <a:ext uri="{FF2B5EF4-FFF2-40B4-BE49-F238E27FC236}">
                <a16:creationId xmlns:a16="http://schemas.microsoft.com/office/drawing/2014/main" id="{924C9795-B6D8-868A-2BDA-9CDDA287AEB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52C35B7-E53F-355C-BAF7-9F6411007B7F}"/>
              </a:ext>
            </a:extLst>
          </p:cNvPr>
          <p:cNvSpPr>
            <a:spLocks noGrp="1"/>
          </p:cNvSpPr>
          <p:nvPr>
            <p:ph type="sldNum" sz="quarter" idx="12"/>
          </p:nvPr>
        </p:nvSpPr>
        <p:spPr/>
        <p:txBody>
          <a:bodyPr/>
          <a:lstStyle/>
          <a:p>
            <a:fld id="{641C7CD4-2CA4-49DD-9B6D-981693AAF301}" type="slidenum">
              <a:rPr lang="en-GB" smtClean="0"/>
              <a:t>‹#›</a:t>
            </a:fld>
            <a:endParaRPr lang="en-GB"/>
          </a:p>
        </p:txBody>
      </p:sp>
    </p:spTree>
    <p:extLst>
      <p:ext uri="{BB962C8B-B14F-4D97-AF65-F5344CB8AC3E}">
        <p14:creationId xmlns:p14="http://schemas.microsoft.com/office/powerpoint/2010/main" val="8882429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589FB3-AC82-B21C-8BAA-F6F7089CF2A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D0BCAC8-8958-9D7F-BF8D-59831304FCB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99B0BF8-E281-D203-7173-E2CACD3D7E8B}"/>
              </a:ext>
            </a:extLst>
          </p:cNvPr>
          <p:cNvSpPr>
            <a:spLocks noGrp="1"/>
          </p:cNvSpPr>
          <p:nvPr>
            <p:ph type="dt" sz="half" idx="10"/>
          </p:nvPr>
        </p:nvSpPr>
        <p:spPr/>
        <p:txBody>
          <a:bodyPr/>
          <a:lstStyle/>
          <a:p>
            <a:fld id="{16D0F066-C340-4A71-8686-D28891615070}" type="datetimeFigureOut">
              <a:rPr lang="en-GB" smtClean="0"/>
              <a:t>09/06/2026</a:t>
            </a:fld>
            <a:endParaRPr lang="en-GB"/>
          </a:p>
        </p:txBody>
      </p:sp>
      <p:sp>
        <p:nvSpPr>
          <p:cNvPr id="5" name="Footer Placeholder 4">
            <a:extLst>
              <a:ext uri="{FF2B5EF4-FFF2-40B4-BE49-F238E27FC236}">
                <a16:creationId xmlns:a16="http://schemas.microsoft.com/office/drawing/2014/main" id="{24A92010-7053-C70E-5D98-8BF86426FE6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855FE0C-54F1-D930-828F-40A59E4DE57E}"/>
              </a:ext>
            </a:extLst>
          </p:cNvPr>
          <p:cNvSpPr>
            <a:spLocks noGrp="1"/>
          </p:cNvSpPr>
          <p:nvPr>
            <p:ph type="sldNum" sz="quarter" idx="12"/>
          </p:nvPr>
        </p:nvSpPr>
        <p:spPr/>
        <p:txBody>
          <a:bodyPr/>
          <a:lstStyle/>
          <a:p>
            <a:fld id="{641C7CD4-2CA4-49DD-9B6D-981693AAF301}" type="slidenum">
              <a:rPr lang="en-GB" smtClean="0"/>
              <a:t>‹#›</a:t>
            </a:fld>
            <a:endParaRPr lang="en-GB"/>
          </a:p>
        </p:txBody>
      </p:sp>
    </p:spTree>
    <p:extLst>
      <p:ext uri="{BB962C8B-B14F-4D97-AF65-F5344CB8AC3E}">
        <p14:creationId xmlns:p14="http://schemas.microsoft.com/office/powerpoint/2010/main" val="21868273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20CCE8-68BC-9179-15AA-2881C036D66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79AC098-668D-D77D-DAD0-0D934EDB9D1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FCDFF0A2-FED4-608B-32D7-551580DA020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928E0CB-7338-CF15-10FB-B2E127659E04}"/>
              </a:ext>
            </a:extLst>
          </p:cNvPr>
          <p:cNvSpPr>
            <a:spLocks noGrp="1"/>
          </p:cNvSpPr>
          <p:nvPr>
            <p:ph type="dt" sz="half" idx="10"/>
          </p:nvPr>
        </p:nvSpPr>
        <p:spPr/>
        <p:txBody>
          <a:bodyPr/>
          <a:lstStyle/>
          <a:p>
            <a:fld id="{16D0F066-C340-4A71-8686-D28891615070}" type="datetimeFigureOut">
              <a:rPr lang="en-GB" smtClean="0"/>
              <a:t>09/06/2026</a:t>
            </a:fld>
            <a:endParaRPr lang="en-GB"/>
          </a:p>
        </p:txBody>
      </p:sp>
      <p:sp>
        <p:nvSpPr>
          <p:cNvPr id="6" name="Footer Placeholder 5">
            <a:extLst>
              <a:ext uri="{FF2B5EF4-FFF2-40B4-BE49-F238E27FC236}">
                <a16:creationId xmlns:a16="http://schemas.microsoft.com/office/drawing/2014/main" id="{8DC683B3-FFE4-368A-8451-D4A861C117B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5B8707B-A551-B548-ED29-056AF2DA83E8}"/>
              </a:ext>
            </a:extLst>
          </p:cNvPr>
          <p:cNvSpPr>
            <a:spLocks noGrp="1"/>
          </p:cNvSpPr>
          <p:nvPr>
            <p:ph type="sldNum" sz="quarter" idx="12"/>
          </p:nvPr>
        </p:nvSpPr>
        <p:spPr/>
        <p:txBody>
          <a:bodyPr/>
          <a:lstStyle/>
          <a:p>
            <a:fld id="{641C7CD4-2CA4-49DD-9B6D-981693AAF301}" type="slidenum">
              <a:rPr lang="en-GB" smtClean="0"/>
              <a:t>‹#›</a:t>
            </a:fld>
            <a:endParaRPr lang="en-GB"/>
          </a:p>
        </p:txBody>
      </p:sp>
    </p:spTree>
    <p:extLst>
      <p:ext uri="{BB962C8B-B14F-4D97-AF65-F5344CB8AC3E}">
        <p14:creationId xmlns:p14="http://schemas.microsoft.com/office/powerpoint/2010/main" val="24135032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9DA537-B1D5-652A-A028-DEF791090A7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EC3C180-3E18-0B7B-237D-AF640207B38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47B1714-0869-421E-9506-186C68E80E0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4F6181E-440A-01A9-3B79-BC65BB02EA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394AC24-F2CB-9444-2E47-E827B8F7708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1818595-18B7-53BB-1A14-F1DEBE4CE5E9}"/>
              </a:ext>
            </a:extLst>
          </p:cNvPr>
          <p:cNvSpPr>
            <a:spLocks noGrp="1"/>
          </p:cNvSpPr>
          <p:nvPr>
            <p:ph type="dt" sz="half" idx="10"/>
          </p:nvPr>
        </p:nvSpPr>
        <p:spPr/>
        <p:txBody>
          <a:bodyPr/>
          <a:lstStyle/>
          <a:p>
            <a:fld id="{16D0F066-C340-4A71-8686-D28891615070}" type="datetimeFigureOut">
              <a:rPr lang="en-GB" smtClean="0"/>
              <a:t>09/06/2026</a:t>
            </a:fld>
            <a:endParaRPr lang="en-GB"/>
          </a:p>
        </p:txBody>
      </p:sp>
      <p:sp>
        <p:nvSpPr>
          <p:cNvPr id="8" name="Footer Placeholder 7">
            <a:extLst>
              <a:ext uri="{FF2B5EF4-FFF2-40B4-BE49-F238E27FC236}">
                <a16:creationId xmlns:a16="http://schemas.microsoft.com/office/drawing/2014/main" id="{4717F276-4BE0-1D9E-2F76-A0C3913D0E0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7F3B926-1897-34A8-AEED-14EFF7571BF1}"/>
              </a:ext>
            </a:extLst>
          </p:cNvPr>
          <p:cNvSpPr>
            <a:spLocks noGrp="1"/>
          </p:cNvSpPr>
          <p:nvPr>
            <p:ph type="sldNum" sz="quarter" idx="12"/>
          </p:nvPr>
        </p:nvSpPr>
        <p:spPr/>
        <p:txBody>
          <a:bodyPr/>
          <a:lstStyle/>
          <a:p>
            <a:fld id="{641C7CD4-2CA4-49DD-9B6D-981693AAF301}" type="slidenum">
              <a:rPr lang="en-GB" smtClean="0"/>
              <a:t>‹#›</a:t>
            </a:fld>
            <a:endParaRPr lang="en-GB"/>
          </a:p>
        </p:txBody>
      </p:sp>
    </p:spTree>
    <p:extLst>
      <p:ext uri="{BB962C8B-B14F-4D97-AF65-F5344CB8AC3E}">
        <p14:creationId xmlns:p14="http://schemas.microsoft.com/office/powerpoint/2010/main" val="15163389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524BC1-21EA-7A73-FC64-EC0E71DFC65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14D54D1-9B54-8C3E-E64C-3CAD45AAE23D}"/>
              </a:ext>
            </a:extLst>
          </p:cNvPr>
          <p:cNvSpPr>
            <a:spLocks noGrp="1"/>
          </p:cNvSpPr>
          <p:nvPr>
            <p:ph type="dt" sz="half" idx="10"/>
          </p:nvPr>
        </p:nvSpPr>
        <p:spPr/>
        <p:txBody>
          <a:bodyPr/>
          <a:lstStyle/>
          <a:p>
            <a:fld id="{16D0F066-C340-4A71-8686-D28891615070}" type="datetimeFigureOut">
              <a:rPr lang="en-GB" smtClean="0"/>
              <a:t>09/06/2026</a:t>
            </a:fld>
            <a:endParaRPr lang="en-GB"/>
          </a:p>
        </p:txBody>
      </p:sp>
      <p:sp>
        <p:nvSpPr>
          <p:cNvPr id="4" name="Footer Placeholder 3">
            <a:extLst>
              <a:ext uri="{FF2B5EF4-FFF2-40B4-BE49-F238E27FC236}">
                <a16:creationId xmlns:a16="http://schemas.microsoft.com/office/drawing/2014/main" id="{ED9121E9-A3B3-99C8-964C-544FB3BF517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1FE2D8A-47A5-1200-CC90-E8C02F9B415D}"/>
              </a:ext>
            </a:extLst>
          </p:cNvPr>
          <p:cNvSpPr>
            <a:spLocks noGrp="1"/>
          </p:cNvSpPr>
          <p:nvPr>
            <p:ph type="sldNum" sz="quarter" idx="12"/>
          </p:nvPr>
        </p:nvSpPr>
        <p:spPr/>
        <p:txBody>
          <a:bodyPr/>
          <a:lstStyle/>
          <a:p>
            <a:fld id="{641C7CD4-2CA4-49DD-9B6D-981693AAF301}" type="slidenum">
              <a:rPr lang="en-GB" smtClean="0"/>
              <a:t>‹#›</a:t>
            </a:fld>
            <a:endParaRPr lang="en-GB"/>
          </a:p>
        </p:txBody>
      </p:sp>
    </p:spTree>
    <p:extLst>
      <p:ext uri="{BB962C8B-B14F-4D97-AF65-F5344CB8AC3E}">
        <p14:creationId xmlns:p14="http://schemas.microsoft.com/office/powerpoint/2010/main" val="11992866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00FEC08-BB74-631C-2CB5-9D84AA8E84FA}"/>
              </a:ext>
            </a:extLst>
          </p:cNvPr>
          <p:cNvSpPr>
            <a:spLocks noGrp="1"/>
          </p:cNvSpPr>
          <p:nvPr>
            <p:ph type="dt" sz="half" idx="10"/>
          </p:nvPr>
        </p:nvSpPr>
        <p:spPr/>
        <p:txBody>
          <a:bodyPr/>
          <a:lstStyle/>
          <a:p>
            <a:fld id="{16D0F066-C340-4A71-8686-D28891615070}" type="datetimeFigureOut">
              <a:rPr lang="en-GB" smtClean="0"/>
              <a:t>09/06/2026</a:t>
            </a:fld>
            <a:endParaRPr lang="en-GB"/>
          </a:p>
        </p:txBody>
      </p:sp>
      <p:sp>
        <p:nvSpPr>
          <p:cNvPr id="3" name="Footer Placeholder 2">
            <a:extLst>
              <a:ext uri="{FF2B5EF4-FFF2-40B4-BE49-F238E27FC236}">
                <a16:creationId xmlns:a16="http://schemas.microsoft.com/office/drawing/2014/main" id="{FDEA2D36-FFE4-C510-5BDD-305D28936FF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9222837-CCCA-0135-7F74-896B77CF324C}"/>
              </a:ext>
            </a:extLst>
          </p:cNvPr>
          <p:cNvSpPr>
            <a:spLocks noGrp="1"/>
          </p:cNvSpPr>
          <p:nvPr>
            <p:ph type="sldNum" sz="quarter" idx="12"/>
          </p:nvPr>
        </p:nvSpPr>
        <p:spPr/>
        <p:txBody>
          <a:bodyPr/>
          <a:lstStyle/>
          <a:p>
            <a:fld id="{641C7CD4-2CA4-49DD-9B6D-981693AAF301}" type="slidenum">
              <a:rPr lang="en-GB" smtClean="0"/>
              <a:t>‹#›</a:t>
            </a:fld>
            <a:endParaRPr lang="en-GB"/>
          </a:p>
        </p:txBody>
      </p:sp>
    </p:spTree>
    <p:extLst>
      <p:ext uri="{BB962C8B-B14F-4D97-AF65-F5344CB8AC3E}">
        <p14:creationId xmlns:p14="http://schemas.microsoft.com/office/powerpoint/2010/main" val="16496828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D36CB4-F4FD-D37A-EFE0-7EB0A6372CB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515795B-FA39-EF26-021F-7BA500DBFE7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5641952-33AC-3228-EB5E-70F9E4F595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ACBFC32-E5A6-E679-BD92-42A5B6835E40}"/>
              </a:ext>
            </a:extLst>
          </p:cNvPr>
          <p:cNvSpPr>
            <a:spLocks noGrp="1"/>
          </p:cNvSpPr>
          <p:nvPr>
            <p:ph type="dt" sz="half" idx="10"/>
          </p:nvPr>
        </p:nvSpPr>
        <p:spPr/>
        <p:txBody>
          <a:bodyPr/>
          <a:lstStyle/>
          <a:p>
            <a:fld id="{16D0F066-C340-4A71-8686-D28891615070}" type="datetimeFigureOut">
              <a:rPr lang="en-GB" smtClean="0"/>
              <a:t>09/06/2026</a:t>
            </a:fld>
            <a:endParaRPr lang="en-GB"/>
          </a:p>
        </p:txBody>
      </p:sp>
      <p:sp>
        <p:nvSpPr>
          <p:cNvPr id="6" name="Footer Placeholder 5">
            <a:extLst>
              <a:ext uri="{FF2B5EF4-FFF2-40B4-BE49-F238E27FC236}">
                <a16:creationId xmlns:a16="http://schemas.microsoft.com/office/drawing/2014/main" id="{CFAEA49E-0F18-D139-8EF8-1BD92D76356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6D0BFBA-643B-EF66-0B91-09FD719051C5}"/>
              </a:ext>
            </a:extLst>
          </p:cNvPr>
          <p:cNvSpPr>
            <a:spLocks noGrp="1"/>
          </p:cNvSpPr>
          <p:nvPr>
            <p:ph type="sldNum" sz="quarter" idx="12"/>
          </p:nvPr>
        </p:nvSpPr>
        <p:spPr/>
        <p:txBody>
          <a:bodyPr/>
          <a:lstStyle/>
          <a:p>
            <a:fld id="{641C7CD4-2CA4-49DD-9B6D-981693AAF301}" type="slidenum">
              <a:rPr lang="en-GB" smtClean="0"/>
              <a:t>‹#›</a:t>
            </a:fld>
            <a:endParaRPr lang="en-GB"/>
          </a:p>
        </p:txBody>
      </p:sp>
    </p:spTree>
    <p:extLst>
      <p:ext uri="{BB962C8B-B14F-4D97-AF65-F5344CB8AC3E}">
        <p14:creationId xmlns:p14="http://schemas.microsoft.com/office/powerpoint/2010/main" val="442670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FDB01-19A5-0AA3-08D4-CCEABFF103C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CC53397-F0C1-1FB1-BAAE-82E35C8BCAF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CB9B718-FDA6-F897-6F0E-F5495DDBB1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1CC033F-8BEF-EDCE-37DB-F1E568DAD27A}"/>
              </a:ext>
            </a:extLst>
          </p:cNvPr>
          <p:cNvSpPr>
            <a:spLocks noGrp="1"/>
          </p:cNvSpPr>
          <p:nvPr>
            <p:ph type="dt" sz="half" idx="10"/>
          </p:nvPr>
        </p:nvSpPr>
        <p:spPr/>
        <p:txBody>
          <a:bodyPr/>
          <a:lstStyle/>
          <a:p>
            <a:fld id="{16D0F066-C340-4A71-8686-D28891615070}" type="datetimeFigureOut">
              <a:rPr lang="en-GB" smtClean="0"/>
              <a:t>09/06/2026</a:t>
            </a:fld>
            <a:endParaRPr lang="en-GB"/>
          </a:p>
        </p:txBody>
      </p:sp>
      <p:sp>
        <p:nvSpPr>
          <p:cNvPr id="6" name="Footer Placeholder 5">
            <a:extLst>
              <a:ext uri="{FF2B5EF4-FFF2-40B4-BE49-F238E27FC236}">
                <a16:creationId xmlns:a16="http://schemas.microsoft.com/office/drawing/2014/main" id="{CE963F4F-1B0A-A33A-6C85-6F8ACC0A050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9BC164E-EAB1-9F00-479B-6CD1997085AC}"/>
              </a:ext>
            </a:extLst>
          </p:cNvPr>
          <p:cNvSpPr>
            <a:spLocks noGrp="1"/>
          </p:cNvSpPr>
          <p:nvPr>
            <p:ph type="sldNum" sz="quarter" idx="12"/>
          </p:nvPr>
        </p:nvSpPr>
        <p:spPr/>
        <p:txBody>
          <a:bodyPr/>
          <a:lstStyle/>
          <a:p>
            <a:fld id="{641C7CD4-2CA4-49DD-9B6D-981693AAF301}" type="slidenum">
              <a:rPr lang="en-GB" smtClean="0"/>
              <a:t>‹#›</a:t>
            </a:fld>
            <a:endParaRPr lang="en-GB"/>
          </a:p>
        </p:txBody>
      </p:sp>
    </p:spTree>
    <p:extLst>
      <p:ext uri="{BB962C8B-B14F-4D97-AF65-F5344CB8AC3E}">
        <p14:creationId xmlns:p14="http://schemas.microsoft.com/office/powerpoint/2010/main" val="26164124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1841B35-FE9D-9B66-312E-69B513D2D2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BAEC0A3-5E3F-426E-EDE0-EA40080FB1C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DB721C0-B987-7DD6-3476-AA1E9D51275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6D0F066-C340-4A71-8686-D28891615070}" type="datetimeFigureOut">
              <a:rPr lang="en-GB" smtClean="0"/>
              <a:t>09/06/2026</a:t>
            </a:fld>
            <a:endParaRPr lang="en-GB"/>
          </a:p>
        </p:txBody>
      </p:sp>
      <p:sp>
        <p:nvSpPr>
          <p:cNvPr id="5" name="Footer Placeholder 4">
            <a:extLst>
              <a:ext uri="{FF2B5EF4-FFF2-40B4-BE49-F238E27FC236}">
                <a16:creationId xmlns:a16="http://schemas.microsoft.com/office/drawing/2014/main" id="{2DC6DCF7-CCE3-861C-8742-0D466151458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CDE5FDF2-1E4D-B2C4-EFA9-7044C5BE8E9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41C7CD4-2CA4-49DD-9B6D-981693AAF301}" type="slidenum">
              <a:rPr lang="en-GB" smtClean="0"/>
              <a:t>‹#›</a:t>
            </a:fld>
            <a:endParaRPr lang="en-GB"/>
          </a:p>
        </p:txBody>
      </p:sp>
    </p:spTree>
    <p:extLst>
      <p:ext uri="{BB962C8B-B14F-4D97-AF65-F5344CB8AC3E}">
        <p14:creationId xmlns:p14="http://schemas.microsoft.com/office/powerpoint/2010/main" val="41509965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19.png"/><Relationship Id="rId7" Type="http://schemas.openxmlformats.org/officeDocument/2006/relationships/image" Target="../media/image30.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5.png"/><Relationship Id="rId4" Type="http://schemas.openxmlformats.org/officeDocument/2006/relationships/image" Target="../media/image23.png"/><Relationship Id="rId9" Type="http://schemas.openxmlformats.org/officeDocument/2006/relationships/image" Target="../media/image40.png"/></Relationships>
</file>

<file path=ppt/slides/_rels/slide1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hyperlink" Target="https://www.gov.uk/government/publications/optional-key-stage-1-tests-2026-mathematics-test-materials"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2.png"/><Relationship Id="rId1" Type="http://schemas.openxmlformats.org/officeDocument/2006/relationships/slideLayout" Target="../slideLayouts/slideLayout7.xml"/><Relationship Id="rId4" Type="http://schemas.openxmlformats.org/officeDocument/2006/relationships/hyperlink" Target="https://www.gov.uk/government/publications/optional-key-stage-1-tests-2026-mathematics-test-materials"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hyperlink" Target="https://www.gov.uk/government/publications/optional-key-stage-1-tests-2026-mathematics-test-materials" TargetMode="Externa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www.gov.uk/government/publications/optional-key-stage-1-tests-2026-mathematics-test-materials" TargetMode="External"/><Relationship Id="rId2" Type="http://schemas.openxmlformats.org/officeDocument/2006/relationships/image" Target="../media/image44.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15.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hyperlink" Target="https://www.gov.uk/government/publications/optional-key-stage-1-tests-2026-mathematics-test-materials" TargetMode="External"/><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1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hyperlink" Target="https://www.gov.uk/government/publications/optional-key-stage-1-tests-2026-mathematics-test-materials" TargetMode="External"/><Relationship Id="rId1" Type="http://schemas.openxmlformats.org/officeDocument/2006/relationships/slideLayout" Target="../slideLayouts/slideLayout7.xml"/><Relationship Id="rId6" Type="http://schemas.openxmlformats.org/officeDocument/2006/relationships/image" Target="../media/image50.png"/><Relationship Id="rId5" Type="http://schemas.openxmlformats.org/officeDocument/2006/relationships/image" Target="../media/image52.png"/><Relationship Id="rId4" Type="http://schemas.openxmlformats.org/officeDocument/2006/relationships/image" Target="../media/image51.png"/></Relationships>
</file>

<file path=ppt/slides/_rels/slide17.xml.rels><?xml version="1.0" encoding="UTF-8" standalone="yes"?>
<Relationships xmlns="http://schemas.openxmlformats.org/package/2006/relationships"><Relationship Id="rId3" Type="http://schemas.openxmlformats.org/officeDocument/2006/relationships/hyperlink" Target="https://www.gov.uk/government/publications/optional-key-stage-1-tests-2026-mathematics-test-materials" TargetMode="External"/><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hyperlink" Target="https://www.gov.uk/government/publications/optional-key-stage-1-tests-2026-mathematics-test-materials" TargetMode="External"/><Relationship Id="rId1" Type="http://schemas.openxmlformats.org/officeDocument/2006/relationships/slideLayout" Target="../slideLayouts/slideLayout7.xml"/><Relationship Id="rId4" Type="http://schemas.openxmlformats.org/officeDocument/2006/relationships/image" Target="../media/image55.png"/></Relationships>
</file>

<file path=ppt/slides/_rels/slide1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hyperlink" Target="https://www.gov.uk/government/publications/optional-key-stage-1-tests-2026-mathematics-test-materials" TargetMode="External"/><Relationship Id="rId1" Type="http://schemas.openxmlformats.org/officeDocument/2006/relationships/slideLayout" Target="../slideLayouts/slideLayout7.xml"/><Relationship Id="rId4" Type="http://schemas.openxmlformats.org/officeDocument/2006/relationships/image" Target="../media/image57.png"/></Relationships>
</file>

<file path=ppt/slides/_rels/slide2.xml.rels><?xml version="1.0" encoding="UTF-8" standalone="yes"?>
<Relationships xmlns="http://schemas.openxmlformats.org/package/2006/relationships"><Relationship Id="rId3" Type="http://schemas.openxmlformats.org/officeDocument/2006/relationships/hyperlink" Target="https://www.gov.uk/government/publications/optional-key-stage-1-tests-2026-scaled-scores" TargetMode="External"/><Relationship Id="rId7" Type="http://schemas.openxmlformats.org/officeDocument/2006/relationships/image" Target="../media/image5.png"/><Relationship Id="rId2" Type="http://schemas.openxmlformats.org/officeDocument/2006/relationships/hyperlink" Target="https://www.gov.uk/government/publications/optional-key-stage-1-tests-2026-mathematics-test-materials" TargetMode="Externa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hyperlink" Target="https://www.gov.uk/government/publications/optional-key-stage-1-tests-2026-mathematics-test-materials" TargetMode="External"/><Relationship Id="rId1" Type="http://schemas.openxmlformats.org/officeDocument/2006/relationships/slideLayout" Target="../slideLayouts/slideLayout7.xml"/><Relationship Id="rId4" Type="http://schemas.openxmlformats.org/officeDocument/2006/relationships/image" Target="../media/image59.png"/></Relationships>
</file>

<file path=ppt/slides/_rels/slide2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hyperlink" Target="https://www.gov.uk/government/publications/optional-key-stage-1-tests-2026-mathematics-test-materials" TargetMode="External"/><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2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hyperlink" Target="https://www.gov.uk/government/publications/optional-key-stage-1-tests-2026-mathematics-test-materials" TargetMode="External"/><Relationship Id="rId1" Type="http://schemas.openxmlformats.org/officeDocument/2006/relationships/slideLayout" Target="../slideLayouts/slideLayout7.xml"/><Relationship Id="rId4" Type="http://schemas.openxmlformats.org/officeDocument/2006/relationships/image" Target="../media/image63.png"/></Relationships>
</file>

<file path=ppt/slides/_rels/slide2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hyperlink" Target="https://www.gov.uk/government/publications/optional-key-stage-1-tests-2026-mathematics-test-materials" TargetMode="External"/><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2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hyperlink" Target="https://www.gov.uk/government/publications/optional-key-stage-1-tests-2026-mathematics-test-materials" TargetMode="External"/><Relationship Id="rId1" Type="http://schemas.openxmlformats.org/officeDocument/2006/relationships/slideLayout" Target="../slideLayouts/slideLayout7.xml"/><Relationship Id="rId4" Type="http://schemas.openxmlformats.org/officeDocument/2006/relationships/image" Target="../media/image67.png"/></Relationships>
</file>

<file path=ppt/slides/_rels/slide2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hyperlink" Target="https://www.gov.uk/government/publications/optional-key-stage-1-tests-2026-mathematics-test-materials" TargetMode="External"/><Relationship Id="rId1" Type="http://schemas.openxmlformats.org/officeDocument/2006/relationships/slideLayout" Target="../slideLayouts/slideLayout7.xml"/><Relationship Id="rId4" Type="http://schemas.openxmlformats.org/officeDocument/2006/relationships/image" Target="../media/image69.png"/></Relationships>
</file>

<file path=ppt/slides/_rels/slide2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hyperlink" Target="https://www.gov.uk/government/publications/optional-key-stage-1-tests-2026-mathematics-test-materials" TargetMode="External"/><Relationship Id="rId1" Type="http://schemas.openxmlformats.org/officeDocument/2006/relationships/slideLayout" Target="../slideLayouts/slideLayout7.xml"/><Relationship Id="rId5" Type="http://schemas.openxmlformats.org/officeDocument/2006/relationships/image" Target="../media/image72.png"/><Relationship Id="rId4" Type="http://schemas.openxmlformats.org/officeDocument/2006/relationships/image" Target="../media/image71.png"/></Relationships>
</file>

<file path=ppt/slides/_rels/slide2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hyperlink" Target="https://www.gov.uk/government/publications/optional-key-stage-1-tests-2026-mathematics-test-materials" TargetMode="External"/><Relationship Id="rId1" Type="http://schemas.openxmlformats.org/officeDocument/2006/relationships/slideLayout" Target="../slideLayouts/slideLayout7.xml"/><Relationship Id="rId4" Type="http://schemas.openxmlformats.org/officeDocument/2006/relationships/image" Target="../media/image74.png"/></Relationships>
</file>

<file path=ppt/slides/_rels/slide28.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hyperlink" Target="https://www.gov.uk/government/publications/optional-key-stage-1-tests-2026-mathematics-test-materials" TargetMode="External"/><Relationship Id="rId1" Type="http://schemas.openxmlformats.org/officeDocument/2006/relationships/slideLayout" Target="../slideLayouts/slideLayout7.xml"/><Relationship Id="rId4" Type="http://schemas.openxmlformats.org/officeDocument/2006/relationships/image" Target="../media/image76.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hyperlink" Target="https://www.gov.uk/government/publications/pre-key-stage-1-standards"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www.gov.uk/government/publications/key-stage-1-mathematics-test-framework/key-stage-1-mathematics-test-framework" TargetMode="External"/><Relationship Id="rId1" Type="http://schemas.openxmlformats.org/officeDocument/2006/relationships/slideLayout" Target="../slideLayouts/slideLayout12.xml"/><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hyperlink" Target="https://www.gov.uk/government/publications/optional-key-stage-1-tests-2026-mathematics-test-materials" TargetMode="External"/><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png"/><Relationship Id="rId18" Type="http://schemas.openxmlformats.org/officeDocument/2006/relationships/image" Target="../media/image31.png"/><Relationship Id="rId26" Type="http://schemas.openxmlformats.org/officeDocument/2006/relationships/image" Target="../media/image39.png"/><Relationship Id="rId3" Type="http://schemas.openxmlformats.org/officeDocument/2006/relationships/image" Target="../media/image16.png"/><Relationship Id="rId21" Type="http://schemas.openxmlformats.org/officeDocument/2006/relationships/image" Target="../media/image34.png"/><Relationship Id="rId7" Type="http://schemas.openxmlformats.org/officeDocument/2006/relationships/image" Target="../media/image20.png"/><Relationship Id="rId12" Type="http://schemas.openxmlformats.org/officeDocument/2006/relationships/image" Target="../media/image25.png"/><Relationship Id="rId17" Type="http://schemas.openxmlformats.org/officeDocument/2006/relationships/image" Target="../media/image30.png"/><Relationship Id="rId25" Type="http://schemas.openxmlformats.org/officeDocument/2006/relationships/image" Target="../media/image38.png"/><Relationship Id="rId2" Type="http://schemas.openxmlformats.org/officeDocument/2006/relationships/notesSlide" Target="../notesSlides/notesSlide2.xml"/><Relationship Id="rId16" Type="http://schemas.openxmlformats.org/officeDocument/2006/relationships/image" Target="../media/image29.png"/><Relationship Id="rId20" Type="http://schemas.openxmlformats.org/officeDocument/2006/relationships/image" Target="../media/image33.png"/><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24.png"/><Relationship Id="rId24" Type="http://schemas.openxmlformats.org/officeDocument/2006/relationships/image" Target="../media/image37.png"/><Relationship Id="rId5" Type="http://schemas.openxmlformats.org/officeDocument/2006/relationships/image" Target="../media/image18.png"/><Relationship Id="rId15" Type="http://schemas.openxmlformats.org/officeDocument/2006/relationships/image" Target="../media/image28.png"/><Relationship Id="rId23" Type="http://schemas.openxmlformats.org/officeDocument/2006/relationships/image" Target="../media/image36.png"/><Relationship Id="rId10" Type="http://schemas.openxmlformats.org/officeDocument/2006/relationships/image" Target="../media/image23.png"/><Relationship Id="rId19" Type="http://schemas.openxmlformats.org/officeDocument/2006/relationships/image" Target="../media/image32.png"/><Relationship Id="rId4" Type="http://schemas.openxmlformats.org/officeDocument/2006/relationships/image" Target="../media/image17.png"/><Relationship Id="rId9" Type="http://schemas.openxmlformats.org/officeDocument/2006/relationships/image" Target="../media/image22.png"/><Relationship Id="rId14" Type="http://schemas.openxmlformats.org/officeDocument/2006/relationships/image" Target="../media/image27.png"/><Relationship Id="rId22" Type="http://schemas.openxmlformats.org/officeDocument/2006/relationships/image" Target="../media/image35.png"/><Relationship Id="rId27" Type="http://schemas.openxmlformats.org/officeDocument/2006/relationships/image" Target="../media/image40.png"/></Relationships>
</file>

<file path=ppt/slides/_rels/slide9.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31.png"/><Relationship Id="rId18" Type="http://schemas.openxmlformats.org/officeDocument/2006/relationships/image" Target="../media/image37.png"/><Relationship Id="rId3" Type="http://schemas.openxmlformats.org/officeDocument/2006/relationships/image" Target="../media/image16.png"/><Relationship Id="rId7" Type="http://schemas.openxmlformats.org/officeDocument/2006/relationships/image" Target="../media/image21.png"/><Relationship Id="rId12" Type="http://schemas.openxmlformats.org/officeDocument/2006/relationships/image" Target="../media/image28.png"/><Relationship Id="rId17" Type="http://schemas.openxmlformats.org/officeDocument/2006/relationships/image" Target="../media/image36.png"/><Relationship Id="rId2" Type="http://schemas.openxmlformats.org/officeDocument/2006/relationships/notesSlide" Target="../notesSlides/notesSlide3.xml"/><Relationship Id="rId16" Type="http://schemas.openxmlformats.org/officeDocument/2006/relationships/image" Target="../media/image34.png"/><Relationship Id="rId20"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20.png"/><Relationship Id="rId11" Type="http://schemas.openxmlformats.org/officeDocument/2006/relationships/image" Target="../media/image27.png"/><Relationship Id="rId5" Type="http://schemas.openxmlformats.org/officeDocument/2006/relationships/image" Target="../media/image18.png"/><Relationship Id="rId15" Type="http://schemas.openxmlformats.org/officeDocument/2006/relationships/image" Target="../media/image33.png"/><Relationship Id="rId10" Type="http://schemas.openxmlformats.org/officeDocument/2006/relationships/image" Target="../media/image26.png"/><Relationship Id="rId19" Type="http://schemas.openxmlformats.org/officeDocument/2006/relationships/image" Target="../media/image38.png"/><Relationship Id="rId4" Type="http://schemas.openxmlformats.org/officeDocument/2006/relationships/image" Target="../media/image17.png"/><Relationship Id="rId9" Type="http://schemas.openxmlformats.org/officeDocument/2006/relationships/image" Target="../media/image24.png"/><Relationship Id="rId14"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61350E-09E4-0328-BFD0-61DF0D6AECFC}"/>
              </a:ext>
            </a:extLst>
          </p:cNvPr>
          <p:cNvPicPr>
            <a:picLocks noChangeAspect="1"/>
          </p:cNvPicPr>
          <p:nvPr/>
        </p:nvPicPr>
        <p:blipFill>
          <a:blip r:embed="rId2"/>
          <a:srcRect r="37700" b="57739"/>
          <a:stretch>
            <a:fillRect/>
          </a:stretch>
        </p:blipFill>
        <p:spPr>
          <a:xfrm>
            <a:off x="246181" y="1"/>
            <a:ext cx="5383094" cy="2862072"/>
          </a:xfrm>
          <a:prstGeom prst="rect">
            <a:avLst/>
          </a:prstGeom>
        </p:spPr>
      </p:pic>
      <p:sp>
        <p:nvSpPr>
          <p:cNvPr id="5" name="TextBox 4">
            <a:extLst>
              <a:ext uri="{FF2B5EF4-FFF2-40B4-BE49-F238E27FC236}">
                <a16:creationId xmlns:a16="http://schemas.microsoft.com/office/drawing/2014/main" id="{693E0223-5488-D4B2-B6D2-B038FACE1C2C}"/>
              </a:ext>
            </a:extLst>
          </p:cNvPr>
          <p:cNvSpPr txBox="1"/>
          <p:nvPr/>
        </p:nvSpPr>
        <p:spPr>
          <a:xfrm>
            <a:off x="246180" y="2944368"/>
            <a:ext cx="8221163" cy="2308324"/>
          </a:xfrm>
          <a:prstGeom prst="rect">
            <a:avLst/>
          </a:prstGeom>
          <a:noFill/>
        </p:spPr>
        <p:txBody>
          <a:bodyPr wrap="square" rtlCol="0">
            <a:spAutoFit/>
          </a:bodyPr>
          <a:lstStyle/>
          <a:p>
            <a:r>
              <a:rPr lang="en-GB" sz="3200" b="1" dirty="0"/>
              <a:t>2026 Key Stage 1 Optional SATs</a:t>
            </a:r>
          </a:p>
          <a:p>
            <a:endParaRPr lang="en-GB" sz="2800" b="1" dirty="0"/>
          </a:p>
          <a:p>
            <a:r>
              <a:rPr lang="en-GB" sz="2800" b="1" dirty="0"/>
              <a:t>Arithmetic Paper 1</a:t>
            </a:r>
          </a:p>
          <a:p>
            <a:r>
              <a:rPr lang="en-GB" sz="2800" b="1" dirty="0"/>
              <a:t>Reasoning Paper 2</a:t>
            </a:r>
          </a:p>
          <a:p>
            <a:r>
              <a:rPr lang="en-GB" sz="2800" b="1" dirty="0"/>
              <a:t>Pre-Key Stage Standards</a:t>
            </a:r>
          </a:p>
        </p:txBody>
      </p:sp>
      <p:pic>
        <p:nvPicPr>
          <p:cNvPr id="6" name="Picture 5">
            <a:extLst>
              <a:ext uri="{FF2B5EF4-FFF2-40B4-BE49-F238E27FC236}">
                <a16:creationId xmlns:a16="http://schemas.microsoft.com/office/drawing/2014/main" id="{43BDD3B3-B9AC-F012-08C4-D837C175A9AB}"/>
              </a:ext>
            </a:extLst>
          </p:cNvPr>
          <p:cNvPicPr>
            <a:picLocks noChangeAspect="1"/>
          </p:cNvPicPr>
          <p:nvPr/>
        </p:nvPicPr>
        <p:blipFill>
          <a:blip r:embed="rId2"/>
          <a:srcRect l="67922" b="73278"/>
          <a:stretch>
            <a:fillRect/>
          </a:stretch>
        </p:blipFill>
        <p:spPr>
          <a:xfrm>
            <a:off x="9420225" y="0"/>
            <a:ext cx="2771775" cy="1809750"/>
          </a:xfrm>
          <a:prstGeom prst="rect">
            <a:avLst/>
          </a:prstGeom>
        </p:spPr>
      </p:pic>
    </p:spTree>
    <p:extLst>
      <p:ext uri="{BB962C8B-B14F-4D97-AF65-F5344CB8AC3E}">
        <p14:creationId xmlns:p14="http://schemas.microsoft.com/office/powerpoint/2010/main" val="30982203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776EAD-587F-57C4-4FAC-FB25EB6013CD}"/>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22EC75D3-5A02-A959-A789-4586578B1473}"/>
              </a:ext>
            </a:extLst>
          </p:cNvPr>
          <p:cNvSpPr txBox="1">
            <a:spLocks/>
          </p:cNvSpPr>
          <p:nvPr/>
        </p:nvSpPr>
        <p:spPr>
          <a:xfrm>
            <a:off x="609601" y="274638"/>
            <a:ext cx="9750457" cy="1143000"/>
          </a:xfrm>
          <a:prstGeom prst="rect">
            <a:avLst/>
          </a:prstGeom>
        </p:spPr>
        <p:txBody>
          <a:bodyPr/>
          <a:lstStyle>
            <a:lvl1pPr algn="l" defTabSz="1828709" rtl="0" eaLnBrk="1" latinLnBrk="0" hangingPunct="1">
              <a:lnSpc>
                <a:spcPct val="90000"/>
              </a:lnSpc>
              <a:spcBef>
                <a:spcPct val="0"/>
              </a:spcBef>
              <a:buNone/>
              <a:defRPr sz="8800" b="1" kern="1200">
                <a:solidFill>
                  <a:srgbClr val="08314C"/>
                </a:solidFill>
                <a:latin typeface="Arial" panose="020B0604020202020204" pitchFamily="34" charset="0"/>
                <a:ea typeface="+mj-ea"/>
                <a:cs typeface="Arial" panose="020B0604020202020204" pitchFamily="34" charset="0"/>
              </a:defRPr>
            </a:lvl1pPr>
          </a:lstStyle>
          <a:p>
            <a:r>
              <a:rPr lang="en-GB" sz="4400" dirty="0">
                <a:solidFill>
                  <a:srgbClr val="0070C0"/>
                </a:solidFill>
              </a:rPr>
              <a:t>Key Stage 1 Arithmetic Paper 2026</a:t>
            </a:r>
          </a:p>
          <a:p>
            <a:r>
              <a:rPr lang="en-GB" sz="3600" dirty="0">
                <a:solidFill>
                  <a:srgbClr val="0070C0"/>
                </a:solidFill>
              </a:rPr>
              <a:t>Multiplication and Division</a:t>
            </a:r>
            <a:br>
              <a:rPr lang="en-GB" sz="4400" dirty="0">
                <a:solidFill>
                  <a:srgbClr val="0070C0"/>
                </a:solidFill>
              </a:rPr>
            </a:br>
            <a:endParaRPr lang="en-GB" sz="4400" dirty="0">
              <a:solidFill>
                <a:srgbClr val="0070C0"/>
              </a:solidFill>
            </a:endParaRPr>
          </a:p>
        </p:txBody>
      </p:sp>
      <p:pic>
        <p:nvPicPr>
          <p:cNvPr id="13" name="Picture 12">
            <a:extLst>
              <a:ext uri="{FF2B5EF4-FFF2-40B4-BE49-F238E27FC236}">
                <a16:creationId xmlns:a16="http://schemas.microsoft.com/office/drawing/2014/main" id="{C7B9BA3E-F652-4287-90B4-46AEB7E7D9C1}"/>
              </a:ext>
            </a:extLst>
          </p:cNvPr>
          <p:cNvPicPr>
            <a:picLocks noChangeAspect="1"/>
          </p:cNvPicPr>
          <p:nvPr/>
        </p:nvPicPr>
        <p:blipFill>
          <a:blip r:embed="rId3"/>
          <a:stretch>
            <a:fillRect/>
          </a:stretch>
        </p:blipFill>
        <p:spPr>
          <a:xfrm>
            <a:off x="1581912" y="2541201"/>
            <a:ext cx="2086266" cy="552527"/>
          </a:xfrm>
          <a:prstGeom prst="rect">
            <a:avLst/>
          </a:prstGeom>
        </p:spPr>
      </p:pic>
      <p:pic>
        <p:nvPicPr>
          <p:cNvPr id="21" name="Picture 20">
            <a:extLst>
              <a:ext uri="{FF2B5EF4-FFF2-40B4-BE49-F238E27FC236}">
                <a16:creationId xmlns:a16="http://schemas.microsoft.com/office/drawing/2014/main" id="{C2A09658-428A-8041-9D6E-FFC69BDD2F50}"/>
              </a:ext>
            </a:extLst>
          </p:cNvPr>
          <p:cNvPicPr>
            <a:picLocks noChangeAspect="1"/>
          </p:cNvPicPr>
          <p:nvPr/>
        </p:nvPicPr>
        <p:blipFill>
          <a:blip r:embed="rId4"/>
          <a:stretch>
            <a:fillRect/>
          </a:stretch>
        </p:blipFill>
        <p:spPr>
          <a:xfrm>
            <a:off x="1591056" y="3334530"/>
            <a:ext cx="1971950" cy="419158"/>
          </a:xfrm>
          <a:prstGeom prst="rect">
            <a:avLst/>
          </a:prstGeom>
        </p:spPr>
      </p:pic>
      <p:pic>
        <p:nvPicPr>
          <p:cNvPr id="25" name="Picture 24">
            <a:extLst>
              <a:ext uri="{FF2B5EF4-FFF2-40B4-BE49-F238E27FC236}">
                <a16:creationId xmlns:a16="http://schemas.microsoft.com/office/drawing/2014/main" id="{417CE7C2-57A3-9AF7-BA61-796DE9FE3CE9}"/>
              </a:ext>
            </a:extLst>
          </p:cNvPr>
          <p:cNvPicPr>
            <a:picLocks noChangeAspect="1"/>
          </p:cNvPicPr>
          <p:nvPr/>
        </p:nvPicPr>
        <p:blipFill>
          <a:blip r:embed="rId5"/>
          <a:stretch>
            <a:fillRect/>
          </a:stretch>
        </p:blipFill>
        <p:spPr>
          <a:xfrm>
            <a:off x="1581147" y="4146496"/>
            <a:ext cx="2105319" cy="457264"/>
          </a:xfrm>
          <a:prstGeom prst="rect">
            <a:avLst/>
          </a:prstGeom>
        </p:spPr>
      </p:pic>
      <p:pic>
        <p:nvPicPr>
          <p:cNvPr id="35" name="Picture 34">
            <a:extLst>
              <a:ext uri="{FF2B5EF4-FFF2-40B4-BE49-F238E27FC236}">
                <a16:creationId xmlns:a16="http://schemas.microsoft.com/office/drawing/2014/main" id="{43C25809-6AE2-1B79-A506-791915DA26EA}"/>
              </a:ext>
            </a:extLst>
          </p:cNvPr>
          <p:cNvPicPr>
            <a:picLocks noChangeAspect="1"/>
          </p:cNvPicPr>
          <p:nvPr/>
        </p:nvPicPr>
        <p:blipFill>
          <a:blip r:embed="rId6"/>
          <a:stretch>
            <a:fillRect/>
          </a:stretch>
        </p:blipFill>
        <p:spPr>
          <a:xfrm>
            <a:off x="4731128" y="2533736"/>
            <a:ext cx="2229161" cy="457264"/>
          </a:xfrm>
          <a:prstGeom prst="rect">
            <a:avLst/>
          </a:prstGeom>
        </p:spPr>
      </p:pic>
      <p:pic>
        <p:nvPicPr>
          <p:cNvPr id="37" name="Picture 36">
            <a:extLst>
              <a:ext uri="{FF2B5EF4-FFF2-40B4-BE49-F238E27FC236}">
                <a16:creationId xmlns:a16="http://schemas.microsoft.com/office/drawing/2014/main" id="{04B53DBC-8B00-33DA-AC01-DB9657C56066}"/>
              </a:ext>
            </a:extLst>
          </p:cNvPr>
          <p:cNvPicPr>
            <a:picLocks noChangeAspect="1"/>
          </p:cNvPicPr>
          <p:nvPr/>
        </p:nvPicPr>
        <p:blipFill>
          <a:blip r:embed="rId7"/>
          <a:stretch>
            <a:fillRect/>
          </a:stretch>
        </p:blipFill>
        <p:spPr>
          <a:xfrm>
            <a:off x="7872353" y="2541201"/>
            <a:ext cx="2162477" cy="552527"/>
          </a:xfrm>
          <a:prstGeom prst="rect">
            <a:avLst/>
          </a:prstGeom>
        </p:spPr>
      </p:pic>
      <p:pic>
        <p:nvPicPr>
          <p:cNvPr id="47" name="Picture 46">
            <a:extLst>
              <a:ext uri="{FF2B5EF4-FFF2-40B4-BE49-F238E27FC236}">
                <a16:creationId xmlns:a16="http://schemas.microsoft.com/office/drawing/2014/main" id="{D9CFD352-8142-B54A-353A-D2273B1343D7}"/>
              </a:ext>
            </a:extLst>
          </p:cNvPr>
          <p:cNvPicPr>
            <a:picLocks noChangeAspect="1"/>
          </p:cNvPicPr>
          <p:nvPr/>
        </p:nvPicPr>
        <p:blipFill>
          <a:blip r:embed="rId8"/>
          <a:stretch>
            <a:fillRect/>
          </a:stretch>
        </p:blipFill>
        <p:spPr>
          <a:xfrm>
            <a:off x="4731128" y="3334530"/>
            <a:ext cx="2124371" cy="485843"/>
          </a:xfrm>
          <a:prstGeom prst="rect">
            <a:avLst/>
          </a:prstGeom>
        </p:spPr>
      </p:pic>
      <p:pic>
        <p:nvPicPr>
          <p:cNvPr id="57" name="Picture 56">
            <a:extLst>
              <a:ext uri="{FF2B5EF4-FFF2-40B4-BE49-F238E27FC236}">
                <a16:creationId xmlns:a16="http://schemas.microsoft.com/office/drawing/2014/main" id="{19F597C3-D890-BC50-C16C-7E72387B99B3}"/>
              </a:ext>
            </a:extLst>
          </p:cNvPr>
          <p:cNvPicPr>
            <a:picLocks noChangeAspect="1"/>
          </p:cNvPicPr>
          <p:nvPr/>
        </p:nvPicPr>
        <p:blipFill>
          <a:blip r:embed="rId9"/>
          <a:stretch>
            <a:fillRect/>
          </a:stretch>
        </p:blipFill>
        <p:spPr>
          <a:xfrm>
            <a:off x="7872353" y="3334530"/>
            <a:ext cx="2372056" cy="581106"/>
          </a:xfrm>
          <a:prstGeom prst="rect">
            <a:avLst/>
          </a:prstGeom>
        </p:spPr>
      </p:pic>
    </p:spTree>
    <p:extLst>
      <p:ext uri="{BB962C8B-B14F-4D97-AF65-F5344CB8AC3E}">
        <p14:creationId xmlns:p14="http://schemas.microsoft.com/office/powerpoint/2010/main" val="42114835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2B55B2EA-1EC6-28DB-FE11-7220FA5E4C36}"/>
              </a:ext>
            </a:extLst>
          </p:cNvPr>
          <p:cNvGrpSpPr/>
          <p:nvPr/>
        </p:nvGrpSpPr>
        <p:grpSpPr>
          <a:xfrm>
            <a:off x="0" y="89919"/>
            <a:ext cx="12192000" cy="628738"/>
            <a:chOff x="0" y="89919"/>
            <a:chExt cx="12192000" cy="628738"/>
          </a:xfrm>
        </p:grpSpPr>
        <p:pic>
          <p:nvPicPr>
            <p:cNvPr id="3" name="Picture 2">
              <a:extLst>
                <a:ext uri="{FF2B5EF4-FFF2-40B4-BE49-F238E27FC236}">
                  <a16:creationId xmlns:a16="http://schemas.microsoft.com/office/drawing/2014/main" id="{C22D43AB-2EB8-3518-070E-E774478A4A5A}"/>
                </a:ext>
              </a:extLst>
            </p:cNvPr>
            <p:cNvPicPr>
              <a:picLocks noChangeAspect="1"/>
            </p:cNvPicPr>
            <p:nvPr/>
          </p:nvPicPr>
          <p:blipFill>
            <a:blip r:embed="rId2"/>
            <a:stretch>
              <a:fillRect/>
            </a:stretch>
          </p:blipFill>
          <p:spPr>
            <a:xfrm>
              <a:off x="0" y="89919"/>
              <a:ext cx="10326541" cy="628738"/>
            </a:xfrm>
            <a:prstGeom prst="rect">
              <a:avLst/>
            </a:prstGeom>
          </p:spPr>
        </p:pic>
        <p:pic>
          <p:nvPicPr>
            <p:cNvPr id="4" name="Picture 3">
              <a:extLst>
                <a:ext uri="{FF2B5EF4-FFF2-40B4-BE49-F238E27FC236}">
                  <a16:creationId xmlns:a16="http://schemas.microsoft.com/office/drawing/2014/main" id="{623DD2DA-B885-791D-5213-AB3BEE91DD70}"/>
                </a:ext>
              </a:extLst>
            </p:cNvPr>
            <p:cNvPicPr>
              <a:picLocks noChangeAspect="1"/>
            </p:cNvPicPr>
            <p:nvPr/>
          </p:nvPicPr>
          <p:blipFill>
            <a:blip r:embed="rId2"/>
            <a:srcRect l="23521"/>
            <a:stretch>
              <a:fillRect/>
            </a:stretch>
          </p:blipFill>
          <p:spPr>
            <a:xfrm>
              <a:off x="4294334" y="89919"/>
              <a:ext cx="7897666" cy="628738"/>
            </a:xfrm>
            <a:prstGeom prst="rect">
              <a:avLst/>
            </a:prstGeom>
          </p:spPr>
        </p:pic>
      </p:grpSp>
      <p:pic>
        <p:nvPicPr>
          <p:cNvPr id="6" name="Picture 5">
            <a:extLst>
              <a:ext uri="{FF2B5EF4-FFF2-40B4-BE49-F238E27FC236}">
                <a16:creationId xmlns:a16="http://schemas.microsoft.com/office/drawing/2014/main" id="{0ED76117-FFD8-AE4C-B7DB-6A6A93BD8F0E}"/>
              </a:ext>
            </a:extLst>
          </p:cNvPr>
          <p:cNvPicPr>
            <a:picLocks noChangeAspect="1"/>
          </p:cNvPicPr>
          <p:nvPr/>
        </p:nvPicPr>
        <p:blipFill>
          <a:blip r:embed="rId3"/>
          <a:stretch>
            <a:fillRect/>
          </a:stretch>
        </p:blipFill>
        <p:spPr>
          <a:xfrm>
            <a:off x="6572459" y="848655"/>
            <a:ext cx="5191850" cy="5782482"/>
          </a:xfrm>
          <a:prstGeom prst="rect">
            <a:avLst/>
          </a:prstGeom>
        </p:spPr>
      </p:pic>
      <p:sp>
        <p:nvSpPr>
          <p:cNvPr id="8" name="TextBox 7">
            <a:extLst>
              <a:ext uri="{FF2B5EF4-FFF2-40B4-BE49-F238E27FC236}">
                <a16:creationId xmlns:a16="http://schemas.microsoft.com/office/drawing/2014/main" id="{CF9F0697-3AD9-8EBE-1D52-ED1BE679CE2F}"/>
              </a:ext>
            </a:extLst>
          </p:cNvPr>
          <p:cNvSpPr txBox="1"/>
          <p:nvPr/>
        </p:nvSpPr>
        <p:spPr>
          <a:xfrm>
            <a:off x="256032" y="1538192"/>
            <a:ext cx="6179058" cy="3108543"/>
          </a:xfrm>
          <a:prstGeom prst="rect">
            <a:avLst/>
          </a:prstGeom>
          <a:noFill/>
        </p:spPr>
        <p:txBody>
          <a:bodyPr wrap="square">
            <a:spAutoFit/>
          </a:bodyPr>
          <a:lstStyle/>
          <a:p>
            <a:r>
              <a:rPr lang="en-GB" sz="2800" b="1" dirty="0">
                <a:solidFill>
                  <a:srgbClr val="0070C0"/>
                </a:solidFill>
              </a:rPr>
              <a:t>Mark schemes for Paper 1: arithmetic </a:t>
            </a:r>
          </a:p>
          <a:p>
            <a:endParaRPr lang="en-GB" sz="2000" dirty="0"/>
          </a:p>
          <a:p>
            <a:r>
              <a:rPr lang="en-GB" sz="2000" dirty="0"/>
              <a:t>Equivalent answers are not acceptable, for example, 10 + 4 instead of 14. When marking the arithmetic questions, refer specifically to general marking principles 9, 10, 11 and 12.</a:t>
            </a:r>
          </a:p>
          <a:p>
            <a:endParaRPr lang="en-GB" sz="2000" dirty="0"/>
          </a:p>
          <a:p>
            <a:r>
              <a:rPr lang="en-GB" sz="2000" dirty="0"/>
              <a:t>No misreads are allowed for 1-mark questions.</a:t>
            </a:r>
          </a:p>
        </p:txBody>
      </p:sp>
      <p:sp>
        <p:nvSpPr>
          <p:cNvPr id="9" name="TextBox 8">
            <a:extLst>
              <a:ext uri="{FF2B5EF4-FFF2-40B4-BE49-F238E27FC236}">
                <a16:creationId xmlns:a16="http://schemas.microsoft.com/office/drawing/2014/main" id="{33CC1046-70FA-6684-3B20-B446CD58AA6D}"/>
              </a:ext>
            </a:extLst>
          </p:cNvPr>
          <p:cNvSpPr txBox="1"/>
          <p:nvPr/>
        </p:nvSpPr>
        <p:spPr>
          <a:xfrm>
            <a:off x="0" y="6581001"/>
            <a:ext cx="7824978" cy="276999"/>
          </a:xfrm>
          <a:prstGeom prst="rect">
            <a:avLst/>
          </a:prstGeom>
          <a:noFill/>
        </p:spPr>
        <p:txBody>
          <a:bodyPr wrap="square">
            <a:spAutoFit/>
          </a:bodyPr>
          <a:lstStyle/>
          <a:p>
            <a:pPr marL="0" indent="0">
              <a:buNone/>
            </a:pPr>
            <a:r>
              <a:rPr lang="en-GB" sz="1200" dirty="0">
                <a:hlinkClick r:id="rId4"/>
              </a:rPr>
              <a:t>Optional key stage 1 tests: 2026 mathematics test materials - GOV.UK</a:t>
            </a:r>
            <a:endParaRPr lang="en-GB" sz="1200" b="1" dirty="0">
              <a:solidFill>
                <a:schemeClr val="tx1"/>
              </a:solidFill>
            </a:endParaRPr>
          </a:p>
        </p:txBody>
      </p:sp>
    </p:spTree>
    <p:extLst>
      <p:ext uri="{BB962C8B-B14F-4D97-AF65-F5344CB8AC3E}">
        <p14:creationId xmlns:p14="http://schemas.microsoft.com/office/powerpoint/2010/main" val="35743710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4ADBD58-9A2B-FE41-29B1-195537064BE4}"/>
              </a:ext>
            </a:extLst>
          </p:cNvPr>
          <p:cNvPicPr>
            <a:picLocks noChangeAspect="1"/>
          </p:cNvPicPr>
          <p:nvPr/>
        </p:nvPicPr>
        <p:blipFill>
          <a:blip r:embed="rId2"/>
          <a:stretch>
            <a:fillRect/>
          </a:stretch>
        </p:blipFill>
        <p:spPr>
          <a:xfrm>
            <a:off x="1037841" y="118601"/>
            <a:ext cx="5178993" cy="6227336"/>
          </a:xfrm>
          <a:prstGeom prst="rect">
            <a:avLst/>
          </a:prstGeom>
        </p:spPr>
      </p:pic>
      <p:pic>
        <p:nvPicPr>
          <p:cNvPr id="4" name="Picture 3">
            <a:extLst>
              <a:ext uri="{FF2B5EF4-FFF2-40B4-BE49-F238E27FC236}">
                <a16:creationId xmlns:a16="http://schemas.microsoft.com/office/drawing/2014/main" id="{BE289BA6-0A40-18FA-F09B-0117D7794F50}"/>
              </a:ext>
            </a:extLst>
          </p:cNvPr>
          <p:cNvPicPr>
            <a:picLocks noChangeAspect="1"/>
          </p:cNvPicPr>
          <p:nvPr/>
        </p:nvPicPr>
        <p:blipFill>
          <a:blip r:embed="rId3"/>
          <a:srcRect l="50037"/>
          <a:stretch>
            <a:fillRect/>
          </a:stretch>
        </p:blipFill>
        <p:spPr>
          <a:xfrm>
            <a:off x="7267193" y="96012"/>
            <a:ext cx="2252839" cy="6665976"/>
          </a:xfrm>
          <a:prstGeom prst="rect">
            <a:avLst/>
          </a:prstGeom>
        </p:spPr>
      </p:pic>
      <p:sp>
        <p:nvSpPr>
          <p:cNvPr id="5" name="Star: 5 Points 4">
            <a:extLst>
              <a:ext uri="{FF2B5EF4-FFF2-40B4-BE49-F238E27FC236}">
                <a16:creationId xmlns:a16="http://schemas.microsoft.com/office/drawing/2014/main" id="{6F01A786-3477-7078-FCC3-91FBC9B5297E}"/>
              </a:ext>
            </a:extLst>
          </p:cNvPr>
          <p:cNvSpPr/>
          <p:nvPr/>
        </p:nvSpPr>
        <p:spPr>
          <a:xfrm>
            <a:off x="9643455" y="594550"/>
            <a:ext cx="1620253" cy="1556084"/>
          </a:xfrm>
          <a:prstGeom prst="star5">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GB" dirty="0"/>
              <a:t>Y1</a:t>
            </a:r>
          </a:p>
        </p:txBody>
      </p:sp>
      <p:sp>
        <p:nvSpPr>
          <p:cNvPr id="6" name="TextBox 5">
            <a:extLst>
              <a:ext uri="{FF2B5EF4-FFF2-40B4-BE49-F238E27FC236}">
                <a16:creationId xmlns:a16="http://schemas.microsoft.com/office/drawing/2014/main" id="{7A8369C8-E2A5-3A64-8C78-BE3B79150A63}"/>
              </a:ext>
            </a:extLst>
          </p:cNvPr>
          <p:cNvSpPr txBox="1"/>
          <p:nvPr/>
        </p:nvSpPr>
        <p:spPr>
          <a:xfrm>
            <a:off x="0" y="6581001"/>
            <a:ext cx="7824978" cy="276999"/>
          </a:xfrm>
          <a:prstGeom prst="rect">
            <a:avLst/>
          </a:prstGeom>
          <a:noFill/>
        </p:spPr>
        <p:txBody>
          <a:bodyPr wrap="square">
            <a:spAutoFit/>
          </a:bodyPr>
          <a:lstStyle/>
          <a:p>
            <a:pPr marL="0" indent="0">
              <a:buNone/>
            </a:pPr>
            <a:r>
              <a:rPr lang="en-GB" sz="1200" dirty="0">
                <a:hlinkClick r:id="rId4"/>
              </a:rPr>
              <a:t>Optional key stage 1 tests: 2026 mathematics test materials - GOV.UK</a:t>
            </a:r>
            <a:endParaRPr lang="en-GB" sz="1200" b="1" dirty="0">
              <a:solidFill>
                <a:schemeClr val="tx1"/>
              </a:solidFill>
            </a:endParaRPr>
          </a:p>
        </p:txBody>
      </p:sp>
    </p:spTree>
    <p:extLst>
      <p:ext uri="{BB962C8B-B14F-4D97-AF65-F5344CB8AC3E}">
        <p14:creationId xmlns:p14="http://schemas.microsoft.com/office/powerpoint/2010/main" val="8591818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E29A80-99D3-5114-96C6-FFCB1835717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6217B163-0017-1529-BB5C-30D2C0C2DF04}"/>
              </a:ext>
            </a:extLst>
          </p:cNvPr>
          <p:cNvSpPr txBox="1"/>
          <p:nvPr/>
        </p:nvSpPr>
        <p:spPr>
          <a:xfrm>
            <a:off x="0" y="6581001"/>
            <a:ext cx="7824978" cy="276999"/>
          </a:xfrm>
          <a:prstGeom prst="rect">
            <a:avLst/>
          </a:prstGeom>
          <a:noFill/>
        </p:spPr>
        <p:txBody>
          <a:bodyPr wrap="square">
            <a:spAutoFit/>
          </a:bodyPr>
          <a:lstStyle/>
          <a:p>
            <a:pPr marL="0" indent="0">
              <a:buNone/>
            </a:pPr>
            <a:r>
              <a:rPr lang="en-GB" sz="1200" dirty="0">
                <a:hlinkClick r:id="rId2"/>
              </a:rPr>
              <a:t>Optional key stage 1 tests: 2026 mathematics test materials - GOV.UK</a:t>
            </a:r>
            <a:endParaRPr lang="en-GB" sz="1200" b="1" dirty="0">
              <a:solidFill>
                <a:schemeClr val="tx1"/>
              </a:solidFill>
            </a:endParaRPr>
          </a:p>
        </p:txBody>
      </p:sp>
      <p:pic>
        <p:nvPicPr>
          <p:cNvPr id="6" name="Picture 5">
            <a:extLst>
              <a:ext uri="{FF2B5EF4-FFF2-40B4-BE49-F238E27FC236}">
                <a16:creationId xmlns:a16="http://schemas.microsoft.com/office/drawing/2014/main" id="{F8021724-B8DD-7AD6-8D34-943935768D6E}"/>
              </a:ext>
            </a:extLst>
          </p:cNvPr>
          <p:cNvPicPr>
            <a:picLocks noChangeAspect="1"/>
          </p:cNvPicPr>
          <p:nvPr/>
        </p:nvPicPr>
        <p:blipFill>
          <a:blip r:embed="rId3"/>
          <a:stretch>
            <a:fillRect/>
          </a:stretch>
        </p:blipFill>
        <p:spPr>
          <a:xfrm>
            <a:off x="464650" y="257528"/>
            <a:ext cx="5449060" cy="5849166"/>
          </a:xfrm>
          <a:prstGeom prst="rect">
            <a:avLst/>
          </a:prstGeom>
        </p:spPr>
      </p:pic>
    </p:spTree>
    <p:extLst>
      <p:ext uri="{BB962C8B-B14F-4D97-AF65-F5344CB8AC3E}">
        <p14:creationId xmlns:p14="http://schemas.microsoft.com/office/powerpoint/2010/main" val="30180565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D259F26-C681-FB3C-88AF-EB71E5ADFC9E}"/>
              </a:ext>
            </a:extLst>
          </p:cNvPr>
          <p:cNvPicPr>
            <a:picLocks noChangeAspect="1"/>
          </p:cNvPicPr>
          <p:nvPr/>
        </p:nvPicPr>
        <p:blipFill>
          <a:blip r:embed="rId2"/>
          <a:stretch>
            <a:fillRect/>
          </a:stretch>
        </p:blipFill>
        <p:spPr>
          <a:xfrm>
            <a:off x="508428" y="784676"/>
            <a:ext cx="5172797" cy="5458587"/>
          </a:xfrm>
          <a:prstGeom prst="rect">
            <a:avLst/>
          </a:prstGeom>
        </p:spPr>
      </p:pic>
      <p:sp>
        <p:nvSpPr>
          <p:cNvPr id="4" name="TextBox 3">
            <a:extLst>
              <a:ext uri="{FF2B5EF4-FFF2-40B4-BE49-F238E27FC236}">
                <a16:creationId xmlns:a16="http://schemas.microsoft.com/office/drawing/2014/main" id="{88AFF537-D655-1AF0-1B05-D68C85E86C6D}"/>
              </a:ext>
            </a:extLst>
          </p:cNvPr>
          <p:cNvSpPr txBox="1"/>
          <p:nvPr/>
        </p:nvSpPr>
        <p:spPr>
          <a:xfrm>
            <a:off x="0" y="6581001"/>
            <a:ext cx="7824978" cy="276999"/>
          </a:xfrm>
          <a:prstGeom prst="rect">
            <a:avLst/>
          </a:prstGeom>
          <a:noFill/>
        </p:spPr>
        <p:txBody>
          <a:bodyPr wrap="square">
            <a:spAutoFit/>
          </a:bodyPr>
          <a:lstStyle/>
          <a:p>
            <a:pPr marL="0" indent="0">
              <a:buNone/>
            </a:pPr>
            <a:r>
              <a:rPr lang="en-GB" sz="1200" dirty="0">
                <a:hlinkClick r:id="rId3"/>
              </a:rPr>
              <a:t>Optional key stage 1 tests: 2026 mathematics test materials - GOV.UK</a:t>
            </a:r>
            <a:endParaRPr lang="en-GB" sz="1200" b="1" dirty="0">
              <a:solidFill>
                <a:schemeClr val="tx1"/>
              </a:solidFill>
            </a:endParaRPr>
          </a:p>
        </p:txBody>
      </p:sp>
      <p:pic>
        <p:nvPicPr>
          <p:cNvPr id="8" name="Picture 7">
            <a:extLst>
              <a:ext uri="{FF2B5EF4-FFF2-40B4-BE49-F238E27FC236}">
                <a16:creationId xmlns:a16="http://schemas.microsoft.com/office/drawing/2014/main" id="{B20285DA-1E2F-D8D5-B25C-6C16F46D6DF3}"/>
              </a:ext>
            </a:extLst>
          </p:cNvPr>
          <p:cNvPicPr>
            <a:picLocks noChangeAspect="1"/>
          </p:cNvPicPr>
          <p:nvPr/>
        </p:nvPicPr>
        <p:blipFill>
          <a:blip r:embed="rId4"/>
          <a:stretch>
            <a:fillRect/>
          </a:stretch>
        </p:blipFill>
        <p:spPr>
          <a:xfrm>
            <a:off x="6309991" y="1047481"/>
            <a:ext cx="4601217" cy="3848637"/>
          </a:xfrm>
          <a:prstGeom prst="rect">
            <a:avLst/>
          </a:prstGeom>
        </p:spPr>
      </p:pic>
    </p:spTree>
    <p:extLst>
      <p:ext uri="{BB962C8B-B14F-4D97-AF65-F5344CB8AC3E}">
        <p14:creationId xmlns:p14="http://schemas.microsoft.com/office/powerpoint/2010/main" val="28092357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3A8C12-9154-A100-BFFA-C0DC2E4AAC1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2801E96D-ECAD-67BE-982D-5052858AB998}"/>
              </a:ext>
            </a:extLst>
          </p:cNvPr>
          <p:cNvSpPr txBox="1"/>
          <p:nvPr/>
        </p:nvSpPr>
        <p:spPr>
          <a:xfrm>
            <a:off x="0" y="6581001"/>
            <a:ext cx="7824978" cy="276999"/>
          </a:xfrm>
          <a:prstGeom prst="rect">
            <a:avLst/>
          </a:prstGeom>
          <a:noFill/>
        </p:spPr>
        <p:txBody>
          <a:bodyPr wrap="square">
            <a:spAutoFit/>
          </a:bodyPr>
          <a:lstStyle/>
          <a:p>
            <a:pPr marL="0" indent="0">
              <a:buNone/>
            </a:pPr>
            <a:r>
              <a:rPr lang="en-GB" sz="1200" dirty="0">
                <a:hlinkClick r:id="rId2"/>
              </a:rPr>
              <a:t>Optional key stage 1 tests: 2026 mathematics test materials - GOV.UK</a:t>
            </a:r>
            <a:endParaRPr lang="en-GB" sz="1200" b="1" dirty="0">
              <a:solidFill>
                <a:schemeClr val="tx1"/>
              </a:solidFill>
            </a:endParaRPr>
          </a:p>
        </p:txBody>
      </p:sp>
      <p:pic>
        <p:nvPicPr>
          <p:cNvPr id="5" name="Picture 4">
            <a:extLst>
              <a:ext uri="{FF2B5EF4-FFF2-40B4-BE49-F238E27FC236}">
                <a16:creationId xmlns:a16="http://schemas.microsoft.com/office/drawing/2014/main" id="{F7CDD09E-70D5-6C72-814A-E5DE42C3C62E}"/>
              </a:ext>
            </a:extLst>
          </p:cNvPr>
          <p:cNvPicPr>
            <a:picLocks noChangeAspect="1"/>
          </p:cNvPicPr>
          <p:nvPr/>
        </p:nvPicPr>
        <p:blipFill>
          <a:blip r:embed="rId3"/>
          <a:srcRect b="70472"/>
          <a:stretch>
            <a:fillRect/>
          </a:stretch>
        </p:blipFill>
        <p:spPr>
          <a:xfrm>
            <a:off x="325195" y="194397"/>
            <a:ext cx="5287113" cy="1195491"/>
          </a:xfrm>
          <a:prstGeom prst="rect">
            <a:avLst/>
          </a:prstGeom>
        </p:spPr>
      </p:pic>
      <p:pic>
        <p:nvPicPr>
          <p:cNvPr id="7" name="Picture 6">
            <a:extLst>
              <a:ext uri="{FF2B5EF4-FFF2-40B4-BE49-F238E27FC236}">
                <a16:creationId xmlns:a16="http://schemas.microsoft.com/office/drawing/2014/main" id="{1CFB9178-EE7B-9E1D-6AD9-0ACF183BD4DD}"/>
              </a:ext>
            </a:extLst>
          </p:cNvPr>
          <p:cNvPicPr>
            <a:picLocks noChangeAspect="1"/>
          </p:cNvPicPr>
          <p:nvPr/>
        </p:nvPicPr>
        <p:blipFill>
          <a:blip r:embed="rId4"/>
          <a:stretch>
            <a:fillRect/>
          </a:stretch>
        </p:blipFill>
        <p:spPr>
          <a:xfrm>
            <a:off x="446983" y="1501989"/>
            <a:ext cx="4458322" cy="1476581"/>
          </a:xfrm>
          <a:prstGeom prst="rect">
            <a:avLst/>
          </a:prstGeom>
        </p:spPr>
      </p:pic>
      <p:pic>
        <p:nvPicPr>
          <p:cNvPr id="9" name="Picture 8">
            <a:extLst>
              <a:ext uri="{FF2B5EF4-FFF2-40B4-BE49-F238E27FC236}">
                <a16:creationId xmlns:a16="http://schemas.microsoft.com/office/drawing/2014/main" id="{F3007DF1-1BDF-A6E6-6472-F3CA868CFD1F}"/>
              </a:ext>
            </a:extLst>
          </p:cNvPr>
          <p:cNvPicPr>
            <a:picLocks noChangeAspect="1"/>
          </p:cNvPicPr>
          <p:nvPr/>
        </p:nvPicPr>
        <p:blipFill>
          <a:blip r:embed="rId5"/>
          <a:stretch>
            <a:fillRect/>
          </a:stretch>
        </p:blipFill>
        <p:spPr>
          <a:xfrm>
            <a:off x="446983" y="4316539"/>
            <a:ext cx="4439270" cy="1514686"/>
          </a:xfrm>
          <a:prstGeom prst="rect">
            <a:avLst/>
          </a:prstGeom>
        </p:spPr>
      </p:pic>
      <p:pic>
        <p:nvPicPr>
          <p:cNvPr id="10" name="Picture 9">
            <a:extLst>
              <a:ext uri="{FF2B5EF4-FFF2-40B4-BE49-F238E27FC236}">
                <a16:creationId xmlns:a16="http://schemas.microsoft.com/office/drawing/2014/main" id="{926AED81-25C2-6F4C-9BBD-D7F920541089}"/>
              </a:ext>
            </a:extLst>
          </p:cNvPr>
          <p:cNvPicPr>
            <a:picLocks noChangeAspect="1"/>
          </p:cNvPicPr>
          <p:nvPr/>
        </p:nvPicPr>
        <p:blipFill>
          <a:blip r:embed="rId3"/>
          <a:srcRect t="26358" b="56324"/>
          <a:stretch>
            <a:fillRect/>
          </a:stretch>
        </p:blipFill>
        <p:spPr>
          <a:xfrm>
            <a:off x="325194" y="3528860"/>
            <a:ext cx="5287113" cy="701142"/>
          </a:xfrm>
          <a:prstGeom prst="rect">
            <a:avLst/>
          </a:prstGeom>
        </p:spPr>
      </p:pic>
      <p:pic>
        <p:nvPicPr>
          <p:cNvPr id="11" name="Picture 10">
            <a:extLst>
              <a:ext uri="{FF2B5EF4-FFF2-40B4-BE49-F238E27FC236}">
                <a16:creationId xmlns:a16="http://schemas.microsoft.com/office/drawing/2014/main" id="{EF9E6C85-8EBC-2F64-AFA7-B33AA2C43FA8}"/>
              </a:ext>
            </a:extLst>
          </p:cNvPr>
          <p:cNvPicPr>
            <a:picLocks noChangeAspect="1"/>
          </p:cNvPicPr>
          <p:nvPr/>
        </p:nvPicPr>
        <p:blipFill>
          <a:blip r:embed="rId3"/>
          <a:srcRect t="40289" b="37126"/>
          <a:stretch>
            <a:fillRect/>
          </a:stretch>
        </p:blipFill>
        <p:spPr>
          <a:xfrm>
            <a:off x="6314515" y="319315"/>
            <a:ext cx="5287113" cy="914401"/>
          </a:xfrm>
          <a:prstGeom prst="rect">
            <a:avLst/>
          </a:prstGeom>
        </p:spPr>
      </p:pic>
      <p:pic>
        <p:nvPicPr>
          <p:cNvPr id="12" name="Picture 11">
            <a:extLst>
              <a:ext uri="{FF2B5EF4-FFF2-40B4-BE49-F238E27FC236}">
                <a16:creationId xmlns:a16="http://schemas.microsoft.com/office/drawing/2014/main" id="{8835D3FA-6023-5EA5-7DE6-B68EAD2068DB}"/>
              </a:ext>
            </a:extLst>
          </p:cNvPr>
          <p:cNvPicPr>
            <a:picLocks noChangeAspect="1"/>
          </p:cNvPicPr>
          <p:nvPr/>
        </p:nvPicPr>
        <p:blipFill>
          <a:blip r:embed="rId6"/>
          <a:stretch>
            <a:fillRect/>
          </a:stretch>
        </p:blipFill>
        <p:spPr>
          <a:xfrm>
            <a:off x="6719383" y="1475936"/>
            <a:ext cx="4477375" cy="4105848"/>
          </a:xfrm>
          <a:prstGeom prst="rect">
            <a:avLst/>
          </a:prstGeom>
        </p:spPr>
      </p:pic>
      <p:pic>
        <p:nvPicPr>
          <p:cNvPr id="14" name="Picture 13">
            <a:extLst>
              <a:ext uri="{FF2B5EF4-FFF2-40B4-BE49-F238E27FC236}">
                <a16:creationId xmlns:a16="http://schemas.microsoft.com/office/drawing/2014/main" id="{8C83D0A1-2A89-4A31-7FAB-78393EC7CFA7}"/>
              </a:ext>
            </a:extLst>
          </p:cNvPr>
          <p:cNvPicPr>
            <a:picLocks noChangeAspect="1"/>
          </p:cNvPicPr>
          <p:nvPr/>
        </p:nvPicPr>
        <p:blipFill>
          <a:blip r:embed="rId7"/>
          <a:stretch>
            <a:fillRect/>
          </a:stretch>
        </p:blipFill>
        <p:spPr>
          <a:xfrm>
            <a:off x="11196758" y="4884782"/>
            <a:ext cx="523948" cy="543001"/>
          </a:xfrm>
          <a:prstGeom prst="rect">
            <a:avLst/>
          </a:prstGeom>
        </p:spPr>
      </p:pic>
      <p:pic>
        <p:nvPicPr>
          <p:cNvPr id="16" name="Picture 15">
            <a:extLst>
              <a:ext uri="{FF2B5EF4-FFF2-40B4-BE49-F238E27FC236}">
                <a16:creationId xmlns:a16="http://schemas.microsoft.com/office/drawing/2014/main" id="{1A36B21C-FF4C-B3ED-C735-74CD533F436D}"/>
              </a:ext>
            </a:extLst>
          </p:cNvPr>
          <p:cNvPicPr>
            <a:picLocks noChangeAspect="1"/>
          </p:cNvPicPr>
          <p:nvPr/>
        </p:nvPicPr>
        <p:blipFill>
          <a:blip r:embed="rId7"/>
          <a:stretch>
            <a:fillRect/>
          </a:stretch>
        </p:blipFill>
        <p:spPr>
          <a:xfrm>
            <a:off x="4803726" y="5160810"/>
            <a:ext cx="523948" cy="543001"/>
          </a:xfrm>
          <a:prstGeom prst="rect">
            <a:avLst/>
          </a:prstGeom>
        </p:spPr>
      </p:pic>
      <p:pic>
        <p:nvPicPr>
          <p:cNvPr id="18" name="Picture 17">
            <a:extLst>
              <a:ext uri="{FF2B5EF4-FFF2-40B4-BE49-F238E27FC236}">
                <a16:creationId xmlns:a16="http://schemas.microsoft.com/office/drawing/2014/main" id="{D2B9129B-DCE6-8588-6B2C-104F831E0AEE}"/>
              </a:ext>
            </a:extLst>
          </p:cNvPr>
          <p:cNvPicPr>
            <a:picLocks noChangeAspect="1"/>
          </p:cNvPicPr>
          <p:nvPr/>
        </p:nvPicPr>
        <p:blipFill>
          <a:blip r:embed="rId7"/>
          <a:stretch>
            <a:fillRect/>
          </a:stretch>
        </p:blipFill>
        <p:spPr>
          <a:xfrm>
            <a:off x="4803726" y="2478837"/>
            <a:ext cx="523948" cy="543001"/>
          </a:xfrm>
          <a:prstGeom prst="rect">
            <a:avLst/>
          </a:prstGeom>
        </p:spPr>
      </p:pic>
      <p:sp>
        <p:nvSpPr>
          <p:cNvPr id="19" name="Star: 5 Points 18">
            <a:extLst>
              <a:ext uri="{FF2B5EF4-FFF2-40B4-BE49-F238E27FC236}">
                <a16:creationId xmlns:a16="http://schemas.microsoft.com/office/drawing/2014/main" id="{910FEFCB-594B-EB85-9092-18092A3E540A}"/>
              </a:ext>
            </a:extLst>
          </p:cNvPr>
          <p:cNvSpPr/>
          <p:nvPr/>
        </p:nvSpPr>
        <p:spPr>
          <a:xfrm>
            <a:off x="446983" y="2033778"/>
            <a:ext cx="707553" cy="639166"/>
          </a:xfrm>
          <a:prstGeom prst="star5">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GB" sz="600" dirty="0"/>
              <a:t>Y1</a:t>
            </a:r>
          </a:p>
        </p:txBody>
      </p:sp>
      <p:sp>
        <p:nvSpPr>
          <p:cNvPr id="20" name="Star: 5 Points 19">
            <a:extLst>
              <a:ext uri="{FF2B5EF4-FFF2-40B4-BE49-F238E27FC236}">
                <a16:creationId xmlns:a16="http://schemas.microsoft.com/office/drawing/2014/main" id="{16FEE04C-70DB-1353-01E5-62E6359814B4}"/>
              </a:ext>
            </a:extLst>
          </p:cNvPr>
          <p:cNvSpPr/>
          <p:nvPr/>
        </p:nvSpPr>
        <p:spPr>
          <a:xfrm>
            <a:off x="325194" y="4909636"/>
            <a:ext cx="707553" cy="639166"/>
          </a:xfrm>
          <a:prstGeom prst="star5">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GB" sz="600" dirty="0"/>
              <a:t>Y1</a:t>
            </a:r>
          </a:p>
        </p:txBody>
      </p:sp>
    </p:spTree>
    <p:extLst>
      <p:ext uri="{BB962C8B-B14F-4D97-AF65-F5344CB8AC3E}">
        <p14:creationId xmlns:p14="http://schemas.microsoft.com/office/powerpoint/2010/main" val="20410716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62547-960E-C188-5006-E9FD4F9D8E4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151FC01-9E7A-59FC-619C-84924025FCF4}"/>
              </a:ext>
            </a:extLst>
          </p:cNvPr>
          <p:cNvSpPr txBox="1"/>
          <p:nvPr/>
        </p:nvSpPr>
        <p:spPr>
          <a:xfrm>
            <a:off x="0" y="6581001"/>
            <a:ext cx="7824978" cy="276999"/>
          </a:xfrm>
          <a:prstGeom prst="rect">
            <a:avLst/>
          </a:prstGeom>
          <a:noFill/>
        </p:spPr>
        <p:txBody>
          <a:bodyPr wrap="square">
            <a:spAutoFit/>
          </a:bodyPr>
          <a:lstStyle/>
          <a:p>
            <a:pPr marL="0" indent="0">
              <a:buNone/>
            </a:pPr>
            <a:r>
              <a:rPr lang="en-GB" sz="1200" dirty="0">
                <a:hlinkClick r:id="rId2"/>
              </a:rPr>
              <a:t>Optional key stage 1 tests: 2026 mathematics test materials - GOV.UK</a:t>
            </a:r>
            <a:endParaRPr lang="en-GB" sz="1200" b="1" dirty="0">
              <a:solidFill>
                <a:schemeClr val="tx1"/>
              </a:solidFill>
            </a:endParaRPr>
          </a:p>
        </p:txBody>
      </p:sp>
      <p:pic>
        <p:nvPicPr>
          <p:cNvPr id="6" name="Picture 5">
            <a:extLst>
              <a:ext uri="{FF2B5EF4-FFF2-40B4-BE49-F238E27FC236}">
                <a16:creationId xmlns:a16="http://schemas.microsoft.com/office/drawing/2014/main" id="{83A6F14E-10EE-E7E7-BC3A-EC3B3E4FD930}"/>
              </a:ext>
            </a:extLst>
          </p:cNvPr>
          <p:cNvPicPr>
            <a:picLocks noChangeAspect="1"/>
          </p:cNvPicPr>
          <p:nvPr/>
        </p:nvPicPr>
        <p:blipFill>
          <a:blip r:embed="rId3"/>
          <a:srcRect t="61744" b="18155"/>
          <a:stretch>
            <a:fillRect/>
          </a:stretch>
        </p:blipFill>
        <p:spPr>
          <a:xfrm>
            <a:off x="380059" y="397762"/>
            <a:ext cx="5287113" cy="813817"/>
          </a:xfrm>
          <a:prstGeom prst="rect">
            <a:avLst/>
          </a:prstGeom>
        </p:spPr>
      </p:pic>
      <p:pic>
        <p:nvPicPr>
          <p:cNvPr id="10" name="Picture 9">
            <a:extLst>
              <a:ext uri="{FF2B5EF4-FFF2-40B4-BE49-F238E27FC236}">
                <a16:creationId xmlns:a16="http://schemas.microsoft.com/office/drawing/2014/main" id="{ADDB9E19-6108-5DDE-17E0-B310C1E5A2DD}"/>
              </a:ext>
            </a:extLst>
          </p:cNvPr>
          <p:cNvPicPr>
            <a:picLocks noChangeAspect="1"/>
          </p:cNvPicPr>
          <p:nvPr/>
        </p:nvPicPr>
        <p:blipFill>
          <a:blip r:embed="rId4"/>
          <a:stretch>
            <a:fillRect/>
          </a:stretch>
        </p:blipFill>
        <p:spPr>
          <a:xfrm>
            <a:off x="558240" y="1457109"/>
            <a:ext cx="4382112" cy="1524213"/>
          </a:xfrm>
          <a:prstGeom prst="rect">
            <a:avLst/>
          </a:prstGeom>
        </p:spPr>
      </p:pic>
      <p:pic>
        <p:nvPicPr>
          <p:cNvPr id="11" name="Picture 10">
            <a:extLst>
              <a:ext uri="{FF2B5EF4-FFF2-40B4-BE49-F238E27FC236}">
                <a16:creationId xmlns:a16="http://schemas.microsoft.com/office/drawing/2014/main" id="{A97F2293-FFEF-F066-84E7-64939F8588B1}"/>
              </a:ext>
            </a:extLst>
          </p:cNvPr>
          <p:cNvPicPr>
            <a:picLocks noChangeAspect="1"/>
          </p:cNvPicPr>
          <p:nvPr/>
        </p:nvPicPr>
        <p:blipFill>
          <a:blip r:embed="rId3"/>
          <a:srcRect t="78006"/>
          <a:stretch>
            <a:fillRect/>
          </a:stretch>
        </p:blipFill>
        <p:spPr>
          <a:xfrm>
            <a:off x="6369379" y="397762"/>
            <a:ext cx="5287113" cy="890489"/>
          </a:xfrm>
          <a:prstGeom prst="rect">
            <a:avLst/>
          </a:prstGeom>
        </p:spPr>
      </p:pic>
      <p:pic>
        <p:nvPicPr>
          <p:cNvPr id="13" name="Picture 12">
            <a:extLst>
              <a:ext uri="{FF2B5EF4-FFF2-40B4-BE49-F238E27FC236}">
                <a16:creationId xmlns:a16="http://schemas.microsoft.com/office/drawing/2014/main" id="{F0D60C4E-3220-F3F1-7FAA-2425C4780EE5}"/>
              </a:ext>
            </a:extLst>
          </p:cNvPr>
          <p:cNvPicPr>
            <a:picLocks noChangeAspect="1"/>
          </p:cNvPicPr>
          <p:nvPr/>
        </p:nvPicPr>
        <p:blipFill>
          <a:blip r:embed="rId5"/>
          <a:stretch>
            <a:fillRect/>
          </a:stretch>
        </p:blipFill>
        <p:spPr>
          <a:xfrm>
            <a:off x="6764721" y="1648978"/>
            <a:ext cx="4496427" cy="3238952"/>
          </a:xfrm>
          <a:prstGeom prst="rect">
            <a:avLst/>
          </a:prstGeom>
        </p:spPr>
      </p:pic>
      <p:pic>
        <p:nvPicPr>
          <p:cNvPr id="15" name="Picture 14">
            <a:extLst>
              <a:ext uri="{FF2B5EF4-FFF2-40B4-BE49-F238E27FC236}">
                <a16:creationId xmlns:a16="http://schemas.microsoft.com/office/drawing/2014/main" id="{83499B4E-73AB-CC7B-2725-A34D92CF91BB}"/>
              </a:ext>
            </a:extLst>
          </p:cNvPr>
          <p:cNvPicPr>
            <a:picLocks noChangeAspect="1"/>
          </p:cNvPicPr>
          <p:nvPr/>
        </p:nvPicPr>
        <p:blipFill>
          <a:blip r:embed="rId6"/>
          <a:stretch>
            <a:fillRect/>
          </a:stretch>
        </p:blipFill>
        <p:spPr>
          <a:xfrm>
            <a:off x="11132544" y="4245635"/>
            <a:ext cx="523948" cy="543001"/>
          </a:xfrm>
          <a:prstGeom prst="rect">
            <a:avLst/>
          </a:prstGeom>
        </p:spPr>
      </p:pic>
      <p:pic>
        <p:nvPicPr>
          <p:cNvPr id="17" name="Picture 16">
            <a:extLst>
              <a:ext uri="{FF2B5EF4-FFF2-40B4-BE49-F238E27FC236}">
                <a16:creationId xmlns:a16="http://schemas.microsoft.com/office/drawing/2014/main" id="{42ABA217-8482-B8FE-B385-4E3DAE8255F8}"/>
              </a:ext>
            </a:extLst>
          </p:cNvPr>
          <p:cNvPicPr>
            <a:picLocks noChangeAspect="1"/>
          </p:cNvPicPr>
          <p:nvPr/>
        </p:nvPicPr>
        <p:blipFill>
          <a:blip r:embed="rId6"/>
          <a:stretch>
            <a:fillRect/>
          </a:stretch>
        </p:blipFill>
        <p:spPr>
          <a:xfrm>
            <a:off x="4940352" y="2219215"/>
            <a:ext cx="523948" cy="543001"/>
          </a:xfrm>
          <a:prstGeom prst="rect">
            <a:avLst/>
          </a:prstGeom>
        </p:spPr>
      </p:pic>
    </p:spTree>
    <p:extLst>
      <p:ext uri="{BB962C8B-B14F-4D97-AF65-F5344CB8AC3E}">
        <p14:creationId xmlns:p14="http://schemas.microsoft.com/office/powerpoint/2010/main" val="8414532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F0C321F-E39E-B2D6-6820-6D3422AAB090}"/>
              </a:ext>
            </a:extLst>
          </p:cNvPr>
          <p:cNvPicPr>
            <a:picLocks noChangeAspect="1"/>
          </p:cNvPicPr>
          <p:nvPr/>
        </p:nvPicPr>
        <p:blipFill>
          <a:blip r:embed="rId2"/>
          <a:stretch>
            <a:fillRect/>
          </a:stretch>
        </p:blipFill>
        <p:spPr>
          <a:xfrm>
            <a:off x="3433391" y="709233"/>
            <a:ext cx="5325218" cy="5439534"/>
          </a:xfrm>
          <a:prstGeom prst="rect">
            <a:avLst/>
          </a:prstGeom>
        </p:spPr>
      </p:pic>
      <p:sp>
        <p:nvSpPr>
          <p:cNvPr id="4" name="TextBox 3">
            <a:extLst>
              <a:ext uri="{FF2B5EF4-FFF2-40B4-BE49-F238E27FC236}">
                <a16:creationId xmlns:a16="http://schemas.microsoft.com/office/drawing/2014/main" id="{3D7A7468-0E4D-50FC-369F-1D8DE65D273A}"/>
              </a:ext>
            </a:extLst>
          </p:cNvPr>
          <p:cNvSpPr txBox="1"/>
          <p:nvPr/>
        </p:nvSpPr>
        <p:spPr>
          <a:xfrm>
            <a:off x="0" y="6581001"/>
            <a:ext cx="7824978" cy="276999"/>
          </a:xfrm>
          <a:prstGeom prst="rect">
            <a:avLst/>
          </a:prstGeom>
          <a:noFill/>
        </p:spPr>
        <p:txBody>
          <a:bodyPr wrap="square">
            <a:spAutoFit/>
          </a:bodyPr>
          <a:lstStyle/>
          <a:p>
            <a:pPr marL="0" indent="0">
              <a:buNone/>
            </a:pPr>
            <a:r>
              <a:rPr lang="en-GB" sz="1200" dirty="0">
                <a:hlinkClick r:id="rId3"/>
              </a:rPr>
              <a:t>Optional key stage 1 tests: 2026 mathematics test materials - GOV.UK</a:t>
            </a:r>
            <a:endParaRPr lang="en-GB" sz="1200" b="1" dirty="0">
              <a:solidFill>
                <a:schemeClr val="tx1"/>
              </a:solidFill>
            </a:endParaRPr>
          </a:p>
        </p:txBody>
      </p:sp>
    </p:spTree>
    <p:extLst>
      <p:ext uri="{BB962C8B-B14F-4D97-AF65-F5344CB8AC3E}">
        <p14:creationId xmlns:p14="http://schemas.microsoft.com/office/powerpoint/2010/main" val="26199632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86827A-F582-D959-FDFF-DA32543F5AC7}"/>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25925C9D-D4C7-FAB5-54A3-2448E8E8651A}"/>
              </a:ext>
            </a:extLst>
          </p:cNvPr>
          <p:cNvSpPr txBox="1"/>
          <p:nvPr/>
        </p:nvSpPr>
        <p:spPr>
          <a:xfrm>
            <a:off x="0" y="6581001"/>
            <a:ext cx="7824978" cy="276999"/>
          </a:xfrm>
          <a:prstGeom prst="rect">
            <a:avLst/>
          </a:prstGeom>
          <a:noFill/>
        </p:spPr>
        <p:txBody>
          <a:bodyPr wrap="square">
            <a:spAutoFit/>
          </a:bodyPr>
          <a:lstStyle/>
          <a:p>
            <a:pPr marL="0" indent="0">
              <a:buNone/>
            </a:pPr>
            <a:r>
              <a:rPr lang="en-GB" sz="1200" dirty="0">
                <a:hlinkClick r:id="rId2"/>
              </a:rPr>
              <a:t>Optional key stage 1 tests: 2026 mathematics test materials - GOV.UK</a:t>
            </a:r>
            <a:endParaRPr lang="en-GB" sz="1200" b="1" dirty="0">
              <a:solidFill>
                <a:schemeClr val="tx1"/>
              </a:solidFill>
            </a:endParaRPr>
          </a:p>
        </p:txBody>
      </p:sp>
      <p:pic>
        <p:nvPicPr>
          <p:cNvPr id="3" name="Picture 2">
            <a:extLst>
              <a:ext uri="{FF2B5EF4-FFF2-40B4-BE49-F238E27FC236}">
                <a16:creationId xmlns:a16="http://schemas.microsoft.com/office/drawing/2014/main" id="{2BC7D586-BD56-69E2-2C37-2647F5E83342}"/>
              </a:ext>
            </a:extLst>
          </p:cNvPr>
          <p:cNvPicPr>
            <a:picLocks noChangeAspect="1"/>
          </p:cNvPicPr>
          <p:nvPr/>
        </p:nvPicPr>
        <p:blipFill>
          <a:blip r:embed="rId3"/>
          <a:stretch>
            <a:fillRect/>
          </a:stretch>
        </p:blipFill>
        <p:spPr>
          <a:xfrm>
            <a:off x="437217" y="210964"/>
            <a:ext cx="5172797" cy="4296375"/>
          </a:xfrm>
          <a:prstGeom prst="rect">
            <a:avLst/>
          </a:prstGeom>
        </p:spPr>
      </p:pic>
      <p:pic>
        <p:nvPicPr>
          <p:cNvPr id="7" name="Picture 6">
            <a:extLst>
              <a:ext uri="{FF2B5EF4-FFF2-40B4-BE49-F238E27FC236}">
                <a16:creationId xmlns:a16="http://schemas.microsoft.com/office/drawing/2014/main" id="{A409D38D-D2DC-6C8F-A065-E1815D30077A}"/>
              </a:ext>
            </a:extLst>
          </p:cNvPr>
          <p:cNvPicPr>
            <a:picLocks noChangeAspect="1"/>
          </p:cNvPicPr>
          <p:nvPr/>
        </p:nvPicPr>
        <p:blipFill>
          <a:blip r:embed="rId4"/>
          <a:stretch>
            <a:fillRect/>
          </a:stretch>
        </p:blipFill>
        <p:spPr>
          <a:xfrm>
            <a:off x="6651883" y="210964"/>
            <a:ext cx="5144218" cy="6535062"/>
          </a:xfrm>
          <a:prstGeom prst="rect">
            <a:avLst/>
          </a:prstGeom>
        </p:spPr>
      </p:pic>
    </p:spTree>
    <p:extLst>
      <p:ext uri="{BB962C8B-B14F-4D97-AF65-F5344CB8AC3E}">
        <p14:creationId xmlns:p14="http://schemas.microsoft.com/office/powerpoint/2010/main" val="40347080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571777-3113-BC0F-A37F-8B43EA9DA207}"/>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7A6998E-F736-9380-EA08-8021F7539D2F}"/>
              </a:ext>
            </a:extLst>
          </p:cNvPr>
          <p:cNvSpPr txBox="1"/>
          <p:nvPr/>
        </p:nvSpPr>
        <p:spPr>
          <a:xfrm>
            <a:off x="0" y="6581001"/>
            <a:ext cx="7824978" cy="276999"/>
          </a:xfrm>
          <a:prstGeom prst="rect">
            <a:avLst/>
          </a:prstGeom>
          <a:noFill/>
        </p:spPr>
        <p:txBody>
          <a:bodyPr wrap="square">
            <a:spAutoFit/>
          </a:bodyPr>
          <a:lstStyle/>
          <a:p>
            <a:pPr marL="0" indent="0">
              <a:buNone/>
            </a:pPr>
            <a:r>
              <a:rPr lang="en-GB" sz="1200" dirty="0">
                <a:hlinkClick r:id="rId2"/>
              </a:rPr>
              <a:t>Optional key stage 1 tests: 2026 mathematics test materials - GOV.UK</a:t>
            </a:r>
            <a:endParaRPr lang="en-GB" sz="1200" b="1" dirty="0">
              <a:solidFill>
                <a:schemeClr val="tx1"/>
              </a:solidFill>
            </a:endParaRPr>
          </a:p>
        </p:txBody>
      </p:sp>
      <p:pic>
        <p:nvPicPr>
          <p:cNvPr id="5" name="Picture 4">
            <a:extLst>
              <a:ext uri="{FF2B5EF4-FFF2-40B4-BE49-F238E27FC236}">
                <a16:creationId xmlns:a16="http://schemas.microsoft.com/office/drawing/2014/main" id="{2F2E7860-DED8-538F-909E-F8CB5A723066}"/>
              </a:ext>
            </a:extLst>
          </p:cNvPr>
          <p:cNvPicPr>
            <a:picLocks noChangeAspect="1"/>
          </p:cNvPicPr>
          <p:nvPr/>
        </p:nvPicPr>
        <p:blipFill>
          <a:blip r:embed="rId3"/>
          <a:stretch>
            <a:fillRect/>
          </a:stretch>
        </p:blipFill>
        <p:spPr>
          <a:xfrm>
            <a:off x="372827" y="407305"/>
            <a:ext cx="5191850" cy="5220429"/>
          </a:xfrm>
          <a:prstGeom prst="rect">
            <a:avLst/>
          </a:prstGeom>
        </p:spPr>
      </p:pic>
      <p:pic>
        <p:nvPicPr>
          <p:cNvPr id="8" name="Picture 7">
            <a:extLst>
              <a:ext uri="{FF2B5EF4-FFF2-40B4-BE49-F238E27FC236}">
                <a16:creationId xmlns:a16="http://schemas.microsoft.com/office/drawing/2014/main" id="{ADEEA957-5726-AFB8-193F-D3F8F7D2162C}"/>
              </a:ext>
            </a:extLst>
          </p:cNvPr>
          <p:cNvPicPr>
            <a:picLocks noChangeAspect="1"/>
          </p:cNvPicPr>
          <p:nvPr/>
        </p:nvPicPr>
        <p:blipFill>
          <a:blip r:embed="rId4"/>
          <a:stretch>
            <a:fillRect/>
          </a:stretch>
        </p:blipFill>
        <p:spPr>
          <a:xfrm>
            <a:off x="6302137" y="450173"/>
            <a:ext cx="5220429" cy="5134692"/>
          </a:xfrm>
          <a:prstGeom prst="rect">
            <a:avLst/>
          </a:prstGeom>
        </p:spPr>
      </p:pic>
    </p:spTree>
    <p:extLst>
      <p:ext uri="{BB962C8B-B14F-4D97-AF65-F5344CB8AC3E}">
        <p14:creationId xmlns:p14="http://schemas.microsoft.com/office/powerpoint/2010/main" val="31728722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4643C2E8-45AE-BC3B-28D6-93BABBDA2BDC}"/>
              </a:ext>
            </a:extLst>
          </p:cNvPr>
          <p:cNvSpPr txBox="1">
            <a:spLocks/>
          </p:cNvSpPr>
          <p:nvPr/>
        </p:nvSpPr>
        <p:spPr>
          <a:xfrm>
            <a:off x="321755" y="1420874"/>
            <a:ext cx="7331773" cy="4567899"/>
          </a:xfrm>
          <a:prstGeom prst="rect">
            <a:avLst/>
          </a:prstGeom>
          <a:noFill/>
        </p:spPr>
        <p:txBody>
          <a:bodyPr/>
          <a:lstStyle>
            <a:lvl1pPr marL="457177" indent="-457177" algn="l" defTabSz="1828709" rtl="0" eaLnBrk="1" latinLnBrk="0" hangingPunct="1">
              <a:lnSpc>
                <a:spcPct val="90000"/>
              </a:lnSpc>
              <a:spcBef>
                <a:spcPts val="2000"/>
              </a:spcBef>
              <a:buFont typeface="Arial" panose="020B0604020202020204" pitchFamily="34" charset="0"/>
              <a:buChar char="•"/>
              <a:defRPr sz="5600" kern="1200">
                <a:solidFill>
                  <a:srgbClr val="08314C"/>
                </a:solidFill>
                <a:latin typeface="Arial" panose="020B0604020202020204" pitchFamily="34" charset="0"/>
                <a:ea typeface="+mn-ea"/>
                <a:cs typeface="Arial" panose="020B0604020202020204" pitchFamily="34" charset="0"/>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rgbClr val="08314C"/>
                </a:solidFill>
                <a:latin typeface="Arial" panose="020B0604020202020204" pitchFamily="34" charset="0"/>
                <a:ea typeface="+mn-ea"/>
                <a:cs typeface="Arial" panose="020B0604020202020204" pitchFamily="34" charset="0"/>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rgbClr val="08314C"/>
                </a:solidFill>
                <a:latin typeface="Arial" panose="020B0604020202020204" pitchFamily="34" charset="0"/>
                <a:ea typeface="+mn-ea"/>
                <a:cs typeface="Arial" panose="020B0604020202020204" pitchFamily="34" charset="0"/>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0" indent="0">
              <a:buNone/>
            </a:pPr>
            <a:r>
              <a:rPr lang="en-GB" sz="2000" b="1" dirty="0">
                <a:solidFill>
                  <a:srgbClr val="0070C0"/>
                </a:solidFill>
              </a:rPr>
              <a:t>Key Stage 1 SATs papers 2026</a:t>
            </a:r>
          </a:p>
          <a:p>
            <a:pPr marL="0" indent="0">
              <a:buNone/>
            </a:pPr>
            <a:r>
              <a:rPr lang="en-GB" sz="1600" dirty="0">
                <a:hlinkClick r:id="rId2"/>
              </a:rPr>
              <a:t>Optional key stage 1 tests: 2026 mathematics test materials - GOV.UK</a:t>
            </a:r>
            <a:endParaRPr lang="en-GB" sz="1600" b="1" dirty="0">
              <a:solidFill>
                <a:schemeClr val="tx1"/>
              </a:solidFill>
            </a:endParaRPr>
          </a:p>
          <a:p>
            <a:pPr marL="0" indent="0">
              <a:buNone/>
            </a:pPr>
            <a:endParaRPr lang="en-GB" sz="2000" b="1" dirty="0">
              <a:solidFill>
                <a:schemeClr val="tx1"/>
              </a:solidFill>
            </a:endParaRPr>
          </a:p>
          <a:p>
            <a:pPr marL="0" indent="0">
              <a:buNone/>
            </a:pPr>
            <a:r>
              <a:rPr lang="en-GB" sz="2000" b="1" dirty="0">
                <a:solidFill>
                  <a:srgbClr val="0070C0"/>
                </a:solidFill>
              </a:rPr>
              <a:t>Key stage 1 SATs 2026 scaled scores </a:t>
            </a:r>
          </a:p>
          <a:p>
            <a:pPr marL="0" indent="0">
              <a:buNone/>
            </a:pPr>
            <a:r>
              <a:rPr lang="en-GB" sz="1400" dirty="0">
                <a:hlinkClick r:id="rId3"/>
              </a:rPr>
              <a:t>Optional key stage 1 tests: 2026 scaled scores - GOV.UK</a:t>
            </a:r>
            <a:endParaRPr lang="en-GB" sz="1400" dirty="0"/>
          </a:p>
          <a:p>
            <a:pPr marL="0" indent="0">
              <a:buNone/>
            </a:pPr>
            <a:r>
              <a:rPr lang="en-GB" sz="1600" dirty="0">
                <a:solidFill>
                  <a:schemeClr val="tx1"/>
                </a:solidFill>
              </a:rPr>
              <a:t>A scaled score between 100 and 115 shows the pupil has met the expected standard in the test.</a:t>
            </a:r>
          </a:p>
          <a:p>
            <a:pPr marL="0" indent="0">
              <a:buNone/>
            </a:pPr>
            <a:r>
              <a:rPr lang="en-GB" sz="1600" dirty="0">
                <a:solidFill>
                  <a:schemeClr val="tx1"/>
                </a:solidFill>
              </a:rPr>
              <a:t>The lowest scaled score that can be awarded on a key stage 1 test is 85. The highest score is 115. Pupils need to have a raw score of at least 3 marks to be awarded the minimum scaled score.</a:t>
            </a:r>
            <a:r>
              <a:rPr lang="en-GB" sz="1600" b="1" dirty="0">
                <a:solidFill>
                  <a:schemeClr val="tx1"/>
                </a:solidFill>
              </a:rPr>
              <a:t> </a:t>
            </a:r>
          </a:p>
          <a:p>
            <a:pPr marL="0" indent="0">
              <a:buNone/>
            </a:pPr>
            <a:endParaRPr lang="en-GB" sz="1600" b="1" dirty="0">
              <a:solidFill>
                <a:schemeClr val="tx1"/>
              </a:solidFill>
            </a:endParaRPr>
          </a:p>
          <a:p>
            <a:pPr marL="0" indent="0">
              <a:buNone/>
            </a:pPr>
            <a:endParaRPr lang="en-GB" sz="1600" b="1" dirty="0">
              <a:solidFill>
                <a:schemeClr val="tx1"/>
              </a:solidFill>
            </a:endParaRPr>
          </a:p>
        </p:txBody>
      </p:sp>
      <p:grpSp>
        <p:nvGrpSpPr>
          <p:cNvPr id="3" name="Group 2">
            <a:extLst>
              <a:ext uri="{FF2B5EF4-FFF2-40B4-BE49-F238E27FC236}">
                <a16:creationId xmlns:a16="http://schemas.microsoft.com/office/drawing/2014/main" id="{476BD319-D6DD-635C-1B3E-D8F93E055E43}"/>
              </a:ext>
            </a:extLst>
          </p:cNvPr>
          <p:cNvGrpSpPr/>
          <p:nvPr/>
        </p:nvGrpSpPr>
        <p:grpSpPr>
          <a:xfrm>
            <a:off x="0" y="89919"/>
            <a:ext cx="12192000" cy="628738"/>
            <a:chOff x="0" y="89919"/>
            <a:chExt cx="12192000" cy="628738"/>
          </a:xfrm>
        </p:grpSpPr>
        <p:pic>
          <p:nvPicPr>
            <p:cNvPr id="4" name="Picture 3">
              <a:extLst>
                <a:ext uri="{FF2B5EF4-FFF2-40B4-BE49-F238E27FC236}">
                  <a16:creationId xmlns:a16="http://schemas.microsoft.com/office/drawing/2014/main" id="{C07D3044-C5B7-AC34-DA21-E6F45362EF5A}"/>
                </a:ext>
              </a:extLst>
            </p:cNvPr>
            <p:cNvPicPr>
              <a:picLocks noChangeAspect="1"/>
            </p:cNvPicPr>
            <p:nvPr/>
          </p:nvPicPr>
          <p:blipFill>
            <a:blip r:embed="rId4"/>
            <a:stretch>
              <a:fillRect/>
            </a:stretch>
          </p:blipFill>
          <p:spPr>
            <a:xfrm>
              <a:off x="0" y="89919"/>
              <a:ext cx="10326541" cy="628738"/>
            </a:xfrm>
            <a:prstGeom prst="rect">
              <a:avLst/>
            </a:prstGeom>
          </p:spPr>
        </p:pic>
        <p:pic>
          <p:nvPicPr>
            <p:cNvPr id="5" name="Picture 4">
              <a:extLst>
                <a:ext uri="{FF2B5EF4-FFF2-40B4-BE49-F238E27FC236}">
                  <a16:creationId xmlns:a16="http://schemas.microsoft.com/office/drawing/2014/main" id="{480105BA-E627-70C9-25FE-37D2D63692A2}"/>
                </a:ext>
              </a:extLst>
            </p:cNvPr>
            <p:cNvPicPr>
              <a:picLocks noChangeAspect="1"/>
            </p:cNvPicPr>
            <p:nvPr/>
          </p:nvPicPr>
          <p:blipFill>
            <a:blip r:embed="rId4"/>
            <a:srcRect l="23521"/>
            <a:stretch>
              <a:fillRect/>
            </a:stretch>
          </p:blipFill>
          <p:spPr>
            <a:xfrm>
              <a:off x="4294334" y="89919"/>
              <a:ext cx="7897666" cy="628738"/>
            </a:xfrm>
            <a:prstGeom prst="rect">
              <a:avLst/>
            </a:prstGeom>
          </p:spPr>
        </p:pic>
      </p:grpSp>
      <p:pic>
        <p:nvPicPr>
          <p:cNvPr id="9" name="Picture 8">
            <a:extLst>
              <a:ext uri="{FF2B5EF4-FFF2-40B4-BE49-F238E27FC236}">
                <a16:creationId xmlns:a16="http://schemas.microsoft.com/office/drawing/2014/main" id="{FF5EA70F-9B0F-E402-E7F7-395005C54600}"/>
              </a:ext>
            </a:extLst>
          </p:cNvPr>
          <p:cNvPicPr>
            <a:picLocks noChangeAspect="1"/>
          </p:cNvPicPr>
          <p:nvPr/>
        </p:nvPicPr>
        <p:blipFill>
          <a:blip r:embed="rId5"/>
          <a:stretch>
            <a:fillRect/>
          </a:stretch>
        </p:blipFill>
        <p:spPr>
          <a:xfrm>
            <a:off x="7653528" y="1060704"/>
            <a:ext cx="1356222" cy="5596128"/>
          </a:xfrm>
          <a:prstGeom prst="rect">
            <a:avLst/>
          </a:prstGeom>
        </p:spPr>
      </p:pic>
      <p:pic>
        <p:nvPicPr>
          <p:cNvPr id="12" name="Picture 11">
            <a:extLst>
              <a:ext uri="{FF2B5EF4-FFF2-40B4-BE49-F238E27FC236}">
                <a16:creationId xmlns:a16="http://schemas.microsoft.com/office/drawing/2014/main" id="{43EA518C-AD2E-FA9D-5DB9-203FF7E61747}"/>
              </a:ext>
            </a:extLst>
          </p:cNvPr>
          <p:cNvPicPr>
            <a:picLocks noChangeAspect="1"/>
          </p:cNvPicPr>
          <p:nvPr/>
        </p:nvPicPr>
        <p:blipFill>
          <a:blip r:embed="rId6"/>
          <a:stretch>
            <a:fillRect/>
          </a:stretch>
        </p:blipFill>
        <p:spPr>
          <a:xfrm>
            <a:off x="9136188" y="1691640"/>
            <a:ext cx="1355013" cy="4855464"/>
          </a:xfrm>
          <a:prstGeom prst="rect">
            <a:avLst/>
          </a:prstGeom>
        </p:spPr>
      </p:pic>
      <p:pic>
        <p:nvPicPr>
          <p:cNvPr id="14" name="Picture 13">
            <a:extLst>
              <a:ext uri="{FF2B5EF4-FFF2-40B4-BE49-F238E27FC236}">
                <a16:creationId xmlns:a16="http://schemas.microsoft.com/office/drawing/2014/main" id="{50050734-0F3A-971E-8530-80F1ACB7F7D1}"/>
              </a:ext>
            </a:extLst>
          </p:cNvPr>
          <p:cNvPicPr>
            <a:picLocks noChangeAspect="1"/>
          </p:cNvPicPr>
          <p:nvPr/>
        </p:nvPicPr>
        <p:blipFill>
          <a:blip r:embed="rId7"/>
          <a:stretch>
            <a:fillRect/>
          </a:stretch>
        </p:blipFill>
        <p:spPr>
          <a:xfrm>
            <a:off x="10564171" y="1737360"/>
            <a:ext cx="1361575" cy="4828032"/>
          </a:xfrm>
          <a:prstGeom prst="rect">
            <a:avLst/>
          </a:prstGeom>
        </p:spPr>
      </p:pic>
    </p:spTree>
    <p:extLst>
      <p:ext uri="{BB962C8B-B14F-4D97-AF65-F5344CB8AC3E}">
        <p14:creationId xmlns:p14="http://schemas.microsoft.com/office/powerpoint/2010/main" val="1346858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0956D7-C9B9-1329-2C63-EA66B44F8A2C}"/>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F9A57AC-D3F8-C53C-DFFE-CC0B0116A430}"/>
              </a:ext>
            </a:extLst>
          </p:cNvPr>
          <p:cNvSpPr txBox="1"/>
          <p:nvPr/>
        </p:nvSpPr>
        <p:spPr>
          <a:xfrm>
            <a:off x="0" y="6581001"/>
            <a:ext cx="7824978" cy="276999"/>
          </a:xfrm>
          <a:prstGeom prst="rect">
            <a:avLst/>
          </a:prstGeom>
          <a:noFill/>
        </p:spPr>
        <p:txBody>
          <a:bodyPr wrap="square">
            <a:spAutoFit/>
          </a:bodyPr>
          <a:lstStyle/>
          <a:p>
            <a:pPr marL="0" indent="0">
              <a:buNone/>
            </a:pPr>
            <a:r>
              <a:rPr lang="en-GB" sz="1200" dirty="0">
                <a:hlinkClick r:id="rId2"/>
              </a:rPr>
              <a:t>Optional key stage 1 tests: 2026 mathematics test materials - GOV.UK</a:t>
            </a:r>
            <a:endParaRPr lang="en-GB" sz="1200" b="1" dirty="0">
              <a:solidFill>
                <a:schemeClr val="tx1"/>
              </a:solidFill>
            </a:endParaRPr>
          </a:p>
        </p:txBody>
      </p:sp>
      <p:pic>
        <p:nvPicPr>
          <p:cNvPr id="3" name="Picture 2">
            <a:extLst>
              <a:ext uri="{FF2B5EF4-FFF2-40B4-BE49-F238E27FC236}">
                <a16:creationId xmlns:a16="http://schemas.microsoft.com/office/drawing/2014/main" id="{1CBBF718-6D25-62CA-18F9-81605427100D}"/>
              </a:ext>
            </a:extLst>
          </p:cNvPr>
          <p:cNvPicPr>
            <a:picLocks noChangeAspect="1"/>
          </p:cNvPicPr>
          <p:nvPr/>
        </p:nvPicPr>
        <p:blipFill>
          <a:blip r:embed="rId3"/>
          <a:stretch>
            <a:fillRect/>
          </a:stretch>
        </p:blipFill>
        <p:spPr>
          <a:xfrm>
            <a:off x="425397" y="306307"/>
            <a:ext cx="5306165" cy="5696745"/>
          </a:xfrm>
          <a:prstGeom prst="rect">
            <a:avLst/>
          </a:prstGeom>
        </p:spPr>
      </p:pic>
      <p:pic>
        <p:nvPicPr>
          <p:cNvPr id="7" name="Picture 6">
            <a:extLst>
              <a:ext uri="{FF2B5EF4-FFF2-40B4-BE49-F238E27FC236}">
                <a16:creationId xmlns:a16="http://schemas.microsoft.com/office/drawing/2014/main" id="{5C695F15-68C6-F28C-3E9D-C6C4E576C6F2}"/>
              </a:ext>
            </a:extLst>
          </p:cNvPr>
          <p:cNvPicPr>
            <a:picLocks noChangeAspect="1"/>
          </p:cNvPicPr>
          <p:nvPr/>
        </p:nvPicPr>
        <p:blipFill>
          <a:blip r:embed="rId4"/>
          <a:stretch>
            <a:fillRect/>
          </a:stretch>
        </p:blipFill>
        <p:spPr>
          <a:xfrm>
            <a:off x="6565227" y="185649"/>
            <a:ext cx="5201376" cy="6106377"/>
          </a:xfrm>
          <a:prstGeom prst="rect">
            <a:avLst/>
          </a:prstGeom>
        </p:spPr>
      </p:pic>
      <p:sp>
        <p:nvSpPr>
          <p:cNvPr id="9" name="Star: 5 Points 8">
            <a:extLst>
              <a:ext uri="{FF2B5EF4-FFF2-40B4-BE49-F238E27FC236}">
                <a16:creationId xmlns:a16="http://schemas.microsoft.com/office/drawing/2014/main" id="{B2960E2F-9F4A-C7CF-1F19-068D79366AA7}"/>
              </a:ext>
            </a:extLst>
          </p:cNvPr>
          <p:cNvSpPr/>
          <p:nvPr/>
        </p:nvSpPr>
        <p:spPr>
          <a:xfrm>
            <a:off x="6565227" y="3926586"/>
            <a:ext cx="707553" cy="639166"/>
          </a:xfrm>
          <a:prstGeom prst="star5">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GB" sz="600" dirty="0"/>
              <a:t>Y1</a:t>
            </a:r>
          </a:p>
        </p:txBody>
      </p:sp>
    </p:spTree>
    <p:extLst>
      <p:ext uri="{BB962C8B-B14F-4D97-AF65-F5344CB8AC3E}">
        <p14:creationId xmlns:p14="http://schemas.microsoft.com/office/powerpoint/2010/main" val="19728425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45654-18A0-2E52-DB2D-2887BDCC40D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A422317-7FD5-18BF-E71C-471D8E7E532C}"/>
              </a:ext>
            </a:extLst>
          </p:cNvPr>
          <p:cNvSpPr txBox="1"/>
          <p:nvPr/>
        </p:nvSpPr>
        <p:spPr>
          <a:xfrm>
            <a:off x="0" y="6581001"/>
            <a:ext cx="7824978" cy="276999"/>
          </a:xfrm>
          <a:prstGeom prst="rect">
            <a:avLst/>
          </a:prstGeom>
          <a:noFill/>
        </p:spPr>
        <p:txBody>
          <a:bodyPr wrap="square">
            <a:spAutoFit/>
          </a:bodyPr>
          <a:lstStyle/>
          <a:p>
            <a:pPr marL="0" indent="0">
              <a:buNone/>
            </a:pPr>
            <a:r>
              <a:rPr lang="en-GB" sz="1200" dirty="0">
                <a:hlinkClick r:id="rId2"/>
              </a:rPr>
              <a:t>Optional key stage 1 tests: 2026 mathematics test materials - GOV.UK</a:t>
            </a:r>
            <a:endParaRPr lang="en-GB" sz="1200" b="1" dirty="0">
              <a:solidFill>
                <a:schemeClr val="tx1"/>
              </a:solidFill>
            </a:endParaRPr>
          </a:p>
        </p:txBody>
      </p:sp>
      <p:pic>
        <p:nvPicPr>
          <p:cNvPr id="5" name="Picture 4">
            <a:extLst>
              <a:ext uri="{FF2B5EF4-FFF2-40B4-BE49-F238E27FC236}">
                <a16:creationId xmlns:a16="http://schemas.microsoft.com/office/drawing/2014/main" id="{F6A94AE7-9497-0B09-176B-F98FC78835D7}"/>
              </a:ext>
            </a:extLst>
          </p:cNvPr>
          <p:cNvPicPr>
            <a:picLocks noChangeAspect="1"/>
          </p:cNvPicPr>
          <p:nvPr/>
        </p:nvPicPr>
        <p:blipFill>
          <a:blip r:embed="rId3"/>
          <a:stretch>
            <a:fillRect/>
          </a:stretch>
        </p:blipFill>
        <p:spPr>
          <a:xfrm>
            <a:off x="190139" y="214039"/>
            <a:ext cx="5163271" cy="3915321"/>
          </a:xfrm>
          <a:prstGeom prst="rect">
            <a:avLst/>
          </a:prstGeom>
        </p:spPr>
      </p:pic>
      <p:pic>
        <p:nvPicPr>
          <p:cNvPr id="8" name="Picture 7">
            <a:extLst>
              <a:ext uri="{FF2B5EF4-FFF2-40B4-BE49-F238E27FC236}">
                <a16:creationId xmlns:a16="http://schemas.microsoft.com/office/drawing/2014/main" id="{A4DB4E9A-5F9E-00F2-CCF5-36AFC2F63625}"/>
              </a:ext>
            </a:extLst>
          </p:cNvPr>
          <p:cNvPicPr>
            <a:picLocks noChangeAspect="1"/>
          </p:cNvPicPr>
          <p:nvPr/>
        </p:nvPicPr>
        <p:blipFill>
          <a:blip r:embed="rId4"/>
          <a:stretch>
            <a:fillRect/>
          </a:stretch>
        </p:blipFill>
        <p:spPr>
          <a:xfrm>
            <a:off x="6383876" y="214039"/>
            <a:ext cx="5020376" cy="5430008"/>
          </a:xfrm>
          <a:prstGeom prst="rect">
            <a:avLst/>
          </a:prstGeom>
        </p:spPr>
      </p:pic>
    </p:spTree>
    <p:extLst>
      <p:ext uri="{BB962C8B-B14F-4D97-AF65-F5344CB8AC3E}">
        <p14:creationId xmlns:p14="http://schemas.microsoft.com/office/powerpoint/2010/main" val="23376429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A0D5FA-AF66-D75D-6A19-1C1CDA77664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6E11B83-98D0-1DEE-8CE9-F700F2A260A7}"/>
              </a:ext>
            </a:extLst>
          </p:cNvPr>
          <p:cNvSpPr txBox="1"/>
          <p:nvPr/>
        </p:nvSpPr>
        <p:spPr>
          <a:xfrm>
            <a:off x="0" y="6581001"/>
            <a:ext cx="7824978" cy="276999"/>
          </a:xfrm>
          <a:prstGeom prst="rect">
            <a:avLst/>
          </a:prstGeom>
          <a:noFill/>
        </p:spPr>
        <p:txBody>
          <a:bodyPr wrap="square">
            <a:spAutoFit/>
          </a:bodyPr>
          <a:lstStyle/>
          <a:p>
            <a:pPr marL="0" indent="0">
              <a:buNone/>
            </a:pPr>
            <a:r>
              <a:rPr lang="en-GB" sz="1200" dirty="0">
                <a:hlinkClick r:id="rId2"/>
              </a:rPr>
              <a:t>Optional key stage 1 tests: 2026 mathematics test materials - GOV.UK</a:t>
            </a:r>
            <a:endParaRPr lang="en-GB" sz="1200" b="1" dirty="0">
              <a:solidFill>
                <a:schemeClr val="tx1"/>
              </a:solidFill>
            </a:endParaRPr>
          </a:p>
        </p:txBody>
      </p:sp>
      <p:pic>
        <p:nvPicPr>
          <p:cNvPr id="3" name="Picture 2">
            <a:extLst>
              <a:ext uri="{FF2B5EF4-FFF2-40B4-BE49-F238E27FC236}">
                <a16:creationId xmlns:a16="http://schemas.microsoft.com/office/drawing/2014/main" id="{2A6B1F1E-86F8-E223-A7BF-8CAC5AB0F7CD}"/>
              </a:ext>
            </a:extLst>
          </p:cNvPr>
          <p:cNvPicPr>
            <a:picLocks noChangeAspect="1"/>
          </p:cNvPicPr>
          <p:nvPr/>
        </p:nvPicPr>
        <p:blipFill>
          <a:blip r:embed="rId3"/>
          <a:stretch>
            <a:fillRect/>
          </a:stretch>
        </p:blipFill>
        <p:spPr>
          <a:xfrm>
            <a:off x="285768" y="260922"/>
            <a:ext cx="5201376" cy="3629532"/>
          </a:xfrm>
          <a:prstGeom prst="rect">
            <a:avLst/>
          </a:prstGeom>
        </p:spPr>
      </p:pic>
      <p:pic>
        <p:nvPicPr>
          <p:cNvPr id="7" name="Picture 6">
            <a:extLst>
              <a:ext uri="{FF2B5EF4-FFF2-40B4-BE49-F238E27FC236}">
                <a16:creationId xmlns:a16="http://schemas.microsoft.com/office/drawing/2014/main" id="{731C6246-FD96-84F8-DDB7-412B8667FB3B}"/>
              </a:ext>
            </a:extLst>
          </p:cNvPr>
          <p:cNvPicPr>
            <a:picLocks noChangeAspect="1"/>
          </p:cNvPicPr>
          <p:nvPr/>
        </p:nvPicPr>
        <p:blipFill>
          <a:blip r:embed="rId4"/>
          <a:stretch>
            <a:fillRect/>
          </a:stretch>
        </p:blipFill>
        <p:spPr>
          <a:xfrm>
            <a:off x="6096000" y="260922"/>
            <a:ext cx="5220429" cy="5115639"/>
          </a:xfrm>
          <a:prstGeom prst="rect">
            <a:avLst/>
          </a:prstGeom>
        </p:spPr>
      </p:pic>
    </p:spTree>
    <p:extLst>
      <p:ext uri="{BB962C8B-B14F-4D97-AF65-F5344CB8AC3E}">
        <p14:creationId xmlns:p14="http://schemas.microsoft.com/office/powerpoint/2010/main" val="7685291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38CC5-1D46-D2E3-9668-68C7A4AB340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A4610B90-E833-0B2E-FE42-0E8194A34CAC}"/>
              </a:ext>
            </a:extLst>
          </p:cNvPr>
          <p:cNvSpPr txBox="1"/>
          <p:nvPr/>
        </p:nvSpPr>
        <p:spPr>
          <a:xfrm>
            <a:off x="0" y="6581001"/>
            <a:ext cx="7824978" cy="276999"/>
          </a:xfrm>
          <a:prstGeom prst="rect">
            <a:avLst/>
          </a:prstGeom>
          <a:noFill/>
        </p:spPr>
        <p:txBody>
          <a:bodyPr wrap="square">
            <a:spAutoFit/>
          </a:bodyPr>
          <a:lstStyle/>
          <a:p>
            <a:pPr marL="0" indent="0">
              <a:buNone/>
            </a:pPr>
            <a:r>
              <a:rPr lang="en-GB" sz="1200" dirty="0">
                <a:hlinkClick r:id="rId2"/>
              </a:rPr>
              <a:t>Optional key stage 1 tests: 2026 mathematics test materials - GOV.UK</a:t>
            </a:r>
            <a:endParaRPr lang="en-GB" sz="1200" b="1" dirty="0">
              <a:solidFill>
                <a:schemeClr val="tx1"/>
              </a:solidFill>
            </a:endParaRPr>
          </a:p>
        </p:txBody>
      </p:sp>
      <p:pic>
        <p:nvPicPr>
          <p:cNvPr id="5" name="Picture 4">
            <a:extLst>
              <a:ext uri="{FF2B5EF4-FFF2-40B4-BE49-F238E27FC236}">
                <a16:creationId xmlns:a16="http://schemas.microsoft.com/office/drawing/2014/main" id="{EBF7AE24-2553-FB99-2AE7-EAF3019F99D6}"/>
              </a:ext>
            </a:extLst>
          </p:cNvPr>
          <p:cNvPicPr>
            <a:picLocks noChangeAspect="1"/>
          </p:cNvPicPr>
          <p:nvPr/>
        </p:nvPicPr>
        <p:blipFill>
          <a:blip r:embed="rId3"/>
          <a:stretch>
            <a:fillRect/>
          </a:stretch>
        </p:blipFill>
        <p:spPr>
          <a:xfrm>
            <a:off x="393584" y="205580"/>
            <a:ext cx="5296639" cy="5020376"/>
          </a:xfrm>
          <a:prstGeom prst="rect">
            <a:avLst/>
          </a:prstGeom>
        </p:spPr>
      </p:pic>
      <p:pic>
        <p:nvPicPr>
          <p:cNvPr id="8" name="Picture 7">
            <a:extLst>
              <a:ext uri="{FF2B5EF4-FFF2-40B4-BE49-F238E27FC236}">
                <a16:creationId xmlns:a16="http://schemas.microsoft.com/office/drawing/2014/main" id="{379BC231-2B03-08EB-1777-55AB47789B38}"/>
              </a:ext>
            </a:extLst>
          </p:cNvPr>
          <p:cNvPicPr>
            <a:picLocks noChangeAspect="1"/>
          </p:cNvPicPr>
          <p:nvPr/>
        </p:nvPicPr>
        <p:blipFill>
          <a:blip r:embed="rId4"/>
          <a:stretch>
            <a:fillRect/>
          </a:stretch>
        </p:blipFill>
        <p:spPr>
          <a:xfrm>
            <a:off x="6280616" y="292878"/>
            <a:ext cx="5153744" cy="4315427"/>
          </a:xfrm>
          <a:prstGeom prst="rect">
            <a:avLst/>
          </a:prstGeom>
        </p:spPr>
      </p:pic>
    </p:spTree>
    <p:extLst>
      <p:ext uri="{BB962C8B-B14F-4D97-AF65-F5344CB8AC3E}">
        <p14:creationId xmlns:p14="http://schemas.microsoft.com/office/powerpoint/2010/main" val="37558976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91E30A-FB9A-1D01-0654-DE9B4ABD73C7}"/>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DDBC9B4-500E-2B01-8E81-B82D35168C0E}"/>
              </a:ext>
            </a:extLst>
          </p:cNvPr>
          <p:cNvSpPr txBox="1"/>
          <p:nvPr/>
        </p:nvSpPr>
        <p:spPr>
          <a:xfrm>
            <a:off x="0" y="6581001"/>
            <a:ext cx="7824978" cy="276999"/>
          </a:xfrm>
          <a:prstGeom prst="rect">
            <a:avLst/>
          </a:prstGeom>
          <a:noFill/>
        </p:spPr>
        <p:txBody>
          <a:bodyPr wrap="square">
            <a:spAutoFit/>
          </a:bodyPr>
          <a:lstStyle/>
          <a:p>
            <a:pPr marL="0" indent="0">
              <a:buNone/>
            </a:pPr>
            <a:r>
              <a:rPr lang="en-GB" sz="1200" dirty="0">
                <a:hlinkClick r:id="rId2"/>
              </a:rPr>
              <a:t>Optional key stage 1 tests: 2026 mathematics test materials - GOV.UK</a:t>
            </a:r>
            <a:endParaRPr lang="en-GB" sz="1200" b="1" dirty="0">
              <a:solidFill>
                <a:schemeClr val="tx1"/>
              </a:solidFill>
            </a:endParaRPr>
          </a:p>
        </p:txBody>
      </p:sp>
      <p:pic>
        <p:nvPicPr>
          <p:cNvPr id="3" name="Picture 2">
            <a:extLst>
              <a:ext uri="{FF2B5EF4-FFF2-40B4-BE49-F238E27FC236}">
                <a16:creationId xmlns:a16="http://schemas.microsoft.com/office/drawing/2014/main" id="{A3322EB9-159B-32A5-75AE-379D2CE5DED3}"/>
              </a:ext>
            </a:extLst>
          </p:cNvPr>
          <p:cNvPicPr>
            <a:picLocks noChangeAspect="1"/>
          </p:cNvPicPr>
          <p:nvPr/>
        </p:nvPicPr>
        <p:blipFill>
          <a:blip r:embed="rId3"/>
          <a:stretch>
            <a:fillRect/>
          </a:stretch>
        </p:blipFill>
        <p:spPr>
          <a:xfrm>
            <a:off x="432072" y="548735"/>
            <a:ext cx="5201376" cy="4096322"/>
          </a:xfrm>
          <a:prstGeom prst="rect">
            <a:avLst/>
          </a:prstGeom>
        </p:spPr>
      </p:pic>
      <p:pic>
        <p:nvPicPr>
          <p:cNvPr id="7" name="Picture 6">
            <a:extLst>
              <a:ext uri="{FF2B5EF4-FFF2-40B4-BE49-F238E27FC236}">
                <a16:creationId xmlns:a16="http://schemas.microsoft.com/office/drawing/2014/main" id="{40665B92-8331-5AAC-B0A4-4EEC8685C300}"/>
              </a:ext>
            </a:extLst>
          </p:cNvPr>
          <p:cNvPicPr>
            <a:picLocks noChangeAspect="1"/>
          </p:cNvPicPr>
          <p:nvPr/>
        </p:nvPicPr>
        <p:blipFill>
          <a:blip r:embed="rId4"/>
          <a:stretch>
            <a:fillRect/>
          </a:stretch>
        </p:blipFill>
        <p:spPr>
          <a:xfrm>
            <a:off x="6194321" y="452022"/>
            <a:ext cx="5125165" cy="5953956"/>
          </a:xfrm>
          <a:prstGeom prst="rect">
            <a:avLst/>
          </a:prstGeom>
        </p:spPr>
      </p:pic>
    </p:spTree>
    <p:extLst>
      <p:ext uri="{BB962C8B-B14F-4D97-AF65-F5344CB8AC3E}">
        <p14:creationId xmlns:p14="http://schemas.microsoft.com/office/powerpoint/2010/main" val="7603706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F59FC5-8A27-8A0F-8817-EBB8F78E08A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D17DBD17-BBB1-4B89-AAD1-57C994658BF0}"/>
              </a:ext>
            </a:extLst>
          </p:cNvPr>
          <p:cNvSpPr txBox="1"/>
          <p:nvPr/>
        </p:nvSpPr>
        <p:spPr>
          <a:xfrm>
            <a:off x="0" y="6581001"/>
            <a:ext cx="7824978" cy="276999"/>
          </a:xfrm>
          <a:prstGeom prst="rect">
            <a:avLst/>
          </a:prstGeom>
          <a:noFill/>
        </p:spPr>
        <p:txBody>
          <a:bodyPr wrap="square">
            <a:spAutoFit/>
          </a:bodyPr>
          <a:lstStyle/>
          <a:p>
            <a:pPr marL="0" indent="0">
              <a:buNone/>
            </a:pPr>
            <a:r>
              <a:rPr lang="en-GB" sz="1200" dirty="0">
                <a:hlinkClick r:id="rId2"/>
              </a:rPr>
              <a:t>Optional key stage 1 tests: 2026 mathematics test materials - GOV.UK</a:t>
            </a:r>
            <a:endParaRPr lang="en-GB" sz="1200" b="1" dirty="0">
              <a:solidFill>
                <a:schemeClr val="tx1"/>
              </a:solidFill>
            </a:endParaRPr>
          </a:p>
        </p:txBody>
      </p:sp>
      <p:pic>
        <p:nvPicPr>
          <p:cNvPr id="5" name="Picture 4">
            <a:extLst>
              <a:ext uri="{FF2B5EF4-FFF2-40B4-BE49-F238E27FC236}">
                <a16:creationId xmlns:a16="http://schemas.microsoft.com/office/drawing/2014/main" id="{8FA0890C-77A3-3B28-4B98-61B3DF4FD32E}"/>
              </a:ext>
            </a:extLst>
          </p:cNvPr>
          <p:cNvPicPr>
            <a:picLocks noChangeAspect="1"/>
          </p:cNvPicPr>
          <p:nvPr/>
        </p:nvPicPr>
        <p:blipFill>
          <a:blip r:embed="rId3"/>
          <a:stretch>
            <a:fillRect/>
          </a:stretch>
        </p:blipFill>
        <p:spPr>
          <a:xfrm>
            <a:off x="313200" y="188981"/>
            <a:ext cx="5201376" cy="2657846"/>
          </a:xfrm>
          <a:prstGeom prst="rect">
            <a:avLst/>
          </a:prstGeom>
        </p:spPr>
      </p:pic>
      <p:pic>
        <p:nvPicPr>
          <p:cNvPr id="8" name="Picture 7">
            <a:extLst>
              <a:ext uri="{FF2B5EF4-FFF2-40B4-BE49-F238E27FC236}">
                <a16:creationId xmlns:a16="http://schemas.microsoft.com/office/drawing/2014/main" id="{B3E9CDA6-87E9-2ED9-0955-FBB480218104}"/>
              </a:ext>
            </a:extLst>
          </p:cNvPr>
          <p:cNvPicPr>
            <a:picLocks noChangeAspect="1"/>
          </p:cNvPicPr>
          <p:nvPr/>
        </p:nvPicPr>
        <p:blipFill>
          <a:blip r:embed="rId4"/>
          <a:stretch>
            <a:fillRect/>
          </a:stretch>
        </p:blipFill>
        <p:spPr>
          <a:xfrm>
            <a:off x="6096000" y="188981"/>
            <a:ext cx="5191850" cy="6173061"/>
          </a:xfrm>
          <a:prstGeom prst="rect">
            <a:avLst/>
          </a:prstGeom>
        </p:spPr>
      </p:pic>
    </p:spTree>
    <p:extLst>
      <p:ext uri="{BB962C8B-B14F-4D97-AF65-F5344CB8AC3E}">
        <p14:creationId xmlns:p14="http://schemas.microsoft.com/office/powerpoint/2010/main" val="27807080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EEFBD4-691E-8D7B-7589-C724F7CC7E86}"/>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3962095F-5087-85A5-002B-942D3EC58BFA}"/>
              </a:ext>
            </a:extLst>
          </p:cNvPr>
          <p:cNvSpPr txBox="1"/>
          <p:nvPr/>
        </p:nvSpPr>
        <p:spPr>
          <a:xfrm>
            <a:off x="0" y="6581001"/>
            <a:ext cx="7824978" cy="276999"/>
          </a:xfrm>
          <a:prstGeom prst="rect">
            <a:avLst/>
          </a:prstGeom>
          <a:noFill/>
        </p:spPr>
        <p:txBody>
          <a:bodyPr wrap="square">
            <a:spAutoFit/>
          </a:bodyPr>
          <a:lstStyle/>
          <a:p>
            <a:pPr marL="0" indent="0">
              <a:buNone/>
            </a:pPr>
            <a:r>
              <a:rPr lang="en-GB" sz="1200" dirty="0">
                <a:hlinkClick r:id="rId2"/>
              </a:rPr>
              <a:t>Optional key stage 1 tests: 2026 mathematics test materials - GOV.UK</a:t>
            </a:r>
            <a:endParaRPr lang="en-GB" sz="1200" b="1" dirty="0">
              <a:solidFill>
                <a:schemeClr val="tx1"/>
              </a:solidFill>
            </a:endParaRPr>
          </a:p>
        </p:txBody>
      </p:sp>
      <p:pic>
        <p:nvPicPr>
          <p:cNvPr id="3" name="Picture 2">
            <a:extLst>
              <a:ext uri="{FF2B5EF4-FFF2-40B4-BE49-F238E27FC236}">
                <a16:creationId xmlns:a16="http://schemas.microsoft.com/office/drawing/2014/main" id="{12C1BE10-0728-D70F-CAA4-828950023AFD}"/>
              </a:ext>
            </a:extLst>
          </p:cNvPr>
          <p:cNvPicPr>
            <a:picLocks noChangeAspect="1"/>
          </p:cNvPicPr>
          <p:nvPr/>
        </p:nvPicPr>
        <p:blipFill>
          <a:blip r:embed="rId3"/>
          <a:stretch>
            <a:fillRect/>
          </a:stretch>
        </p:blipFill>
        <p:spPr>
          <a:xfrm>
            <a:off x="493228" y="335954"/>
            <a:ext cx="5115639" cy="3991532"/>
          </a:xfrm>
          <a:prstGeom prst="rect">
            <a:avLst/>
          </a:prstGeom>
        </p:spPr>
      </p:pic>
      <p:pic>
        <p:nvPicPr>
          <p:cNvPr id="7" name="Picture 6">
            <a:extLst>
              <a:ext uri="{FF2B5EF4-FFF2-40B4-BE49-F238E27FC236}">
                <a16:creationId xmlns:a16="http://schemas.microsoft.com/office/drawing/2014/main" id="{B66A0AA7-79FA-73BA-5168-896E57F5C654}"/>
              </a:ext>
            </a:extLst>
          </p:cNvPr>
          <p:cNvPicPr>
            <a:picLocks noChangeAspect="1"/>
          </p:cNvPicPr>
          <p:nvPr/>
        </p:nvPicPr>
        <p:blipFill>
          <a:blip r:embed="rId4"/>
          <a:stretch>
            <a:fillRect/>
          </a:stretch>
        </p:blipFill>
        <p:spPr>
          <a:xfrm>
            <a:off x="6096000" y="335954"/>
            <a:ext cx="5296639" cy="1438476"/>
          </a:xfrm>
          <a:prstGeom prst="rect">
            <a:avLst/>
          </a:prstGeom>
        </p:spPr>
      </p:pic>
      <p:pic>
        <p:nvPicPr>
          <p:cNvPr id="10" name="Picture 9">
            <a:extLst>
              <a:ext uri="{FF2B5EF4-FFF2-40B4-BE49-F238E27FC236}">
                <a16:creationId xmlns:a16="http://schemas.microsoft.com/office/drawing/2014/main" id="{C0B6D884-8172-2180-4017-37AA887B1195}"/>
              </a:ext>
            </a:extLst>
          </p:cNvPr>
          <p:cNvPicPr>
            <a:picLocks noChangeAspect="1"/>
          </p:cNvPicPr>
          <p:nvPr/>
        </p:nvPicPr>
        <p:blipFill>
          <a:blip r:embed="rId5"/>
          <a:stretch>
            <a:fillRect/>
          </a:stretch>
        </p:blipFill>
        <p:spPr>
          <a:xfrm>
            <a:off x="6096000" y="1984009"/>
            <a:ext cx="5372850" cy="4686954"/>
          </a:xfrm>
          <a:prstGeom prst="rect">
            <a:avLst/>
          </a:prstGeom>
        </p:spPr>
      </p:pic>
    </p:spTree>
    <p:extLst>
      <p:ext uri="{BB962C8B-B14F-4D97-AF65-F5344CB8AC3E}">
        <p14:creationId xmlns:p14="http://schemas.microsoft.com/office/powerpoint/2010/main" val="27219497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890768-373E-B1A1-E4B1-D460853917D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C3987E7-E1F6-9FCF-CCAF-6CC51623D965}"/>
              </a:ext>
            </a:extLst>
          </p:cNvPr>
          <p:cNvSpPr txBox="1"/>
          <p:nvPr/>
        </p:nvSpPr>
        <p:spPr>
          <a:xfrm>
            <a:off x="0" y="6581001"/>
            <a:ext cx="7824978" cy="276999"/>
          </a:xfrm>
          <a:prstGeom prst="rect">
            <a:avLst/>
          </a:prstGeom>
          <a:noFill/>
        </p:spPr>
        <p:txBody>
          <a:bodyPr wrap="square">
            <a:spAutoFit/>
          </a:bodyPr>
          <a:lstStyle/>
          <a:p>
            <a:pPr marL="0" indent="0">
              <a:buNone/>
            </a:pPr>
            <a:r>
              <a:rPr lang="en-GB" sz="1200" dirty="0">
                <a:hlinkClick r:id="rId2"/>
              </a:rPr>
              <a:t>Optional key stage 1 tests: 2026 mathematics test materials - GOV.UK</a:t>
            </a:r>
            <a:endParaRPr lang="en-GB" sz="1200" b="1" dirty="0">
              <a:solidFill>
                <a:schemeClr val="tx1"/>
              </a:solidFill>
            </a:endParaRPr>
          </a:p>
        </p:txBody>
      </p:sp>
      <p:pic>
        <p:nvPicPr>
          <p:cNvPr id="5" name="Picture 4">
            <a:extLst>
              <a:ext uri="{FF2B5EF4-FFF2-40B4-BE49-F238E27FC236}">
                <a16:creationId xmlns:a16="http://schemas.microsoft.com/office/drawing/2014/main" id="{3DE1D041-9E5A-430D-CE13-CD547FE5C2BE}"/>
              </a:ext>
            </a:extLst>
          </p:cNvPr>
          <p:cNvPicPr>
            <a:picLocks noChangeAspect="1"/>
          </p:cNvPicPr>
          <p:nvPr/>
        </p:nvPicPr>
        <p:blipFill>
          <a:blip r:embed="rId3"/>
          <a:stretch>
            <a:fillRect/>
          </a:stretch>
        </p:blipFill>
        <p:spPr>
          <a:xfrm>
            <a:off x="360067" y="288673"/>
            <a:ext cx="5144218" cy="4525006"/>
          </a:xfrm>
          <a:prstGeom prst="rect">
            <a:avLst/>
          </a:prstGeom>
        </p:spPr>
      </p:pic>
      <p:pic>
        <p:nvPicPr>
          <p:cNvPr id="8" name="Picture 7">
            <a:extLst>
              <a:ext uri="{FF2B5EF4-FFF2-40B4-BE49-F238E27FC236}">
                <a16:creationId xmlns:a16="http://schemas.microsoft.com/office/drawing/2014/main" id="{FBA1F20E-CF30-71FF-87CC-F67C713B04C2}"/>
              </a:ext>
            </a:extLst>
          </p:cNvPr>
          <p:cNvPicPr>
            <a:picLocks noChangeAspect="1"/>
          </p:cNvPicPr>
          <p:nvPr/>
        </p:nvPicPr>
        <p:blipFill>
          <a:blip r:embed="rId4"/>
          <a:stretch>
            <a:fillRect/>
          </a:stretch>
        </p:blipFill>
        <p:spPr>
          <a:xfrm>
            <a:off x="6015057" y="288673"/>
            <a:ext cx="5172797" cy="4696480"/>
          </a:xfrm>
          <a:prstGeom prst="rect">
            <a:avLst/>
          </a:prstGeom>
        </p:spPr>
      </p:pic>
    </p:spTree>
    <p:extLst>
      <p:ext uri="{BB962C8B-B14F-4D97-AF65-F5344CB8AC3E}">
        <p14:creationId xmlns:p14="http://schemas.microsoft.com/office/powerpoint/2010/main" val="23628843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CFFAF-86E3-F54D-215F-773EA08992F9}"/>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F141FF46-C121-6A37-B707-ABCA76065402}"/>
              </a:ext>
            </a:extLst>
          </p:cNvPr>
          <p:cNvSpPr txBox="1"/>
          <p:nvPr/>
        </p:nvSpPr>
        <p:spPr>
          <a:xfrm>
            <a:off x="0" y="6581001"/>
            <a:ext cx="7824978" cy="276999"/>
          </a:xfrm>
          <a:prstGeom prst="rect">
            <a:avLst/>
          </a:prstGeom>
          <a:noFill/>
        </p:spPr>
        <p:txBody>
          <a:bodyPr wrap="square">
            <a:spAutoFit/>
          </a:bodyPr>
          <a:lstStyle/>
          <a:p>
            <a:pPr marL="0" indent="0">
              <a:buNone/>
            </a:pPr>
            <a:r>
              <a:rPr lang="en-GB" sz="1200" dirty="0">
                <a:hlinkClick r:id="rId2"/>
              </a:rPr>
              <a:t>Optional key stage 1 tests: 2026 mathematics test materials - GOV.UK</a:t>
            </a:r>
            <a:endParaRPr lang="en-GB" sz="1200" b="1" dirty="0">
              <a:solidFill>
                <a:schemeClr val="tx1"/>
              </a:solidFill>
            </a:endParaRPr>
          </a:p>
        </p:txBody>
      </p:sp>
      <p:pic>
        <p:nvPicPr>
          <p:cNvPr id="3" name="Picture 2">
            <a:extLst>
              <a:ext uri="{FF2B5EF4-FFF2-40B4-BE49-F238E27FC236}">
                <a16:creationId xmlns:a16="http://schemas.microsoft.com/office/drawing/2014/main" id="{4FDD9791-721D-96F5-8E06-B8C16CA4F5D1}"/>
              </a:ext>
            </a:extLst>
          </p:cNvPr>
          <p:cNvPicPr>
            <a:picLocks noChangeAspect="1"/>
          </p:cNvPicPr>
          <p:nvPr/>
        </p:nvPicPr>
        <p:blipFill>
          <a:blip r:embed="rId3"/>
          <a:stretch>
            <a:fillRect/>
          </a:stretch>
        </p:blipFill>
        <p:spPr>
          <a:xfrm>
            <a:off x="325578" y="253387"/>
            <a:ext cx="5268060" cy="5144218"/>
          </a:xfrm>
          <a:prstGeom prst="rect">
            <a:avLst/>
          </a:prstGeom>
        </p:spPr>
      </p:pic>
      <p:pic>
        <p:nvPicPr>
          <p:cNvPr id="7" name="Picture 6">
            <a:extLst>
              <a:ext uri="{FF2B5EF4-FFF2-40B4-BE49-F238E27FC236}">
                <a16:creationId xmlns:a16="http://schemas.microsoft.com/office/drawing/2014/main" id="{BD566BA5-588C-E540-8F69-F74EC1321E17}"/>
              </a:ext>
            </a:extLst>
          </p:cNvPr>
          <p:cNvPicPr>
            <a:picLocks noChangeAspect="1"/>
          </p:cNvPicPr>
          <p:nvPr/>
        </p:nvPicPr>
        <p:blipFill>
          <a:blip r:embed="rId4"/>
          <a:stretch>
            <a:fillRect/>
          </a:stretch>
        </p:blipFill>
        <p:spPr>
          <a:xfrm>
            <a:off x="6207464" y="443913"/>
            <a:ext cx="5153744" cy="4763165"/>
          </a:xfrm>
          <a:prstGeom prst="rect">
            <a:avLst/>
          </a:prstGeom>
        </p:spPr>
      </p:pic>
    </p:spTree>
    <p:extLst>
      <p:ext uri="{BB962C8B-B14F-4D97-AF65-F5344CB8AC3E}">
        <p14:creationId xmlns:p14="http://schemas.microsoft.com/office/powerpoint/2010/main" val="31817448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A965CE3-61E2-48E0-97FB-A89165DBF9B3}"/>
              </a:ext>
            </a:extLst>
          </p:cNvPr>
          <p:cNvSpPr txBox="1"/>
          <p:nvPr/>
        </p:nvSpPr>
        <p:spPr>
          <a:xfrm>
            <a:off x="91440" y="319827"/>
            <a:ext cx="11021172" cy="1431161"/>
          </a:xfrm>
          <a:prstGeom prst="rect">
            <a:avLst/>
          </a:prstGeom>
          <a:noFill/>
        </p:spPr>
        <p:txBody>
          <a:bodyPr wrap="square" rtlCol="0">
            <a:spAutoFit/>
          </a:bodyPr>
          <a:lstStyle/>
          <a:p>
            <a:pPr fontAlgn="base"/>
            <a:r>
              <a:rPr lang="en-GB" sz="3300" b="1" dirty="0">
                <a:solidFill>
                  <a:srgbClr val="0070C0"/>
                </a:solidFill>
                <a:latin typeface="Arial" panose="020B0604020202020204" pitchFamily="34" charset="0"/>
                <a:cs typeface="Arial" panose="020B0604020202020204" pitchFamily="34" charset="0"/>
              </a:rPr>
              <a:t>Statutory guidance - Pre-key stage 1 standards </a:t>
            </a:r>
          </a:p>
          <a:p>
            <a:pPr fontAlgn="base"/>
            <a:r>
              <a:rPr lang="en-GB" b="1" dirty="0">
                <a:latin typeface="Arial" panose="020B0604020202020204" pitchFamily="34" charset="0"/>
                <a:cs typeface="Arial" panose="020B0604020202020204" pitchFamily="34" charset="0"/>
              </a:rPr>
              <a:t>For teachers to report assessment outcomes for pupils working below the standard of national curriculum assessments (commonly called SATs) at the end of KS1. </a:t>
            </a:r>
          </a:p>
          <a:p>
            <a:endParaRPr lang="en-GB" dirty="0"/>
          </a:p>
        </p:txBody>
      </p:sp>
      <p:pic>
        <p:nvPicPr>
          <p:cNvPr id="8" name="Picture 7" descr="Text, application&#10;&#10;Description automatically generated">
            <a:extLst>
              <a:ext uri="{FF2B5EF4-FFF2-40B4-BE49-F238E27FC236}">
                <a16:creationId xmlns:a16="http://schemas.microsoft.com/office/drawing/2014/main" id="{52511237-0957-4045-4DB6-5F956A7F82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7657" y="1894071"/>
            <a:ext cx="2550893" cy="3667247"/>
          </a:xfrm>
          <a:prstGeom prst="rect">
            <a:avLst/>
          </a:prstGeom>
          <a:ln>
            <a:noFill/>
          </a:ln>
          <a:effectLst>
            <a:outerShdw blurRad="292100" dist="139700" dir="2700000" algn="tl" rotWithShape="0">
              <a:srgbClr val="333333">
                <a:alpha val="65000"/>
              </a:srgbClr>
            </a:outerShdw>
          </a:effectLst>
        </p:spPr>
      </p:pic>
      <p:sp>
        <p:nvSpPr>
          <p:cNvPr id="9" name="TextBox 8">
            <a:extLst>
              <a:ext uri="{FF2B5EF4-FFF2-40B4-BE49-F238E27FC236}">
                <a16:creationId xmlns:a16="http://schemas.microsoft.com/office/drawing/2014/main" id="{B32AB620-DB18-0B78-10FF-2BC0C3CFD328}"/>
              </a:ext>
            </a:extLst>
          </p:cNvPr>
          <p:cNvSpPr txBox="1"/>
          <p:nvPr/>
        </p:nvSpPr>
        <p:spPr>
          <a:xfrm>
            <a:off x="215491" y="6168841"/>
            <a:ext cx="7501748" cy="369332"/>
          </a:xfrm>
          <a:prstGeom prst="rect">
            <a:avLst/>
          </a:prstGeom>
          <a:noFill/>
        </p:spPr>
        <p:txBody>
          <a:bodyPr wrap="square">
            <a:spAutoFit/>
          </a:bodyPr>
          <a:lstStyle/>
          <a:p>
            <a:r>
              <a:rPr lang="en-US" dirty="0">
                <a:hlinkClick r:id="rId4"/>
              </a:rPr>
              <a:t>https://www.gov.uk/government/publications/pre-key-stage-1-standards</a:t>
            </a:r>
            <a:r>
              <a:rPr lang="en-US" dirty="0"/>
              <a:t> </a:t>
            </a:r>
          </a:p>
        </p:txBody>
      </p:sp>
      <p:pic>
        <p:nvPicPr>
          <p:cNvPr id="11" name="Picture 10" descr="Graphical user interface, text, application, email&#10;&#10;Description automatically generated">
            <a:extLst>
              <a:ext uri="{FF2B5EF4-FFF2-40B4-BE49-F238E27FC236}">
                <a16:creationId xmlns:a16="http://schemas.microsoft.com/office/drawing/2014/main" id="{32939E12-B3B2-2378-009B-873113955E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66017" y="1894071"/>
            <a:ext cx="4449780" cy="4043937"/>
          </a:xfrm>
          <a:prstGeom prst="rect">
            <a:avLst/>
          </a:prstGeom>
        </p:spPr>
      </p:pic>
    </p:spTree>
    <p:extLst>
      <p:ext uri="{BB962C8B-B14F-4D97-AF65-F5344CB8AC3E}">
        <p14:creationId xmlns:p14="http://schemas.microsoft.com/office/powerpoint/2010/main" val="23410316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2665" y="264933"/>
            <a:ext cx="6021412" cy="562038"/>
          </a:xfrm>
        </p:spPr>
        <p:txBody>
          <a:bodyPr>
            <a:normAutofit fontScale="90000"/>
          </a:bodyPr>
          <a:lstStyle/>
          <a:p>
            <a:pPr algn="l"/>
            <a:r>
              <a:rPr lang="en-GB" b="1" dirty="0">
                <a:solidFill>
                  <a:srgbClr val="0070C0"/>
                </a:solidFill>
              </a:rPr>
              <a:t>Pre-key stage 1</a:t>
            </a:r>
          </a:p>
        </p:txBody>
      </p:sp>
      <p:pic>
        <p:nvPicPr>
          <p:cNvPr id="8" name="Picture 7" descr="Text&#10;&#10;Description automatically generated">
            <a:extLst>
              <a:ext uri="{FF2B5EF4-FFF2-40B4-BE49-F238E27FC236}">
                <a16:creationId xmlns:a16="http://schemas.microsoft.com/office/drawing/2014/main" id="{502837AA-FE40-2FA5-EE1F-CD1C265747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1892" y="1374195"/>
            <a:ext cx="5373152" cy="1213292"/>
          </a:xfrm>
          <a:prstGeom prst="rect">
            <a:avLst/>
          </a:prstGeom>
        </p:spPr>
      </p:pic>
      <p:pic>
        <p:nvPicPr>
          <p:cNvPr id="10" name="Picture 9" descr="Graphical user interface, text, application, email&#10;&#10;Description automatically generated">
            <a:extLst>
              <a:ext uri="{FF2B5EF4-FFF2-40B4-BE49-F238E27FC236}">
                <a16:creationId xmlns:a16="http://schemas.microsoft.com/office/drawing/2014/main" id="{4B591E61-4180-044F-8A19-F300A1CACF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97029" y="1126289"/>
            <a:ext cx="6183081" cy="4982234"/>
          </a:xfrm>
          <a:prstGeom prst="rect">
            <a:avLst/>
          </a:prstGeom>
        </p:spPr>
      </p:pic>
    </p:spTree>
    <p:extLst>
      <p:ext uri="{BB962C8B-B14F-4D97-AF65-F5344CB8AC3E}">
        <p14:creationId xmlns:p14="http://schemas.microsoft.com/office/powerpoint/2010/main" val="32960962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text, application&#10;&#10;Description automatically generated">
            <a:extLst>
              <a:ext uri="{FF2B5EF4-FFF2-40B4-BE49-F238E27FC236}">
                <a16:creationId xmlns:a16="http://schemas.microsoft.com/office/drawing/2014/main" id="{F56E13DD-9C4C-19F1-856B-998FCECD83AC}"/>
              </a:ext>
            </a:extLst>
          </p:cNvPr>
          <p:cNvPicPr>
            <a:picLocks noChangeAspect="1"/>
          </p:cNvPicPr>
          <p:nvPr/>
        </p:nvPicPr>
        <p:blipFill rotWithShape="1">
          <a:blip r:embed="rId2">
            <a:extLst>
              <a:ext uri="{28A0092B-C50C-407E-A947-70E740481C1C}">
                <a14:useLocalDpi xmlns:a14="http://schemas.microsoft.com/office/drawing/2010/main" val="0"/>
              </a:ext>
            </a:extLst>
          </a:blip>
          <a:srcRect t="32884"/>
          <a:stretch/>
        </p:blipFill>
        <p:spPr>
          <a:xfrm>
            <a:off x="6216939" y="1386840"/>
            <a:ext cx="5501115" cy="4602480"/>
          </a:xfrm>
          <a:prstGeom prst="rect">
            <a:avLst/>
          </a:prstGeom>
        </p:spPr>
      </p:pic>
      <p:pic>
        <p:nvPicPr>
          <p:cNvPr id="8" name="Picture 7" descr="Graphical user interface, text, application&#10;&#10;Description automatically generated">
            <a:extLst>
              <a:ext uri="{FF2B5EF4-FFF2-40B4-BE49-F238E27FC236}">
                <a16:creationId xmlns:a16="http://schemas.microsoft.com/office/drawing/2014/main" id="{09F4D14E-6F1B-4EC5-E4AF-2D2C03192BDE}"/>
              </a:ext>
            </a:extLst>
          </p:cNvPr>
          <p:cNvPicPr>
            <a:picLocks noChangeAspect="1"/>
          </p:cNvPicPr>
          <p:nvPr/>
        </p:nvPicPr>
        <p:blipFill rotWithShape="1">
          <a:blip r:embed="rId2">
            <a:extLst>
              <a:ext uri="{28A0092B-C50C-407E-A947-70E740481C1C}">
                <a14:useLocalDpi xmlns:a14="http://schemas.microsoft.com/office/drawing/2010/main" val="0"/>
              </a:ext>
            </a:extLst>
          </a:blip>
          <a:srcRect b="67335"/>
          <a:stretch/>
        </p:blipFill>
        <p:spPr>
          <a:xfrm>
            <a:off x="473947" y="1386840"/>
            <a:ext cx="5501115" cy="2240057"/>
          </a:xfrm>
          <a:prstGeom prst="rect">
            <a:avLst/>
          </a:prstGeom>
        </p:spPr>
      </p:pic>
      <p:sp>
        <p:nvSpPr>
          <p:cNvPr id="9" name="Title 1">
            <a:extLst>
              <a:ext uri="{FF2B5EF4-FFF2-40B4-BE49-F238E27FC236}">
                <a16:creationId xmlns:a16="http://schemas.microsoft.com/office/drawing/2014/main" id="{4BA7CD9F-4F61-56DB-7EBE-8DD2706C2013}"/>
              </a:ext>
            </a:extLst>
          </p:cNvPr>
          <p:cNvSpPr>
            <a:spLocks noGrp="1"/>
          </p:cNvSpPr>
          <p:nvPr>
            <p:ph type="title"/>
          </p:nvPr>
        </p:nvSpPr>
        <p:spPr>
          <a:xfrm>
            <a:off x="562665" y="264933"/>
            <a:ext cx="6021412" cy="562038"/>
          </a:xfrm>
        </p:spPr>
        <p:txBody>
          <a:bodyPr>
            <a:normAutofit fontScale="90000"/>
          </a:bodyPr>
          <a:lstStyle/>
          <a:p>
            <a:pPr algn="l"/>
            <a:r>
              <a:rPr lang="en-GB" b="1" dirty="0">
                <a:solidFill>
                  <a:srgbClr val="0070C0"/>
                </a:solidFill>
              </a:rPr>
              <a:t>Pre-key </a:t>
            </a:r>
            <a:r>
              <a:rPr lang="en-GB" dirty="0">
                <a:solidFill>
                  <a:srgbClr val="0070C0"/>
                </a:solidFill>
              </a:rPr>
              <a:t>s</a:t>
            </a:r>
            <a:r>
              <a:rPr lang="en-GB" b="1" dirty="0">
                <a:solidFill>
                  <a:srgbClr val="0070C0"/>
                </a:solidFill>
              </a:rPr>
              <a:t>tage 1</a:t>
            </a:r>
          </a:p>
        </p:txBody>
      </p:sp>
    </p:spTree>
    <p:extLst>
      <p:ext uri="{BB962C8B-B14F-4D97-AF65-F5344CB8AC3E}">
        <p14:creationId xmlns:p14="http://schemas.microsoft.com/office/powerpoint/2010/main" val="33295355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2369789-73AF-DABC-6EC8-563DC9CCD755}"/>
              </a:ext>
            </a:extLst>
          </p:cNvPr>
          <p:cNvSpPr>
            <a:spLocks noGrp="1"/>
          </p:cNvSpPr>
          <p:nvPr>
            <p:ph idx="13"/>
          </p:nvPr>
        </p:nvSpPr>
        <p:spPr>
          <a:xfrm>
            <a:off x="686198" y="1886339"/>
            <a:ext cx="6172803" cy="3936547"/>
          </a:xfrm>
        </p:spPr>
        <p:txBody>
          <a:bodyPr/>
          <a:lstStyle/>
          <a:p>
            <a:r>
              <a:rPr lang="en-GB" dirty="0">
                <a:hlinkClick r:id="rId2"/>
              </a:rPr>
              <a:t>Key stage 1: mathematics test framework - GOV.UK</a:t>
            </a:r>
            <a:endParaRPr lang="en-GB" dirty="0"/>
          </a:p>
          <a:p>
            <a:pPr>
              <a:lnSpc>
                <a:spcPct val="150000"/>
              </a:lnSpc>
            </a:pPr>
            <a:r>
              <a:rPr lang="en-GB" sz="1600" b="0" i="0" dirty="0">
                <a:solidFill>
                  <a:srgbClr val="0B0C0C"/>
                </a:solidFill>
                <a:effectLst/>
              </a:rPr>
              <a:t>This test framework is based on the national curriculum programme of study (2014) for mathematics, introduced for teaching in schools from September 2014 and first assessed in the summer term 2016. The framework specifies the purpose, format, content and cognitive domain of the optional key stage 1 (KS1) mathematics tests; it is not designed to be used to guide teaching and learning.</a:t>
            </a:r>
            <a:endParaRPr lang="en-GB" sz="1600" dirty="0"/>
          </a:p>
        </p:txBody>
      </p:sp>
      <p:pic>
        <p:nvPicPr>
          <p:cNvPr id="5" name="Picture 4">
            <a:extLst>
              <a:ext uri="{FF2B5EF4-FFF2-40B4-BE49-F238E27FC236}">
                <a16:creationId xmlns:a16="http://schemas.microsoft.com/office/drawing/2014/main" id="{30CCEF0D-A26A-88C6-2B22-0B56F6502DA8}"/>
              </a:ext>
            </a:extLst>
          </p:cNvPr>
          <p:cNvPicPr>
            <a:picLocks noChangeAspect="1"/>
          </p:cNvPicPr>
          <p:nvPr/>
        </p:nvPicPr>
        <p:blipFill>
          <a:blip r:embed="rId3"/>
          <a:stretch>
            <a:fillRect/>
          </a:stretch>
        </p:blipFill>
        <p:spPr>
          <a:xfrm>
            <a:off x="686198" y="427158"/>
            <a:ext cx="6234983" cy="1176502"/>
          </a:xfrm>
          <a:prstGeom prst="rect">
            <a:avLst/>
          </a:prstGeom>
        </p:spPr>
      </p:pic>
      <p:pic>
        <p:nvPicPr>
          <p:cNvPr id="7" name="Picture 6">
            <a:extLst>
              <a:ext uri="{FF2B5EF4-FFF2-40B4-BE49-F238E27FC236}">
                <a16:creationId xmlns:a16="http://schemas.microsoft.com/office/drawing/2014/main" id="{E3D5D53D-0CFF-23A3-D4A5-C1DCD507593A}"/>
              </a:ext>
            </a:extLst>
          </p:cNvPr>
          <p:cNvPicPr>
            <a:picLocks noChangeAspect="1"/>
          </p:cNvPicPr>
          <p:nvPr/>
        </p:nvPicPr>
        <p:blipFill>
          <a:blip r:embed="rId4"/>
          <a:stretch>
            <a:fillRect/>
          </a:stretch>
        </p:blipFill>
        <p:spPr>
          <a:xfrm>
            <a:off x="748377" y="4749094"/>
            <a:ext cx="6172804" cy="1517156"/>
          </a:xfrm>
          <a:prstGeom prst="rect">
            <a:avLst/>
          </a:prstGeom>
          <a:ln>
            <a:solidFill>
              <a:srgbClr val="002060"/>
            </a:solidFill>
          </a:ln>
        </p:spPr>
      </p:pic>
      <p:pic>
        <p:nvPicPr>
          <p:cNvPr id="4" name="Picture 3">
            <a:extLst>
              <a:ext uri="{FF2B5EF4-FFF2-40B4-BE49-F238E27FC236}">
                <a16:creationId xmlns:a16="http://schemas.microsoft.com/office/drawing/2014/main" id="{343EA8E4-7666-8AE2-99A4-ACAB201D8E2E}"/>
              </a:ext>
            </a:extLst>
          </p:cNvPr>
          <p:cNvPicPr>
            <a:picLocks noChangeAspect="1"/>
          </p:cNvPicPr>
          <p:nvPr/>
        </p:nvPicPr>
        <p:blipFill>
          <a:blip r:embed="rId5"/>
          <a:stretch>
            <a:fillRect/>
          </a:stretch>
        </p:blipFill>
        <p:spPr>
          <a:xfrm>
            <a:off x="7287813" y="0"/>
            <a:ext cx="4509076" cy="6665976"/>
          </a:xfrm>
          <a:prstGeom prst="rect">
            <a:avLst/>
          </a:prstGeom>
        </p:spPr>
      </p:pic>
    </p:spTree>
    <p:extLst>
      <p:ext uri="{BB962C8B-B14F-4D97-AF65-F5344CB8AC3E}">
        <p14:creationId xmlns:p14="http://schemas.microsoft.com/office/powerpoint/2010/main" val="35118964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871DA428-CCE3-4A99-176C-674E9BF6D98E}"/>
              </a:ext>
            </a:extLst>
          </p:cNvPr>
          <p:cNvSpPr txBox="1"/>
          <p:nvPr/>
        </p:nvSpPr>
        <p:spPr>
          <a:xfrm>
            <a:off x="8336110" y="999905"/>
            <a:ext cx="3323654" cy="4858189"/>
          </a:xfrm>
          <a:prstGeom prst="rect">
            <a:avLst/>
          </a:prstGeom>
          <a:solidFill>
            <a:srgbClr val="C8D3EC"/>
          </a:solidFill>
        </p:spPr>
        <p:txBody>
          <a:bodyPr wrap="square">
            <a:spAutoFit/>
          </a:bodyPr>
          <a:lstStyle/>
          <a:p>
            <a:pPr>
              <a:lnSpc>
                <a:spcPct val="150000"/>
              </a:lnSpc>
            </a:pPr>
            <a:r>
              <a:rPr lang="en-GB" sz="1600" dirty="0"/>
              <a:t>The 2026 optional tests assess the national curriculum. This test has been developed to meet the specification set out in the test framework for mathematics at key stage 1. </a:t>
            </a:r>
          </a:p>
          <a:p>
            <a:pPr>
              <a:lnSpc>
                <a:spcPct val="150000"/>
              </a:lnSpc>
            </a:pPr>
            <a:r>
              <a:rPr lang="en-GB" sz="1600" dirty="0"/>
              <a:t>This key stage 1 2026 test is not statutory. The key stage 1 tests can be marked internally within schools to inform teacher assessment. </a:t>
            </a:r>
          </a:p>
          <a:p>
            <a:pPr>
              <a:lnSpc>
                <a:spcPct val="150000"/>
              </a:lnSpc>
            </a:pPr>
            <a:r>
              <a:rPr lang="en-GB" sz="1600" dirty="0"/>
              <a:t>The evidence from the test can be used to help inform this teacher assessment.</a:t>
            </a:r>
          </a:p>
        </p:txBody>
      </p:sp>
      <p:pic>
        <p:nvPicPr>
          <p:cNvPr id="4" name="Picture 3">
            <a:extLst>
              <a:ext uri="{FF2B5EF4-FFF2-40B4-BE49-F238E27FC236}">
                <a16:creationId xmlns:a16="http://schemas.microsoft.com/office/drawing/2014/main" id="{89B57484-1983-EBE5-F1E4-68E6231DA834}"/>
              </a:ext>
            </a:extLst>
          </p:cNvPr>
          <p:cNvPicPr>
            <a:picLocks noChangeAspect="1"/>
          </p:cNvPicPr>
          <p:nvPr/>
        </p:nvPicPr>
        <p:blipFill>
          <a:blip r:embed="rId2"/>
          <a:stretch>
            <a:fillRect/>
          </a:stretch>
        </p:blipFill>
        <p:spPr>
          <a:xfrm>
            <a:off x="719706" y="265175"/>
            <a:ext cx="4364357" cy="5316441"/>
          </a:xfrm>
          <a:prstGeom prst="rect">
            <a:avLst/>
          </a:prstGeom>
        </p:spPr>
      </p:pic>
      <p:sp>
        <p:nvSpPr>
          <p:cNvPr id="7" name="TextBox 6">
            <a:extLst>
              <a:ext uri="{FF2B5EF4-FFF2-40B4-BE49-F238E27FC236}">
                <a16:creationId xmlns:a16="http://schemas.microsoft.com/office/drawing/2014/main" id="{D1700CF1-5389-C100-DEA4-6AE87CEAED15}"/>
              </a:ext>
            </a:extLst>
          </p:cNvPr>
          <p:cNvSpPr txBox="1"/>
          <p:nvPr/>
        </p:nvSpPr>
        <p:spPr>
          <a:xfrm>
            <a:off x="0" y="6581001"/>
            <a:ext cx="7824978" cy="276999"/>
          </a:xfrm>
          <a:prstGeom prst="rect">
            <a:avLst/>
          </a:prstGeom>
          <a:noFill/>
        </p:spPr>
        <p:txBody>
          <a:bodyPr wrap="square">
            <a:spAutoFit/>
          </a:bodyPr>
          <a:lstStyle/>
          <a:p>
            <a:pPr marL="0" indent="0">
              <a:buNone/>
            </a:pPr>
            <a:r>
              <a:rPr lang="en-GB" sz="1200" dirty="0">
                <a:hlinkClick r:id="rId3"/>
              </a:rPr>
              <a:t>Optional key stage 1 tests: 2026 mathematics test materials - GOV.UK</a:t>
            </a:r>
            <a:endParaRPr lang="en-GB" sz="1200" b="1" dirty="0">
              <a:solidFill>
                <a:schemeClr val="tx1"/>
              </a:solidFill>
            </a:endParaRPr>
          </a:p>
        </p:txBody>
      </p:sp>
      <p:pic>
        <p:nvPicPr>
          <p:cNvPr id="9" name="Picture 8">
            <a:extLst>
              <a:ext uri="{FF2B5EF4-FFF2-40B4-BE49-F238E27FC236}">
                <a16:creationId xmlns:a16="http://schemas.microsoft.com/office/drawing/2014/main" id="{C3552C93-952E-523E-AD95-3E27A6A3C6F8}"/>
              </a:ext>
            </a:extLst>
          </p:cNvPr>
          <p:cNvPicPr>
            <a:picLocks noChangeAspect="1"/>
          </p:cNvPicPr>
          <p:nvPr/>
        </p:nvPicPr>
        <p:blipFill>
          <a:blip r:embed="rId4"/>
          <a:stretch>
            <a:fillRect/>
          </a:stretch>
        </p:blipFill>
        <p:spPr>
          <a:xfrm>
            <a:off x="5435911" y="36891"/>
            <a:ext cx="2636289" cy="6181029"/>
          </a:xfrm>
          <a:prstGeom prst="rect">
            <a:avLst/>
          </a:prstGeom>
        </p:spPr>
      </p:pic>
    </p:spTree>
    <p:extLst>
      <p:ext uri="{BB962C8B-B14F-4D97-AF65-F5344CB8AC3E}">
        <p14:creationId xmlns:p14="http://schemas.microsoft.com/office/powerpoint/2010/main" val="19168579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5F229F1-5A9A-DD67-AF21-0986247ED024}"/>
              </a:ext>
            </a:extLst>
          </p:cNvPr>
          <p:cNvSpPr txBox="1">
            <a:spLocks/>
          </p:cNvSpPr>
          <p:nvPr/>
        </p:nvSpPr>
        <p:spPr>
          <a:xfrm>
            <a:off x="609601" y="274638"/>
            <a:ext cx="9750457" cy="1143000"/>
          </a:xfrm>
          <a:prstGeom prst="rect">
            <a:avLst/>
          </a:prstGeom>
        </p:spPr>
        <p:txBody>
          <a:bodyPr/>
          <a:lstStyle>
            <a:lvl1pPr algn="l" defTabSz="1828709" rtl="0" eaLnBrk="1" latinLnBrk="0" hangingPunct="1">
              <a:lnSpc>
                <a:spcPct val="90000"/>
              </a:lnSpc>
              <a:spcBef>
                <a:spcPct val="0"/>
              </a:spcBef>
              <a:buNone/>
              <a:defRPr sz="8800" b="1" kern="1200">
                <a:solidFill>
                  <a:srgbClr val="08314C"/>
                </a:solidFill>
                <a:latin typeface="Arial" panose="020B0604020202020204" pitchFamily="34" charset="0"/>
                <a:ea typeface="+mj-ea"/>
                <a:cs typeface="Arial" panose="020B0604020202020204" pitchFamily="34" charset="0"/>
              </a:defRPr>
            </a:lvl1pPr>
          </a:lstStyle>
          <a:p>
            <a:r>
              <a:rPr lang="en-GB" sz="4400" dirty="0">
                <a:solidFill>
                  <a:srgbClr val="0070C0"/>
                </a:solidFill>
              </a:rPr>
              <a:t>Key Stage 1 Arithmetic Paper 2026</a:t>
            </a:r>
            <a:br>
              <a:rPr lang="en-GB" sz="4400" dirty="0">
                <a:solidFill>
                  <a:srgbClr val="0070C0"/>
                </a:solidFill>
              </a:rPr>
            </a:br>
            <a:endParaRPr lang="en-GB" sz="4400" dirty="0">
              <a:solidFill>
                <a:srgbClr val="0070C0"/>
              </a:solidFill>
            </a:endParaRPr>
          </a:p>
        </p:txBody>
      </p:sp>
      <p:pic>
        <p:nvPicPr>
          <p:cNvPr id="7" name="Picture 6">
            <a:extLst>
              <a:ext uri="{FF2B5EF4-FFF2-40B4-BE49-F238E27FC236}">
                <a16:creationId xmlns:a16="http://schemas.microsoft.com/office/drawing/2014/main" id="{3A59AC78-75E5-643D-3BF7-680B68493AEF}"/>
              </a:ext>
            </a:extLst>
          </p:cNvPr>
          <p:cNvPicPr>
            <a:picLocks noChangeAspect="1"/>
          </p:cNvPicPr>
          <p:nvPr/>
        </p:nvPicPr>
        <p:blipFill>
          <a:blip r:embed="rId3"/>
          <a:stretch>
            <a:fillRect/>
          </a:stretch>
        </p:blipFill>
        <p:spPr>
          <a:xfrm>
            <a:off x="237744" y="1707218"/>
            <a:ext cx="1991003" cy="466790"/>
          </a:xfrm>
          <a:prstGeom prst="rect">
            <a:avLst/>
          </a:prstGeom>
        </p:spPr>
      </p:pic>
      <p:pic>
        <p:nvPicPr>
          <p:cNvPr id="9" name="Picture 8">
            <a:extLst>
              <a:ext uri="{FF2B5EF4-FFF2-40B4-BE49-F238E27FC236}">
                <a16:creationId xmlns:a16="http://schemas.microsoft.com/office/drawing/2014/main" id="{4F73F593-6D16-9CD8-7E23-B94ACC7D139A}"/>
              </a:ext>
            </a:extLst>
          </p:cNvPr>
          <p:cNvPicPr>
            <a:picLocks noChangeAspect="1"/>
          </p:cNvPicPr>
          <p:nvPr/>
        </p:nvPicPr>
        <p:blipFill>
          <a:blip r:embed="rId4"/>
          <a:stretch>
            <a:fillRect/>
          </a:stretch>
        </p:blipFill>
        <p:spPr>
          <a:xfrm>
            <a:off x="237744" y="2511382"/>
            <a:ext cx="2162477" cy="457264"/>
          </a:xfrm>
          <a:prstGeom prst="rect">
            <a:avLst/>
          </a:prstGeom>
        </p:spPr>
      </p:pic>
      <p:pic>
        <p:nvPicPr>
          <p:cNvPr id="11" name="Picture 10">
            <a:extLst>
              <a:ext uri="{FF2B5EF4-FFF2-40B4-BE49-F238E27FC236}">
                <a16:creationId xmlns:a16="http://schemas.microsoft.com/office/drawing/2014/main" id="{B030B143-99ED-5835-45E1-940ED6C30946}"/>
              </a:ext>
            </a:extLst>
          </p:cNvPr>
          <p:cNvPicPr>
            <a:picLocks noChangeAspect="1"/>
          </p:cNvPicPr>
          <p:nvPr/>
        </p:nvPicPr>
        <p:blipFill>
          <a:blip r:embed="rId5"/>
          <a:stretch>
            <a:fillRect/>
          </a:stretch>
        </p:blipFill>
        <p:spPr>
          <a:xfrm>
            <a:off x="237744" y="3323543"/>
            <a:ext cx="2086266" cy="485843"/>
          </a:xfrm>
          <a:prstGeom prst="rect">
            <a:avLst/>
          </a:prstGeom>
        </p:spPr>
      </p:pic>
      <p:pic>
        <p:nvPicPr>
          <p:cNvPr id="13" name="Picture 12">
            <a:extLst>
              <a:ext uri="{FF2B5EF4-FFF2-40B4-BE49-F238E27FC236}">
                <a16:creationId xmlns:a16="http://schemas.microsoft.com/office/drawing/2014/main" id="{598512A3-B55F-A3BA-D693-C9BA2B7B4EDE}"/>
              </a:ext>
            </a:extLst>
          </p:cNvPr>
          <p:cNvPicPr>
            <a:picLocks noChangeAspect="1"/>
          </p:cNvPicPr>
          <p:nvPr/>
        </p:nvPicPr>
        <p:blipFill>
          <a:blip r:embed="rId6"/>
          <a:stretch>
            <a:fillRect/>
          </a:stretch>
        </p:blipFill>
        <p:spPr>
          <a:xfrm>
            <a:off x="237744" y="4127707"/>
            <a:ext cx="2086266" cy="552527"/>
          </a:xfrm>
          <a:prstGeom prst="rect">
            <a:avLst/>
          </a:prstGeom>
        </p:spPr>
      </p:pic>
      <p:pic>
        <p:nvPicPr>
          <p:cNvPr id="15" name="Picture 14">
            <a:extLst>
              <a:ext uri="{FF2B5EF4-FFF2-40B4-BE49-F238E27FC236}">
                <a16:creationId xmlns:a16="http://schemas.microsoft.com/office/drawing/2014/main" id="{F74C7D36-CB2C-69F7-AB77-ADDBAF007929}"/>
              </a:ext>
            </a:extLst>
          </p:cNvPr>
          <p:cNvPicPr>
            <a:picLocks noChangeAspect="1"/>
          </p:cNvPicPr>
          <p:nvPr/>
        </p:nvPicPr>
        <p:blipFill>
          <a:blip r:embed="rId7"/>
          <a:stretch>
            <a:fillRect/>
          </a:stretch>
        </p:blipFill>
        <p:spPr>
          <a:xfrm>
            <a:off x="237744" y="4926913"/>
            <a:ext cx="2438740" cy="447737"/>
          </a:xfrm>
          <a:prstGeom prst="rect">
            <a:avLst/>
          </a:prstGeom>
        </p:spPr>
      </p:pic>
      <p:pic>
        <p:nvPicPr>
          <p:cNvPr id="17" name="Picture 16">
            <a:extLst>
              <a:ext uri="{FF2B5EF4-FFF2-40B4-BE49-F238E27FC236}">
                <a16:creationId xmlns:a16="http://schemas.microsoft.com/office/drawing/2014/main" id="{DBF830F9-70C1-201F-2662-04FC68546348}"/>
              </a:ext>
            </a:extLst>
          </p:cNvPr>
          <p:cNvPicPr>
            <a:picLocks noChangeAspect="1"/>
          </p:cNvPicPr>
          <p:nvPr/>
        </p:nvPicPr>
        <p:blipFill>
          <a:blip r:embed="rId8"/>
          <a:stretch>
            <a:fillRect/>
          </a:stretch>
        </p:blipFill>
        <p:spPr>
          <a:xfrm>
            <a:off x="2564813" y="1707218"/>
            <a:ext cx="2152950" cy="514422"/>
          </a:xfrm>
          <a:prstGeom prst="rect">
            <a:avLst/>
          </a:prstGeom>
        </p:spPr>
      </p:pic>
      <p:pic>
        <p:nvPicPr>
          <p:cNvPr id="19" name="Picture 18">
            <a:extLst>
              <a:ext uri="{FF2B5EF4-FFF2-40B4-BE49-F238E27FC236}">
                <a16:creationId xmlns:a16="http://schemas.microsoft.com/office/drawing/2014/main" id="{98B3AABA-E28E-EC2D-D587-262007E7379B}"/>
              </a:ext>
            </a:extLst>
          </p:cNvPr>
          <p:cNvPicPr>
            <a:picLocks noChangeAspect="1"/>
          </p:cNvPicPr>
          <p:nvPr/>
        </p:nvPicPr>
        <p:blipFill>
          <a:blip r:embed="rId9"/>
          <a:stretch>
            <a:fillRect/>
          </a:stretch>
        </p:blipFill>
        <p:spPr>
          <a:xfrm>
            <a:off x="2564813" y="2511382"/>
            <a:ext cx="2191056" cy="447737"/>
          </a:xfrm>
          <a:prstGeom prst="rect">
            <a:avLst/>
          </a:prstGeom>
        </p:spPr>
      </p:pic>
      <p:pic>
        <p:nvPicPr>
          <p:cNvPr id="21" name="Picture 20">
            <a:extLst>
              <a:ext uri="{FF2B5EF4-FFF2-40B4-BE49-F238E27FC236}">
                <a16:creationId xmlns:a16="http://schemas.microsoft.com/office/drawing/2014/main" id="{CFB654FE-4F25-DFCA-6CAA-1DAA680B642A}"/>
              </a:ext>
            </a:extLst>
          </p:cNvPr>
          <p:cNvPicPr>
            <a:picLocks noChangeAspect="1"/>
          </p:cNvPicPr>
          <p:nvPr/>
        </p:nvPicPr>
        <p:blipFill>
          <a:blip r:embed="rId10"/>
          <a:stretch>
            <a:fillRect/>
          </a:stretch>
        </p:blipFill>
        <p:spPr>
          <a:xfrm>
            <a:off x="2564813" y="3321041"/>
            <a:ext cx="1971950" cy="419158"/>
          </a:xfrm>
          <a:prstGeom prst="rect">
            <a:avLst/>
          </a:prstGeom>
        </p:spPr>
      </p:pic>
      <p:pic>
        <p:nvPicPr>
          <p:cNvPr id="23" name="Picture 22">
            <a:extLst>
              <a:ext uri="{FF2B5EF4-FFF2-40B4-BE49-F238E27FC236}">
                <a16:creationId xmlns:a16="http://schemas.microsoft.com/office/drawing/2014/main" id="{737C6D15-A3BF-B16C-5C6B-C84CC358DB40}"/>
              </a:ext>
            </a:extLst>
          </p:cNvPr>
          <p:cNvPicPr>
            <a:picLocks noChangeAspect="1"/>
          </p:cNvPicPr>
          <p:nvPr/>
        </p:nvPicPr>
        <p:blipFill>
          <a:blip r:embed="rId11"/>
          <a:stretch>
            <a:fillRect/>
          </a:stretch>
        </p:blipFill>
        <p:spPr>
          <a:xfrm>
            <a:off x="2574339" y="4133990"/>
            <a:ext cx="2172003" cy="504895"/>
          </a:xfrm>
          <a:prstGeom prst="rect">
            <a:avLst/>
          </a:prstGeom>
        </p:spPr>
      </p:pic>
      <p:pic>
        <p:nvPicPr>
          <p:cNvPr id="25" name="Picture 24">
            <a:extLst>
              <a:ext uri="{FF2B5EF4-FFF2-40B4-BE49-F238E27FC236}">
                <a16:creationId xmlns:a16="http://schemas.microsoft.com/office/drawing/2014/main" id="{7622541C-2554-D7CA-F05A-152B4EF2B407}"/>
              </a:ext>
            </a:extLst>
          </p:cNvPr>
          <p:cNvPicPr>
            <a:picLocks noChangeAspect="1"/>
          </p:cNvPicPr>
          <p:nvPr/>
        </p:nvPicPr>
        <p:blipFill>
          <a:blip r:embed="rId12"/>
          <a:stretch>
            <a:fillRect/>
          </a:stretch>
        </p:blipFill>
        <p:spPr>
          <a:xfrm>
            <a:off x="2757340" y="4926913"/>
            <a:ext cx="2105319" cy="457264"/>
          </a:xfrm>
          <a:prstGeom prst="rect">
            <a:avLst/>
          </a:prstGeom>
        </p:spPr>
      </p:pic>
      <p:pic>
        <p:nvPicPr>
          <p:cNvPr id="29" name="Picture 28">
            <a:extLst>
              <a:ext uri="{FF2B5EF4-FFF2-40B4-BE49-F238E27FC236}">
                <a16:creationId xmlns:a16="http://schemas.microsoft.com/office/drawing/2014/main" id="{71201C00-D644-D0D7-8803-7B8E4E910F8A}"/>
              </a:ext>
            </a:extLst>
          </p:cNvPr>
          <p:cNvPicPr>
            <a:picLocks noChangeAspect="1"/>
          </p:cNvPicPr>
          <p:nvPr/>
        </p:nvPicPr>
        <p:blipFill>
          <a:blip r:embed="rId13"/>
          <a:stretch>
            <a:fillRect/>
          </a:stretch>
        </p:blipFill>
        <p:spPr>
          <a:xfrm>
            <a:off x="4939304" y="1707218"/>
            <a:ext cx="2248214" cy="466790"/>
          </a:xfrm>
          <a:prstGeom prst="rect">
            <a:avLst/>
          </a:prstGeom>
        </p:spPr>
      </p:pic>
      <p:pic>
        <p:nvPicPr>
          <p:cNvPr id="31" name="Picture 30">
            <a:extLst>
              <a:ext uri="{FF2B5EF4-FFF2-40B4-BE49-F238E27FC236}">
                <a16:creationId xmlns:a16="http://schemas.microsoft.com/office/drawing/2014/main" id="{74005984-A8CC-B5B9-F960-EC012A86064B}"/>
              </a:ext>
            </a:extLst>
          </p:cNvPr>
          <p:cNvPicPr>
            <a:picLocks noChangeAspect="1"/>
          </p:cNvPicPr>
          <p:nvPr/>
        </p:nvPicPr>
        <p:blipFill>
          <a:blip r:embed="rId14"/>
          <a:stretch>
            <a:fillRect/>
          </a:stretch>
        </p:blipFill>
        <p:spPr>
          <a:xfrm>
            <a:off x="4929605" y="2511765"/>
            <a:ext cx="2124371" cy="447737"/>
          </a:xfrm>
          <a:prstGeom prst="rect">
            <a:avLst/>
          </a:prstGeom>
        </p:spPr>
      </p:pic>
      <p:pic>
        <p:nvPicPr>
          <p:cNvPr id="33" name="Picture 32">
            <a:extLst>
              <a:ext uri="{FF2B5EF4-FFF2-40B4-BE49-F238E27FC236}">
                <a16:creationId xmlns:a16="http://schemas.microsoft.com/office/drawing/2014/main" id="{66429069-5B7D-F3DA-B2A6-EF2E625443DF}"/>
              </a:ext>
            </a:extLst>
          </p:cNvPr>
          <p:cNvPicPr>
            <a:picLocks noChangeAspect="1"/>
          </p:cNvPicPr>
          <p:nvPr/>
        </p:nvPicPr>
        <p:blipFill>
          <a:blip r:embed="rId15"/>
          <a:stretch>
            <a:fillRect/>
          </a:stretch>
        </p:blipFill>
        <p:spPr>
          <a:xfrm>
            <a:off x="4929605" y="3317788"/>
            <a:ext cx="2191056" cy="495369"/>
          </a:xfrm>
          <a:prstGeom prst="rect">
            <a:avLst/>
          </a:prstGeom>
        </p:spPr>
      </p:pic>
      <p:pic>
        <p:nvPicPr>
          <p:cNvPr id="35" name="Picture 34">
            <a:extLst>
              <a:ext uri="{FF2B5EF4-FFF2-40B4-BE49-F238E27FC236}">
                <a16:creationId xmlns:a16="http://schemas.microsoft.com/office/drawing/2014/main" id="{3FCF92AE-11A7-7433-94C9-C8554FAED46D}"/>
              </a:ext>
            </a:extLst>
          </p:cNvPr>
          <p:cNvPicPr>
            <a:picLocks noChangeAspect="1"/>
          </p:cNvPicPr>
          <p:nvPr/>
        </p:nvPicPr>
        <p:blipFill>
          <a:blip r:embed="rId16"/>
          <a:stretch>
            <a:fillRect/>
          </a:stretch>
        </p:blipFill>
        <p:spPr>
          <a:xfrm>
            <a:off x="4920210" y="4127707"/>
            <a:ext cx="2229161" cy="457264"/>
          </a:xfrm>
          <a:prstGeom prst="rect">
            <a:avLst/>
          </a:prstGeom>
        </p:spPr>
      </p:pic>
      <p:pic>
        <p:nvPicPr>
          <p:cNvPr id="37" name="Picture 36">
            <a:extLst>
              <a:ext uri="{FF2B5EF4-FFF2-40B4-BE49-F238E27FC236}">
                <a16:creationId xmlns:a16="http://schemas.microsoft.com/office/drawing/2014/main" id="{5931995E-9A9C-1659-9AA6-7290B32A0FC1}"/>
              </a:ext>
            </a:extLst>
          </p:cNvPr>
          <p:cNvPicPr>
            <a:picLocks noChangeAspect="1"/>
          </p:cNvPicPr>
          <p:nvPr/>
        </p:nvPicPr>
        <p:blipFill>
          <a:blip r:embed="rId17"/>
          <a:stretch>
            <a:fillRect/>
          </a:stretch>
        </p:blipFill>
        <p:spPr>
          <a:xfrm>
            <a:off x="4929605" y="4929505"/>
            <a:ext cx="2162477" cy="552527"/>
          </a:xfrm>
          <a:prstGeom prst="rect">
            <a:avLst/>
          </a:prstGeom>
        </p:spPr>
      </p:pic>
      <p:pic>
        <p:nvPicPr>
          <p:cNvPr id="39" name="Picture 38">
            <a:extLst>
              <a:ext uri="{FF2B5EF4-FFF2-40B4-BE49-F238E27FC236}">
                <a16:creationId xmlns:a16="http://schemas.microsoft.com/office/drawing/2014/main" id="{75052AC2-47AF-A546-3A53-FEB5BF2AB54C}"/>
              </a:ext>
            </a:extLst>
          </p:cNvPr>
          <p:cNvPicPr>
            <a:picLocks noChangeAspect="1"/>
          </p:cNvPicPr>
          <p:nvPr/>
        </p:nvPicPr>
        <p:blipFill>
          <a:blip r:embed="rId18"/>
          <a:stretch>
            <a:fillRect/>
          </a:stretch>
        </p:blipFill>
        <p:spPr>
          <a:xfrm>
            <a:off x="7269709" y="1695810"/>
            <a:ext cx="2276793" cy="504895"/>
          </a:xfrm>
          <a:prstGeom prst="rect">
            <a:avLst/>
          </a:prstGeom>
        </p:spPr>
      </p:pic>
      <p:pic>
        <p:nvPicPr>
          <p:cNvPr id="41" name="Picture 40">
            <a:extLst>
              <a:ext uri="{FF2B5EF4-FFF2-40B4-BE49-F238E27FC236}">
                <a16:creationId xmlns:a16="http://schemas.microsoft.com/office/drawing/2014/main" id="{72FBE898-86A6-EDDD-9F1C-39AAA89FEF16}"/>
              </a:ext>
            </a:extLst>
          </p:cNvPr>
          <p:cNvPicPr>
            <a:picLocks noChangeAspect="1"/>
          </p:cNvPicPr>
          <p:nvPr/>
        </p:nvPicPr>
        <p:blipFill>
          <a:blip r:embed="rId19"/>
          <a:stretch>
            <a:fillRect/>
          </a:stretch>
        </p:blipFill>
        <p:spPr>
          <a:xfrm>
            <a:off x="7269709" y="2511382"/>
            <a:ext cx="2219635" cy="466790"/>
          </a:xfrm>
          <a:prstGeom prst="rect">
            <a:avLst/>
          </a:prstGeom>
        </p:spPr>
      </p:pic>
      <p:pic>
        <p:nvPicPr>
          <p:cNvPr id="43" name="Picture 42">
            <a:extLst>
              <a:ext uri="{FF2B5EF4-FFF2-40B4-BE49-F238E27FC236}">
                <a16:creationId xmlns:a16="http://schemas.microsoft.com/office/drawing/2014/main" id="{A88CF9BF-C9C2-83E3-1E4D-4B4D8D4B8FCA}"/>
              </a:ext>
            </a:extLst>
          </p:cNvPr>
          <p:cNvPicPr>
            <a:picLocks noChangeAspect="1"/>
          </p:cNvPicPr>
          <p:nvPr/>
        </p:nvPicPr>
        <p:blipFill>
          <a:blip r:embed="rId20"/>
          <a:stretch>
            <a:fillRect/>
          </a:stretch>
        </p:blipFill>
        <p:spPr>
          <a:xfrm>
            <a:off x="7269709" y="4125024"/>
            <a:ext cx="2038635" cy="438211"/>
          </a:xfrm>
          <a:prstGeom prst="rect">
            <a:avLst/>
          </a:prstGeom>
        </p:spPr>
      </p:pic>
      <p:pic>
        <p:nvPicPr>
          <p:cNvPr id="45" name="Picture 44">
            <a:extLst>
              <a:ext uri="{FF2B5EF4-FFF2-40B4-BE49-F238E27FC236}">
                <a16:creationId xmlns:a16="http://schemas.microsoft.com/office/drawing/2014/main" id="{5C01A83B-FF3D-8293-23F1-7CD7FC4FDDD1}"/>
              </a:ext>
            </a:extLst>
          </p:cNvPr>
          <p:cNvPicPr>
            <a:picLocks noChangeAspect="1"/>
          </p:cNvPicPr>
          <p:nvPr/>
        </p:nvPicPr>
        <p:blipFill>
          <a:blip r:embed="rId21"/>
          <a:stretch>
            <a:fillRect/>
          </a:stretch>
        </p:blipFill>
        <p:spPr>
          <a:xfrm>
            <a:off x="7269327" y="3316087"/>
            <a:ext cx="2229161" cy="466790"/>
          </a:xfrm>
          <a:prstGeom prst="rect">
            <a:avLst/>
          </a:prstGeom>
        </p:spPr>
      </p:pic>
      <p:pic>
        <p:nvPicPr>
          <p:cNvPr id="47" name="Picture 46">
            <a:extLst>
              <a:ext uri="{FF2B5EF4-FFF2-40B4-BE49-F238E27FC236}">
                <a16:creationId xmlns:a16="http://schemas.microsoft.com/office/drawing/2014/main" id="{50BF4A97-246C-B0AD-6C7A-1DA1112DA432}"/>
              </a:ext>
            </a:extLst>
          </p:cNvPr>
          <p:cNvPicPr>
            <a:picLocks noChangeAspect="1"/>
          </p:cNvPicPr>
          <p:nvPr/>
        </p:nvPicPr>
        <p:blipFill>
          <a:blip r:embed="rId22"/>
          <a:stretch>
            <a:fillRect/>
          </a:stretch>
        </p:blipFill>
        <p:spPr>
          <a:xfrm>
            <a:off x="7269327" y="4924191"/>
            <a:ext cx="2124371" cy="485843"/>
          </a:xfrm>
          <a:prstGeom prst="rect">
            <a:avLst/>
          </a:prstGeom>
        </p:spPr>
      </p:pic>
      <p:pic>
        <p:nvPicPr>
          <p:cNvPr id="49" name="Picture 48">
            <a:extLst>
              <a:ext uri="{FF2B5EF4-FFF2-40B4-BE49-F238E27FC236}">
                <a16:creationId xmlns:a16="http://schemas.microsoft.com/office/drawing/2014/main" id="{262C810E-EE8F-47E1-BF49-4448EADCD182}"/>
              </a:ext>
            </a:extLst>
          </p:cNvPr>
          <p:cNvPicPr>
            <a:picLocks noChangeAspect="1"/>
          </p:cNvPicPr>
          <p:nvPr/>
        </p:nvPicPr>
        <p:blipFill>
          <a:blip r:embed="rId23"/>
          <a:stretch>
            <a:fillRect/>
          </a:stretch>
        </p:blipFill>
        <p:spPr>
          <a:xfrm>
            <a:off x="9608939" y="1705335"/>
            <a:ext cx="2219635" cy="485843"/>
          </a:xfrm>
          <a:prstGeom prst="rect">
            <a:avLst/>
          </a:prstGeom>
        </p:spPr>
      </p:pic>
      <p:pic>
        <p:nvPicPr>
          <p:cNvPr id="51" name="Picture 50">
            <a:extLst>
              <a:ext uri="{FF2B5EF4-FFF2-40B4-BE49-F238E27FC236}">
                <a16:creationId xmlns:a16="http://schemas.microsoft.com/office/drawing/2014/main" id="{61AEB6B3-9343-573D-3042-8735F6C14052}"/>
              </a:ext>
            </a:extLst>
          </p:cNvPr>
          <p:cNvPicPr>
            <a:picLocks noChangeAspect="1"/>
          </p:cNvPicPr>
          <p:nvPr/>
        </p:nvPicPr>
        <p:blipFill>
          <a:blip r:embed="rId24"/>
          <a:stretch>
            <a:fillRect/>
          </a:stretch>
        </p:blipFill>
        <p:spPr>
          <a:xfrm>
            <a:off x="9608556" y="2511764"/>
            <a:ext cx="2238687" cy="447737"/>
          </a:xfrm>
          <a:prstGeom prst="rect">
            <a:avLst/>
          </a:prstGeom>
        </p:spPr>
      </p:pic>
      <p:pic>
        <p:nvPicPr>
          <p:cNvPr id="53" name="Picture 52">
            <a:extLst>
              <a:ext uri="{FF2B5EF4-FFF2-40B4-BE49-F238E27FC236}">
                <a16:creationId xmlns:a16="http://schemas.microsoft.com/office/drawing/2014/main" id="{03BBA432-9660-12D1-3E5B-F7E6BCA59E39}"/>
              </a:ext>
            </a:extLst>
          </p:cNvPr>
          <p:cNvPicPr>
            <a:picLocks noChangeAspect="1"/>
          </p:cNvPicPr>
          <p:nvPr/>
        </p:nvPicPr>
        <p:blipFill>
          <a:blip r:embed="rId25"/>
          <a:stretch>
            <a:fillRect/>
          </a:stretch>
        </p:blipFill>
        <p:spPr>
          <a:xfrm>
            <a:off x="9608556" y="3319317"/>
            <a:ext cx="2210108" cy="419158"/>
          </a:xfrm>
          <a:prstGeom prst="rect">
            <a:avLst/>
          </a:prstGeom>
        </p:spPr>
      </p:pic>
      <p:pic>
        <p:nvPicPr>
          <p:cNvPr id="55" name="Picture 54">
            <a:extLst>
              <a:ext uri="{FF2B5EF4-FFF2-40B4-BE49-F238E27FC236}">
                <a16:creationId xmlns:a16="http://schemas.microsoft.com/office/drawing/2014/main" id="{167CB2CC-0247-94E1-A7D3-6064A3DC49BB}"/>
              </a:ext>
            </a:extLst>
          </p:cNvPr>
          <p:cNvPicPr>
            <a:picLocks noChangeAspect="1"/>
          </p:cNvPicPr>
          <p:nvPr/>
        </p:nvPicPr>
        <p:blipFill>
          <a:blip r:embed="rId26"/>
          <a:stretch>
            <a:fillRect/>
          </a:stretch>
        </p:blipFill>
        <p:spPr>
          <a:xfrm>
            <a:off x="9608938" y="4124642"/>
            <a:ext cx="2229161" cy="447737"/>
          </a:xfrm>
          <a:prstGeom prst="rect">
            <a:avLst/>
          </a:prstGeom>
        </p:spPr>
      </p:pic>
      <p:pic>
        <p:nvPicPr>
          <p:cNvPr id="57" name="Picture 56">
            <a:extLst>
              <a:ext uri="{FF2B5EF4-FFF2-40B4-BE49-F238E27FC236}">
                <a16:creationId xmlns:a16="http://schemas.microsoft.com/office/drawing/2014/main" id="{50F74EE5-A6E9-39D7-8DA5-5B8F71608F1E}"/>
              </a:ext>
            </a:extLst>
          </p:cNvPr>
          <p:cNvPicPr>
            <a:picLocks noChangeAspect="1"/>
          </p:cNvPicPr>
          <p:nvPr/>
        </p:nvPicPr>
        <p:blipFill>
          <a:blip r:embed="rId27"/>
          <a:stretch>
            <a:fillRect/>
          </a:stretch>
        </p:blipFill>
        <p:spPr>
          <a:xfrm>
            <a:off x="9610436" y="4924191"/>
            <a:ext cx="2372056" cy="581106"/>
          </a:xfrm>
          <a:prstGeom prst="rect">
            <a:avLst/>
          </a:prstGeom>
        </p:spPr>
      </p:pic>
    </p:spTree>
    <p:extLst>
      <p:ext uri="{BB962C8B-B14F-4D97-AF65-F5344CB8AC3E}">
        <p14:creationId xmlns:p14="http://schemas.microsoft.com/office/powerpoint/2010/main" val="16965365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ED6901-003D-53D7-A940-65749605171F}"/>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E9F8293E-58EF-1B93-E4E0-C1B3FFD29F11}"/>
              </a:ext>
            </a:extLst>
          </p:cNvPr>
          <p:cNvSpPr txBox="1">
            <a:spLocks/>
          </p:cNvSpPr>
          <p:nvPr/>
        </p:nvSpPr>
        <p:spPr>
          <a:xfrm>
            <a:off x="609601" y="274638"/>
            <a:ext cx="9750457" cy="1143000"/>
          </a:xfrm>
          <a:prstGeom prst="rect">
            <a:avLst/>
          </a:prstGeom>
        </p:spPr>
        <p:txBody>
          <a:bodyPr/>
          <a:lstStyle>
            <a:lvl1pPr algn="l" defTabSz="1828709" rtl="0" eaLnBrk="1" latinLnBrk="0" hangingPunct="1">
              <a:lnSpc>
                <a:spcPct val="90000"/>
              </a:lnSpc>
              <a:spcBef>
                <a:spcPct val="0"/>
              </a:spcBef>
              <a:buNone/>
              <a:defRPr sz="8800" b="1" kern="1200">
                <a:solidFill>
                  <a:srgbClr val="08314C"/>
                </a:solidFill>
                <a:latin typeface="Arial" panose="020B0604020202020204" pitchFamily="34" charset="0"/>
                <a:ea typeface="+mj-ea"/>
                <a:cs typeface="Arial" panose="020B0604020202020204" pitchFamily="34" charset="0"/>
              </a:defRPr>
            </a:lvl1pPr>
          </a:lstStyle>
          <a:p>
            <a:r>
              <a:rPr lang="en-GB" sz="4400" dirty="0">
                <a:solidFill>
                  <a:srgbClr val="0070C0"/>
                </a:solidFill>
              </a:rPr>
              <a:t>Key Stage 1 Arithmetic Paper 2026</a:t>
            </a:r>
          </a:p>
          <a:p>
            <a:r>
              <a:rPr lang="en-GB" sz="3600" dirty="0">
                <a:solidFill>
                  <a:srgbClr val="0070C0"/>
                </a:solidFill>
              </a:rPr>
              <a:t>Addition and Subtraction</a:t>
            </a:r>
            <a:br>
              <a:rPr lang="en-GB" sz="4400" dirty="0">
                <a:solidFill>
                  <a:srgbClr val="0070C0"/>
                </a:solidFill>
              </a:rPr>
            </a:br>
            <a:endParaRPr lang="en-GB" sz="4400" dirty="0">
              <a:solidFill>
                <a:srgbClr val="0070C0"/>
              </a:solidFill>
            </a:endParaRPr>
          </a:p>
        </p:txBody>
      </p:sp>
      <p:pic>
        <p:nvPicPr>
          <p:cNvPr id="7" name="Picture 6">
            <a:extLst>
              <a:ext uri="{FF2B5EF4-FFF2-40B4-BE49-F238E27FC236}">
                <a16:creationId xmlns:a16="http://schemas.microsoft.com/office/drawing/2014/main" id="{C12314E3-0108-EFE9-B060-ACFDCE8C1BF1}"/>
              </a:ext>
            </a:extLst>
          </p:cNvPr>
          <p:cNvPicPr>
            <a:picLocks noChangeAspect="1"/>
          </p:cNvPicPr>
          <p:nvPr/>
        </p:nvPicPr>
        <p:blipFill>
          <a:blip r:embed="rId3"/>
          <a:stretch>
            <a:fillRect/>
          </a:stretch>
        </p:blipFill>
        <p:spPr>
          <a:xfrm>
            <a:off x="621792" y="1999826"/>
            <a:ext cx="1991003" cy="466790"/>
          </a:xfrm>
          <a:prstGeom prst="rect">
            <a:avLst/>
          </a:prstGeom>
        </p:spPr>
      </p:pic>
      <p:pic>
        <p:nvPicPr>
          <p:cNvPr id="9" name="Picture 8">
            <a:extLst>
              <a:ext uri="{FF2B5EF4-FFF2-40B4-BE49-F238E27FC236}">
                <a16:creationId xmlns:a16="http://schemas.microsoft.com/office/drawing/2014/main" id="{844A3FEA-4E33-B791-4B66-3386FCC11D4D}"/>
              </a:ext>
            </a:extLst>
          </p:cNvPr>
          <p:cNvPicPr>
            <a:picLocks noChangeAspect="1"/>
          </p:cNvPicPr>
          <p:nvPr/>
        </p:nvPicPr>
        <p:blipFill>
          <a:blip r:embed="rId4"/>
          <a:stretch>
            <a:fillRect/>
          </a:stretch>
        </p:blipFill>
        <p:spPr>
          <a:xfrm>
            <a:off x="621792" y="2803990"/>
            <a:ext cx="2162477" cy="457264"/>
          </a:xfrm>
          <a:prstGeom prst="rect">
            <a:avLst/>
          </a:prstGeom>
        </p:spPr>
      </p:pic>
      <p:pic>
        <p:nvPicPr>
          <p:cNvPr id="11" name="Picture 10">
            <a:extLst>
              <a:ext uri="{FF2B5EF4-FFF2-40B4-BE49-F238E27FC236}">
                <a16:creationId xmlns:a16="http://schemas.microsoft.com/office/drawing/2014/main" id="{AFB0CF9B-0938-4E81-1820-3602DC38F4F5}"/>
              </a:ext>
            </a:extLst>
          </p:cNvPr>
          <p:cNvPicPr>
            <a:picLocks noChangeAspect="1"/>
          </p:cNvPicPr>
          <p:nvPr/>
        </p:nvPicPr>
        <p:blipFill>
          <a:blip r:embed="rId5"/>
          <a:stretch>
            <a:fillRect/>
          </a:stretch>
        </p:blipFill>
        <p:spPr>
          <a:xfrm>
            <a:off x="621792" y="3616151"/>
            <a:ext cx="2086266" cy="485843"/>
          </a:xfrm>
          <a:prstGeom prst="rect">
            <a:avLst/>
          </a:prstGeom>
        </p:spPr>
      </p:pic>
      <p:pic>
        <p:nvPicPr>
          <p:cNvPr id="15" name="Picture 14">
            <a:extLst>
              <a:ext uri="{FF2B5EF4-FFF2-40B4-BE49-F238E27FC236}">
                <a16:creationId xmlns:a16="http://schemas.microsoft.com/office/drawing/2014/main" id="{AFE14424-5282-B965-349A-CD69EA681BF6}"/>
              </a:ext>
            </a:extLst>
          </p:cNvPr>
          <p:cNvPicPr>
            <a:picLocks noChangeAspect="1"/>
          </p:cNvPicPr>
          <p:nvPr/>
        </p:nvPicPr>
        <p:blipFill>
          <a:blip r:embed="rId6"/>
          <a:stretch>
            <a:fillRect/>
          </a:stretch>
        </p:blipFill>
        <p:spPr>
          <a:xfrm>
            <a:off x="633984" y="4412868"/>
            <a:ext cx="2438740" cy="447737"/>
          </a:xfrm>
          <a:prstGeom prst="rect">
            <a:avLst/>
          </a:prstGeom>
        </p:spPr>
      </p:pic>
      <p:pic>
        <p:nvPicPr>
          <p:cNvPr id="17" name="Picture 16">
            <a:extLst>
              <a:ext uri="{FF2B5EF4-FFF2-40B4-BE49-F238E27FC236}">
                <a16:creationId xmlns:a16="http://schemas.microsoft.com/office/drawing/2014/main" id="{1C9B81A8-97CF-C2D2-E191-D7AB31D86E73}"/>
              </a:ext>
            </a:extLst>
          </p:cNvPr>
          <p:cNvPicPr>
            <a:picLocks noChangeAspect="1"/>
          </p:cNvPicPr>
          <p:nvPr/>
        </p:nvPicPr>
        <p:blipFill>
          <a:blip r:embed="rId7"/>
          <a:stretch>
            <a:fillRect/>
          </a:stretch>
        </p:blipFill>
        <p:spPr>
          <a:xfrm>
            <a:off x="633984" y="5195323"/>
            <a:ext cx="2152950" cy="514422"/>
          </a:xfrm>
          <a:prstGeom prst="rect">
            <a:avLst/>
          </a:prstGeom>
        </p:spPr>
      </p:pic>
      <p:pic>
        <p:nvPicPr>
          <p:cNvPr id="19" name="Picture 18">
            <a:extLst>
              <a:ext uri="{FF2B5EF4-FFF2-40B4-BE49-F238E27FC236}">
                <a16:creationId xmlns:a16="http://schemas.microsoft.com/office/drawing/2014/main" id="{5B7395EE-9CAC-9791-A60E-595055495B55}"/>
              </a:ext>
            </a:extLst>
          </p:cNvPr>
          <p:cNvPicPr>
            <a:picLocks noChangeAspect="1"/>
          </p:cNvPicPr>
          <p:nvPr/>
        </p:nvPicPr>
        <p:blipFill>
          <a:blip r:embed="rId8"/>
          <a:stretch>
            <a:fillRect/>
          </a:stretch>
        </p:blipFill>
        <p:spPr>
          <a:xfrm>
            <a:off x="3344979" y="1984723"/>
            <a:ext cx="2191056" cy="447737"/>
          </a:xfrm>
          <a:prstGeom prst="rect">
            <a:avLst/>
          </a:prstGeom>
        </p:spPr>
      </p:pic>
      <p:pic>
        <p:nvPicPr>
          <p:cNvPr id="23" name="Picture 22">
            <a:extLst>
              <a:ext uri="{FF2B5EF4-FFF2-40B4-BE49-F238E27FC236}">
                <a16:creationId xmlns:a16="http://schemas.microsoft.com/office/drawing/2014/main" id="{2E2A89B1-0574-91E0-C12D-F83D79325838}"/>
              </a:ext>
            </a:extLst>
          </p:cNvPr>
          <p:cNvPicPr>
            <a:picLocks noChangeAspect="1"/>
          </p:cNvPicPr>
          <p:nvPr/>
        </p:nvPicPr>
        <p:blipFill>
          <a:blip r:embed="rId9"/>
          <a:stretch>
            <a:fillRect/>
          </a:stretch>
        </p:blipFill>
        <p:spPr>
          <a:xfrm>
            <a:off x="3345361" y="2800446"/>
            <a:ext cx="2172003" cy="504895"/>
          </a:xfrm>
          <a:prstGeom prst="rect">
            <a:avLst/>
          </a:prstGeom>
        </p:spPr>
      </p:pic>
      <p:pic>
        <p:nvPicPr>
          <p:cNvPr id="29" name="Picture 28">
            <a:extLst>
              <a:ext uri="{FF2B5EF4-FFF2-40B4-BE49-F238E27FC236}">
                <a16:creationId xmlns:a16="http://schemas.microsoft.com/office/drawing/2014/main" id="{CE883DBE-4CAA-4873-17E0-1FDB5A3A9DC7}"/>
              </a:ext>
            </a:extLst>
          </p:cNvPr>
          <p:cNvPicPr>
            <a:picLocks noChangeAspect="1"/>
          </p:cNvPicPr>
          <p:nvPr/>
        </p:nvPicPr>
        <p:blipFill>
          <a:blip r:embed="rId10"/>
          <a:stretch>
            <a:fillRect/>
          </a:stretch>
        </p:blipFill>
        <p:spPr>
          <a:xfrm>
            <a:off x="3345361" y="3616151"/>
            <a:ext cx="2248214" cy="466790"/>
          </a:xfrm>
          <a:prstGeom prst="rect">
            <a:avLst/>
          </a:prstGeom>
        </p:spPr>
      </p:pic>
      <p:pic>
        <p:nvPicPr>
          <p:cNvPr id="31" name="Picture 30">
            <a:extLst>
              <a:ext uri="{FF2B5EF4-FFF2-40B4-BE49-F238E27FC236}">
                <a16:creationId xmlns:a16="http://schemas.microsoft.com/office/drawing/2014/main" id="{2D332984-7524-5102-FB7E-9CFD9261753C}"/>
              </a:ext>
            </a:extLst>
          </p:cNvPr>
          <p:cNvPicPr>
            <a:picLocks noChangeAspect="1"/>
          </p:cNvPicPr>
          <p:nvPr/>
        </p:nvPicPr>
        <p:blipFill>
          <a:blip r:embed="rId11"/>
          <a:stretch>
            <a:fillRect/>
          </a:stretch>
        </p:blipFill>
        <p:spPr>
          <a:xfrm>
            <a:off x="3335662" y="4420698"/>
            <a:ext cx="2124371" cy="447737"/>
          </a:xfrm>
          <a:prstGeom prst="rect">
            <a:avLst/>
          </a:prstGeom>
        </p:spPr>
      </p:pic>
      <p:pic>
        <p:nvPicPr>
          <p:cNvPr id="33" name="Picture 32">
            <a:extLst>
              <a:ext uri="{FF2B5EF4-FFF2-40B4-BE49-F238E27FC236}">
                <a16:creationId xmlns:a16="http://schemas.microsoft.com/office/drawing/2014/main" id="{B2709D75-10FC-6666-9AA1-AC00083EF3BE}"/>
              </a:ext>
            </a:extLst>
          </p:cNvPr>
          <p:cNvPicPr>
            <a:picLocks noChangeAspect="1"/>
          </p:cNvPicPr>
          <p:nvPr/>
        </p:nvPicPr>
        <p:blipFill>
          <a:blip r:embed="rId12"/>
          <a:stretch>
            <a:fillRect/>
          </a:stretch>
        </p:blipFill>
        <p:spPr>
          <a:xfrm>
            <a:off x="3335662" y="5226721"/>
            <a:ext cx="2191056" cy="495369"/>
          </a:xfrm>
          <a:prstGeom prst="rect">
            <a:avLst/>
          </a:prstGeom>
        </p:spPr>
      </p:pic>
      <p:pic>
        <p:nvPicPr>
          <p:cNvPr id="39" name="Picture 38">
            <a:extLst>
              <a:ext uri="{FF2B5EF4-FFF2-40B4-BE49-F238E27FC236}">
                <a16:creationId xmlns:a16="http://schemas.microsoft.com/office/drawing/2014/main" id="{597AF48F-8CFB-1A11-4524-C1AB836DDB42}"/>
              </a:ext>
            </a:extLst>
          </p:cNvPr>
          <p:cNvPicPr>
            <a:picLocks noChangeAspect="1"/>
          </p:cNvPicPr>
          <p:nvPr/>
        </p:nvPicPr>
        <p:blipFill>
          <a:blip r:embed="rId13"/>
          <a:stretch>
            <a:fillRect/>
          </a:stretch>
        </p:blipFill>
        <p:spPr>
          <a:xfrm>
            <a:off x="6060168" y="2001010"/>
            <a:ext cx="2276793" cy="504895"/>
          </a:xfrm>
          <a:prstGeom prst="rect">
            <a:avLst/>
          </a:prstGeom>
        </p:spPr>
      </p:pic>
      <p:pic>
        <p:nvPicPr>
          <p:cNvPr id="41" name="Picture 40">
            <a:extLst>
              <a:ext uri="{FF2B5EF4-FFF2-40B4-BE49-F238E27FC236}">
                <a16:creationId xmlns:a16="http://schemas.microsoft.com/office/drawing/2014/main" id="{892FC839-429F-CA1B-73DC-9CCF9F8640CA}"/>
              </a:ext>
            </a:extLst>
          </p:cNvPr>
          <p:cNvPicPr>
            <a:picLocks noChangeAspect="1"/>
          </p:cNvPicPr>
          <p:nvPr/>
        </p:nvPicPr>
        <p:blipFill>
          <a:blip r:embed="rId14"/>
          <a:stretch>
            <a:fillRect/>
          </a:stretch>
        </p:blipFill>
        <p:spPr>
          <a:xfrm>
            <a:off x="6060168" y="2816582"/>
            <a:ext cx="2219635" cy="466790"/>
          </a:xfrm>
          <a:prstGeom prst="rect">
            <a:avLst/>
          </a:prstGeom>
        </p:spPr>
      </p:pic>
      <p:pic>
        <p:nvPicPr>
          <p:cNvPr id="43" name="Picture 42">
            <a:extLst>
              <a:ext uri="{FF2B5EF4-FFF2-40B4-BE49-F238E27FC236}">
                <a16:creationId xmlns:a16="http://schemas.microsoft.com/office/drawing/2014/main" id="{AF120CA8-453C-241B-6D88-AA7FC2C2FBF0}"/>
              </a:ext>
            </a:extLst>
          </p:cNvPr>
          <p:cNvPicPr>
            <a:picLocks noChangeAspect="1"/>
          </p:cNvPicPr>
          <p:nvPr/>
        </p:nvPicPr>
        <p:blipFill>
          <a:blip r:embed="rId15"/>
          <a:stretch>
            <a:fillRect/>
          </a:stretch>
        </p:blipFill>
        <p:spPr>
          <a:xfrm>
            <a:off x="6060168" y="4430224"/>
            <a:ext cx="2038635" cy="438211"/>
          </a:xfrm>
          <a:prstGeom prst="rect">
            <a:avLst/>
          </a:prstGeom>
        </p:spPr>
      </p:pic>
      <p:pic>
        <p:nvPicPr>
          <p:cNvPr id="45" name="Picture 44">
            <a:extLst>
              <a:ext uri="{FF2B5EF4-FFF2-40B4-BE49-F238E27FC236}">
                <a16:creationId xmlns:a16="http://schemas.microsoft.com/office/drawing/2014/main" id="{056CF87E-E655-F196-39CF-050754563792}"/>
              </a:ext>
            </a:extLst>
          </p:cNvPr>
          <p:cNvPicPr>
            <a:picLocks noChangeAspect="1"/>
          </p:cNvPicPr>
          <p:nvPr/>
        </p:nvPicPr>
        <p:blipFill>
          <a:blip r:embed="rId16"/>
          <a:stretch>
            <a:fillRect/>
          </a:stretch>
        </p:blipFill>
        <p:spPr>
          <a:xfrm>
            <a:off x="6059786" y="3621287"/>
            <a:ext cx="2229161" cy="466790"/>
          </a:xfrm>
          <a:prstGeom prst="rect">
            <a:avLst/>
          </a:prstGeom>
        </p:spPr>
      </p:pic>
      <p:pic>
        <p:nvPicPr>
          <p:cNvPr id="49" name="Picture 48">
            <a:extLst>
              <a:ext uri="{FF2B5EF4-FFF2-40B4-BE49-F238E27FC236}">
                <a16:creationId xmlns:a16="http://schemas.microsoft.com/office/drawing/2014/main" id="{DEEA439D-B203-2CCC-1075-005EA8537673}"/>
              </a:ext>
            </a:extLst>
          </p:cNvPr>
          <p:cNvPicPr>
            <a:picLocks noChangeAspect="1"/>
          </p:cNvPicPr>
          <p:nvPr/>
        </p:nvPicPr>
        <p:blipFill>
          <a:blip r:embed="rId17"/>
          <a:stretch>
            <a:fillRect/>
          </a:stretch>
        </p:blipFill>
        <p:spPr>
          <a:xfrm>
            <a:off x="6060168" y="5214551"/>
            <a:ext cx="2219635" cy="485843"/>
          </a:xfrm>
          <a:prstGeom prst="rect">
            <a:avLst/>
          </a:prstGeom>
        </p:spPr>
      </p:pic>
      <p:pic>
        <p:nvPicPr>
          <p:cNvPr id="51" name="Picture 50">
            <a:extLst>
              <a:ext uri="{FF2B5EF4-FFF2-40B4-BE49-F238E27FC236}">
                <a16:creationId xmlns:a16="http://schemas.microsoft.com/office/drawing/2014/main" id="{1BE8DB8F-6B5A-23CE-9C7F-FEBB802B463B}"/>
              </a:ext>
            </a:extLst>
          </p:cNvPr>
          <p:cNvPicPr>
            <a:picLocks noChangeAspect="1"/>
          </p:cNvPicPr>
          <p:nvPr/>
        </p:nvPicPr>
        <p:blipFill>
          <a:blip r:embed="rId18"/>
          <a:stretch>
            <a:fillRect/>
          </a:stretch>
        </p:blipFill>
        <p:spPr>
          <a:xfrm>
            <a:off x="8785850" y="1999826"/>
            <a:ext cx="2238687" cy="447737"/>
          </a:xfrm>
          <a:prstGeom prst="rect">
            <a:avLst/>
          </a:prstGeom>
        </p:spPr>
      </p:pic>
      <p:pic>
        <p:nvPicPr>
          <p:cNvPr id="53" name="Picture 52">
            <a:extLst>
              <a:ext uri="{FF2B5EF4-FFF2-40B4-BE49-F238E27FC236}">
                <a16:creationId xmlns:a16="http://schemas.microsoft.com/office/drawing/2014/main" id="{E3DC50B1-9AC8-8285-902A-F237DAF30CA3}"/>
              </a:ext>
            </a:extLst>
          </p:cNvPr>
          <p:cNvPicPr>
            <a:picLocks noChangeAspect="1"/>
          </p:cNvPicPr>
          <p:nvPr/>
        </p:nvPicPr>
        <p:blipFill>
          <a:blip r:embed="rId19"/>
          <a:stretch>
            <a:fillRect/>
          </a:stretch>
        </p:blipFill>
        <p:spPr>
          <a:xfrm>
            <a:off x="8785850" y="2807379"/>
            <a:ext cx="2210108" cy="419158"/>
          </a:xfrm>
          <a:prstGeom prst="rect">
            <a:avLst/>
          </a:prstGeom>
        </p:spPr>
      </p:pic>
      <p:pic>
        <p:nvPicPr>
          <p:cNvPr id="55" name="Picture 54">
            <a:extLst>
              <a:ext uri="{FF2B5EF4-FFF2-40B4-BE49-F238E27FC236}">
                <a16:creationId xmlns:a16="http://schemas.microsoft.com/office/drawing/2014/main" id="{EFAD2CEA-F9A9-7BC4-5A95-BD1431F48E9A}"/>
              </a:ext>
            </a:extLst>
          </p:cNvPr>
          <p:cNvPicPr>
            <a:picLocks noChangeAspect="1"/>
          </p:cNvPicPr>
          <p:nvPr/>
        </p:nvPicPr>
        <p:blipFill>
          <a:blip r:embed="rId20"/>
          <a:stretch>
            <a:fillRect/>
          </a:stretch>
        </p:blipFill>
        <p:spPr>
          <a:xfrm>
            <a:off x="8786232" y="3612704"/>
            <a:ext cx="2229161" cy="447737"/>
          </a:xfrm>
          <a:prstGeom prst="rect">
            <a:avLst/>
          </a:prstGeom>
        </p:spPr>
      </p:pic>
    </p:spTree>
    <p:extLst>
      <p:ext uri="{BB962C8B-B14F-4D97-AF65-F5344CB8AC3E}">
        <p14:creationId xmlns:p14="http://schemas.microsoft.com/office/powerpoint/2010/main" val="41407982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37</TotalTime>
  <Words>677</Words>
  <Application>Microsoft Office PowerPoint</Application>
  <PresentationFormat>Widescreen</PresentationFormat>
  <Paragraphs>59</Paragraphs>
  <Slides>28</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28</vt:i4>
      </vt:variant>
    </vt:vector>
  </HeadingPairs>
  <TitlesOfParts>
    <vt:vector size="32" baseType="lpstr">
      <vt:lpstr>Aptos</vt:lpstr>
      <vt:lpstr>Aptos Display</vt:lpstr>
      <vt:lpstr>Arial</vt:lpstr>
      <vt:lpstr>Office Theme</vt:lpstr>
      <vt:lpstr>PowerPoint Presentation</vt:lpstr>
      <vt:lpstr>PowerPoint Presentation</vt:lpstr>
      <vt:lpstr>PowerPoint Presentation</vt:lpstr>
      <vt:lpstr>Pre-key stage 1</vt:lpstr>
      <vt:lpstr>Pre-key stage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Goodburn, Olivia</dc:creator>
  <cp:lastModifiedBy>Vickers, Rebecca</cp:lastModifiedBy>
  <cp:revision>2</cp:revision>
  <dcterms:created xsi:type="dcterms:W3CDTF">2026-06-09T09:09:48Z</dcterms:created>
  <dcterms:modified xsi:type="dcterms:W3CDTF">2026-06-09T16:07:17Z</dcterms:modified>
</cp:coreProperties>
</file>