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2" r:id="rId2"/>
    <p:sldId id="2647" r:id="rId3"/>
    <p:sldId id="2646" r:id="rId4"/>
    <p:sldId id="262" r:id="rId5"/>
    <p:sldId id="2636" r:id="rId6"/>
    <p:sldId id="2637" r:id="rId7"/>
    <p:sldId id="2645" r:id="rId8"/>
    <p:sldId id="2638" r:id="rId9"/>
    <p:sldId id="2641" r:id="rId10"/>
    <p:sldId id="2642" r:id="rId11"/>
    <p:sldId id="263" r:id="rId12"/>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145C5-2E2B-480D-A967-22911AE69387}" v="1" dt="2021-02-05T11:00:09.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87" autoAdjust="0"/>
  </p:normalViewPr>
  <p:slideViewPr>
    <p:cSldViewPr snapToGrid="0">
      <p:cViewPr varScale="1">
        <p:scale>
          <a:sx n="79" d="100"/>
          <a:sy n="79" d="100"/>
        </p:scale>
        <p:origin x="36" y="64"/>
      </p:cViewPr>
      <p:guideLst/>
    </p:cSldViewPr>
  </p:slideViewPr>
  <p:notesTextViewPr>
    <p:cViewPr>
      <p:scale>
        <a:sx n="1" d="1"/>
        <a:sy n="1" d="1"/>
      </p:scale>
      <p:origin x="0" y="0"/>
    </p:cViewPr>
  </p:notesTextViewPr>
  <p:sorterViewPr>
    <p:cViewPr>
      <p:scale>
        <a:sx n="100" d="100"/>
        <a:sy n="100" d="100"/>
      </p:scale>
      <p:origin x="0" y="-7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fft, Jacqui" userId="e081c27f-f45d-4bac-b4a7-d1871eea1aad" providerId="ADAL" clId="{B55145C5-2E2B-480D-A967-22911AE69387}"/>
    <pc:docChg chg="modSld">
      <pc:chgData name="Clifft, Jacqui" userId="e081c27f-f45d-4bac-b4a7-d1871eea1aad" providerId="ADAL" clId="{B55145C5-2E2B-480D-A967-22911AE69387}" dt="2021-02-05T11:00:48.270" v="22" actId="20577"/>
      <pc:docMkLst>
        <pc:docMk/>
      </pc:docMkLst>
      <pc:sldChg chg="modSp mod">
        <pc:chgData name="Clifft, Jacqui" userId="e081c27f-f45d-4bac-b4a7-d1871eea1aad" providerId="ADAL" clId="{B55145C5-2E2B-480D-A967-22911AE69387}" dt="2021-02-05T10:59:56.207" v="19" actId="113"/>
        <pc:sldMkLst>
          <pc:docMk/>
          <pc:sldMk cId="2524474153" sldId="2636"/>
        </pc:sldMkLst>
        <pc:spChg chg="mod">
          <ac:chgData name="Clifft, Jacqui" userId="e081c27f-f45d-4bac-b4a7-d1871eea1aad" providerId="ADAL" clId="{B55145C5-2E2B-480D-A967-22911AE69387}" dt="2021-02-05T10:59:56.207" v="19" actId="113"/>
          <ac:spMkLst>
            <pc:docMk/>
            <pc:sldMk cId="2524474153" sldId="2636"/>
            <ac:spMk id="3" creationId="{C108D53A-CBF5-4B0E-8282-15120F8F0D36}"/>
          </ac:spMkLst>
        </pc:spChg>
      </pc:sldChg>
      <pc:sldChg chg="delSp modSp mod">
        <pc:chgData name="Clifft, Jacqui" userId="e081c27f-f45d-4bac-b4a7-d1871eea1aad" providerId="ADAL" clId="{B55145C5-2E2B-480D-A967-22911AE69387}" dt="2021-02-05T11:00:13.110" v="21" actId="14100"/>
        <pc:sldMkLst>
          <pc:docMk/>
          <pc:sldMk cId="2483527723" sldId="2637"/>
        </pc:sldMkLst>
        <pc:spChg chg="mod">
          <ac:chgData name="Clifft, Jacqui" userId="e081c27f-f45d-4bac-b4a7-d1871eea1aad" providerId="ADAL" clId="{B55145C5-2E2B-480D-A967-22911AE69387}" dt="2021-02-05T11:00:13.110" v="21" actId="14100"/>
          <ac:spMkLst>
            <pc:docMk/>
            <pc:sldMk cId="2483527723" sldId="2637"/>
            <ac:spMk id="3" creationId="{C108D53A-CBF5-4B0E-8282-15120F8F0D36}"/>
          </ac:spMkLst>
        </pc:spChg>
        <pc:spChg chg="del">
          <ac:chgData name="Clifft, Jacqui" userId="e081c27f-f45d-4bac-b4a7-d1871eea1aad" providerId="ADAL" clId="{B55145C5-2E2B-480D-A967-22911AE69387}" dt="2021-02-05T11:00:09.364" v="20" actId="478"/>
          <ac:spMkLst>
            <pc:docMk/>
            <pc:sldMk cId="2483527723" sldId="2637"/>
            <ac:spMk id="5" creationId="{773CAFAD-1481-4D7B-AFB0-596D1B6C7185}"/>
          </ac:spMkLst>
        </pc:spChg>
      </pc:sldChg>
      <pc:sldChg chg="modSp mod">
        <pc:chgData name="Clifft, Jacqui" userId="e081c27f-f45d-4bac-b4a7-d1871eea1aad" providerId="ADAL" clId="{B55145C5-2E2B-480D-A967-22911AE69387}" dt="2021-02-05T11:00:48.270" v="22" actId="20577"/>
        <pc:sldMkLst>
          <pc:docMk/>
          <pc:sldMk cId="3415331786" sldId="2638"/>
        </pc:sldMkLst>
        <pc:spChg chg="mod">
          <ac:chgData name="Clifft, Jacqui" userId="e081c27f-f45d-4bac-b4a7-d1871eea1aad" providerId="ADAL" clId="{B55145C5-2E2B-480D-A967-22911AE69387}" dt="2021-02-05T11:00:48.270" v="22" actId="20577"/>
          <ac:spMkLst>
            <pc:docMk/>
            <pc:sldMk cId="3415331786" sldId="2638"/>
            <ac:spMk id="3" creationId="{C108D53A-CBF5-4B0E-8282-15120F8F0D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9FD0AFF3-C104-4FF2-9246-46F3E7242363}" type="datetimeFigureOut">
              <a:rPr lang="en-GB" smtClean="0"/>
              <a:t>05/02/2021</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2F929179-DAC7-4087-8034-1DBDA8E953E7}" type="slidenum">
              <a:rPr lang="en-GB" smtClean="0"/>
              <a:t>‹#›</a:t>
            </a:fld>
            <a:endParaRPr lang="en-GB"/>
          </a:p>
        </p:txBody>
      </p:sp>
    </p:spTree>
    <p:extLst>
      <p:ext uri="{BB962C8B-B14F-4D97-AF65-F5344CB8AC3E}">
        <p14:creationId xmlns:p14="http://schemas.microsoft.com/office/powerpoint/2010/main" val="20175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32829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648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00996"/>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1700809"/>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067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8856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77440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774405"/>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317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54707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56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1484785"/>
            <a:ext cx="6815667" cy="446449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84785"/>
            <a:ext cx="4011084" cy="446260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290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5003" y="4800600"/>
            <a:ext cx="7315200" cy="566738"/>
          </a:xfrm>
        </p:spPr>
        <p:txBody>
          <a:bodyPr anchor="b"/>
          <a:lstStyle>
            <a:lvl1pPr algn="l">
              <a:defRPr sz="2000" b="1" baseline="0">
                <a:latin typeface="Arial" panose="020B060402020202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605003" y="612775"/>
            <a:ext cx="7315200" cy="41148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5003" y="5367338"/>
            <a:ext cx="73152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574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1" y="274638"/>
            <a:ext cx="81745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0"/>
            <a:ext cx="109728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2"/>
          <p:cNvPicPr>
            <a:picLocks noChangeAspect="1" noChangeArrowheads="1"/>
          </p:cNvPicPr>
          <p:nvPr/>
        </p:nvPicPr>
        <p:blipFill>
          <a:blip r:embed="rId11">
            <a:extLst>
              <a:ext uri="{28A0092B-C50C-407E-A947-70E740481C1C}">
                <a14:useLocalDpi xmlns:a14="http://schemas.microsoft.com/office/drawing/2010/main" val="0"/>
              </a:ext>
            </a:extLst>
          </a:blip>
          <a:srcRect r="81207" b="43192"/>
          <a:stretch>
            <a:fillRect/>
          </a:stretch>
        </p:blipFill>
        <p:spPr bwMode="auto">
          <a:xfrm>
            <a:off x="9914468" y="4652964"/>
            <a:ext cx="2518833"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5967" y="260350"/>
            <a:ext cx="2641600" cy="76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413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Lees@hants.gov.uk" TargetMode="External"/><Relationship Id="rId2" Type="http://schemas.openxmlformats.org/officeDocument/2006/relationships/hyperlink" Target="mailto:Jacqui.clifft@hants.gov.uk"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hyperlink" Target="mailto:hias.enquiries@hants.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5" t="1016" r="535"/>
          <a:stretch/>
        </p:blipFill>
        <p:spPr bwMode="auto">
          <a:xfrm>
            <a:off x="472664" y="115259"/>
            <a:ext cx="10163596" cy="651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847528" y="1628801"/>
            <a:ext cx="7772400" cy="1470025"/>
          </a:xfrm>
        </p:spPr>
        <p:txBody>
          <a:bodyPr>
            <a:normAutofit/>
          </a:bodyPr>
          <a:lstStyle/>
          <a:p>
            <a:pPr algn="l"/>
            <a:r>
              <a:rPr lang="en-GB" b="1" dirty="0"/>
              <a:t>Year 5</a:t>
            </a:r>
          </a:p>
        </p:txBody>
      </p:sp>
      <p:sp>
        <p:nvSpPr>
          <p:cNvPr id="3" name="Subtitle 2"/>
          <p:cNvSpPr>
            <a:spLocks noGrp="1"/>
          </p:cNvSpPr>
          <p:nvPr>
            <p:ph type="subTitle" idx="1"/>
          </p:nvPr>
        </p:nvSpPr>
        <p:spPr>
          <a:xfrm>
            <a:off x="1847528" y="3068959"/>
            <a:ext cx="7776864" cy="1470025"/>
          </a:xfrm>
        </p:spPr>
        <p:txBody>
          <a:bodyPr>
            <a:normAutofit fontScale="85000" lnSpcReduction="10000"/>
          </a:bodyPr>
          <a:lstStyle/>
          <a:p>
            <a:pPr algn="l"/>
            <a:r>
              <a:rPr lang="en-GB" sz="1800" b="1" dirty="0">
                <a:solidFill>
                  <a:schemeClr val="tx1"/>
                </a:solidFill>
                <a:effectLst/>
                <a:latin typeface="Arial" panose="020B0604020202020204" pitchFamily="34" charset="0"/>
                <a:ea typeface="Calibri" panose="020F0502020204030204" pitchFamily="34" charset="0"/>
              </a:rPr>
              <a:t>Statistics (line graphs including temperature graphs and negative numbers)</a:t>
            </a:r>
            <a:r>
              <a:rPr lang="en-GB" sz="1600" b="1" dirty="0">
                <a:solidFill>
                  <a:schemeClr val="tx1"/>
                </a:solidFill>
                <a:effectLst/>
                <a:latin typeface="Arial" panose="020B0604020202020204" pitchFamily="34" charset="0"/>
                <a:ea typeface="Calibri" panose="020F0502020204030204" pitchFamily="34" charset="0"/>
              </a:rPr>
              <a:t> </a:t>
            </a:r>
          </a:p>
          <a:p>
            <a:pPr lvl="0" algn="l">
              <a:lnSpc>
                <a:spcPct val="107000"/>
              </a:lnSpc>
            </a:pP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Interpret negative numbers in context, count forwards and backwards with positive and negative numbers through zero (link number-line to a thermometer) </a:t>
            </a:r>
          </a:p>
          <a:p>
            <a:pPr lvl="0" algn="l">
              <a:lnSpc>
                <a:spcPct val="107000"/>
              </a:lnSpc>
            </a:pPr>
            <a:r>
              <a:rPr lang="en-GB" sz="1800" dirty="0">
                <a:solidFill>
                  <a:schemeClr val="tx1"/>
                </a:solidFill>
                <a:ea typeface="Calibri" panose="020F0502020204030204" pitchFamily="34" charset="0"/>
              </a:rPr>
              <a:t>I</a:t>
            </a:r>
            <a:r>
              <a:rPr lang="en-GB" sz="1800" dirty="0">
                <a:solidFill>
                  <a:schemeClr val="tx1"/>
                </a:solidFill>
                <a:effectLst/>
                <a:latin typeface="Arial" panose="020B0604020202020204" pitchFamily="34" charset="0"/>
                <a:ea typeface="Calibri" panose="020F0502020204030204" pitchFamily="34" charset="0"/>
              </a:rPr>
              <a:t>nterpret information in tables.</a:t>
            </a:r>
            <a:endParaRPr lang="en-GB" sz="2400" dirty="0">
              <a:solidFill>
                <a:schemeClr val="tx1"/>
              </a:solidFill>
            </a:endParaRPr>
          </a:p>
        </p:txBody>
      </p:sp>
      <p:sp>
        <p:nvSpPr>
          <p:cNvPr id="4" name="Subtitle 2"/>
          <p:cNvSpPr txBox="1">
            <a:spLocks/>
          </p:cNvSpPr>
          <p:nvPr/>
        </p:nvSpPr>
        <p:spPr>
          <a:xfrm>
            <a:off x="1883718" y="4797152"/>
            <a:ext cx="7776864" cy="11269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a:solidFill>
                  <a:schemeClr val="tx1"/>
                </a:solidFill>
                <a:latin typeface="Arial" panose="020B0604020202020204" pitchFamily="34" charset="0"/>
                <a:cs typeface="Arial" panose="020B0604020202020204" pitchFamily="34" charset="0"/>
              </a:rPr>
              <a:t>HIAS maths  Team</a:t>
            </a:r>
          </a:p>
          <a:p>
            <a:pPr algn="l"/>
            <a:r>
              <a:rPr lang="en-GB" sz="1200" dirty="0">
                <a:solidFill>
                  <a:schemeClr val="tx1"/>
                </a:solidFill>
                <a:latin typeface="Arial" panose="020B0604020202020204" pitchFamily="34" charset="0"/>
                <a:cs typeface="Arial" panose="020B0604020202020204" pitchFamily="34" charset="0"/>
              </a:rPr>
              <a:t>Spring 2021</a:t>
            </a:r>
          </a:p>
          <a:p>
            <a:pPr algn="l"/>
            <a:r>
              <a:rPr lang="en-GB" sz="1200" dirty="0">
                <a:solidFill>
                  <a:schemeClr val="tx1"/>
                </a:solidFill>
                <a:latin typeface="Arial" panose="020B0604020202020204" pitchFamily="34" charset="0"/>
                <a:cs typeface="Arial" panose="020B0604020202020204" pitchFamily="34" charset="0"/>
              </a:rPr>
              <a:t>Final version</a:t>
            </a:r>
          </a:p>
          <a:p>
            <a:pPr algn="l"/>
            <a:endParaRPr lang="en-GB" sz="1400" dirty="0">
              <a:solidFill>
                <a:schemeClr val="tx1"/>
              </a:solidFill>
              <a:latin typeface="Arial" panose="020B0604020202020204" pitchFamily="34" charset="0"/>
              <a:cs typeface="Arial" panose="020B0604020202020204" pitchFamily="34" charset="0"/>
            </a:endParaRPr>
          </a:p>
          <a:p>
            <a:pPr algn="l"/>
            <a:r>
              <a:rPr lang="en-GB" sz="1200" dirty="0">
                <a:solidFill>
                  <a:schemeClr val="tx1"/>
                </a:solidFill>
                <a:latin typeface="Arial" panose="020B0604020202020204" pitchFamily="34" charset="0"/>
                <a:cs typeface="Arial" panose="020B0604020202020204" pitchFamily="34" charset="0"/>
              </a:rPr>
              <a:t>© Hampshire County Council</a:t>
            </a:r>
          </a:p>
          <a:p>
            <a:pPr algn="l"/>
            <a:endParaRPr lang="en-GB" sz="1400" dirty="0">
              <a:solidFill>
                <a:schemeClr val="tx1"/>
              </a:solidFill>
              <a:latin typeface="Arial" panose="020B0604020202020204" pitchFamily="34" charset="0"/>
              <a:cs typeface="Arial"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789537" y="323225"/>
            <a:ext cx="2139950" cy="835025"/>
          </a:xfrm>
          <a:prstGeom prst="rect">
            <a:avLst/>
          </a:prstGeom>
          <a:noFill/>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355841" y="6052700"/>
            <a:ext cx="1951355" cy="504825"/>
          </a:xfrm>
          <a:prstGeom prst="rect">
            <a:avLst/>
          </a:prstGeom>
          <a:noFill/>
          <a:ln>
            <a:noFill/>
          </a:ln>
        </p:spPr>
      </p:pic>
      <p:sp>
        <p:nvSpPr>
          <p:cNvPr id="9" name="Text Box 2">
            <a:extLst>
              <a:ext uri="{FF2B5EF4-FFF2-40B4-BE49-F238E27FC236}">
                <a16:creationId xmlns:a16="http://schemas.microsoft.com/office/drawing/2014/main" id="{485B68E5-F36B-4783-B160-42CF83F0A404}"/>
              </a:ext>
            </a:extLst>
          </p:cNvPr>
          <p:cNvSpPr txBox="1">
            <a:spLocks noChangeArrowheads="1"/>
          </p:cNvSpPr>
          <p:nvPr/>
        </p:nvSpPr>
        <p:spPr bwMode="auto">
          <a:xfrm>
            <a:off x="1524000" y="652224"/>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428424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Autofit/>
          </a:bodyPr>
          <a:lstStyle/>
          <a:p>
            <a:pPr algn="l"/>
            <a:r>
              <a:rPr lang="en-GB" sz="2800" b="1" dirty="0"/>
              <a:t>Now try this one</a:t>
            </a:r>
          </a:p>
        </p:txBody>
      </p:sp>
      <p:sp>
        <p:nvSpPr>
          <p:cNvPr id="7" name="TextBox 6">
            <a:extLst>
              <a:ext uri="{FF2B5EF4-FFF2-40B4-BE49-F238E27FC236}">
                <a16:creationId xmlns:a16="http://schemas.microsoft.com/office/drawing/2014/main" id="{82B95C2A-ABE7-40E7-8C98-4D1427C073AA}"/>
              </a:ext>
            </a:extLst>
          </p:cNvPr>
          <p:cNvSpPr txBox="1"/>
          <p:nvPr/>
        </p:nvSpPr>
        <p:spPr>
          <a:xfrm>
            <a:off x="373581" y="1515025"/>
            <a:ext cx="4518053" cy="3970318"/>
          </a:xfrm>
          <a:prstGeom prst="rect">
            <a:avLst/>
          </a:prstGeom>
          <a:solidFill>
            <a:schemeClr val="accent5">
              <a:lumMod val="20000"/>
              <a:lumOff val="80000"/>
            </a:schemeClr>
          </a:solidFill>
        </p:spPr>
        <p:txBody>
          <a:bodyPr wrap="square" rtlCol="0">
            <a:spAutoFit/>
          </a:bodyPr>
          <a:lstStyle/>
          <a:p>
            <a:r>
              <a:rPr lang="en-GB" b="1" dirty="0">
                <a:cs typeface="Times New Roman" panose="02020603050405020304" pitchFamily="18" charset="0"/>
              </a:rPr>
              <a:t>Understand the problem</a:t>
            </a:r>
          </a:p>
          <a:p>
            <a:endParaRPr lang="en-GB" b="1" dirty="0">
              <a:cs typeface="Times New Roman" panose="02020603050405020304" pitchFamily="18" charset="0"/>
            </a:endParaRPr>
          </a:p>
          <a:p>
            <a:r>
              <a:rPr lang="en-GB" b="1" dirty="0">
                <a:cs typeface="Times New Roman" panose="02020603050405020304" pitchFamily="18" charset="0"/>
              </a:rPr>
              <a:t>Make a plan</a:t>
            </a:r>
          </a:p>
          <a:p>
            <a:endParaRPr lang="en-GB" b="1" dirty="0">
              <a:cs typeface="Times New Roman" panose="02020603050405020304" pitchFamily="18" charset="0"/>
            </a:endParaRPr>
          </a:p>
          <a:p>
            <a:r>
              <a:rPr lang="en-GB" b="1" dirty="0">
                <a:cs typeface="Times New Roman" panose="02020603050405020304" pitchFamily="18" charset="0"/>
              </a:rPr>
              <a:t>Carry out your plan: show your reasoning </a:t>
            </a:r>
          </a:p>
          <a:p>
            <a:endParaRPr lang="en-GB" b="1" dirty="0">
              <a:cs typeface="Times New Roman" panose="02020603050405020304" pitchFamily="18" charset="0"/>
            </a:endParaRPr>
          </a:p>
          <a:p>
            <a:r>
              <a:rPr lang="en-GB" b="1" dirty="0">
                <a:cs typeface="Times New Roman" panose="02020603050405020304" pitchFamily="18" charset="0"/>
              </a:rPr>
              <a:t>Review your solution: does it seem reasonable?</a:t>
            </a:r>
          </a:p>
          <a:p>
            <a:endParaRPr lang="en-GB" b="1" dirty="0">
              <a:cs typeface="Times New Roman" panose="02020603050405020304" pitchFamily="18" charset="0"/>
            </a:endParaRPr>
          </a:p>
          <a:p>
            <a:r>
              <a:rPr lang="en-GB" b="1" dirty="0">
                <a:cs typeface="Times New Roman" panose="02020603050405020304" pitchFamily="18" charset="0"/>
              </a:rPr>
              <a:t>Think about your learning: which parts of the problem did you find easy and which parts did you find harder?</a:t>
            </a:r>
          </a:p>
          <a:p>
            <a:endParaRPr lang="en-GB" b="1" dirty="0">
              <a:cs typeface="Times New Roman" panose="02020603050405020304" pitchFamily="18" charset="0"/>
            </a:endParaRPr>
          </a:p>
        </p:txBody>
      </p:sp>
      <p:sp>
        <p:nvSpPr>
          <p:cNvPr id="8" name="Text Box 2">
            <a:extLst>
              <a:ext uri="{FF2B5EF4-FFF2-40B4-BE49-F238E27FC236}">
                <a16:creationId xmlns:a16="http://schemas.microsoft.com/office/drawing/2014/main" id="{E47093AC-0C9F-49A7-8108-3D53CED6F4E7}"/>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11" name="Text Box 2">
            <a:extLst>
              <a:ext uri="{FF2B5EF4-FFF2-40B4-BE49-F238E27FC236}">
                <a16:creationId xmlns:a16="http://schemas.microsoft.com/office/drawing/2014/main" id="{46F43F8F-4242-4861-94E9-9488E502AF5A}"/>
              </a:ext>
            </a:extLst>
          </p:cNvPr>
          <p:cNvSpPr txBox="1">
            <a:spLocks noChangeArrowheads="1"/>
          </p:cNvSpPr>
          <p:nvPr/>
        </p:nvSpPr>
        <p:spPr bwMode="auto">
          <a:xfrm>
            <a:off x="6205158" y="1425730"/>
            <a:ext cx="4800010" cy="4411368"/>
          </a:xfrm>
          <a:prstGeom prst="rect">
            <a:avLst/>
          </a:prstGeom>
          <a:solidFill>
            <a:schemeClr val="bg2"/>
          </a:solidFill>
          <a:ln w="9525">
            <a:solidFill>
              <a:srgbClr val="000000"/>
            </a:solidFill>
            <a:miter lim="800000"/>
            <a:headEnd/>
            <a:tailEnd/>
          </a:ln>
        </p:spPr>
        <p:txBody>
          <a:bodyPr rot="0"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GB" sz="2000" dirty="0"/>
              <a:t>Here are the temperatures in four cities at midnight and midday.</a:t>
            </a:r>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r>
              <a:rPr lang="en-GB" sz="2000" dirty="0"/>
              <a:t>Which city had the greatest difference between it’s midnight and midday temperatures? </a:t>
            </a:r>
            <a:endParaRPr lang="en-GB" dirty="0"/>
          </a:p>
        </p:txBody>
      </p:sp>
      <p:pic>
        <p:nvPicPr>
          <p:cNvPr id="5" name="Picture 4" descr="Table&#10;&#10;Description automatically generated">
            <a:extLst>
              <a:ext uri="{FF2B5EF4-FFF2-40B4-BE49-F238E27FC236}">
                <a16:creationId xmlns:a16="http://schemas.microsoft.com/office/drawing/2014/main" id="{AC6C5836-D76A-4E26-90AC-D0797F846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182" y="2172799"/>
            <a:ext cx="4362686" cy="2480033"/>
          </a:xfrm>
          <a:prstGeom prst="rect">
            <a:avLst/>
          </a:prstGeom>
        </p:spPr>
      </p:pic>
    </p:spTree>
    <p:extLst>
      <p:ext uri="{BB962C8B-B14F-4D97-AF65-F5344CB8AC3E}">
        <p14:creationId xmlns:p14="http://schemas.microsoft.com/office/powerpoint/2010/main" val="312306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981200" y="836712"/>
            <a:ext cx="8229600" cy="580926"/>
          </a:xfrm>
        </p:spPr>
        <p:txBody>
          <a:bodyPr>
            <a:normAutofit/>
          </a:bodyPr>
          <a:lstStyle/>
          <a:p>
            <a:pPr algn="l"/>
            <a:r>
              <a:rPr lang="en-GB" sz="2800" b="1" dirty="0"/>
              <a:t>HIAS Maths team</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1981200" y="1600201"/>
            <a:ext cx="8229600" cy="4061047"/>
          </a:xfrm>
        </p:spPr>
        <p:txBody>
          <a:bodyPr>
            <a:noAutofit/>
          </a:bodyPr>
          <a:lstStyle/>
          <a:p>
            <a:pPr marL="0" indent="0">
              <a:buNone/>
            </a:pPr>
            <a:r>
              <a:rPr lang="en-GB" sz="1800" dirty="0"/>
              <a:t>The HIAS maths team offer a wide range of high-quality services to support schools in improving outcomes for learners, including courses, bespoke consultancy and in-house training.  </a:t>
            </a:r>
          </a:p>
          <a:p>
            <a:pPr marL="0" indent="0">
              <a:buNone/>
            </a:pPr>
            <a:endParaRPr lang="en-GB" sz="1800" dirty="0"/>
          </a:p>
          <a:p>
            <a:pPr marL="0" indent="0">
              <a:buNone/>
            </a:pPr>
            <a:r>
              <a:rPr lang="en-GB" sz="1800" dirty="0"/>
              <a:t>For further details referring </a:t>
            </a:r>
            <a:r>
              <a:rPr lang="en-GB" sz="1800"/>
              <a:t>to maths, </a:t>
            </a:r>
            <a:r>
              <a:rPr lang="en-GB" sz="1800" dirty="0"/>
              <a:t>please contact either of the team leads:</a:t>
            </a:r>
          </a:p>
          <a:p>
            <a:pPr marL="0" indent="0">
              <a:buNone/>
            </a:pPr>
            <a:r>
              <a:rPr lang="en-GB" sz="1800" dirty="0"/>
              <a:t>	Jacqui Clifft : </a:t>
            </a:r>
            <a:r>
              <a:rPr lang="en-GB" sz="1800" dirty="0">
                <a:hlinkClick r:id="rId2"/>
              </a:rPr>
              <a:t>Jacqui.clifft@hants.gov.uk</a:t>
            </a:r>
            <a:endParaRPr lang="en-GB" sz="1800" dirty="0"/>
          </a:p>
          <a:p>
            <a:pPr marL="0" indent="0">
              <a:buNone/>
            </a:pPr>
            <a:r>
              <a:rPr lang="en-GB" sz="1800" dirty="0"/>
              <a:t>	Jo Lees: </a:t>
            </a:r>
            <a:r>
              <a:rPr lang="en-GB" sz="1800" dirty="0">
                <a:hlinkClick r:id="rId3"/>
              </a:rPr>
              <a:t>Jo.Lees@hants.gov.uk</a:t>
            </a:r>
            <a:endParaRPr lang="en-GB" sz="1800" dirty="0"/>
          </a:p>
          <a:p>
            <a:pPr marL="0" indent="0">
              <a:buNone/>
            </a:pPr>
            <a:endParaRPr lang="en-GB" sz="1800" dirty="0"/>
          </a:p>
          <a:p>
            <a:pPr marL="0" indent="0">
              <a:buNone/>
            </a:pPr>
            <a:r>
              <a:rPr lang="en-GB" sz="1800" dirty="0"/>
              <a:t>For further details on the full range of services available please contact us using the following details:</a:t>
            </a:r>
          </a:p>
          <a:p>
            <a:pPr marL="0" indent="0">
              <a:buNone/>
            </a:pPr>
            <a:r>
              <a:rPr lang="en-GB" sz="1800" dirty="0"/>
              <a:t> </a:t>
            </a:r>
          </a:p>
          <a:p>
            <a:pPr marL="0" indent="0">
              <a:buNone/>
            </a:pPr>
            <a:r>
              <a:rPr lang="en-GB" sz="1800" dirty="0"/>
              <a:t>Tel: 01962 874820 or email: hias.enquiries@hants.gov.uk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For further details on the full range of services available please contact us using the following details:</a:t>
            </a:r>
          </a:p>
          <a:p>
            <a:pPr marL="0" indent="0">
              <a:buNone/>
            </a:pPr>
            <a:r>
              <a:rPr lang="en-GB" sz="2000" dirty="0"/>
              <a:t> </a:t>
            </a:r>
          </a:p>
          <a:p>
            <a:pPr marL="0" indent="0">
              <a:buNone/>
            </a:pPr>
            <a:r>
              <a:rPr lang="en-GB" sz="2000" dirty="0"/>
              <a:t>Tel: 01962 874820 or email: </a:t>
            </a:r>
            <a:r>
              <a:rPr lang="en-GB" sz="2000" u="sng" dirty="0">
                <a:hlinkClick r:id="rId4"/>
              </a:rPr>
              <a:t>hias.enquiries@hants.gov.uk</a:t>
            </a:r>
            <a:r>
              <a:rPr lang="en-GB" sz="2000" dirty="0"/>
              <a:t> </a:t>
            </a:r>
          </a:p>
        </p:txBody>
      </p:sp>
      <p:pic>
        <p:nvPicPr>
          <p:cNvPr id="4" name="Picture 3">
            <a:extLst>
              <a:ext uri="{FF2B5EF4-FFF2-40B4-BE49-F238E27FC236}">
                <a16:creationId xmlns:a16="http://schemas.microsoft.com/office/drawing/2014/main" id="{EF9214C5-B01F-45DC-B050-A3009F4A4ED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54578" y="6353176"/>
            <a:ext cx="1951355" cy="504825"/>
          </a:xfrm>
          <a:prstGeom prst="rect">
            <a:avLst/>
          </a:prstGeom>
          <a:noFill/>
          <a:ln>
            <a:noFill/>
          </a:ln>
        </p:spPr>
      </p:pic>
      <p:pic>
        <p:nvPicPr>
          <p:cNvPr id="7" name="Picture 2" descr="image001">
            <a:extLst>
              <a:ext uri="{FF2B5EF4-FFF2-40B4-BE49-F238E27FC236}">
                <a16:creationId xmlns:a16="http://schemas.microsoft.com/office/drawing/2014/main" id="{A1225777-4001-4A53-9C8C-6F01F7A252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046" t="17177" r="11766" b="27104"/>
          <a:stretch/>
        </p:blipFill>
        <p:spPr bwMode="auto">
          <a:xfrm>
            <a:off x="9112668" y="5517232"/>
            <a:ext cx="1555333"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554982C7-EA62-4593-9C65-70B45EF440D4}"/>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271293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08BC7-3958-4725-9814-E8937628E8C6}"/>
              </a:ext>
            </a:extLst>
          </p:cNvPr>
          <p:cNvSpPr>
            <a:spLocks noGrp="1"/>
          </p:cNvSpPr>
          <p:nvPr>
            <p:ph idx="1"/>
          </p:nvPr>
        </p:nvSpPr>
        <p:spPr/>
        <p:txBody>
          <a:bodyPr/>
          <a:lstStyle/>
          <a:p>
            <a:pPr marL="0" indent="0">
              <a:buNone/>
            </a:pPr>
            <a:r>
              <a:rPr lang="en-GB" sz="1800" dirty="0">
                <a:effectLst/>
                <a:latin typeface="Calibri" panose="020F0502020204030204" pitchFamily="34" charset="0"/>
                <a:ea typeface="Calibri" panose="020F0502020204030204" pitchFamily="34" charset="0"/>
              </a:rPr>
              <a:t>These slides are intended to support teachers and pupils with a blended approach to learning, either in-class or online. The tasks are intended to form part of a learning journey and could be the basis of either one lesson or a short sequence of connected lessons. </a:t>
            </a:r>
          </a:p>
          <a:p>
            <a:pPr marL="0" indent="0">
              <a:buNone/>
            </a:pPr>
            <a:r>
              <a:rPr lang="en-GB" sz="1800" dirty="0">
                <a:effectLst/>
                <a:latin typeface="Calibri" panose="020F0502020204030204" pitchFamily="34" charset="0"/>
                <a:ea typeface="Calibri" panose="020F0502020204030204" pitchFamily="34" charset="0"/>
              </a:rPr>
              <a:t>The 4-step </a:t>
            </a:r>
            <a:r>
              <a:rPr lang="en-GB" sz="1800" dirty="0" err="1">
                <a:effectLst/>
                <a:latin typeface="Calibri" panose="020F0502020204030204" pitchFamily="34" charset="0"/>
                <a:ea typeface="Calibri" panose="020F0502020204030204" pitchFamily="34" charset="0"/>
              </a:rPr>
              <a:t>Polya</a:t>
            </a:r>
            <a:r>
              <a:rPr lang="en-GB" sz="1800" dirty="0">
                <a:effectLst/>
                <a:latin typeface="Calibri" panose="020F0502020204030204" pitchFamily="34" charset="0"/>
                <a:ea typeface="Calibri" panose="020F0502020204030204" pitchFamily="34" charset="0"/>
              </a:rPr>
              <a:t> model for problem solving has been used to provide a structure to support reasoning. Teachers may need to use more or fewer steps to support the range of learners in </a:t>
            </a:r>
            <a:r>
              <a:rPr lang="en-GB" sz="1800" dirty="0">
                <a:latin typeface="Calibri" panose="020F0502020204030204" pitchFamily="34" charset="0"/>
                <a:ea typeface="Calibri" panose="020F0502020204030204" pitchFamily="34" charset="0"/>
              </a:rPr>
              <a:t>their</a:t>
            </a:r>
            <a:r>
              <a:rPr lang="en-GB" sz="1800" dirty="0">
                <a:effectLst/>
                <a:latin typeface="Calibri" panose="020F0502020204030204" pitchFamily="34" charset="0"/>
                <a:ea typeface="Calibri" panose="020F0502020204030204" pitchFamily="34" charset="0"/>
              </a:rPr>
              <a:t> class.</a:t>
            </a:r>
          </a:p>
          <a:p>
            <a:pPr marL="0" indent="0">
              <a:buNone/>
            </a:pPr>
            <a:r>
              <a:rPr lang="en-GB" sz="1800" dirty="0">
                <a:effectLst/>
                <a:latin typeface="Calibri" panose="020F0502020204030204" pitchFamily="34" charset="0"/>
                <a:ea typeface="Calibri" panose="020F0502020204030204" pitchFamily="34" charset="0"/>
              </a:rPr>
              <a:t>Teachers should delete, change and add slides to suit the needs of their pupils. Extra slides with personalised prompts and appropriate examples based on previous teaching may be suitable. When changing the slide-deck, teachers should consider:</a:t>
            </a:r>
          </a:p>
          <a:p>
            <a:pPr marL="742950" lvl="1" indent="-285750">
              <a:buSzPts val="1000"/>
              <a:buFont typeface="Symbol" panose="05050102010706020507" pitchFamily="18" charset="2"/>
              <a:buChar char=""/>
              <a:tabLst>
                <a:tab pos="914400" algn="l"/>
              </a:tabLst>
            </a:pPr>
            <a:r>
              <a:rPr lang="en-GB" sz="1800" dirty="0">
                <a:effectLst/>
                <a:latin typeface="Calibri" panose="020F0502020204030204" pitchFamily="34" charset="0"/>
                <a:ea typeface="Times New Roman" panose="02020603050405020304" pitchFamily="18" charset="0"/>
              </a:rPr>
              <a:t>Their expectations for the use of representations such as bar models, number lines, arrays and  diagrams.</a:t>
            </a:r>
            <a:endParaRPr lang="en-GB" sz="1800" dirty="0">
              <a:effectLst/>
              <a:latin typeface="Calibri" panose="020F0502020204030204" pitchFamily="34" charset="0"/>
              <a:ea typeface="Calibri" panose="020F0502020204030204" pitchFamily="34" charset="0"/>
            </a:endParaRPr>
          </a:p>
          <a:p>
            <a:pPr marL="742950" lvl="1" indent="-285750">
              <a:buSzPts val="1000"/>
              <a:buFont typeface="Symbol" panose="05050102010706020507" pitchFamily="18" charset="2"/>
              <a:buChar char=""/>
              <a:tabLst>
                <a:tab pos="914400" algn="l"/>
              </a:tabLst>
            </a:pPr>
            <a:r>
              <a:rPr lang="en-GB" sz="1800" dirty="0">
                <a:effectLst/>
                <a:latin typeface="Calibri" panose="020F0502020204030204" pitchFamily="34" charset="0"/>
                <a:ea typeface="Times New Roman" panose="02020603050405020304" pitchFamily="18" charset="0"/>
              </a:rPr>
              <a:t>Which strategies and methods pupils should use and record when solving problems or identifying solutions. This could include a range of informal jottings and diagrams, the use of tables to record solutions systematically and formal or informal calculation methods.</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Teachers may also wish to record a ‘voice over’ to talk pupils through the slides.</a:t>
            </a:r>
          </a:p>
        </p:txBody>
      </p:sp>
      <p:sp>
        <p:nvSpPr>
          <p:cNvPr id="4" name="Text Box 2">
            <a:extLst>
              <a:ext uri="{FF2B5EF4-FFF2-40B4-BE49-F238E27FC236}">
                <a16:creationId xmlns:a16="http://schemas.microsoft.com/office/drawing/2014/main" id="{8AD1D9EC-C89D-4E25-B8F7-4B64D4F88E52}"/>
              </a:ext>
            </a:extLst>
          </p:cNvPr>
          <p:cNvSpPr txBox="1">
            <a:spLocks noGrp="1" noChangeArrowheads="1"/>
          </p:cNvSpPr>
          <p:nvPr>
            <p:ph type="title"/>
          </p:nvPr>
        </p:nvSpPr>
        <p:spPr bwMode="auto">
          <a:xfrm>
            <a:off x="609600" y="274638"/>
            <a:ext cx="8174038" cy="1143000"/>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hangingPunct="0">
              <a:spcBef>
                <a:spcPts val="700"/>
              </a:spcBef>
            </a:pPr>
            <a:br>
              <a:rPr lang="en-GB" kern="0" dirty="0">
                <a:solidFill>
                  <a:srgbClr val="FFFFFF"/>
                </a:solidFill>
                <a:latin typeface="Arial"/>
                <a:ea typeface="Times New Roman"/>
              </a:rPr>
            </a:b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120326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130206" y="506029"/>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pic>
        <p:nvPicPr>
          <p:cNvPr id="3" name="Picture 2">
            <a:extLst>
              <a:ext uri="{FF2B5EF4-FFF2-40B4-BE49-F238E27FC236}">
                <a16:creationId xmlns:a16="http://schemas.microsoft.com/office/drawing/2014/main" id="{FF8794BD-7A56-4ADD-AB22-E23ACB844076}"/>
              </a:ext>
            </a:extLst>
          </p:cNvPr>
          <p:cNvPicPr>
            <a:picLocks noChangeAspect="1"/>
          </p:cNvPicPr>
          <p:nvPr/>
        </p:nvPicPr>
        <p:blipFill>
          <a:blip r:embed="rId2"/>
          <a:stretch>
            <a:fillRect/>
          </a:stretch>
        </p:blipFill>
        <p:spPr>
          <a:xfrm>
            <a:off x="3904944" y="1142681"/>
            <a:ext cx="4382112" cy="4572638"/>
          </a:xfrm>
          <a:prstGeom prst="rect">
            <a:avLst/>
          </a:prstGeom>
        </p:spPr>
      </p:pic>
      <p:sp>
        <p:nvSpPr>
          <p:cNvPr id="4" name="TextBox 3">
            <a:extLst>
              <a:ext uri="{FF2B5EF4-FFF2-40B4-BE49-F238E27FC236}">
                <a16:creationId xmlns:a16="http://schemas.microsoft.com/office/drawing/2014/main" id="{AB8F265A-7D5C-42F1-84B4-D2C743825212}"/>
              </a:ext>
            </a:extLst>
          </p:cNvPr>
          <p:cNvSpPr txBox="1"/>
          <p:nvPr/>
        </p:nvSpPr>
        <p:spPr>
          <a:xfrm>
            <a:off x="3681876" y="5922740"/>
            <a:ext cx="6295604" cy="461665"/>
          </a:xfrm>
          <a:prstGeom prst="rect">
            <a:avLst/>
          </a:prstGeom>
          <a:noFill/>
        </p:spPr>
        <p:txBody>
          <a:bodyPr wrap="square" rtlCol="0">
            <a:spAutoFit/>
          </a:bodyPr>
          <a:lstStyle/>
          <a:p>
            <a:r>
              <a:rPr lang="en-GB" sz="1200" dirty="0"/>
              <a:t>1945 George </a:t>
            </a:r>
            <a:r>
              <a:rPr lang="en-GB" sz="1200" dirty="0" err="1"/>
              <a:t>Polya</a:t>
            </a:r>
            <a:r>
              <a:rPr lang="en-GB" sz="1200" dirty="0"/>
              <a:t> published  ‘How To Solve It’ 2nd ed., Princeton University Press, 1957, ISBN 0-691-08097-6.</a:t>
            </a:r>
          </a:p>
        </p:txBody>
      </p:sp>
    </p:spTree>
    <p:extLst>
      <p:ext uri="{BB962C8B-B14F-4D97-AF65-F5344CB8AC3E}">
        <p14:creationId xmlns:p14="http://schemas.microsoft.com/office/powerpoint/2010/main" val="399897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89185" y="780393"/>
            <a:ext cx="9723557" cy="637245"/>
          </a:xfrm>
        </p:spPr>
        <p:txBody>
          <a:bodyPr>
            <a:normAutofit fontScale="90000"/>
          </a:bodyPr>
          <a:lstStyle/>
          <a:p>
            <a:pPr algn="l"/>
            <a:r>
              <a:rPr lang="en-GB" sz="2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Interpret negative numbers in context and </a:t>
            </a:r>
            <a:r>
              <a:rPr lang="en-GB" sz="2800" b="1" dirty="0">
                <a:effectLst/>
                <a:latin typeface="Arial" panose="020B0604020202020204" pitchFamily="34" charset="0"/>
                <a:ea typeface="Calibri" panose="020F0502020204030204" pitchFamily="34" charset="0"/>
                <a:cs typeface="Times New Roman" panose="02020603050405020304" pitchFamily="18" charset="0"/>
              </a:rPr>
              <a:t>i</a:t>
            </a:r>
            <a:r>
              <a:rPr lang="en-GB" sz="2800" b="1" dirty="0">
                <a:solidFill>
                  <a:schemeClr val="tx1"/>
                </a:solidFill>
                <a:effectLst/>
                <a:latin typeface="Arial" panose="020B0604020202020204" pitchFamily="34" charset="0"/>
                <a:ea typeface="Calibri" panose="020F0502020204030204" pitchFamily="34" charset="0"/>
              </a:rPr>
              <a:t>nterpret information in tables</a:t>
            </a:r>
            <a:endParaRPr lang="en-GB" sz="2800" b="1" dirty="0"/>
          </a:p>
        </p:txBody>
      </p:sp>
      <p:sp>
        <p:nvSpPr>
          <p:cNvPr id="7" name="Text Box 2">
            <a:extLst>
              <a:ext uri="{FF2B5EF4-FFF2-40B4-BE49-F238E27FC236}">
                <a16:creationId xmlns:a16="http://schemas.microsoft.com/office/drawing/2014/main" id="{4BDCC19A-4AE3-4E9F-8535-27B8BC575D2D}"/>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grpSp>
        <p:nvGrpSpPr>
          <p:cNvPr id="5" name="Group 4">
            <a:extLst>
              <a:ext uri="{FF2B5EF4-FFF2-40B4-BE49-F238E27FC236}">
                <a16:creationId xmlns:a16="http://schemas.microsoft.com/office/drawing/2014/main" id="{59BDCA92-137C-4F3D-AB3A-22E4AC74249A}"/>
              </a:ext>
            </a:extLst>
          </p:cNvPr>
          <p:cNvGrpSpPr/>
          <p:nvPr/>
        </p:nvGrpSpPr>
        <p:grpSpPr>
          <a:xfrm>
            <a:off x="3648075" y="1727857"/>
            <a:ext cx="4721600" cy="4349750"/>
            <a:chOff x="3297607" y="1749974"/>
            <a:chExt cx="4721600" cy="4349750"/>
          </a:xfrm>
        </p:grpSpPr>
        <p:sp>
          <p:nvSpPr>
            <p:cNvPr id="8" name="Text Box 2">
              <a:extLst>
                <a:ext uri="{FF2B5EF4-FFF2-40B4-BE49-F238E27FC236}">
                  <a16:creationId xmlns:a16="http://schemas.microsoft.com/office/drawing/2014/main" id="{40983B49-27B7-4662-B13D-F8E0503FC176}"/>
                </a:ext>
              </a:extLst>
            </p:cNvPr>
            <p:cNvSpPr txBox="1">
              <a:spLocks noChangeArrowheads="1"/>
            </p:cNvSpPr>
            <p:nvPr/>
          </p:nvSpPr>
          <p:spPr bwMode="auto">
            <a:xfrm>
              <a:off x="3297607" y="1749974"/>
              <a:ext cx="4721600" cy="4349750"/>
            </a:xfrm>
            <a:prstGeom prst="rect">
              <a:avLst/>
            </a:prstGeom>
            <a:solidFill>
              <a:schemeClr val="bg2"/>
            </a:solidFill>
            <a:ln w="9525">
              <a:solidFill>
                <a:srgbClr val="000000"/>
              </a:solidFill>
              <a:miter lim="800000"/>
              <a:headEnd/>
              <a:tailEnd/>
            </a:ln>
          </p:spPr>
          <p:txBody>
            <a:bodyPr rot="0"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GB" sz="2000" dirty="0"/>
                <a:t>Here are the temperatures in four cities at midnight and midday.</a:t>
              </a:r>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r>
                <a:rPr lang="en-GB" sz="2000" dirty="0"/>
                <a:t>Which city had the greatest difference between it’s midnight and midday temperatures? </a:t>
              </a:r>
              <a:endParaRPr lang="en-GB" dirty="0"/>
            </a:p>
          </p:txBody>
        </p:sp>
        <p:pic>
          <p:nvPicPr>
            <p:cNvPr id="4" name="Picture 3" descr="Table&#10;&#10;Description automatically generated">
              <a:extLst>
                <a:ext uri="{FF2B5EF4-FFF2-40B4-BE49-F238E27FC236}">
                  <a16:creationId xmlns:a16="http://schemas.microsoft.com/office/drawing/2014/main" id="{BA88B01E-ED4B-4A26-B11D-EC00E82E7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075" y="2671281"/>
              <a:ext cx="3918511" cy="2227535"/>
            </a:xfrm>
            <a:prstGeom prst="rect">
              <a:avLst/>
            </a:prstGeom>
          </p:spPr>
        </p:pic>
      </p:grpSp>
    </p:spTree>
    <p:extLst>
      <p:ext uri="{BB962C8B-B14F-4D97-AF65-F5344CB8AC3E}">
        <p14:creationId xmlns:p14="http://schemas.microsoft.com/office/powerpoint/2010/main" val="406199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rmAutofit/>
          </a:bodyPr>
          <a:lstStyle/>
          <a:p>
            <a:pPr algn="l"/>
            <a:r>
              <a:rPr lang="en-GB" sz="2800" b="1" dirty="0"/>
              <a:t>Understand the problem</a:t>
            </a:r>
          </a:p>
        </p:txBody>
      </p:sp>
      <p:sp>
        <p:nvSpPr>
          <p:cNvPr id="3" name="TextBox 2">
            <a:extLst>
              <a:ext uri="{FF2B5EF4-FFF2-40B4-BE49-F238E27FC236}">
                <a16:creationId xmlns:a16="http://schemas.microsoft.com/office/drawing/2014/main" id="{C108D53A-CBF5-4B0E-8282-15120F8F0D36}"/>
              </a:ext>
            </a:extLst>
          </p:cNvPr>
          <p:cNvSpPr txBox="1"/>
          <p:nvPr/>
        </p:nvSpPr>
        <p:spPr>
          <a:xfrm>
            <a:off x="785771" y="1684051"/>
            <a:ext cx="5796703" cy="4422686"/>
          </a:xfrm>
          <a:prstGeom prst="rect">
            <a:avLst/>
          </a:prstGeom>
          <a:solidFill>
            <a:schemeClr val="accent5">
              <a:lumMod val="20000"/>
              <a:lumOff val="80000"/>
            </a:schemeClr>
          </a:solidFill>
        </p:spPr>
        <p:txBody>
          <a:bodyPr wrap="square" rtlCol="0">
            <a:spAutoFit/>
          </a:bodyPr>
          <a:lstStyle/>
          <a:p>
            <a:r>
              <a:rPr lang="en-GB" b="1" i="1" dirty="0"/>
              <a:t>Key fact: </a:t>
            </a:r>
            <a:r>
              <a:rPr lang="en-GB" i="1" dirty="0"/>
              <a:t>Some of the temperatures are positive numbers – greater than zero degrees Celsius and some are negative numbers -. less than zero degrees Celsius. </a:t>
            </a:r>
            <a:endParaRPr lang="en-GB" dirty="0"/>
          </a:p>
          <a:p>
            <a:endParaRPr lang="en-GB" i="1" dirty="0"/>
          </a:p>
          <a:p>
            <a:r>
              <a:rPr lang="en-GB" b="1" i="1" dirty="0"/>
              <a:t>Key fact: </a:t>
            </a:r>
            <a:r>
              <a:rPr lang="en-GB" i="1" dirty="0"/>
              <a:t>There are four cities to consider.</a:t>
            </a:r>
          </a:p>
          <a:p>
            <a:endParaRPr lang="en-GB" i="1" dirty="0"/>
          </a:p>
          <a:p>
            <a:pPr indent="-57150">
              <a:lnSpc>
                <a:spcPct val="107000"/>
              </a:lnSpc>
              <a:spcAft>
                <a:spcPts val="800"/>
              </a:spcAft>
              <a:buFont typeface="Arial" charset="0"/>
              <a:buNone/>
            </a:pPr>
            <a:r>
              <a:rPr lang="en-GB" b="1" i="1" dirty="0"/>
              <a:t>Key fact: </a:t>
            </a:r>
            <a:r>
              <a:rPr lang="en-GB" i="1" dirty="0"/>
              <a:t>To find the difference between two numbers we need to find out how much greater the larger number is than the smaller number.</a:t>
            </a:r>
          </a:p>
          <a:p>
            <a:pPr indent="-57150">
              <a:lnSpc>
                <a:spcPct val="107000"/>
              </a:lnSpc>
              <a:spcAft>
                <a:spcPts val="800"/>
              </a:spcAft>
            </a:pPr>
            <a:endParaRPr lang="en-GB" i="1" dirty="0">
              <a:ea typeface="Calibri" panose="020F0502020204030204" pitchFamily="34" charset="0"/>
              <a:cs typeface="Times New Roman" panose="02020603050405020304" pitchFamily="18" charset="0"/>
            </a:endParaRPr>
          </a:p>
          <a:p>
            <a:pPr indent="-57150">
              <a:lnSpc>
                <a:spcPct val="107000"/>
              </a:lnSpc>
              <a:spcAft>
                <a:spcPts val="800"/>
              </a:spcAft>
            </a:pPr>
            <a:r>
              <a:rPr lang="en-GB" i="1" dirty="0">
                <a:ea typeface="Calibri" panose="020F0502020204030204" pitchFamily="34" charset="0"/>
                <a:cs typeface="Times New Roman" panose="02020603050405020304" pitchFamily="18" charset="0"/>
              </a:rPr>
              <a:t>Working with negative numbers can be tricky at first so drawing some number lines should help us.</a:t>
            </a:r>
            <a:endParaRPr lang="en-GB" i="1" dirty="0"/>
          </a:p>
          <a:p>
            <a:pPr indent="-57150">
              <a:lnSpc>
                <a:spcPct val="107000"/>
              </a:lnSpc>
              <a:spcAft>
                <a:spcPts val="800"/>
              </a:spcAft>
              <a:buFont typeface="Arial" charset="0"/>
              <a:buNone/>
            </a:pPr>
            <a:endParaRPr lang="en-GB" sz="2000" i="1" dirty="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BDD2FE1C-7079-43D6-B71D-DFAD019DFD92}"/>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grpSp>
        <p:nvGrpSpPr>
          <p:cNvPr id="11" name="Group 10">
            <a:extLst>
              <a:ext uri="{FF2B5EF4-FFF2-40B4-BE49-F238E27FC236}">
                <a16:creationId xmlns:a16="http://schemas.microsoft.com/office/drawing/2014/main" id="{5AA9A4F3-C1F0-41DC-AADB-D3D422E9E349}"/>
              </a:ext>
            </a:extLst>
          </p:cNvPr>
          <p:cNvGrpSpPr/>
          <p:nvPr/>
        </p:nvGrpSpPr>
        <p:grpSpPr>
          <a:xfrm>
            <a:off x="6684628" y="1663446"/>
            <a:ext cx="4721600" cy="4349750"/>
            <a:chOff x="6334160" y="1685563"/>
            <a:chExt cx="4721600" cy="4349750"/>
          </a:xfrm>
        </p:grpSpPr>
        <p:sp>
          <p:nvSpPr>
            <p:cNvPr id="12" name="Text Box 2">
              <a:extLst>
                <a:ext uri="{FF2B5EF4-FFF2-40B4-BE49-F238E27FC236}">
                  <a16:creationId xmlns:a16="http://schemas.microsoft.com/office/drawing/2014/main" id="{ACB8CD4F-097B-48B5-B502-76CBD65B1FF1}"/>
                </a:ext>
              </a:extLst>
            </p:cNvPr>
            <p:cNvSpPr txBox="1">
              <a:spLocks noChangeArrowheads="1"/>
            </p:cNvSpPr>
            <p:nvPr/>
          </p:nvSpPr>
          <p:spPr bwMode="auto">
            <a:xfrm>
              <a:off x="6334160" y="1685563"/>
              <a:ext cx="4721600" cy="4349750"/>
            </a:xfrm>
            <a:prstGeom prst="rect">
              <a:avLst/>
            </a:prstGeom>
            <a:solidFill>
              <a:schemeClr val="bg2"/>
            </a:solidFill>
            <a:ln w="9525">
              <a:solidFill>
                <a:srgbClr val="000000"/>
              </a:solidFill>
              <a:miter lim="800000"/>
              <a:headEnd/>
              <a:tailEnd/>
            </a:ln>
          </p:spPr>
          <p:txBody>
            <a:bodyPr rot="0"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GB" sz="2000" dirty="0"/>
                <a:t>Here are the temperatures in four cities at midnight and midday.</a:t>
              </a:r>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r>
                <a:rPr lang="en-GB" sz="2000" dirty="0"/>
                <a:t>Which city had the greatest difference between it’s midnight and midday temperatures? </a:t>
              </a:r>
              <a:endParaRPr lang="en-GB" dirty="0"/>
            </a:p>
          </p:txBody>
        </p:sp>
        <p:pic>
          <p:nvPicPr>
            <p:cNvPr id="13" name="Picture 12" descr="Table&#10;&#10;Description automatically generated">
              <a:extLst>
                <a:ext uri="{FF2B5EF4-FFF2-40B4-BE49-F238E27FC236}">
                  <a16:creationId xmlns:a16="http://schemas.microsoft.com/office/drawing/2014/main" id="{FE6868D4-1997-4900-A928-AFAE0EC20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628" y="2606870"/>
              <a:ext cx="3918511" cy="2227535"/>
            </a:xfrm>
            <a:prstGeom prst="rect">
              <a:avLst/>
            </a:prstGeom>
          </p:spPr>
        </p:pic>
      </p:grpSp>
    </p:spTree>
    <p:extLst>
      <p:ext uri="{BB962C8B-B14F-4D97-AF65-F5344CB8AC3E}">
        <p14:creationId xmlns:p14="http://schemas.microsoft.com/office/powerpoint/2010/main" val="252447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458309" y="844804"/>
            <a:ext cx="7604769" cy="580926"/>
          </a:xfrm>
        </p:spPr>
        <p:txBody>
          <a:bodyPr>
            <a:normAutofit/>
          </a:bodyPr>
          <a:lstStyle/>
          <a:p>
            <a:pPr algn="l"/>
            <a:r>
              <a:rPr lang="en-GB" sz="2800" b="1" dirty="0"/>
              <a:t>Make a Plan</a:t>
            </a:r>
          </a:p>
        </p:txBody>
      </p:sp>
      <p:sp>
        <p:nvSpPr>
          <p:cNvPr id="3" name="TextBox 2">
            <a:extLst>
              <a:ext uri="{FF2B5EF4-FFF2-40B4-BE49-F238E27FC236}">
                <a16:creationId xmlns:a16="http://schemas.microsoft.com/office/drawing/2014/main" id="{C108D53A-CBF5-4B0E-8282-15120F8F0D36}"/>
              </a:ext>
            </a:extLst>
          </p:cNvPr>
          <p:cNvSpPr txBox="1"/>
          <p:nvPr/>
        </p:nvSpPr>
        <p:spPr>
          <a:xfrm>
            <a:off x="430226" y="1425730"/>
            <a:ext cx="5792549" cy="4247317"/>
          </a:xfrm>
          <a:prstGeom prst="rect">
            <a:avLst/>
          </a:prstGeom>
          <a:solidFill>
            <a:schemeClr val="accent5">
              <a:lumMod val="20000"/>
              <a:lumOff val="80000"/>
            </a:schemeClr>
          </a:solidFill>
        </p:spPr>
        <p:txBody>
          <a:bodyPr wrap="square" rtlCol="0">
            <a:spAutoFit/>
          </a:bodyPr>
          <a:lstStyle/>
          <a:p>
            <a:r>
              <a:rPr lang="en-GB" b="1" dirty="0"/>
              <a:t>Step 1: We need to visualise this problem so we can be sure we understand it fully. </a:t>
            </a:r>
            <a:r>
              <a:rPr lang="en-GB" b="1" dirty="0">
                <a:cs typeface="Times New Roman" panose="02020603050405020304" pitchFamily="18" charset="0"/>
              </a:rPr>
              <a:t>Using some number lines will help.</a:t>
            </a:r>
          </a:p>
          <a:p>
            <a:endParaRPr lang="en-GB" b="1" i="1" dirty="0"/>
          </a:p>
          <a:p>
            <a:r>
              <a:rPr lang="en-GB" b="1" dirty="0">
                <a:cs typeface="Times New Roman" panose="02020603050405020304" pitchFamily="18" charset="0"/>
              </a:rPr>
              <a:t>Step 2: We need to check the difference for each of the four cities for their midnight and midday temperatures. We can work systematically through the table and record the differences as we go.</a:t>
            </a:r>
          </a:p>
          <a:p>
            <a:endParaRPr lang="en-GB" b="1" dirty="0">
              <a:cs typeface="Times New Roman" panose="02020603050405020304" pitchFamily="18" charset="0"/>
            </a:endParaRPr>
          </a:p>
          <a:p>
            <a:r>
              <a:rPr lang="en-GB" b="1" dirty="0">
                <a:cs typeface="Times New Roman" panose="02020603050405020304" pitchFamily="18" charset="0"/>
              </a:rPr>
              <a:t>Step 3: Once we worked out the differences for each city we can see which one is the greatest difference.</a:t>
            </a:r>
          </a:p>
          <a:p>
            <a:endParaRPr lang="en-GB" b="1" dirty="0">
              <a:cs typeface="Times New Roman" panose="02020603050405020304" pitchFamily="18" charset="0"/>
            </a:endParaRPr>
          </a:p>
          <a:p>
            <a:r>
              <a:rPr lang="en-GB" b="1" dirty="0">
                <a:cs typeface="Times New Roman" panose="02020603050405020304" pitchFamily="18" charset="0"/>
              </a:rPr>
              <a:t>Step 4: We need to record the city as our answer.</a:t>
            </a:r>
          </a:p>
          <a:p>
            <a:endParaRPr lang="en-GB" b="1" dirty="0">
              <a:cs typeface="Times New Roman" panose="02020603050405020304" pitchFamily="18" charset="0"/>
            </a:endParaRPr>
          </a:p>
        </p:txBody>
      </p:sp>
      <p:sp>
        <p:nvSpPr>
          <p:cNvPr id="7" name="Text Box 2">
            <a:extLst>
              <a:ext uri="{FF2B5EF4-FFF2-40B4-BE49-F238E27FC236}">
                <a16:creationId xmlns:a16="http://schemas.microsoft.com/office/drawing/2014/main" id="{FF54B870-8BF1-419D-B303-3966401531CB}"/>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grpSp>
        <p:nvGrpSpPr>
          <p:cNvPr id="8" name="Group 7">
            <a:extLst>
              <a:ext uri="{FF2B5EF4-FFF2-40B4-BE49-F238E27FC236}">
                <a16:creationId xmlns:a16="http://schemas.microsoft.com/office/drawing/2014/main" id="{E66C8356-8122-4F3A-8EAF-7C1A65C83350}"/>
              </a:ext>
            </a:extLst>
          </p:cNvPr>
          <p:cNvGrpSpPr/>
          <p:nvPr/>
        </p:nvGrpSpPr>
        <p:grpSpPr>
          <a:xfrm>
            <a:off x="6528840" y="1600200"/>
            <a:ext cx="4721600" cy="4349750"/>
            <a:chOff x="3297607" y="1749974"/>
            <a:chExt cx="4721600" cy="4349750"/>
          </a:xfrm>
        </p:grpSpPr>
        <p:sp>
          <p:nvSpPr>
            <p:cNvPr id="9" name="Text Box 2">
              <a:extLst>
                <a:ext uri="{FF2B5EF4-FFF2-40B4-BE49-F238E27FC236}">
                  <a16:creationId xmlns:a16="http://schemas.microsoft.com/office/drawing/2014/main" id="{AF63B392-611E-4C39-9277-48E2EF9CB2E1}"/>
                </a:ext>
              </a:extLst>
            </p:cNvPr>
            <p:cNvSpPr txBox="1">
              <a:spLocks noChangeArrowheads="1"/>
            </p:cNvSpPr>
            <p:nvPr/>
          </p:nvSpPr>
          <p:spPr bwMode="auto">
            <a:xfrm>
              <a:off x="3297607" y="1749974"/>
              <a:ext cx="4721600" cy="4349750"/>
            </a:xfrm>
            <a:prstGeom prst="rect">
              <a:avLst/>
            </a:prstGeom>
            <a:solidFill>
              <a:schemeClr val="bg2"/>
            </a:solidFill>
            <a:ln w="9525">
              <a:solidFill>
                <a:srgbClr val="000000"/>
              </a:solidFill>
              <a:miter lim="800000"/>
              <a:headEnd/>
              <a:tailEnd/>
            </a:ln>
          </p:spPr>
          <p:txBody>
            <a:bodyPr rot="0"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GB" sz="2000" dirty="0"/>
                <a:t>Here are the temperatures in four cities at midnight and midday.</a:t>
              </a:r>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r>
                <a:rPr lang="en-GB" sz="2000" dirty="0"/>
                <a:t>Which city had the greatest difference between it’s midnight and midday temperatures? </a:t>
              </a:r>
              <a:endParaRPr lang="en-GB" dirty="0"/>
            </a:p>
          </p:txBody>
        </p:sp>
        <p:pic>
          <p:nvPicPr>
            <p:cNvPr id="10" name="Picture 9" descr="Table&#10;&#10;Description automatically generated">
              <a:extLst>
                <a:ext uri="{FF2B5EF4-FFF2-40B4-BE49-F238E27FC236}">
                  <a16:creationId xmlns:a16="http://schemas.microsoft.com/office/drawing/2014/main" id="{CCB45817-CAC1-4514-9734-2C70670CF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075" y="2671281"/>
              <a:ext cx="3918511" cy="2227535"/>
            </a:xfrm>
            <a:prstGeom prst="rect">
              <a:avLst/>
            </a:prstGeom>
          </p:spPr>
        </p:pic>
      </p:grpSp>
    </p:spTree>
    <p:extLst>
      <p:ext uri="{BB962C8B-B14F-4D97-AF65-F5344CB8AC3E}">
        <p14:creationId xmlns:p14="http://schemas.microsoft.com/office/powerpoint/2010/main" val="248352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with low confidence">
            <a:extLst>
              <a:ext uri="{FF2B5EF4-FFF2-40B4-BE49-F238E27FC236}">
                <a16:creationId xmlns:a16="http://schemas.microsoft.com/office/drawing/2014/main" id="{CB54CD31-CD73-4381-801F-538F7D74B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019" y="3284589"/>
            <a:ext cx="5592343" cy="2782793"/>
          </a:xfrm>
          <a:prstGeom prst="rect">
            <a:avLst/>
          </a:prstGeom>
        </p:spPr>
      </p:pic>
      <p:pic>
        <p:nvPicPr>
          <p:cNvPr id="11" name="Picture 10" descr="Diagram&#10;&#10;Description automatically generated">
            <a:extLst>
              <a:ext uri="{FF2B5EF4-FFF2-40B4-BE49-F238E27FC236}">
                <a16:creationId xmlns:a16="http://schemas.microsoft.com/office/drawing/2014/main" id="{78A8785A-64C5-4FF4-83B3-AA9E744A1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30" y="3284590"/>
            <a:ext cx="5465551" cy="2719700"/>
          </a:xfrm>
          <a:prstGeom prst="rect">
            <a:avLst/>
          </a:prstGeom>
        </p:spPr>
      </p:pic>
      <p:pic>
        <p:nvPicPr>
          <p:cNvPr id="13" name="Picture 12" descr="Chart, box and whisker chart&#10;&#10;Description automatically generated">
            <a:extLst>
              <a:ext uri="{FF2B5EF4-FFF2-40B4-BE49-F238E27FC236}">
                <a16:creationId xmlns:a16="http://schemas.microsoft.com/office/drawing/2014/main" id="{65836742-7B84-44F0-8FE7-97ED333C4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813" y="282305"/>
            <a:ext cx="5465550" cy="2719700"/>
          </a:xfrm>
          <a:prstGeom prst="rect">
            <a:avLst/>
          </a:prstGeom>
        </p:spPr>
      </p:pic>
      <p:pic>
        <p:nvPicPr>
          <p:cNvPr id="16" name="Picture 15" descr="Diagram&#10;&#10;Description automatically generated">
            <a:extLst>
              <a:ext uri="{FF2B5EF4-FFF2-40B4-BE49-F238E27FC236}">
                <a16:creationId xmlns:a16="http://schemas.microsoft.com/office/drawing/2014/main" id="{7A710A2D-691D-4DAE-B649-6E3BC9DE6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430" y="380860"/>
            <a:ext cx="5293285" cy="2621145"/>
          </a:xfrm>
          <a:prstGeom prst="rect">
            <a:avLst/>
          </a:prstGeom>
        </p:spPr>
      </p:pic>
    </p:spTree>
    <p:extLst>
      <p:ext uri="{BB962C8B-B14F-4D97-AF65-F5344CB8AC3E}">
        <p14:creationId xmlns:p14="http://schemas.microsoft.com/office/powerpoint/2010/main" val="52447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500333"/>
            <a:ext cx="8229600" cy="580926"/>
          </a:xfrm>
        </p:spPr>
        <p:txBody>
          <a:bodyPr>
            <a:normAutofit/>
          </a:bodyPr>
          <a:lstStyle/>
          <a:p>
            <a:pPr algn="l"/>
            <a:r>
              <a:rPr lang="en-GB" sz="2800" b="1" dirty="0"/>
              <a:t>Carry out your plan: show your reasoning</a:t>
            </a:r>
          </a:p>
        </p:txBody>
      </p:sp>
      <p:sp>
        <p:nvSpPr>
          <p:cNvPr id="3" name="TextBox 2">
            <a:extLst>
              <a:ext uri="{FF2B5EF4-FFF2-40B4-BE49-F238E27FC236}">
                <a16:creationId xmlns:a16="http://schemas.microsoft.com/office/drawing/2014/main" id="{C108D53A-CBF5-4B0E-8282-15120F8F0D36}"/>
              </a:ext>
            </a:extLst>
          </p:cNvPr>
          <p:cNvSpPr txBox="1"/>
          <p:nvPr/>
        </p:nvSpPr>
        <p:spPr>
          <a:xfrm>
            <a:off x="217518" y="1081259"/>
            <a:ext cx="6190661" cy="4093428"/>
          </a:xfrm>
          <a:prstGeom prst="rect">
            <a:avLst/>
          </a:prstGeom>
          <a:solidFill>
            <a:schemeClr val="accent5">
              <a:lumMod val="20000"/>
              <a:lumOff val="80000"/>
            </a:schemeClr>
          </a:solidFill>
        </p:spPr>
        <p:txBody>
          <a:bodyPr wrap="square" rtlCol="0">
            <a:spAutoFit/>
          </a:bodyPr>
          <a:lstStyle/>
          <a:p>
            <a:r>
              <a:rPr lang="en-GB" sz="1400" b="1" dirty="0"/>
              <a:t>Step 1:  We can see from the number lines the differences between the midnight and midday temperatures in the four cities.</a:t>
            </a:r>
          </a:p>
          <a:p>
            <a:endParaRPr lang="en-GB" sz="1400" b="1" dirty="0"/>
          </a:p>
          <a:p>
            <a:r>
              <a:rPr lang="en-GB" sz="1400" b="1" dirty="0">
                <a:cs typeface="Times New Roman" panose="02020603050405020304" pitchFamily="18" charset="0"/>
              </a:rPr>
              <a:t>Step 2: Looking at the number lines we can see </a:t>
            </a:r>
            <a:r>
              <a:rPr lang="en-GB" sz="1400" b="1">
                <a:cs typeface="Times New Roman" panose="02020603050405020304" pitchFamily="18" charset="0"/>
              </a:rPr>
              <a:t>the differences </a:t>
            </a:r>
            <a:r>
              <a:rPr lang="en-GB" sz="1400" b="1" dirty="0">
                <a:cs typeface="Times New Roman" panose="02020603050405020304" pitchFamily="18" charset="0"/>
              </a:rPr>
              <a:t>for each city:</a:t>
            </a:r>
          </a:p>
          <a:p>
            <a:r>
              <a:rPr lang="en-GB" sz="1400" b="1" dirty="0">
                <a:cs typeface="Times New Roman" panose="02020603050405020304" pitchFamily="18" charset="0"/>
              </a:rPr>
              <a:t>London 	5⁰C</a:t>
            </a:r>
          </a:p>
          <a:p>
            <a:r>
              <a:rPr lang="en-GB" sz="1400" b="1" dirty="0">
                <a:cs typeface="Times New Roman" panose="02020603050405020304" pitchFamily="18" charset="0"/>
              </a:rPr>
              <a:t>Stockholm 6⁰C</a:t>
            </a:r>
          </a:p>
          <a:p>
            <a:r>
              <a:rPr lang="en-GB" sz="1400" b="1" dirty="0">
                <a:cs typeface="Times New Roman" panose="02020603050405020304" pitchFamily="18" charset="0"/>
              </a:rPr>
              <a:t>Rome	10⁰C</a:t>
            </a:r>
          </a:p>
          <a:p>
            <a:r>
              <a:rPr lang="en-GB" sz="1400" b="1" dirty="0">
                <a:cs typeface="Times New Roman" panose="02020603050405020304" pitchFamily="18" charset="0"/>
              </a:rPr>
              <a:t>Moscow	9</a:t>
            </a:r>
            <a:r>
              <a:rPr lang="en-GB" sz="1600" b="1" dirty="0">
                <a:cs typeface="Times New Roman" panose="02020603050405020304" pitchFamily="18" charset="0"/>
              </a:rPr>
              <a:t>⁰C</a:t>
            </a:r>
          </a:p>
          <a:p>
            <a:endParaRPr lang="en-GB" b="1" dirty="0">
              <a:cs typeface="Times New Roman" panose="02020603050405020304" pitchFamily="18" charset="0"/>
            </a:endParaRPr>
          </a:p>
          <a:p>
            <a:r>
              <a:rPr lang="en-GB" sz="1400" b="1" dirty="0">
                <a:cs typeface="Times New Roman" panose="02020603050405020304" pitchFamily="18" charset="0"/>
              </a:rPr>
              <a:t>Step 3:</a:t>
            </a:r>
          </a:p>
          <a:p>
            <a:r>
              <a:rPr lang="en-GB" sz="1400" b="1" dirty="0">
                <a:cs typeface="Times New Roman" panose="02020603050405020304" pitchFamily="18" charset="0"/>
              </a:rPr>
              <a:t>Looking at this list we can see Rome has the greatest difference between the midnight and midday temperature (10⁰C).</a:t>
            </a:r>
            <a:endParaRPr lang="en-GB" sz="1400" dirty="0">
              <a:cs typeface="Times New Roman" panose="02020603050405020304" pitchFamily="18" charset="0"/>
            </a:endParaRPr>
          </a:p>
          <a:p>
            <a:endParaRPr lang="en-GB" sz="1400" dirty="0">
              <a:cs typeface="Times New Roman" panose="02020603050405020304" pitchFamily="18" charset="0"/>
            </a:endParaRPr>
          </a:p>
          <a:p>
            <a:r>
              <a:rPr lang="en-GB" sz="1400" b="1" dirty="0">
                <a:cs typeface="Times New Roman" panose="02020603050405020304" pitchFamily="18" charset="0"/>
              </a:rPr>
              <a:t>Step 4:</a:t>
            </a:r>
          </a:p>
          <a:p>
            <a:r>
              <a:rPr lang="en-GB" sz="1400" b="1" dirty="0">
                <a:cs typeface="Times New Roman" panose="02020603050405020304" pitchFamily="18" charset="0"/>
              </a:rPr>
              <a:t>We can now answer the problem: the city that had the greatest difference between it’s midnight and midday temperature is Rome with a difference of 10⁰C.</a:t>
            </a:r>
            <a:endParaRPr lang="en-GB" sz="1400" b="1" dirty="0"/>
          </a:p>
        </p:txBody>
      </p:sp>
      <p:sp>
        <p:nvSpPr>
          <p:cNvPr id="7" name="Text Box 2">
            <a:extLst>
              <a:ext uri="{FF2B5EF4-FFF2-40B4-BE49-F238E27FC236}">
                <a16:creationId xmlns:a16="http://schemas.microsoft.com/office/drawing/2014/main" id="{ED0D315E-310F-43DF-8548-1B18021FB1F2}"/>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grpSp>
        <p:nvGrpSpPr>
          <p:cNvPr id="9" name="Group 8">
            <a:extLst>
              <a:ext uri="{FF2B5EF4-FFF2-40B4-BE49-F238E27FC236}">
                <a16:creationId xmlns:a16="http://schemas.microsoft.com/office/drawing/2014/main" id="{D6BCC75B-1F3C-4795-A523-9D7E74175268}"/>
              </a:ext>
            </a:extLst>
          </p:cNvPr>
          <p:cNvGrpSpPr/>
          <p:nvPr/>
        </p:nvGrpSpPr>
        <p:grpSpPr>
          <a:xfrm>
            <a:off x="6860800" y="1360212"/>
            <a:ext cx="4721600" cy="4349750"/>
            <a:chOff x="3297607" y="1749974"/>
            <a:chExt cx="4721600" cy="4349750"/>
          </a:xfrm>
        </p:grpSpPr>
        <p:sp>
          <p:nvSpPr>
            <p:cNvPr id="10" name="Text Box 2">
              <a:extLst>
                <a:ext uri="{FF2B5EF4-FFF2-40B4-BE49-F238E27FC236}">
                  <a16:creationId xmlns:a16="http://schemas.microsoft.com/office/drawing/2014/main" id="{A9A5289F-7A91-4D5E-9C5A-8BF256F60817}"/>
                </a:ext>
              </a:extLst>
            </p:cNvPr>
            <p:cNvSpPr txBox="1">
              <a:spLocks noChangeArrowheads="1"/>
            </p:cNvSpPr>
            <p:nvPr/>
          </p:nvSpPr>
          <p:spPr bwMode="auto">
            <a:xfrm>
              <a:off x="3297607" y="1749974"/>
              <a:ext cx="4721600" cy="4349750"/>
            </a:xfrm>
            <a:prstGeom prst="rect">
              <a:avLst/>
            </a:prstGeom>
            <a:solidFill>
              <a:schemeClr val="bg2"/>
            </a:solidFill>
            <a:ln w="9525">
              <a:solidFill>
                <a:srgbClr val="000000"/>
              </a:solidFill>
              <a:miter lim="800000"/>
              <a:headEnd/>
              <a:tailEnd/>
            </a:ln>
          </p:spPr>
          <p:txBody>
            <a:bodyPr rot="0"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GB" sz="2000" dirty="0"/>
                <a:t>Here are the temperatures in four cities at midnight and midday.</a:t>
              </a:r>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r>
                <a:rPr lang="en-GB" sz="2000" dirty="0"/>
                <a:t>Which city had the greatest difference between it’s midnight and midday temperatures? </a:t>
              </a:r>
              <a:endParaRPr lang="en-GB" dirty="0"/>
            </a:p>
          </p:txBody>
        </p:sp>
        <p:pic>
          <p:nvPicPr>
            <p:cNvPr id="13" name="Picture 12" descr="Table&#10;&#10;Description automatically generated">
              <a:extLst>
                <a:ext uri="{FF2B5EF4-FFF2-40B4-BE49-F238E27FC236}">
                  <a16:creationId xmlns:a16="http://schemas.microsoft.com/office/drawing/2014/main" id="{F94679D4-16C8-4075-AAAC-FFBD32078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075" y="2671281"/>
              <a:ext cx="3918511" cy="2227535"/>
            </a:xfrm>
            <a:prstGeom prst="rect">
              <a:avLst/>
            </a:prstGeom>
          </p:spPr>
        </p:pic>
      </p:grpSp>
    </p:spTree>
    <p:extLst>
      <p:ext uri="{BB962C8B-B14F-4D97-AF65-F5344CB8AC3E}">
        <p14:creationId xmlns:p14="http://schemas.microsoft.com/office/powerpoint/2010/main" val="341533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Autofit/>
          </a:bodyPr>
          <a:lstStyle/>
          <a:p>
            <a:pPr algn="l"/>
            <a:r>
              <a:rPr lang="en-GB" sz="2000" b="1" dirty="0"/>
              <a:t>Review your solution: does it seem reasonable?</a:t>
            </a:r>
            <a:br>
              <a:rPr lang="en-GB" sz="2000" b="1" dirty="0"/>
            </a:br>
            <a:r>
              <a:rPr lang="en-GB" sz="2000" b="1" dirty="0"/>
              <a:t>Which steps/ parts did you find easy and which harder?</a:t>
            </a:r>
          </a:p>
        </p:txBody>
      </p:sp>
      <p:sp>
        <p:nvSpPr>
          <p:cNvPr id="7" name="TextBox 6">
            <a:extLst>
              <a:ext uri="{FF2B5EF4-FFF2-40B4-BE49-F238E27FC236}">
                <a16:creationId xmlns:a16="http://schemas.microsoft.com/office/drawing/2014/main" id="{82B95C2A-ABE7-40E7-8C98-4D1427C073AA}"/>
              </a:ext>
            </a:extLst>
          </p:cNvPr>
          <p:cNvSpPr txBox="1"/>
          <p:nvPr/>
        </p:nvSpPr>
        <p:spPr>
          <a:xfrm>
            <a:off x="535422" y="1765879"/>
            <a:ext cx="4518053" cy="3970318"/>
          </a:xfrm>
          <a:prstGeom prst="rect">
            <a:avLst/>
          </a:prstGeom>
          <a:solidFill>
            <a:schemeClr val="accent5">
              <a:lumMod val="20000"/>
              <a:lumOff val="80000"/>
            </a:schemeClr>
          </a:solidFill>
        </p:spPr>
        <p:txBody>
          <a:bodyPr wrap="square" rtlCol="0">
            <a:spAutoFit/>
          </a:bodyPr>
          <a:lstStyle/>
          <a:p>
            <a:r>
              <a:rPr lang="en-GB" b="1" dirty="0">
                <a:cs typeface="Times New Roman" panose="02020603050405020304" pitchFamily="18" charset="0"/>
              </a:rPr>
              <a:t>How could you check?</a:t>
            </a:r>
          </a:p>
          <a:p>
            <a:endParaRPr lang="en-GB" b="1" dirty="0">
              <a:cs typeface="Times New Roman" panose="02020603050405020304" pitchFamily="18" charset="0"/>
            </a:endParaRPr>
          </a:p>
          <a:p>
            <a:pPr marL="342900" indent="-342900">
              <a:buAutoNum type="arabicPeriod"/>
            </a:pPr>
            <a:r>
              <a:rPr lang="en-GB" b="1" dirty="0">
                <a:cs typeface="Times New Roman" panose="02020603050405020304" pitchFamily="18" charset="0"/>
              </a:rPr>
              <a:t>Go through the steps you took and check for errors.</a:t>
            </a:r>
          </a:p>
          <a:p>
            <a:pPr lvl="1"/>
            <a:r>
              <a:rPr lang="en-GB" dirty="0">
                <a:cs typeface="Times New Roman" panose="02020603050405020304" pitchFamily="18" charset="0"/>
              </a:rPr>
              <a:t>Remember to check that the temperatures have all been copied correctly from the table. Are the jumps on the number lines correct?</a:t>
            </a:r>
          </a:p>
          <a:p>
            <a:pPr lvl="1"/>
            <a:endParaRPr lang="en-GB" b="1" dirty="0">
              <a:cs typeface="Times New Roman" panose="02020603050405020304" pitchFamily="18" charset="0"/>
            </a:endParaRPr>
          </a:p>
          <a:p>
            <a:pPr marL="342900" indent="-342900">
              <a:buFont typeface="+mj-lt"/>
              <a:buAutoNum type="arabicPeriod"/>
            </a:pPr>
            <a:r>
              <a:rPr lang="en-GB" b="1" dirty="0">
                <a:cs typeface="Times New Roman" panose="02020603050405020304" pitchFamily="18" charset="0"/>
              </a:rPr>
              <a:t>You could use a different method to check your answers – count forward or backwards on the number lines.</a:t>
            </a:r>
          </a:p>
          <a:p>
            <a:endParaRPr lang="en-GB" b="1" dirty="0">
              <a:cs typeface="Times New Roman" panose="02020603050405020304" pitchFamily="18" charset="0"/>
            </a:endParaRPr>
          </a:p>
          <a:p>
            <a:endParaRPr lang="en-GB" b="1" dirty="0">
              <a:cs typeface="Times New Roman" panose="02020603050405020304" pitchFamily="18" charset="0"/>
            </a:endParaRPr>
          </a:p>
        </p:txBody>
      </p:sp>
      <p:sp>
        <p:nvSpPr>
          <p:cNvPr id="8" name="Text Box 2">
            <a:extLst>
              <a:ext uri="{FF2B5EF4-FFF2-40B4-BE49-F238E27FC236}">
                <a16:creationId xmlns:a16="http://schemas.microsoft.com/office/drawing/2014/main" id="{61874448-AD1E-4E6E-B8A1-D95533F3A45F}"/>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grpSp>
        <p:nvGrpSpPr>
          <p:cNvPr id="12" name="Group 11">
            <a:extLst>
              <a:ext uri="{FF2B5EF4-FFF2-40B4-BE49-F238E27FC236}">
                <a16:creationId xmlns:a16="http://schemas.microsoft.com/office/drawing/2014/main" id="{952161EE-1957-4A23-8D14-A2C73C21C9A2}"/>
              </a:ext>
            </a:extLst>
          </p:cNvPr>
          <p:cNvGrpSpPr/>
          <p:nvPr/>
        </p:nvGrpSpPr>
        <p:grpSpPr>
          <a:xfrm>
            <a:off x="6569300" y="1560554"/>
            <a:ext cx="4800010" cy="4411368"/>
            <a:chOff x="6218832" y="1582671"/>
            <a:chExt cx="4721600" cy="4349750"/>
          </a:xfrm>
        </p:grpSpPr>
        <p:sp>
          <p:nvSpPr>
            <p:cNvPr id="13" name="Text Box 2">
              <a:extLst>
                <a:ext uri="{FF2B5EF4-FFF2-40B4-BE49-F238E27FC236}">
                  <a16:creationId xmlns:a16="http://schemas.microsoft.com/office/drawing/2014/main" id="{B7550334-0524-4A5C-AE33-A7F261D6DC67}"/>
                </a:ext>
              </a:extLst>
            </p:cNvPr>
            <p:cNvSpPr txBox="1">
              <a:spLocks noChangeArrowheads="1"/>
            </p:cNvSpPr>
            <p:nvPr/>
          </p:nvSpPr>
          <p:spPr bwMode="auto">
            <a:xfrm>
              <a:off x="6218832" y="1582671"/>
              <a:ext cx="4721600" cy="4349750"/>
            </a:xfrm>
            <a:prstGeom prst="rect">
              <a:avLst/>
            </a:prstGeom>
            <a:solidFill>
              <a:schemeClr val="bg2"/>
            </a:solidFill>
            <a:ln w="9525">
              <a:solidFill>
                <a:srgbClr val="000000"/>
              </a:solidFill>
              <a:miter lim="800000"/>
              <a:headEnd/>
              <a:tailEnd/>
            </a:ln>
          </p:spPr>
          <p:txBody>
            <a:bodyPr rot="0"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GB" sz="2000" dirty="0"/>
                <a:t>Here are the temperatures in four cities at midnight and midday.</a:t>
              </a:r>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endParaRPr lang="en-GB" sz="2000" dirty="0"/>
            </a:p>
            <a:p>
              <a:pPr marL="0" indent="0">
                <a:buFont typeface="Arial" charset="0"/>
                <a:buNone/>
              </a:pPr>
              <a:r>
                <a:rPr lang="en-GB" sz="2000" dirty="0"/>
                <a:t>Which city had the greatest difference between it’s midnight and midday temperatures? </a:t>
              </a:r>
              <a:endParaRPr lang="en-GB" dirty="0"/>
            </a:p>
          </p:txBody>
        </p:sp>
        <p:pic>
          <p:nvPicPr>
            <p:cNvPr id="16" name="Picture 15" descr="Table&#10;&#10;Description automatically generated">
              <a:extLst>
                <a:ext uri="{FF2B5EF4-FFF2-40B4-BE49-F238E27FC236}">
                  <a16:creationId xmlns:a16="http://schemas.microsoft.com/office/drawing/2014/main" id="{96AAA325-A7D9-498F-AD2D-3DDB347A5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300" y="2503978"/>
              <a:ext cx="3918511" cy="2227535"/>
            </a:xfrm>
            <a:prstGeom prst="rect">
              <a:avLst/>
            </a:prstGeom>
          </p:spPr>
        </p:pic>
      </p:grpSp>
    </p:spTree>
    <p:extLst>
      <p:ext uri="{BB962C8B-B14F-4D97-AF65-F5344CB8AC3E}">
        <p14:creationId xmlns:p14="http://schemas.microsoft.com/office/powerpoint/2010/main" val="2384819719"/>
      </p:ext>
    </p:extLst>
  </p:cSld>
  <p:clrMapOvr>
    <a:masterClrMapping/>
  </p:clrMapOvr>
</p:sld>
</file>

<file path=ppt/theme/theme1.xml><?xml version="1.0" encoding="utf-8"?>
<a:theme xmlns:a="http://schemas.openxmlformats.org/drawingml/2006/main" name="3_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3305</TotalTime>
  <Words>1069</Words>
  <Application>Microsoft Office PowerPoint</Application>
  <PresentationFormat>Widescreen</PresentationFormat>
  <Paragraphs>147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Symbol</vt:lpstr>
      <vt:lpstr>3_HIAS PowerPoint template</vt:lpstr>
      <vt:lpstr>Year 5</vt:lpstr>
      <vt:lpstr> HIAS Blended Learning Resource</vt:lpstr>
      <vt:lpstr>PowerPoint Presentation</vt:lpstr>
      <vt:lpstr>Interpret negative numbers in context and interpret information in tables</vt:lpstr>
      <vt:lpstr>Understand the problem</vt:lpstr>
      <vt:lpstr>Make a Plan</vt:lpstr>
      <vt:lpstr>PowerPoint Presentation</vt:lpstr>
      <vt:lpstr>Carry out your plan: show your reasoning</vt:lpstr>
      <vt:lpstr>Review your solution: does it seem reasonable? Which steps/ parts did you find easy and which harder?</vt:lpstr>
      <vt:lpstr>Now try this one</vt:lpstr>
      <vt:lpstr>HIAS Maths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dc:title>
  <dc:creator>Clifft, Jacqui</dc:creator>
  <cp:lastModifiedBy>Clifft, Jacqui</cp:lastModifiedBy>
  <cp:revision>13</cp:revision>
  <cp:lastPrinted>2021-01-17T18:03:11Z</cp:lastPrinted>
  <dcterms:created xsi:type="dcterms:W3CDTF">2021-01-05T11:02:27Z</dcterms:created>
  <dcterms:modified xsi:type="dcterms:W3CDTF">2021-02-05T11:00:55Z</dcterms:modified>
</cp:coreProperties>
</file>