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313" r:id="rId4"/>
    <p:sldId id="314" r:id="rId5"/>
    <p:sldId id="262" r:id="rId6"/>
    <p:sldId id="4629" r:id="rId7"/>
    <p:sldId id="4416" r:id="rId8"/>
    <p:sldId id="308" r:id="rId9"/>
    <p:sldId id="4630" r:id="rId10"/>
    <p:sldId id="4631" r:id="rId11"/>
    <p:sldId id="4632" r:id="rId12"/>
    <p:sldId id="4633" r:id="rId13"/>
    <p:sldId id="4634" r:id="rId14"/>
    <p:sldId id="4635" r:id="rId15"/>
    <p:sldId id="4636" r:id="rId16"/>
    <p:sldId id="4637" r:id="rId17"/>
    <p:sldId id="4638" r:id="rId18"/>
    <p:sldId id="4639" r:id="rId19"/>
    <p:sldId id="4640" r:id="rId20"/>
    <p:sldId id="4641" r:id="rId21"/>
    <p:sldId id="4642" r:id="rId22"/>
    <p:sldId id="4644" r:id="rId23"/>
    <p:sldId id="4646" r:id="rId24"/>
    <p:sldId id="4647" r:id="rId25"/>
    <p:sldId id="4648" r:id="rId26"/>
    <p:sldId id="4649" r:id="rId27"/>
    <p:sldId id="4650" r:id="rId28"/>
    <p:sldId id="4651" r:id="rId29"/>
    <p:sldId id="4652" r:id="rId30"/>
    <p:sldId id="4653" r:id="rId31"/>
    <p:sldId id="4654" r:id="rId32"/>
    <p:sldId id="4655" r:id="rId33"/>
    <p:sldId id="4656" r:id="rId34"/>
    <p:sldId id="4657" r:id="rId35"/>
    <p:sldId id="4643" r:id="rId36"/>
    <p:sldId id="4645" r:id="rId37"/>
    <p:sldId id="4658" r:id="rId38"/>
    <p:sldId id="4659" r:id="rId39"/>
    <p:sldId id="4660" r:id="rId40"/>
    <p:sldId id="4661" r:id="rId41"/>
    <p:sldId id="4662" r:id="rId42"/>
    <p:sldId id="4663" r:id="rId43"/>
    <p:sldId id="4664" r:id="rId44"/>
    <p:sldId id="4665" r:id="rId45"/>
    <p:sldId id="466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E4B"/>
    <a:srgbClr val="FFE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244F13-C31C-4FDE-949A-850434D688F4}" v="37" dt="2026-06-08T09:32:05.5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743688-7CB3-4327-A75B-906979D3AA60}" type="datetimeFigureOut">
              <a:rPr lang="en-GB" smtClean="0"/>
              <a:t>09/06/2026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D07161-CF1E-4804-81F7-D35FA6D7D77F}" type="slidenum">
              <a:rPr lang="en-GB" smtClean="0"/>
              <a:t>‹#›</a:t>
            </a:fld>
            <a:endParaRPr lang="en-GB"/>
          </a:p>
        </p:txBody>
      </p:sp>
    </p:spTree>
    <p:extLst>
      <p:ext uri="{BB962C8B-B14F-4D97-AF65-F5344CB8AC3E}">
        <p14:creationId xmlns:p14="http://schemas.microsoft.com/office/powerpoint/2010/main" val="1030249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Same domain weighting as before – hasn’t changed.</a:t>
            </a:r>
          </a:p>
        </p:txBody>
      </p:sp>
      <p:sp>
        <p:nvSpPr>
          <p:cNvPr id="4" name="Slide Number Placeholder 3"/>
          <p:cNvSpPr>
            <a:spLocks noGrp="1"/>
          </p:cNvSpPr>
          <p:nvPr>
            <p:ph type="sldNum" sz="quarter" idx="5"/>
          </p:nvPr>
        </p:nvSpPr>
        <p:spPr/>
        <p:txBody>
          <a:bodyPr/>
          <a:lstStyle/>
          <a:p>
            <a:fld id="{DFD3D162-8E84-4D2D-A42E-AC36381B1627}" type="slidenum">
              <a:rPr lang="en-GB" smtClean="0"/>
              <a:t>7</a:t>
            </a:fld>
            <a:endParaRPr lang="en-GB"/>
          </a:p>
        </p:txBody>
      </p:sp>
    </p:spTree>
    <p:extLst>
      <p:ext uri="{BB962C8B-B14F-4D97-AF65-F5344CB8AC3E}">
        <p14:creationId xmlns:p14="http://schemas.microsoft.com/office/powerpoint/2010/main" val="100291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EEB3-7885-42EF-0EE7-A465396E25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FFEEC67-43E9-AA14-4CD2-11B3649E7C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6A30190-4825-8758-F599-825AA75857E3}"/>
              </a:ext>
            </a:extLst>
          </p:cNvPr>
          <p:cNvSpPr>
            <a:spLocks noGrp="1"/>
          </p:cNvSpPr>
          <p:nvPr>
            <p:ph type="dt" sz="half" idx="10"/>
          </p:nvPr>
        </p:nvSpPr>
        <p:spPr/>
        <p:txBody>
          <a:bodyPr/>
          <a:lstStyle/>
          <a:p>
            <a:fld id="{CB874178-DB2D-4675-9604-797452D8391F}" type="datetimeFigureOut">
              <a:rPr lang="en-GB" smtClean="0"/>
              <a:t>09/06/2026</a:t>
            </a:fld>
            <a:endParaRPr lang="en-GB"/>
          </a:p>
        </p:txBody>
      </p:sp>
      <p:sp>
        <p:nvSpPr>
          <p:cNvPr id="5" name="Footer Placeholder 4">
            <a:extLst>
              <a:ext uri="{FF2B5EF4-FFF2-40B4-BE49-F238E27FC236}">
                <a16:creationId xmlns:a16="http://schemas.microsoft.com/office/drawing/2014/main" id="{D1369309-9B02-5EDD-111F-574D4D6090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898B26-F53F-482B-6013-7056A7106FE0}"/>
              </a:ext>
            </a:extLst>
          </p:cNvPr>
          <p:cNvSpPr>
            <a:spLocks noGrp="1"/>
          </p:cNvSpPr>
          <p:nvPr>
            <p:ph type="sldNum" sz="quarter" idx="12"/>
          </p:nvPr>
        </p:nvSpPr>
        <p:spPr/>
        <p:txBody>
          <a:bodyPr/>
          <a:lstStyle/>
          <a:p>
            <a:fld id="{0484282D-D51C-4E60-9F91-28495BB1F749}" type="slidenum">
              <a:rPr lang="en-GB" smtClean="0"/>
              <a:t>‹#›</a:t>
            </a:fld>
            <a:endParaRPr lang="en-GB"/>
          </a:p>
        </p:txBody>
      </p:sp>
    </p:spTree>
    <p:extLst>
      <p:ext uri="{BB962C8B-B14F-4D97-AF65-F5344CB8AC3E}">
        <p14:creationId xmlns:p14="http://schemas.microsoft.com/office/powerpoint/2010/main" val="2898487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EB36E-014F-793C-293B-0624EBC88A6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9F9F66-51CC-ACA6-80D4-84E8D734C2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59CC88-D6FB-1C7A-C6C0-ED4EDCC35D31}"/>
              </a:ext>
            </a:extLst>
          </p:cNvPr>
          <p:cNvSpPr>
            <a:spLocks noGrp="1"/>
          </p:cNvSpPr>
          <p:nvPr>
            <p:ph type="dt" sz="half" idx="10"/>
          </p:nvPr>
        </p:nvSpPr>
        <p:spPr/>
        <p:txBody>
          <a:bodyPr/>
          <a:lstStyle/>
          <a:p>
            <a:fld id="{CB874178-DB2D-4675-9604-797452D8391F}" type="datetimeFigureOut">
              <a:rPr lang="en-GB" smtClean="0"/>
              <a:t>09/06/2026</a:t>
            </a:fld>
            <a:endParaRPr lang="en-GB"/>
          </a:p>
        </p:txBody>
      </p:sp>
      <p:sp>
        <p:nvSpPr>
          <p:cNvPr id="5" name="Footer Placeholder 4">
            <a:extLst>
              <a:ext uri="{FF2B5EF4-FFF2-40B4-BE49-F238E27FC236}">
                <a16:creationId xmlns:a16="http://schemas.microsoft.com/office/drawing/2014/main" id="{4F571520-0427-4CBD-824F-25DA8D65BD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8B8ACC-E5E3-F6EF-5EF8-01318A78EF34}"/>
              </a:ext>
            </a:extLst>
          </p:cNvPr>
          <p:cNvSpPr>
            <a:spLocks noGrp="1"/>
          </p:cNvSpPr>
          <p:nvPr>
            <p:ph type="sldNum" sz="quarter" idx="12"/>
          </p:nvPr>
        </p:nvSpPr>
        <p:spPr/>
        <p:txBody>
          <a:bodyPr/>
          <a:lstStyle/>
          <a:p>
            <a:fld id="{0484282D-D51C-4E60-9F91-28495BB1F749}" type="slidenum">
              <a:rPr lang="en-GB" smtClean="0"/>
              <a:t>‹#›</a:t>
            </a:fld>
            <a:endParaRPr lang="en-GB"/>
          </a:p>
        </p:txBody>
      </p:sp>
    </p:spTree>
    <p:extLst>
      <p:ext uri="{BB962C8B-B14F-4D97-AF65-F5344CB8AC3E}">
        <p14:creationId xmlns:p14="http://schemas.microsoft.com/office/powerpoint/2010/main" val="1722006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8BFC8B-B54E-7E23-B357-45EC84D6E3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B67DBB-DB8B-7AD3-83E4-6E39282888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A777BC-50B8-5444-AAF9-4DC553E7E51C}"/>
              </a:ext>
            </a:extLst>
          </p:cNvPr>
          <p:cNvSpPr>
            <a:spLocks noGrp="1"/>
          </p:cNvSpPr>
          <p:nvPr>
            <p:ph type="dt" sz="half" idx="10"/>
          </p:nvPr>
        </p:nvSpPr>
        <p:spPr/>
        <p:txBody>
          <a:bodyPr/>
          <a:lstStyle/>
          <a:p>
            <a:fld id="{CB874178-DB2D-4675-9604-797452D8391F}" type="datetimeFigureOut">
              <a:rPr lang="en-GB" smtClean="0"/>
              <a:t>09/06/2026</a:t>
            </a:fld>
            <a:endParaRPr lang="en-GB"/>
          </a:p>
        </p:txBody>
      </p:sp>
      <p:sp>
        <p:nvSpPr>
          <p:cNvPr id="5" name="Footer Placeholder 4">
            <a:extLst>
              <a:ext uri="{FF2B5EF4-FFF2-40B4-BE49-F238E27FC236}">
                <a16:creationId xmlns:a16="http://schemas.microsoft.com/office/drawing/2014/main" id="{D693B4E1-CD5E-2313-6A20-57500E7830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3F9FA8-8337-93CC-2D31-BD427D5332C8}"/>
              </a:ext>
            </a:extLst>
          </p:cNvPr>
          <p:cNvSpPr>
            <a:spLocks noGrp="1"/>
          </p:cNvSpPr>
          <p:nvPr>
            <p:ph type="sldNum" sz="quarter" idx="12"/>
          </p:nvPr>
        </p:nvSpPr>
        <p:spPr/>
        <p:txBody>
          <a:bodyPr/>
          <a:lstStyle/>
          <a:p>
            <a:fld id="{0484282D-D51C-4E60-9F91-28495BB1F749}" type="slidenum">
              <a:rPr lang="en-GB" smtClean="0"/>
              <a:t>‹#›</a:t>
            </a:fld>
            <a:endParaRPr lang="en-GB"/>
          </a:p>
        </p:txBody>
      </p:sp>
    </p:spTree>
    <p:extLst>
      <p:ext uri="{BB962C8B-B14F-4D97-AF65-F5344CB8AC3E}">
        <p14:creationId xmlns:p14="http://schemas.microsoft.com/office/powerpoint/2010/main" val="353115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lvl1pPr>
              <a:defRPr>
                <a:solidFill>
                  <a:srgbClr val="429AD6"/>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685845" y="2215946"/>
            <a:ext cx="10667955" cy="3936547"/>
          </a:xfrm>
          <a:prstGeom prst="rect">
            <a:avLst/>
          </a:prstGeom>
        </p:spPr>
        <p:txBody>
          <a:bodyPr>
            <a:noAutofit/>
          </a:bodyPr>
          <a:lstStyle>
            <a:lvl1pPr marL="0" indent="0">
              <a:buNone/>
              <a:defRPr sz="1800">
                <a:solidFill>
                  <a:schemeClr val="tx1"/>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2463673559"/>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0BDFD-8137-B20F-0995-3AF33B5DCF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3DCD8-4474-1F5A-1C9C-7F48DF8303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18E169-51AA-14C5-13D1-DE0058104A34}"/>
              </a:ext>
            </a:extLst>
          </p:cNvPr>
          <p:cNvSpPr>
            <a:spLocks noGrp="1"/>
          </p:cNvSpPr>
          <p:nvPr>
            <p:ph type="dt" sz="half" idx="10"/>
          </p:nvPr>
        </p:nvSpPr>
        <p:spPr/>
        <p:txBody>
          <a:bodyPr/>
          <a:lstStyle/>
          <a:p>
            <a:fld id="{CB874178-DB2D-4675-9604-797452D8391F}" type="datetimeFigureOut">
              <a:rPr lang="en-GB" smtClean="0"/>
              <a:t>09/06/2026</a:t>
            </a:fld>
            <a:endParaRPr lang="en-GB"/>
          </a:p>
        </p:txBody>
      </p:sp>
      <p:sp>
        <p:nvSpPr>
          <p:cNvPr id="5" name="Footer Placeholder 4">
            <a:extLst>
              <a:ext uri="{FF2B5EF4-FFF2-40B4-BE49-F238E27FC236}">
                <a16:creationId xmlns:a16="http://schemas.microsoft.com/office/drawing/2014/main" id="{0C74FD4C-0487-3B46-E9D1-B297C03CFC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5350FF-1D31-3DE7-0986-1C64CCB9CBB1}"/>
              </a:ext>
            </a:extLst>
          </p:cNvPr>
          <p:cNvSpPr>
            <a:spLocks noGrp="1"/>
          </p:cNvSpPr>
          <p:nvPr>
            <p:ph type="sldNum" sz="quarter" idx="12"/>
          </p:nvPr>
        </p:nvSpPr>
        <p:spPr/>
        <p:txBody>
          <a:bodyPr/>
          <a:lstStyle/>
          <a:p>
            <a:fld id="{0484282D-D51C-4E60-9F91-28495BB1F749}" type="slidenum">
              <a:rPr lang="en-GB" smtClean="0"/>
              <a:t>‹#›</a:t>
            </a:fld>
            <a:endParaRPr lang="en-GB"/>
          </a:p>
        </p:txBody>
      </p:sp>
    </p:spTree>
    <p:extLst>
      <p:ext uri="{BB962C8B-B14F-4D97-AF65-F5344CB8AC3E}">
        <p14:creationId xmlns:p14="http://schemas.microsoft.com/office/powerpoint/2010/main" val="1120198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D75D2-8236-FAC2-7AEA-4968C4CAAA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45A12D3-306A-75E4-D4E4-430301B2D0A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7A94C1-BCF3-85F4-1D91-2E9C1D2142D0}"/>
              </a:ext>
            </a:extLst>
          </p:cNvPr>
          <p:cNvSpPr>
            <a:spLocks noGrp="1"/>
          </p:cNvSpPr>
          <p:nvPr>
            <p:ph type="dt" sz="half" idx="10"/>
          </p:nvPr>
        </p:nvSpPr>
        <p:spPr/>
        <p:txBody>
          <a:bodyPr/>
          <a:lstStyle/>
          <a:p>
            <a:fld id="{CB874178-DB2D-4675-9604-797452D8391F}" type="datetimeFigureOut">
              <a:rPr lang="en-GB" smtClean="0"/>
              <a:t>09/06/2026</a:t>
            </a:fld>
            <a:endParaRPr lang="en-GB"/>
          </a:p>
        </p:txBody>
      </p:sp>
      <p:sp>
        <p:nvSpPr>
          <p:cNvPr id="5" name="Footer Placeholder 4">
            <a:extLst>
              <a:ext uri="{FF2B5EF4-FFF2-40B4-BE49-F238E27FC236}">
                <a16:creationId xmlns:a16="http://schemas.microsoft.com/office/drawing/2014/main" id="{21B20F9E-F641-A0A5-FAA9-BCB5D29220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91E843-58D8-F1C4-11BB-7ADBC1431D77}"/>
              </a:ext>
            </a:extLst>
          </p:cNvPr>
          <p:cNvSpPr>
            <a:spLocks noGrp="1"/>
          </p:cNvSpPr>
          <p:nvPr>
            <p:ph type="sldNum" sz="quarter" idx="12"/>
          </p:nvPr>
        </p:nvSpPr>
        <p:spPr/>
        <p:txBody>
          <a:bodyPr/>
          <a:lstStyle/>
          <a:p>
            <a:fld id="{0484282D-D51C-4E60-9F91-28495BB1F749}" type="slidenum">
              <a:rPr lang="en-GB" smtClean="0"/>
              <a:t>‹#›</a:t>
            </a:fld>
            <a:endParaRPr lang="en-GB"/>
          </a:p>
        </p:txBody>
      </p:sp>
    </p:spTree>
    <p:extLst>
      <p:ext uri="{BB962C8B-B14F-4D97-AF65-F5344CB8AC3E}">
        <p14:creationId xmlns:p14="http://schemas.microsoft.com/office/powerpoint/2010/main" val="952877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B6FF3-9001-F843-6093-2A4DCBE08D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4AB3A8-CA58-1144-9179-5E8A26ED0C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0E469E2-729B-6089-34BB-292C698FBC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AEBBBF-BC3D-14A1-4C37-9BB15ABC3FCE}"/>
              </a:ext>
            </a:extLst>
          </p:cNvPr>
          <p:cNvSpPr>
            <a:spLocks noGrp="1"/>
          </p:cNvSpPr>
          <p:nvPr>
            <p:ph type="dt" sz="half" idx="10"/>
          </p:nvPr>
        </p:nvSpPr>
        <p:spPr/>
        <p:txBody>
          <a:bodyPr/>
          <a:lstStyle/>
          <a:p>
            <a:fld id="{CB874178-DB2D-4675-9604-797452D8391F}" type="datetimeFigureOut">
              <a:rPr lang="en-GB" smtClean="0"/>
              <a:t>09/06/2026</a:t>
            </a:fld>
            <a:endParaRPr lang="en-GB"/>
          </a:p>
        </p:txBody>
      </p:sp>
      <p:sp>
        <p:nvSpPr>
          <p:cNvPr id="6" name="Footer Placeholder 5">
            <a:extLst>
              <a:ext uri="{FF2B5EF4-FFF2-40B4-BE49-F238E27FC236}">
                <a16:creationId xmlns:a16="http://schemas.microsoft.com/office/drawing/2014/main" id="{5A1A7FA1-05F7-75E2-7428-69C3F16565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39C901-1A6F-34B1-0183-C58CE8CFACE1}"/>
              </a:ext>
            </a:extLst>
          </p:cNvPr>
          <p:cNvSpPr>
            <a:spLocks noGrp="1"/>
          </p:cNvSpPr>
          <p:nvPr>
            <p:ph type="sldNum" sz="quarter" idx="12"/>
          </p:nvPr>
        </p:nvSpPr>
        <p:spPr/>
        <p:txBody>
          <a:bodyPr/>
          <a:lstStyle/>
          <a:p>
            <a:fld id="{0484282D-D51C-4E60-9F91-28495BB1F749}" type="slidenum">
              <a:rPr lang="en-GB" smtClean="0"/>
              <a:t>‹#›</a:t>
            </a:fld>
            <a:endParaRPr lang="en-GB"/>
          </a:p>
        </p:txBody>
      </p:sp>
    </p:spTree>
    <p:extLst>
      <p:ext uri="{BB962C8B-B14F-4D97-AF65-F5344CB8AC3E}">
        <p14:creationId xmlns:p14="http://schemas.microsoft.com/office/powerpoint/2010/main" val="2451812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E517-8359-3494-9A0B-BAC74036585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2E0074-4A97-9842-D7FA-1768B3C3ED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203736-2C7B-7B88-D9B3-97DD7B0041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E34E04-7EFF-3A32-A556-9620E79FE4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14CBFA-1E7A-71A0-E072-DB1A39BE3E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F7929D-9500-36DE-42C7-CC0C1C238714}"/>
              </a:ext>
            </a:extLst>
          </p:cNvPr>
          <p:cNvSpPr>
            <a:spLocks noGrp="1"/>
          </p:cNvSpPr>
          <p:nvPr>
            <p:ph type="dt" sz="half" idx="10"/>
          </p:nvPr>
        </p:nvSpPr>
        <p:spPr/>
        <p:txBody>
          <a:bodyPr/>
          <a:lstStyle/>
          <a:p>
            <a:fld id="{CB874178-DB2D-4675-9604-797452D8391F}" type="datetimeFigureOut">
              <a:rPr lang="en-GB" smtClean="0"/>
              <a:t>09/06/2026</a:t>
            </a:fld>
            <a:endParaRPr lang="en-GB"/>
          </a:p>
        </p:txBody>
      </p:sp>
      <p:sp>
        <p:nvSpPr>
          <p:cNvPr id="8" name="Footer Placeholder 7">
            <a:extLst>
              <a:ext uri="{FF2B5EF4-FFF2-40B4-BE49-F238E27FC236}">
                <a16:creationId xmlns:a16="http://schemas.microsoft.com/office/drawing/2014/main" id="{FBF1C1E2-4876-A669-21D7-8824A9A5C14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AB7D9D2-EB88-9DCA-5651-643F6350996D}"/>
              </a:ext>
            </a:extLst>
          </p:cNvPr>
          <p:cNvSpPr>
            <a:spLocks noGrp="1"/>
          </p:cNvSpPr>
          <p:nvPr>
            <p:ph type="sldNum" sz="quarter" idx="12"/>
          </p:nvPr>
        </p:nvSpPr>
        <p:spPr/>
        <p:txBody>
          <a:bodyPr/>
          <a:lstStyle/>
          <a:p>
            <a:fld id="{0484282D-D51C-4E60-9F91-28495BB1F749}" type="slidenum">
              <a:rPr lang="en-GB" smtClean="0"/>
              <a:t>‹#›</a:t>
            </a:fld>
            <a:endParaRPr lang="en-GB"/>
          </a:p>
        </p:txBody>
      </p:sp>
    </p:spTree>
    <p:extLst>
      <p:ext uri="{BB962C8B-B14F-4D97-AF65-F5344CB8AC3E}">
        <p14:creationId xmlns:p14="http://schemas.microsoft.com/office/powerpoint/2010/main" val="142145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D6BDE-71BD-E611-08A8-830F184323E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D4BDD9A-5CB1-555F-DB8F-7D04BA97CD17}"/>
              </a:ext>
            </a:extLst>
          </p:cNvPr>
          <p:cNvSpPr>
            <a:spLocks noGrp="1"/>
          </p:cNvSpPr>
          <p:nvPr>
            <p:ph type="dt" sz="half" idx="10"/>
          </p:nvPr>
        </p:nvSpPr>
        <p:spPr/>
        <p:txBody>
          <a:bodyPr/>
          <a:lstStyle/>
          <a:p>
            <a:fld id="{CB874178-DB2D-4675-9604-797452D8391F}" type="datetimeFigureOut">
              <a:rPr lang="en-GB" smtClean="0"/>
              <a:t>09/06/2026</a:t>
            </a:fld>
            <a:endParaRPr lang="en-GB"/>
          </a:p>
        </p:txBody>
      </p:sp>
      <p:sp>
        <p:nvSpPr>
          <p:cNvPr id="4" name="Footer Placeholder 3">
            <a:extLst>
              <a:ext uri="{FF2B5EF4-FFF2-40B4-BE49-F238E27FC236}">
                <a16:creationId xmlns:a16="http://schemas.microsoft.com/office/drawing/2014/main" id="{64AA2549-87F8-2D4C-A78B-EB36846D33A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17EA70C-ED5C-6BAC-A9D8-01715D1A0D94}"/>
              </a:ext>
            </a:extLst>
          </p:cNvPr>
          <p:cNvSpPr>
            <a:spLocks noGrp="1"/>
          </p:cNvSpPr>
          <p:nvPr>
            <p:ph type="sldNum" sz="quarter" idx="12"/>
          </p:nvPr>
        </p:nvSpPr>
        <p:spPr/>
        <p:txBody>
          <a:bodyPr/>
          <a:lstStyle/>
          <a:p>
            <a:fld id="{0484282D-D51C-4E60-9F91-28495BB1F749}" type="slidenum">
              <a:rPr lang="en-GB" smtClean="0"/>
              <a:t>‹#›</a:t>
            </a:fld>
            <a:endParaRPr lang="en-GB"/>
          </a:p>
        </p:txBody>
      </p:sp>
    </p:spTree>
    <p:extLst>
      <p:ext uri="{BB962C8B-B14F-4D97-AF65-F5344CB8AC3E}">
        <p14:creationId xmlns:p14="http://schemas.microsoft.com/office/powerpoint/2010/main" val="1614653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0D4836-2A74-6E6F-5DB5-C281CCD4E4E8}"/>
              </a:ext>
            </a:extLst>
          </p:cNvPr>
          <p:cNvSpPr>
            <a:spLocks noGrp="1"/>
          </p:cNvSpPr>
          <p:nvPr>
            <p:ph type="dt" sz="half" idx="10"/>
          </p:nvPr>
        </p:nvSpPr>
        <p:spPr/>
        <p:txBody>
          <a:bodyPr/>
          <a:lstStyle/>
          <a:p>
            <a:fld id="{CB874178-DB2D-4675-9604-797452D8391F}" type="datetimeFigureOut">
              <a:rPr lang="en-GB" smtClean="0"/>
              <a:t>09/06/2026</a:t>
            </a:fld>
            <a:endParaRPr lang="en-GB"/>
          </a:p>
        </p:txBody>
      </p:sp>
      <p:sp>
        <p:nvSpPr>
          <p:cNvPr id="3" name="Footer Placeholder 2">
            <a:extLst>
              <a:ext uri="{FF2B5EF4-FFF2-40B4-BE49-F238E27FC236}">
                <a16:creationId xmlns:a16="http://schemas.microsoft.com/office/drawing/2014/main" id="{9A960E72-E05F-9C6C-847F-C8DD25D00A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D2EBB45-07C1-76A8-AF38-30FF2A27AFC0}"/>
              </a:ext>
            </a:extLst>
          </p:cNvPr>
          <p:cNvSpPr>
            <a:spLocks noGrp="1"/>
          </p:cNvSpPr>
          <p:nvPr>
            <p:ph type="sldNum" sz="quarter" idx="12"/>
          </p:nvPr>
        </p:nvSpPr>
        <p:spPr/>
        <p:txBody>
          <a:bodyPr/>
          <a:lstStyle/>
          <a:p>
            <a:fld id="{0484282D-D51C-4E60-9F91-28495BB1F749}" type="slidenum">
              <a:rPr lang="en-GB" smtClean="0"/>
              <a:t>‹#›</a:t>
            </a:fld>
            <a:endParaRPr lang="en-GB"/>
          </a:p>
        </p:txBody>
      </p:sp>
    </p:spTree>
    <p:extLst>
      <p:ext uri="{BB962C8B-B14F-4D97-AF65-F5344CB8AC3E}">
        <p14:creationId xmlns:p14="http://schemas.microsoft.com/office/powerpoint/2010/main" val="371638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D693C-FEE8-66B0-01C7-30B0E3864B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90A87D-1D17-D884-8E59-E4794CE94A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1896F35-886A-A04A-C20F-F7F387DEE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5245C7-B173-5304-6912-F2F277019503}"/>
              </a:ext>
            </a:extLst>
          </p:cNvPr>
          <p:cNvSpPr>
            <a:spLocks noGrp="1"/>
          </p:cNvSpPr>
          <p:nvPr>
            <p:ph type="dt" sz="half" idx="10"/>
          </p:nvPr>
        </p:nvSpPr>
        <p:spPr/>
        <p:txBody>
          <a:bodyPr/>
          <a:lstStyle/>
          <a:p>
            <a:fld id="{CB874178-DB2D-4675-9604-797452D8391F}" type="datetimeFigureOut">
              <a:rPr lang="en-GB" smtClean="0"/>
              <a:t>09/06/2026</a:t>
            </a:fld>
            <a:endParaRPr lang="en-GB"/>
          </a:p>
        </p:txBody>
      </p:sp>
      <p:sp>
        <p:nvSpPr>
          <p:cNvPr id="6" name="Footer Placeholder 5">
            <a:extLst>
              <a:ext uri="{FF2B5EF4-FFF2-40B4-BE49-F238E27FC236}">
                <a16:creationId xmlns:a16="http://schemas.microsoft.com/office/drawing/2014/main" id="{F5F7B9D2-8C58-E8A5-89D7-455F305669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79094C-0044-117A-50BF-DFA88DECD04E}"/>
              </a:ext>
            </a:extLst>
          </p:cNvPr>
          <p:cNvSpPr>
            <a:spLocks noGrp="1"/>
          </p:cNvSpPr>
          <p:nvPr>
            <p:ph type="sldNum" sz="quarter" idx="12"/>
          </p:nvPr>
        </p:nvSpPr>
        <p:spPr/>
        <p:txBody>
          <a:bodyPr/>
          <a:lstStyle/>
          <a:p>
            <a:fld id="{0484282D-D51C-4E60-9F91-28495BB1F749}" type="slidenum">
              <a:rPr lang="en-GB" smtClean="0"/>
              <a:t>‹#›</a:t>
            </a:fld>
            <a:endParaRPr lang="en-GB"/>
          </a:p>
        </p:txBody>
      </p:sp>
    </p:spTree>
    <p:extLst>
      <p:ext uri="{BB962C8B-B14F-4D97-AF65-F5344CB8AC3E}">
        <p14:creationId xmlns:p14="http://schemas.microsoft.com/office/powerpoint/2010/main" val="323951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26CC3-97E9-228A-B298-67E3B43CA6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94A98BD-F99D-D039-0203-780710D133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9A299F2-98D9-D57E-F601-B9B6B429B7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65C940-4136-7786-5859-CDF1332B9664}"/>
              </a:ext>
            </a:extLst>
          </p:cNvPr>
          <p:cNvSpPr>
            <a:spLocks noGrp="1"/>
          </p:cNvSpPr>
          <p:nvPr>
            <p:ph type="dt" sz="half" idx="10"/>
          </p:nvPr>
        </p:nvSpPr>
        <p:spPr/>
        <p:txBody>
          <a:bodyPr/>
          <a:lstStyle/>
          <a:p>
            <a:fld id="{CB874178-DB2D-4675-9604-797452D8391F}" type="datetimeFigureOut">
              <a:rPr lang="en-GB" smtClean="0"/>
              <a:t>09/06/2026</a:t>
            </a:fld>
            <a:endParaRPr lang="en-GB"/>
          </a:p>
        </p:txBody>
      </p:sp>
      <p:sp>
        <p:nvSpPr>
          <p:cNvPr id="6" name="Footer Placeholder 5">
            <a:extLst>
              <a:ext uri="{FF2B5EF4-FFF2-40B4-BE49-F238E27FC236}">
                <a16:creationId xmlns:a16="http://schemas.microsoft.com/office/drawing/2014/main" id="{6CB81F3B-7FF9-D172-3BAC-6C8A67CF4B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7B4F4D-C431-B8E1-6AE9-DF9F37DCE0AE}"/>
              </a:ext>
            </a:extLst>
          </p:cNvPr>
          <p:cNvSpPr>
            <a:spLocks noGrp="1"/>
          </p:cNvSpPr>
          <p:nvPr>
            <p:ph type="sldNum" sz="quarter" idx="12"/>
          </p:nvPr>
        </p:nvSpPr>
        <p:spPr/>
        <p:txBody>
          <a:bodyPr/>
          <a:lstStyle/>
          <a:p>
            <a:fld id="{0484282D-D51C-4E60-9F91-28495BB1F749}" type="slidenum">
              <a:rPr lang="en-GB" smtClean="0"/>
              <a:t>‹#›</a:t>
            </a:fld>
            <a:endParaRPr lang="en-GB"/>
          </a:p>
        </p:txBody>
      </p:sp>
    </p:spTree>
    <p:extLst>
      <p:ext uri="{BB962C8B-B14F-4D97-AF65-F5344CB8AC3E}">
        <p14:creationId xmlns:p14="http://schemas.microsoft.com/office/powerpoint/2010/main" val="1138956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820169-6018-B05E-DB4F-E5D2F9A637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0EFEBF-AE6C-2BF1-9330-E571496ABD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29B4FA-151C-7290-FD0C-D201995961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B874178-DB2D-4675-9604-797452D8391F}" type="datetimeFigureOut">
              <a:rPr lang="en-GB" smtClean="0"/>
              <a:t>09/06/2026</a:t>
            </a:fld>
            <a:endParaRPr lang="en-GB"/>
          </a:p>
        </p:txBody>
      </p:sp>
      <p:sp>
        <p:nvSpPr>
          <p:cNvPr id="5" name="Footer Placeholder 4">
            <a:extLst>
              <a:ext uri="{FF2B5EF4-FFF2-40B4-BE49-F238E27FC236}">
                <a16:creationId xmlns:a16="http://schemas.microsoft.com/office/drawing/2014/main" id="{44027791-5837-5CF5-226C-1ECA57E0F8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540BF10-D90B-78F7-01BA-16334F076A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484282D-D51C-4E60-9F91-28495BB1F749}" type="slidenum">
              <a:rPr lang="en-GB" smtClean="0"/>
              <a:t>‹#›</a:t>
            </a:fld>
            <a:endParaRPr lang="en-GB"/>
          </a:p>
        </p:txBody>
      </p:sp>
    </p:spTree>
    <p:extLst>
      <p:ext uri="{BB962C8B-B14F-4D97-AF65-F5344CB8AC3E}">
        <p14:creationId xmlns:p14="http://schemas.microsoft.com/office/powerpoint/2010/main" val="2257881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hirdspacelearning.com/blog/ks2-sats-papers-2026-maths-question-breakdown/?utm_source=Pardot&amp;utm_medium=email&amp;utm_campaign=22_05_2026_SATs_Embargo_Blog&amp;utm_content=text" TargetMode="External"/><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hyperlink" Target="https://assets.publishing.service.gov.uk/media/6a0af983279ebb7d24f8f3b2/2026_KS2_mathematics_mark_schemes.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assets.publishing.service.gov.uk/media/6a0af983279ebb7d24f8f3b2/2026_KS2_mathematics_mark_schemes.pdf" TargetMode="Externa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assets.publishing.service.gov.uk/media/6a0af983279ebb7d24f8f3b2/2026_KS2_mathematics_mark_schemes.pdf" TargetMode="Externa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hyperlink" Target="https://assets.publishing.service.gov.uk/media/6a0af983279ebb7d24f8f3b2/2026_KS2_mathematics_mark_schemes.pdf" TargetMode="External"/><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hyperlink" Target="https://assets.publishing.service.gov.uk/media/6a0af983279ebb7d24f8f3b2/2026_KS2_mathematics_mark_schemes.pdf" TargetMode="External"/><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19" Type="http://schemas.openxmlformats.org/officeDocument/2006/relationships/image" Target="../media/image54.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28.png"/><Relationship Id="rId2" Type="http://schemas.openxmlformats.org/officeDocument/2006/relationships/hyperlink" Target="https://assets.publishing.service.gov.uk/media/6a0af983279ebb7d24f8f3b2/2026_KS2_mathematics_mark_schemes.pdf" TargetMode="Externa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48.png"/><Relationship Id="rId5" Type="http://schemas.openxmlformats.org/officeDocument/2006/relationships/image" Target="../media/image24.png"/><Relationship Id="rId10" Type="http://schemas.openxmlformats.org/officeDocument/2006/relationships/image" Target="../media/image41.png"/><Relationship Id="rId4" Type="http://schemas.openxmlformats.org/officeDocument/2006/relationships/image" Target="../media/image22.png"/><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40.png"/><Relationship Id="rId18" Type="http://schemas.openxmlformats.org/officeDocument/2006/relationships/image" Target="../media/image50.png"/><Relationship Id="rId3" Type="http://schemas.openxmlformats.org/officeDocument/2006/relationships/image" Target="../media/image23.png"/><Relationship Id="rId7" Type="http://schemas.openxmlformats.org/officeDocument/2006/relationships/image" Target="../media/image31.png"/><Relationship Id="rId12" Type="http://schemas.openxmlformats.org/officeDocument/2006/relationships/image" Target="../media/image39.png"/><Relationship Id="rId17" Type="http://schemas.openxmlformats.org/officeDocument/2006/relationships/image" Target="../media/image46.png"/><Relationship Id="rId2" Type="http://schemas.openxmlformats.org/officeDocument/2006/relationships/hyperlink" Target="https://assets.publishing.service.gov.uk/media/6a0af983279ebb7d24f8f3b2/2026_KS2_mathematics_mark_schemes.pdf" TargetMode="External"/><Relationship Id="rId16"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7.png"/><Relationship Id="rId5" Type="http://schemas.openxmlformats.org/officeDocument/2006/relationships/image" Target="../media/image25.png"/><Relationship Id="rId15" Type="http://schemas.openxmlformats.org/officeDocument/2006/relationships/image" Target="../media/image43.png"/><Relationship Id="rId10" Type="http://schemas.openxmlformats.org/officeDocument/2006/relationships/image" Target="../media/image36.png"/><Relationship Id="rId19" Type="http://schemas.openxmlformats.org/officeDocument/2006/relationships/image" Target="../media/image52.png"/><Relationship Id="rId4" Type="http://schemas.openxmlformats.org/officeDocument/2006/relationships/image" Target="../media/image24.png"/><Relationship Id="rId9" Type="http://schemas.openxmlformats.org/officeDocument/2006/relationships/image" Target="../media/image34.png"/><Relationship Id="rId14"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8.png"/><Relationship Id="rId7" Type="http://schemas.openxmlformats.org/officeDocument/2006/relationships/image" Target="../media/image51.png"/><Relationship Id="rId12" Type="http://schemas.openxmlformats.org/officeDocument/2006/relationships/image" Target="../media/image36.png"/><Relationship Id="rId2" Type="http://schemas.openxmlformats.org/officeDocument/2006/relationships/hyperlink" Target="https://assets.publishing.service.gov.uk/media/6a0af983279ebb7d24f8f3b2/2026_KS2_mathematics_mark_schemes.pdf" TargetMode="External"/><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35.png"/><Relationship Id="rId5" Type="http://schemas.openxmlformats.org/officeDocument/2006/relationships/image" Target="../media/image47.png"/><Relationship Id="rId10" Type="http://schemas.openxmlformats.org/officeDocument/2006/relationships/image" Target="../media/image55.png"/><Relationship Id="rId4" Type="http://schemas.openxmlformats.org/officeDocument/2006/relationships/image" Target="../media/image45.png"/><Relationship Id="rId9" Type="http://schemas.openxmlformats.org/officeDocument/2006/relationships/image" Target="../media/image54.png"/></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8.png"/><Relationship Id="rId7" Type="http://schemas.openxmlformats.org/officeDocument/2006/relationships/image" Target="../media/image51.png"/><Relationship Id="rId12" Type="http://schemas.openxmlformats.org/officeDocument/2006/relationships/image" Target="../media/image36.png"/><Relationship Id="rId2" Type="http://schemas.openxmlformats.org/officeDocument/2006/relationships/hyperlink" Target="https://assets.publishing.service.gov.uk/media/6a0af983279ebb7d24f8f3b2/2026_KS2_mathematics_mark_schemes.pdf" TargetMode="External"/><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35.png"/><Relationship Id="rId5" Type="http://schemas.openxmlformats.org/officeDocument/2006/relationships/image" Target="../media/image47.png"/><Relationship Id="rId10" Type="http://schemas.openxmlformats.org/officeDocument/2006/relationships/image" Target="../media/image55.png"/><Relationship Id="rId4" Type="http://schemas.openxmlformats.org/officeDocument/2006/relationships/image" Target="../media/image45.png"/><Relationship Id="rId9"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key-stage-2-tests-2026-mathematics-test-materials" TargetMode="External"/><Relationship Id="rId2" Type="http://schemas.openxmlformats.org/officeDocument/2006/relationships/hyperlink" Target="https://www.gov.uk/guidance/understanding-scaled-scores-at-key-stage-2"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4.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3.png"/><Relationship Id="rId2" Type="http://schemas.openxmlformats.org/officeDocument/2006/relationships/hyperlink" Target="https://assets.publishing.service.gov.uk/media/6a0af983279ebb7d24f8f3b2/2026_KS2_mathematics_mark_schemes.pdf" TargetMode="Externa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0.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thirdspacelearning.com/blog/ks2-sats-papers-2026-maths-question-breakdown/?utm_source=Pardot&amp;utm_medium=email&amp;utm_campaign=22_05_2026_SATs_Embargo_Blog&amp;utm_content=text" TargetMode="Externa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assets.publishing.service.gov.uk/media/6a0af983279ebb7d24f8f3b2/2026_KS2_mathematics_mark_schemes.pdf" TargetMode="Externa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assets.publishing.service.gov.uk/media/6a0af983279ebb7d24f8f3b2/2026_KS2_mathematics_mark_schemes.pdf" TargetMode="Externa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assets.publishing.service.gov.uk/media/6a0af983279ebb7d24f8f3b2/2026_KS2_mathematics_mark_schemes.pdf" TargetMode="Externa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assets.publishing.service.gov.uk/media/6a0af983279ebb7d24f8f3b2/2026_KS2_mathematics_mark_schemes.pdf" TargetMode="Externa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assets.publishing.service.gov.uk/media/6a0af983279ebb7d24f8f3b2/2026_KS2_mathematics_mark_schemes.pdf" TargetMode="Externa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assets.publishing.service.gov.uk/media/6a0af983279ebb7d24f8f3b2/2026_KS2_mathematics_mark_schemes.pdf" TargetMode="Externa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assets.publishing.service.gov.uk/media/6a0af983279ebb7d24f8f3b2/2026_KS2_mathematics_mark_schemes.pdf" TargetMode="Externa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www.gov.uk/government/publications/pre-key-stage-2-standards" TargetMode="Externa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s://assets.publishing.service.gov.uk/media/6a0af983279ebb7d24f8f3b2/2026_KS2_mathematics_mark_schemes.pdf" TargetMode="Externa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s://assets.publishing.service.gov.uk/media/6a0af983279ebb7d24f8f3b2/2026_KS2_mathematics_mark_schemes.pdf" TargetMode="External"/><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s://assets.publishing.service.gov.uk/media/6a0af983279ebb7d24f8f3b2/2026_KS2_mathematics_mark_schemes.pdf" TargetMode="External"/><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3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hyperlink" Target="https://assets.publishing.service.gov.uk/media/6a0af983279ebb7d24f8f3b2/2026_KS2_mathematics_mark_schemes.pdf" TargetMode="External"/><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s://assets.publishing.service.gov.uk/media/6a0af983279ebb7d24f8f3b2/2026_KS2_mathematics_mark_schemes.pdf"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thirdspacelearning.com/blog/ks2-sats-papers-2026-maths-question-breakdown/?utm_source=Pardot&amp;utm_medium=email&amp;utm_campaign=22_05_2026_SATs_Embargo_Blog&amp;utm_content=text" TargetMode="External"/><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3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hyperlink" Target="https://assets.publishing.service.gov.uk/media/6a0af983279ebb7d24f8f3b2/2026_KS2_mathematics_mark_schemes.pdf" TargetMode="External"/><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3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hyperlink" Target="https://assets.publishing.service.gov.uk/media/6a0af983279ebb7d24f8f3b2/2026_KS2_mathematics_mark_schemes.pdf" TargetMode="External"/><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3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hyperlink" Target="https://assets.publishing.service.gov.uk/media/6a0af983279ebb7d24f8f3b2/2026_KS2_mathematics_mark_schemes.pdf" TargetMode="External"/><Relationship Id="rId1" Type="http://schemas.openxmlformats.org/officeDocument/2006/relationships/slideLayout" Target="../slideLayouts/slideLayout7.xml"/><Relationship Id="rId4" Type="http://schemas.openxmlformats.org/officeDocument/2006/relationships/image" Target="../media/image8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hyperlink" Target="https://assets.publishing.service.gov.uk/media/6a0af983279ebb7d24f8f3b2/2026_KS2_mathematics_mark_schemes.pdf" TargetMode="External"/><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4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hyperlink" Target="https://assets.publishing.service.gov.uk/media/6a0af983279ebb7d24f8f3b2/2026_KS2_mathematics_mark_schemes.pdf" TargetMode="External"/><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image" Target="../media/image92.png"/></Relationships>
</file>

<file path=ppt/slides/_rels/slide4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hyperlink" Target="https://assets.publishing.service.gov.uk/media/6a0af983279ebb7d24f8f3b2/2026_KS2_mathematics_mark_schemes.pdf" TargetMode="External"/><Relationship Id="rId1" Type="http://schemas.openxmlformats.org/officeDocument/2006/relationships/slideLayout" Target="../slideLayouts/slideLayout7.xml"/><Relationship Id="rId5" Type="http://schemas.openxmlformats.org/officeDocument/2006/relationships/image" Target="../media/image96.png"/><Relationship Id="rId4" Type="http://schemas.openxmlformats.org/officeDocument/2006/relationships/image" Target="../media/image95.png"/></Relationships>
</file>

<file path=ppt/slides/_rels/slide4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hyperlink" Target="https://assets.publishing.service.gov.uk/media/6a0af983279ebb7d24f8f3b2/2026_KS2_mathematics_mark_schemes.pdf" TargetMode="External"/><Relationship Id="rId1" Type="http://schemas.openxmlformats.org/officeDocument/2006/relationships/slideLayout" Target="../slideLayouts/slideLayout7.xml"/><Relationship Id="rId4" Type="http://schemas.openxmlformats.org/officeDocument/2006/relationships/image" Target="../media/image98.png"/></Relationships>
</file>

<file path=ppt/slides/_rels/slide4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hyperlink" Target="https://assets.publishing.service.gov.uk/media/6a0af983279ebb7d24f8f3b2/2026_KS2_mathematics_mark_schemes.pdf" TargetMode="External"/><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4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hyperlink" Target="https://assets.publishing.service.gov.uk/media/6a0af983279ebb7d24f8f3b2/2026_KS2_mathematics_mark_schemes.pdf" TargetMode="External"/><Relationship Id="rId1" Type="http://schemas.openxmlformats.org/officeDocument/2006/relationships/slideLayout" Target="../slideLayouts/slideLayout7.xml"/><Relationship Id="rId4" Type="http://schemas.openxmlformats.org/officeDocument/2006/relationships/image" Target="../media/image10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thirdspacelearning.com/blog/ks2-sats-papers-2026-maths-question-breakdown/?utm_source=Pardot&amp;utm_medium=email&amp;utm_campaign=22_05_2026_SATs_Embargo_Blog&amp;utm_content=text" TargetMode="Externa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thirdspacelearning.com/blog/ks2-sats-papers-2025-maths-question-breakdown/"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publications/key-stage-2-mathematics-test-framework" TargetMode="External"/><Relationship Id="rId2" Type="http://schemas.openxmlformats.org/officeDocument/2006/relationships/hyperlink" Target="https://assets.publishing.service.gov.uk/media/6a0af983279ebb7d24f8f3b2/2026_KS2_mathematics_mark_schemes.pdf" TargetMode="Externa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294D66-640E-F6BB-50FA-4607DCD52758}"/>
              </a:ext>
            </a:extLst>
          </p:cNvPr>
          <p:cNvPicPr>
            <a:picLocks noChangeAspect="1"/>
          </p:cNvPicPr>
          <p:nvPr/>
        </p:nvPicPr>
        <p:blipFill>
          <a:blip r:embed="rId2"/>
          <a:srcRect r="37700"/>
          <a:stretch>
            <a:fillRect/>
          </a:stretch>
        </p:blipFill>
        <p:spPr>
          <a:xfrm>
            <a:off x="246181" y="0"/>
            <a:ext cx="5383094" cy="6772397"/>
          </a:xfrm>
          <a:prstGeom prst="rect">
            <a:avLst/>
          </a:prstGeom>
        </p:spPr>
      </p:pic>
      <p:pic>
        <p:nvPicPr>
          <p:cNvPr id="6" name="Picture 5">
            <a:extLst>
              <a:ext uri="{FF2B5EF4-FFF2-40B4-BE49-F238E27FC236}">
                <a16:creationId xmlns:a16="http://schemas.microsoft.com/office/drawing/2014/main" id="{C811F3A0-A5D3-3777-E3AD-DF49B67FEBCA}"/>
              </a:ext>
            </a:extLst>
          </p:cNvPr>
          <p:cNvPicPr>
            <a:picLocks noChangeAspect="1"/>
          </p:cNvPicPr>
          <p:nvPr/>
        </p:nvPicPr>
        <p:blipFill>
          <a:blip r:embed="rId2"/>
          <a:srcRect l="67922" b="73278"/>
          <a:stretch>
            <a:fillRect/>
          </a:stretch>
        </p:blipFill>
        <p:spPr>
          <a:xfrm>
            <a:off x="9420225" y="0"/>
            <a:ext cx="2771775" cy="1809750"/>
          </a:xfrm>
          <a:prstGeom prst="rect">
            <a:avLst/>
          </a:prstGeom>
        </p:spPr>
      </p:pic>
    </p:spTree>
    <p:extLst>
      <p:ext uri="{BB962C8B-B14F-4D97-AF65-F5344CB8AC3E}">
        <p14:creationId xmlns:p14="http://schemas.microsoft.com/office/powerpoint/2010/main" val="2749500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2ABCED-FDE9-0B40-1464-B5879DF25EF9}"/>
              </a:ext>
            </a:extLst>
          </p:cNvPr>
          <p:cNvPicPr>
            <a:picLocks noChangeAspect="1"/>
          </p:cNvPicPr>
          <p:nvPr/>
        </p:nvPicPr>
        <p:blipFill>
          <a:blip r:embed="rId2"/>
          <a:stretch>
            <a:fillRect/>
          </a:stretch>
        </p:blipFill>
        <p:spPr>
          <a:xfrm>
            <a:off x="1266123" y="1422411"/>
            <a:ext cx="9659754" cy="2771982"/>
          </a:xfrm>
          <a:prstGeom prst="rect">
            <a:avLst/>
          </a:prstGeom>
        </p:spPr>
      </p:pic>
      <p:sp>
        <p:nvSpPr>
          <p:cNvPr id="3" name="TextBox 2">
            <a:extLst>
              <a:ext uri="{FF2B5EF4-FFF2-40B4-BE49-F238E27FC236}">
                <a16:creationId xmlns:a16="http://schemas.microsoft.com/office/drawing/2014/main" id="{61F19837-CC66-790B-AD1F-9DBB7F0434D9}"/>
              </a:ext>
            </a:extLst>
          </p:cNvPr>
          <p:cNvSpPr txBox="1"/>
          <p:nvPr/>
        </p:nvSpPr>
        <p:spPr>
          <a:xfrm>
            <a:off x="686198" y="6175032"/>
            <a:ext cx="8381416" cy="430887"/>
          </a:xfrm>
          <a:prstGeom prst="rect">
            <a:avLst/>
          </a:prstGeom>
          <a:noFill/>
        </p:spPr>
        <p:txBody>
          <a:bodyPr wrap="square" rtlCol="0">
            <a:spAutoFit/>
          </a:bodyPr>
          <a:lstStyle/>
          <a:p>
            <a:r>
              <a:rPr lang="en-GB" sz="2200" dirty="0">
                <a:hlinkClick r:id="rId3"/>
              </a:rPr>
              <a:t>2026 SATs Papers: KS2 SATs Maths Papers Question Breakdown</a:t>
            </a:r>
            <a:endParaRPr lang="en-GB" sz="2200" dirty="0"/>
          </a:p>
        </p:txBody>
      </p:sp>
      <p:sp>
        <p:nvSpPr>
          <p:cNvPr id="4" name="Rectangle 3">
            <a:extLst>
              <a:ext uri="{FF2B5EF4-FFF2-40B4-BE49-F238E27FC236}">
                <a16:creationId xmlns:a16="http://schemas.microsoft.com/office/drawing/2014/main" id="{C01BEE22-2E8F-A814-5B06-6B94844BFB48}"/>
              </a:ext>
            </a:extLst>
          </p:cNvPr>
          <p:cNvSpPr/>
          <p:nvPr/>
        </p:nvSpPr>
        <p:spPr>
          <a:xfrm>
            <a:off x="0" y="310066"/>
            <a:ext cx="12192000" cy="466344"/>
          </a:xfrm>
          <a:prstGeom prst="rect">
            <a:avLst/>
          </a:prstGeom>
          <a:solidFill>
            <a:srgbClr val="F9DE4B"/>
          </a:solidFill>
          <a:ln>
            <a:solidFill>
              <a:srgbClr val="F9DE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5164E3C-B2BC-AE90-6A44-7A123CBEA53F}"/>
              </a:ext>
            </a:extLst>
          </p:cNvPr>
          <p:cNvPicPr>
            <a:picLocks noChangeAspect="1"/>
          </p:cNvPicPr>
          <p:nvPr/>
        </p:nvPicPr>
        <p:blipFill>
          <a:blip r:embed="rId4"/>
          <a:stretch>
            <a:fillRect/>
          </a:stretch>
        </p:blipFill>
        <p:spPr>
          <a:xfrm>
            <a:off x="9284628" y="55280"/>
            <a:ext cx="2840300" cy="867341"/>
          </a:xfrm>
          <a:prstGeom prst="rect">
            <a:avLst/>
          </a:prstGeom>
        </p:spPr>
      </p:pic>
    </p:spTree>
    <p:extLst>
      <p:ext uri="{BB962C8B-B14F-4D97-AF65-F5344CB8AC3E}">
        <p14:creationId xmlns:p14="http://schemas.microsoft.com/office/powerpoint/2010/main" val="2803645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F3B9EB-AF06-458C-416E-C854E32E03F1}"/>
              </a:ext>
            </a:extLst>
          </p:cNvPr>
          <p:cNvPicPr>
            <a:picLocks noChangeAspect="1"/>
          </p:cNvPicPr>
          <p:nvPr/>
        </p:nvPicPr>
        <p:blipFill>
          <a:blip r:embed="rId2"/>
          <a:stretch>
            <a:fillRect/>
          </a:stretch>
        </p:blipFill>
        <p:spPr>
          <a:xfrm>
            <a:off x="0" y="0"/>
            <a:ext cx="5352814" cy="6858000"/>
          </a:xfrm>
          <a:prstGeom prst="rect">
            <a:avLst/>
          </a:prstGeom>
        </p:spPr>
      </p:pic>
      <p:pic>
        <p:nvPicPr>
          <p:cNvPr id="5" name="Picture 4">
            <a:extLst>
              <a:ext uri="{FF2B5EF4-FFF2-40B4-BE49-F238E27FC236}">
                <a16:creationId xmlns:a16="http://schemas.microsoft.com/office/drawing/2014/main" id="{0206A921-68E3-0CAB-5EC9-304D70FD6E25}"/>
              </a:ext>
            </a:extLst>
          </p:cNvPr>
          <p:cNvPicPr>
            <a:picLocks noChangeAspect="1"/>
          </p:cNvPicPr>
          <p:nvPr/>
        </p:nvPicPr>
        <p:blipFill>
          <a:blip r:embed="rId3"/>
          <a:stretch>
            <a:fillRect/>
          </a:stretch>
        </p:blipFill>
        <p:spPr>
          <a:xfrm>
            <a:off x="6176588" y="0"/>
            <a:ext cx="5363323" cy="4820323"/>
          </a:xfrm>
          <a:prstGeom prst="rect">
            <a:avLst/>
          </a:prstGeom>
        </p:spPr>
      </p:pic>
      <p:sp>
        <p:nvSpPr>
          <p:cNvPr id="6" name="TextBox 5">
            <a:extLst>
              <a:ext uri="{FF2B5EF4-FFF2-40B4-BE49-F238E27FC236}">
                <a16:creationId xmlns:a16="http://schemas.microsoft.com/office/drawing/2014/main" id="{E5EE998D-C67B-C988-0394-98D9BDCA56B2}"/>
              </a:ext>
            </a:extLst>
          </p:cNvPr>
          <p:cNvSpPr txBox="1"/>
          <p:nvPr/>
        </p:nvSpPr>
        <p:spPr>
          <a:xfrm>
            <a:off x="5623866" y="6271797"/>
            <a:ext cx="6434581" cy="430887"/>
          </a:xfrm>
          <a:prstGeom prst="rect">
            <a:avLst/>
          </a:prstGeom>
          <a:noFill/>
        </p:spPr>
        <p:txBody>
          <a:bodyPr wrap="square">
            <a:spAutoFit/>
          </a:bodyPr>
          <a:lstStyle/>
          <a:p>
            <a:pPr algn="r"/>
            <a:r>
              <a:rPr lang="en-GB" sz="1050" dirty="0">
                <a:hlinkClick r:id="rId4"/>
              </a:rPr>
              <a:t>2026 key stage 2 mathematics test mark schemes </a:t>
            </a:r>
          </a:p>
          <a:p>
            <a:pPr algn="r"/>
            <a:r>
              <a:rPr lang="en-GB" sz="1050" dirty="0">
                <a:hlinkClick r:id="rId4"/>
              </a:rPr>
              <a:t>Paper 1: arithmetic, Paper 2: reasoning and Paper 3: reasoning</a:t>
            </a:r>
            <a:endParaRPr lang="en-GB" sz="1050" dirty="0"/>
          </a:p>
        </p:txBody>
      </p:sp>
    </p:spTree>
    <p:extLst>
      <p:ext uri="{BB962C8B-B14F-4D97-AF65-F5344CB8AC3E}">
        <p14:creationId xmlns:p14="http://schemas.microsoft.com/office/powerpoint/2010/main" val="2463160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FC0C7-BF25-1504-44E3-BEB1C7EF86E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572431F-806D-6715-E285-008252A4D295}"/>
              </a:ext>
            </a:extLst>
          </p:cNvPr>
          <p:cNvSpPr txBox="1"/>
          <p:nvPr/>
        </p:nvSpPr>
        <p:spPr>
          <a:xfrm>
            <a:off x="5623866" y="6271797"/>
            <a:ext cx="6434581" cy="430887"/>
          </a:xfrm>
          <a:prstGeom prst="rect">
            <a:avLst/>
          </a:prstGeom>
          <a:noFill/>
        </p:spPr>
        <p:txBody>
          <a:bodyPr wrap="square">
            <a:spAutoFit/>
          </a:bodyPr>
          <a:lstStyle/>
          <a:p>
            <a:pPr algn="r"/>
            <a:r>
              <a:rPr lang="en-GB" sz="1050" dirty="0">
                <a:hlinkClick r:id="rId2"/>
              </a:rPr>
              <a:t>2026 key stage 2 mathematics test mark schemes </a:t>
            </a:r>
          </a:p>
          <a:p>
            <a:pPr algn="r"/>
            <a:r>
              <a:rPr lang="en-GB" sz="1050" dirty="0">
                <a:hlinkClick r:id="rId2"/>
              </a:rPr>
              <a:t>Paper 1: arithmetic, Paper 2: reasoning and Paper 3: reasoning</a:t>
            </a:r>
            <a:endParaRPr lang="en-GB" sz="1050" dirty="0"/>
          </a:p>
        </p:txBody>
      </p:sp>
      <p:pic>
        <p:nvPicPr>
          <p:cNvPr id="4" name="Picture 3">
            <a:extLst>
              <a:ext uri="{FF2B5EF4-FFF2-40B4-BE49-F238E27FC236}">
                <a16:creationId xmlns:a16="http://schemas.microsoft.com/office/drawing/2014/main" id="{3F47017A-32EA-12F4-8A48-F1815785AFF6}"/>
              </a:ext>
            </a:extLst>
          </p:cNvPr>
          <p:cNvPicPr>
            <a:picLocks noChangeAspect="1"/>
          </p:cNvPicPr>
          <p:nvPr/>
        </p:nvPicPr>
        <p:blipFill>
          <a:blip r:embed="rId3"/>
          <a:stretch>
            <a:fillRect/>
          </a:stretch>
        </p:blipFill>
        <p:spPr>
          <a:xfrm>
            <a:off x="665992" y="0"/>
            <a:ext cx="5430008" cy="5982535"/>
          </a:xfrm>
          <a:prstGeom prst="rect">
            <a:avLst/>
          </a:prstGeom>
        </p:spPr>
      </p:pic>
      <p:pic>
        <p:nvPicPr>
          <p:cNvPr id="8" name="Picture 7">
            <a:extLst>
              <a:ext uri="{FF2B5EF4-FFF2-40B4-BE49-F238E27FC236}">
                <a16:creationId xmlns:a16="http://schemas.microsoft.com/office/drawing/2014/main" id="{EB233B11-159F-8311-F15D-6B378F46CEF3}"/>
              </a:ext>
            </a:extLst>
          </p:cNvPr>
          <p:cNvPicPr>
            <a:picLocks noChangeAspect="1"/>
          </p:cNvPicPr>
          <p:nvPr/>
        </p:nvPicPr>
        <p:blipFill>
          <a:blip r:embed="rId4"/>
          <a:stretch>
            <a:fillRect/>
          </a:stretch>
        </p:blipFill>
        <p:spPr>
          <a:xfrm>
            <a:off x="6362326" y="0"/>
            <a:ext cx="5353797" cy="4353533"/>
          </a:xfrm>
          <a:prstGeom prst="rect">
            <a:avLst/>
          </a:prstGeom>
        </p:spPr>
      </p:pic>
    </p:spTree>
    <p:extLst>
      <p:ext uri="{BB962C8B-B14F-4D97-AF65-F5344CB8AC3E}">
        <p14:creationId xmlns:p14="http://schemas.microsoft.com/office/powerpoint/2010/main" val="2773422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A6308-71C2-5FFD-AB2F-65207A1E069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2E7225B-A0D8-7B53-6B77-7764E3DF5A36}"/>
              </a:ext>
            </a:extLst>
          </p:cNvPr>
          <p:cNvSpPr txBox="1"/>
          <p:nvPr/>
        </p:nvSpPr>
        <p:spPr>
          <a:xfrm>
            <a:off x="5757419" y="6271797"/>
            <a:ext cx="6434581" cy="430887"/>
          </a:xfrm>
          <a:prstGeom prst="rect">
            <a:avLst/>
          </a:prstGeom>
          <a:noFill/>
        </p:spPr>
        <p:txBody>
          <a:bodyPr wrap="square">
            <a:spAutoFit/>
          </a:bodyPr>
          <a:lstStyle/>
          <a:p>
            <a:pPr algn="r"/>
            <a:r>
              <a:rPr lang="en-GB" sz="1050" dirty="0">
                <a:hlinkClick r:id="rId2"/>
              </a:rPr>
              <a:t>2026 key stage 2 mathematics test mark schemes </a:t>
            </a:r>
          </a:p>
          <a:p>
            <a:pPr algn="r"/>
            <a:r>
              <a:rPr lang="en-GB" sz="1050" dirty="0">
                <a:hlinkClick r:id="rId2"/>
              </a:rPr>
              <a:t>Paper 1: arithmetic, Paper 2: reasoning and Paper 3: reasoning</a:t>
            </a:r>
            <a:endParaRPr lang="en-GB" sz="1050" dirty="0"/>
          </a:p>
        </p:txBody>
      </p:sp>
      <p:pic>
        <p:nvPicPr>
          <p:cNvPr id="3" name="Picture 2">
            <a:extLst>
              <a:ext uri="{FF2B5EF4-FFF2-40B4-BE49-F238E27FC236}">
                <a16:creationId xmlns:a16="http://schemas.microsoft.com/office/drawing/2014/main" id="{AEC2A17E-7714-FCD0-9F4F-3322D4298F22}"/>
              </a:ext>
            </a:extLst>
          </p:cNvPr>
          <p:cNvPicPr>
            <a:picLocks noChangeAspect="1"/>
          </p:cNvPicPr>
          <p:nvPr/>
        </p:nvPicPr>
        <p:blipFill>
          <a:blip r:embed="rId3"/>
          <a:stretch>
            <a:fillRect/>
          </a:stretch>
        </p:blipFill>
        <p:spPr>
          <a:xfrm>
            <a:off x="237758" y="185324"/>
            <a:ext cx="5258534" cy="5915851"/>
          </a:xfrm>
          <a:prstGeom prst="rect">
            <a:avLst/>
          </a:prstGeom>
        </p:spPr>
      </p:pic>
      <p:pic>
        <p:nvPicPr>
          <p:cNvPr id="7" name="Picture 6">
            <a:extLst>
              <a:ext uri="{FF2B5EF4-FFF2-40B4-BE49-F238E27FC236}">
                <a16:creationId xmlns:a16="http://schemas.microsoft.com/office/drawing/2014/main" id="{8BFD2BD0-EE48-343E-6066-454082A1BABB}"/>
              </a:ext>
            </a:extLst>
          </p:cNvPr>
          <p:cNvPicPr>
            <a:picLocks noChangeAspect="1"/>
          </p:cNvPicPr>
          <p:nvPr/>
        </p:nvPicPr>
        <p:blipFill>
          <a:blip r:embed="rId4"/>
          <a:stretch>
            <a:fillRect/>
          </a:stretch>
        </p:blipFill>
        <p:spPr>
          <a:xfrm>
            <a:off x="6096000" y="155316"/>
            <a:ext cx="5258534" cy="3105583"/>
          </a:xfrm>
          <a:prstGeom prst="rect">
            <a:avLst/>
          </a:prstGeom>
        </p:spPr>
      </p:pic>
    </p:spTree>
    <p:extLst>
      <p:ext uri="{BB962C8B-B14F-4D97-AF65-F5344CB8AC3E}">
        <p14:creationId xmlns:p14="http://schemas.microsoft.com/office/powerpoint/2010/main" val="1482751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D87B8-5757-7FCA-69CC-A53889F10C4F}"/>
              </a:ext>
            </a:extLst>
          </p:cNvPr>
          <p:cNvSpPr txBox="1">
            <a:spLocks/>
          </p:cNvSpPr>
          <p:nvPr/>
        </p:nvSpPr>
        <p:spPr>
          <a:xfrm>
            <a:off x="479926" y="229224"/>
            <a:ext cx="11052433" cy="1143000"/>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sz="4000" dirty="0">
                <a:solidFill>
                  <a:srgbClr val="0070C0"/>
                </a:solidFill>
              </a:rPr>
              <a:t>Key Stage 2 Arithmetic Paper 2026</a:t>
            </a:r>
            <a:br>
              <a:rPr lang="en-GB" sz="4000" dirty="0">
                <a:solidFill>
                  <a:srgbClr val="0070C0"/>
                </a:solidFill>
              </a:rPr>
            </a:br>
            <a:r>
              <a:rPr lang="en-GB" sz="4000" dirty="0">
                <a:solidFill>
                  <a:srgbClr val="0070C0"/>
                </a:solidFill>
              </a:rPr>
              <a:t>Q1- 18</a:t>
            </a:r>
          </a:p>
        </p:txBody>
      </p:sp>
      <p:sp>
        <p:nvSpPr>
          <p:cNvPr id="3" name="TextBox 2">
            <a:extLst>
              <a:ext uri="{FF2B5EF4-FFF2-40B4-BE49-F238E27FC236}">
                <a16:creationId xmlns:a16="http://schemas.microsoft.com/office/drawing/2014/main" id="{9BF83F3C-AF51-E838-7300-3CAA4867B87C}"/>
              </a:ext>
            </a:extLst>
          </p:cNvPr>
          <p:cNvSpPr txBox="1"/>
          <p:nvPr/>
        </p:nvSpPr>
        <p:spPr>
          <a:xfrm>
            <a:off x="5757419" y="6271797"/>
            <a:ext cx="6434581" cy="430887"/>
          </a:xfrm>
          <a:prstGeom prst="rect">
            <a:avLst/>
          </a:prstGeom>
          <a:noFill/>
        </p:spPr>
        <p:txBody>
          <a:bodyPr wrap="square">
            <a:spAutoFit/>
          </a:bodyPr>
          <a:lstStyle/>
          <a:p>
            <a:pPr algn="r"/>
            <a:r>
              <a:rPr lang="en-GB" sz="1050" dirty="0">
                <a:hlinkClick r:id="rId2"/>
              </a:rPr>
              <a:t>2026 key stage 2 mathematics test mark schemes </a:t>
            </a:r>
          </a:p>
          <a:p>
            <a:pPr algn="r"/>
            <a:r>
              <a:rPr lang="en-GB" sz="1050" dirty="0">
                <a:hlinkClick r:id="rId2"/>
              </a:rPr>
              <a:t>Paper 1: arithmetic, Paper 2: reasoning and Paper 3: reasoning</a:t>
            </a:r>
            <a:endParaRPr lang="en-GB" sz="1050" dirty="0"/>
          </a:p>
        </p:txBody>
      </p:sp>
      <p:pic>
        <p:nvPicPr>
          <p:cNvPr id="6" name="Picture 5">
            <a:extLst>
              <a:ext uri="{FF2B5EF4-FFF2-40B4-BE49-F238E27FC236}">
                <a16:creationId xmlns:a16="http://schemas.microsoft.com/office/drawing/2014/main" id="{A34FE56A-93D1-4207-DA7F-99A4E07AC1A6}"/>
              </a:ext>
            </a:extLst>
          </p:cNvPr>
          <p:cNvPicPr>
            <a:picLocks noChangeAspect="1"/>
          </p:cNvPicPr>
          <p:nvPr/>
        </p:nvPicPr>
        <p:blipFill>
          <a:blip r:embed="rId3"/>
          <a:stretch>
            <a:fillRect/>
          </a:stretch>
        </p:blipFill>
        <p:spPr>
          <a:xfrm>
            <a:off x="479926" y="1682191"/>
            <a:ext cx="2248214" cy="552527"/>
          </a:xfrm>
          <a:prstGeom prst="rect">
            <a:avLst/>
          </a:prstGeom>
        </p:spPr>
      </p:pic>
      <p:pic>
        <p:nvPicPr>
          <p:cNvPr id="8" name="Picture 7">
            <a:extLst>
              <a:ext uri="{FF2B5EF4-FFF2-40B4-BE49-F238E27FC236}">
                <a16:creationId xmlns:a16="http://schemas.microsoft.com/office/drawing/2014/main" id="{52479786-FD40-AD7F-677F-CAE411AB5740}"/>
              </a:ext>
            </a:extLst>
          </p:cNvPr>
          <p:cNvPicPr>
            <a:picLocks noChangeAspect="1"/>
          </p:cNvPicPr>
          <p:nvPr/>
        </p:nvPicPr>
        <p:blipFill>
          <a:blip r:embed="rId4"/>
          <a:stretch>
            <a:fillRect/>
          </a:stretch>
        </p:blipFill>
        <p:spPr>
          <a:xfrm>
            <a:off x="479926" y="2354265"/>
            <a:ext cx="2724530" cy="533474"/>
          </a:xfrm>
          <a:prstGeom prst="rect">
            <a:avLst/>
          </a:prstGeom>
        </p:spPr>
      </p:pic>
      <p:pic>
        <p:nvPicPr>
          <p:cNvPr id="10" name="Picture 9">
            <a:extLst>
              <a:ext uri="{FF2B5EF4-FFF2-40B4-BE49-F238E27FC236}">
                <a16:creationId xmlns:a16="http://schemas.microsoft.com/office/drawing/2014/main" id="{2B3EB951-701F-413D-F14D-F699D349BED4}"/>
              </a:ext>
            </a:extLst>
          </p:cNvPr>
          <p:cNvPicPr>
            <a:picLocks noChangeAspect="1"/>
          </p:cNvPicPr>
          <p:nvPr/>
        </p:nvPicPr>
        <p:blipFill>
          <a:blip r:embed="rId5"/>
          <a:stretch>
            <a:fillRect/>
          </a:stretch>
        </p:blipFill>
        <p:spPr>
          <a:xfrm>
            <a:off x="479926" y="3026339"/>
            <a:ext cx="1867161" cy="533474"/>
          </a:xfrm>
          <a:prstGeom prst="rect">
            <a:avLst/>
          </a:prstGeom>
        </p:spPr>
      </p:pic>
      <p:pic>
        <p:nvPicPr>
          <p:cNvPr id="12" name="Picture 11">
            <a:extLst>
              <a:ext uri="{FF2B5EF4-FFF2-40B4-BE49-F238E27FC236}">
                <a16:creationId xmlns:a16="http://schemas.microsoft.com/office/drawing/2014/main" id="{96B46675-9522-4029-1348-14F865AC117E}"/>
              </a:ext>
            </a:extLst>
          </p:cNvPr>
          <p:cNvPicPr>
            <a:picLocks noChangeAspect="1"/>
          </p:cNvPicPr>
          <p:nvPr/>
        </p:nvPicPr>
        <p:blipFill>
          <a:blip r:embed="rId6"/>
          <a:srcRect t="84081" r="3341"/>
          <a:stretch>
            <a:fillRect/>
          </a:stretch>
        </p:blipFill>
        <p:spPr>
          <a:xfrm>
            <a:off x="479926" y="4392890"/>
            <a:ext cx="2550629" cy="573255"/>
          </a:xfrm>
          <a:prstGeom prst="rect">
            <a:avLst/>
          </a:prstGeom>
        </p:spPr>
      </p:pic>
      <p:pic>
        <p:nvPicPr>
          <p:cNvPr id="13" name="Picture 12">
            <a:extLst>
              <a:ext uri="{FF2B5EF4-FFF2-40B4-BE49-F238E27FC236}">
                <a16:creationId xmlns:a16="http://schemas.microsoft.com/office/drawing/2014/main" id="{4C7E9655-5BD0-4DC0-619A-71244DB5C0D2}"/>
              </a:ext>
            </a:extLst>
          </p:cNvPr>
          <p:cNvPicPr>
            <a:picLocks noChangeAspect="1"/>
          </p:cNvPicPr>
          <p:nvPr/>
        </p:nvPicPr>
        <p:blipFill>
          <a:blip r:embed="rId6"/>
          <a:srcRect r="31914" b="84078"/>
          <a:stretch>
            <a:fillRect/>
          </a:stretch>
        </p:blipFill>
        <p:spPr>
          <a:xfrm>
            <a:off x="479926" y="3720773"/>
            <a:ext cx="1796650" cy="573342"/>
          </a:xfrm>
          <a:prstGeom prst="rect">
            <a:avLst/>
          </a:prstGeom>
        </p:spPr>
      </p:pic>
      <p:pic>
        <p:nvPicPr>
          <p:cNvPr id="15" name="Picture 14">
            <a:extLst>
              <a:ext uri="{FF2B5EF4-FFF2-40B4-BE49-F238E27FC236}">
                <a16:creationId xmlns:a16="http://schemas.microsoft.com/office/drawing/2014/main" id="{4F05103C-6122-E193-07F9-D06DDD2E9F49}"/>
              </a:ext>
            </a:extLst>
          </p:cNvPr>
          <p:cNvPicPr>
            <a:picLocks noChangeAspect="1"/>
          </p:cNvPicPr>
          <p:nvPr/>
        </p:nvPicPr>
        <p:blipFill>
          <a:blip r:embed="rId7"/>
          <a:stretch>
            <a:fillRect/>
          </a:stretch>
        </p:blipFill>
        <p:spPr>
          <a:xfrm>
            <a:off x="460873" y="5087146"/>
            <a:ext cx="1905266" cy="600159"/>
          </a:xfrm>
          <a:prstGeom prst="rect">
            <a:avLst/>
          </a:prstGeom>
        </p:spPr>
      </p:pic>
      <p:pic>
        <p:nvPicPr>
          <p:cNvPr id="19" name="Picture 18">
            <a:extLst>
              <a:ext uri="{FF2B5EF4-FFF2-40B4-BE49-F238E27FC236}">
                <a16:creationId xmlns:a16="http://schemas.microsoft.com/office/drawing/2014/main" id="{A970779D-BFB3-F9AF-1B0F-51F396BBC3F4}"/>
              </a:ext>
            </a:extLst>
          </p:cNvPr>
          <p:cNvPicPr>
            <a:picLocks noChangeAspect="1"/>
          </p:cNvPicPr>
          <p:nvPr/>
        </p:nvPicPr>
        <p:blipFill>
          <a:blip r:embed="rId8"/>
          <a:stretch>
            <a:fillRect/>
          </a:stretch>
        </p:blipFill>
        <p:spPr>
          <a:xfrm>
            <a:off x="3687249" y="1682191"/>
            <a:ext cx="3753374" cy="590632"/>
          </a:xfrm>
          <a:prstGeom prst="rect">
            <a:avLst/>
          </a:prstGeom>
        </p:spPr>
      </p:pic>
      <p:pic>
        <p:nvPicPr>
          <p:cNvPr id="21" name="Picture 20">
            <a:extLst>
              <a:ext uri="{FF2B5EF4-FFF2-40B4-BE49-F238E27FC236}">
                <a16:creationId xmlns:a16="http://schemas.microsoft.com/office/drawing/2014/main" id="{EDFA9193-6B92-924D-9770-6579B3C8262C}"/>
              </a:ext>
            </a:extLst>
          </p:cNvPr>
          <p:cNvPicPr>
            <a:picLocks noChangeAspect="1"/>
          </p:cNvPicPr>
          <p:nvPr/>
        </p:nvPicPr>
        <p:blipFill>
          <a:blip r:embed="rId9"/>
          <a:stretch>
            <a:fillRect/>
          </a:stretch>
        </p:blipFill>
        <p:spPr>
          <a:xfrm>
            <a:off x="3687249" y="2339975"/>
            <a:ext cx="2143424" cy="562053"/>
          </a:xfrm>
          <a:prstGeom prst="rect">
            <a:avLst/>
          </a:prstGeom>
        </p:spPr>
      </p:pic>
      <p:pic>
        <p:nvPicPr>
          <p:cNvPr id="23" name="Picture 22">
            <a:extLst>
              <a:ext uri="{FF2B5EF4-FFF2-40B4-BE49-F238E27FC236}">
                <a16:creationId xmlns:a16="http://schemas.microsoft.com/office/drawing/2014/main" id="{EC0EEFBC-2EF4-5552-AA11-248298CF4AD7}"/>
              </a:ext>
            </a:extLst>
          </p:cNvPr>
          <p:cNvPicPr>
            <a:picLocks noChangeAspect="1"/>
          </p:cNvPicPr>
          <p:nvPr/>
        </p:nvPicPr>
        <p:blipFill>
          <a:blip r:embed="rId10"/>
          <a:stretch>
            <a:fillRect/>
          </a:stretch>
        </p:blipFill>
        <p:spPr>
          <a:xfrm>
            <a:off x="3687249" y="3027804"/>
            <a:ext cx="2419688" cy="609685"/>
          </a:xfrm>
          <a:prstGeom prst="rect">
            <a:avLst/>
          </a:prstGeom>
        </p:spPr>
      </p:pic>
      <p:pic>
        <p:nvPicPr>
          <p:cNvPr id="25" name="Picture 24">
            <a:extLst>
              <a:ext uri="{FF2B5EF4-FFF2-40B4-BE49-F238E27FC236}">
                <a16:creationId xmlns:a16="http://schemas.microsoft.com/office/drawing/2014/main" id="{CE9A4A92-01F5-9F51-7507-2FC19A5233AF}"/>
              </a:ext>
            </a:extLst>
          </p:cNvPr>
          <p:cNvPicPr>
            <a:picLocks noChangeAspect="1"/>
          </p:cNvPicPr>
          <p:nvPr/>
        </p:nvPicPr>
        <p:blipFill>
          <a:blip r:embed="rId11"/>
          <a:stretch>
            <a:fillRect/>
          </a:stretch>
        </p:blipFill>
        <p:spPr>
          <a:xfrm>
            <a:off x="3687249" y="3751132"/>
            <a:ext cx="5687219" cy="581106"/>
          </a:xfrm>
          <a:prstGeom prst="rect">
            <a:avLst/>
          </a:prstGeom>
        </p:spPr>
      </p:pic>
      <p:pic>
        <p:nvPicPr>
          <p:cNvPr id="27" name="Picture 26">
            <a:extLst>
              <a:ext uri="{FF2B5EF4-FFF2-40B4-BE49-F238E27FC236}">
                <a16:creationId xmlns:a16="http://schemas.microsoft.com/office/drawing/2014/main" id="{578AA07D-CBE6-07C2-AFAB-F77968D7227F}"/>
              </a:ext>
            </a:extLst>
          </p:cNvPr>
          <p:cNvPicPr>
            <a:picLocks noChangeAspect="1"/>
          </p:cNvPicPr>
          <p:nvPr/>
        </p:nvPicPr>
        <p:blipFill>
          <a:blip r:embed="rId12"/>
          <a:stretch>
            <a:fillRect/>
          </a:stretch>
        </p:blipFill>
        <p:spPr>
          <a:xfrm>
            <a:off x="3662665" y="4403376"/>
            <a:ext cx="2086266" cy="619211"/>
          </a:xfrm>
          <a:prstGeom prst="rect">
            <a:avLst/>
          </a:prstGeom>
        </p:spPr>
      </p:pic>
      <p:pic>
        <p:nvPicPr>
          <p:cNvPr id="29" name="Picture 28">
            <a:extLst>
              <a:ext uri="{FF2B5EF4-FFF2-40B4-BE49-F238E27FC236}">
                <a16:creationId xmlns:a16="http://schemas.microsoft.com/office/drawing/2014/main" id="{5364A764-577E-60F3-0FF4-3473167CC668}"/>
              </a:ext>
            </a:extLst>
          </p:cNvPr>
          <p:cNvPicPr>
            <a:picLocks noChangeAspect="1"/>
          </p:cNvPicPr>
          <p:nvPr/>
        </p:nvPicPr>
        <p:blipFill>
          <a:blip r:embed="rId13"/>
          <a:stretch>
            <a:fillRect/>
          </a:stretch>
        </p:blipFill>
        <p:spPr>
          <a:xfrm>
            <a:off x="3662665" y="5087146"/>
            <a:ext cx="2343477" cy="600159"/>
          </a:xfrm>
          <a:prstGeom prst="rect">
            <a:avLst/>
          </a:prstGeom>
        </p:spPr>
      </p:pic>
      <p:pic>
        <p:nvPicPr>
          <p:cNvPr id="31" name="Picture 30">
            <a:extLst>
              <a:ext uri="{FF2B5EF4-FFF2-40B4-BE49-F238E27FC236}">
                <a16:creationId xmlns:a16="http://schemas.microsoft.com/office/drawing/2014/main" id="{740C387C-870C-F7CA-7835-C719A0E131ED}"/>
              </a:ext>
            </a:extLst>
          </p:cNvPr>
          <p:cNvPicPr>
            <a:picLocks noChangeAspect="1"/>
          </p:cNvPicPr>
          <p:nvPr/>
        </p:nvPicPr>
        <p:blipFill>
          <a:blip r:embed="rId14"/>
          <a:stretch>
            <a:fillRect/>
          </a:stretch>
        </p:blipFill>
        <p:spPr>
          <a:xfrm>
            <a:off x="7944188" y="1682191"/>
            <a:ext cx="2343477" cy="504895"/>
          </a:xfrm>
          <a:prstGeom prst="rect">
            <a:avLst/>
          </a:prstGeom>
        </p:spPr>
      </p:pic>
      <p:pic>
        <p:nvPicPr>
          <p:cNvPr id="33" name="Picture 32">
            <a:extLst>
              <a:ext uri="{FF2B5EF4-FFF2-40B4-BE49-F238E27FC236}">
                <a16:creationId xmlns:a16="http://schemas.microsoft.com/office/drawing/2014/main" id="{3EFC6E81-E3C2-2635-DE16-EC5647FB86CF}"/>
              </a:ext>
            </a:extLst>
          </p:cNvPr>
          <p:cNvPicPr>
            <a:picLocks noChangeAspect="1"/>
          </p:cNvPicPr>
          <p:nvPr/>
        </p:nvPicPr>
        <p:blipFill>
          <a:blip r:embed="rId15"/>
          <a:stretch>
            <a:fillRect/>
          </a:stretch>
        </p:blipFill>
        <p:spPr>
          <a:xfrm>
            <a:off x="7944188" y="2354265"/>
            <a:ext cx="1762371" cy="609685"/>
          </a:xfrm>
          <a:prstGeom prst="rect">
            <a:avLst/>
          </a:prstGeom>
        </p:spPr>
      </p:pic>
      <p:pic>
        <p:nvPicPr>
          <p:cNvPr id="35" name="Picture 34">
            <a:extLst>
              <a:ext uri="{FF2B5EF4-FFF2-40B4-BE49-F238E27FC236}">
                <a16:creationId xmlns:a16="http://schemas.microsoft.com/office/drawing/2014/main" id="{31A89D4D-2A9C-00ED-019D-025150329381}"/>
              </a:ext>
            </a:extLst>
          </p:cNvPr>
          <p:cNvPicPr>
            <a:picLocks noChangeAspect="1"/>
          </p:cNvPicPr>
          <p:nvPr/>
        </p:nvPicPr>
        <p:blipFill>
          <a:blip r:embed="rId16"/>
          <a:stretch>
            <a:fillRect/>
          </a:stretch>
        </p:blipFill>
        <p:spPr>
          <a:xfrm>
            <a:off x="7940246" y="3041397"/>
            <a:ext cx="1895740" cy="504895"/>
          </a:xfrm>
          <a:prstGeom prst="rect">
            <a:avLst/>
          </a:prstGeom>
        </p:spPr>
      </p:pic>
      <p:pic>
        <p:nvPicPr>
          <p:cNvPr id="37" name="Picture 36">
            <a:extLst>
              <a:ext uri="{FF2B5EF4-FFF2-40B4-BE49-F238E27FC236}">
                <a16:creationId xmlns:a16="http://schemas.microsoft.com/office/drawing/2014/main" id="{FA0E2731-CADC-3636-A483-8399A5DA994F}"/>
              </a:ext>
            </a:extLst>
          </p:cNvPr>
          <p:cNvPicPr>
            <a:picLocks noChangeAspect="1"/>
          </p:cNvPicPr>
          <p:nvPr/>
        </p:nvPicPr>
        <p:blipFill>
          <a:blip r:embed="rId17"/>
          <a:stretch>
            <a:fillRect/>
          </a:stretch>
        </p:blipFill>
        <p:spPr>
          <a:xfrm>
            <a:off x="9857885" y="3726417"/>
            <a:ext cx="1581371" cy="562053"/>
          </a:xfrm>
          <a:prstGeom prst="rect">
            <a:avLst/>
          </a:prstGeom>
        </p:spPr>
      </p:pic>
      <p:pic>
        <p:nvPicPr>
          <p:cNvPr id="39" name="Picture 38">
            <a:extLst>
              <a:ext uri="{FF2B5EF4-FFF2-40B4-BE49-F238E27FC236}">
                <a16:creationId xmlns:a16="http://schemas.microsoft.com/office/drawing/2014/main" id="{A0622CC1-F802-280F-C8AE-4FA575806B45}"/>
              </a:ext>
            </a:extLst>
          </p:cNvPr>
          <p:cNvPicPr>
            <a:picLocks noChangeAspect="1"/>
          </p:cNvPicPr>
          <p:nvPr/>
        </p:nvPicPr>
        <p:blipFill>
          <a:blip r:embed="rId18"/>
          <a:stretch>
            <a:fillRect/>
          </a:stretch>
        </p:blipFill>
        <p:spPr>
          <a:xfrm>
            <a:off x="7940246" y="4435861"/>
            <a:ext cx="2238687" cy="533474"/>
          </a:xfrm>
          <a:prstGeom prst="rect">
            <a:avLst/>
          </a:prstGeom>
        </p:spPr>
      </p:pic>
      <p:pic>
        <p:nvPicPr>
          <p:cNvPr id="41" name="Picture 40">
            <a:extLst>
              <a:ext uri="{FF2B5EF4-FFF2-40B4-BE49-F238E27FC236}">
                <a16:creationId xmlns:a16="http://schemas.microsoft.com/office/drawing/2014/main" id="{5FB5FDB1-F431-AFF8-77C0-2252D640B217}"/>
              </a:ext>
            </a:extLst>
          </p:cNvPr>
          <p:cNvPicPr>
            <a:picLocks noChangeAspect="1"/>
          </p:cNvPicPr>
          <p:nvPr/>
        </p:nvPicPr>
        <p:blipFill>
          <a:blip r:embed="rId19"/>
          <a:stretch>
            <a:fillRect/>
          </a:stretch>
        </p:blipFill>
        <p:spPr>
          <a:xfrm>
            <a:off x="7940246" y="5110338"/>
            <a:ext cx="3048425" cy="523948"/>
          </a:xfrm>
          <a:prstGeom prst="rect">
            <a:avLst/>
          </a:prstGeom>
        </p:spPr>
      </p:pic>
    </p:spTree>
    <p:extLst>
      <p:ext uri="{BB962C8B-B14F-4D97-AF65-F5344CB8AC3E}">
        <p14:creationId xmlns:p14="http://schemas.microsoft.com/office/powerpoint/2010/main" val="1385809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A2AE6-5ABA-5CAA-E11F-41C39DCB3338}"/>
              </a:ext>
            </a:extLst>
          </p:cNvPr>
          <p:cNvSpPr txBox="1">
            <a:spLocks/>
          </p:cNvSpPr>
          <p:nvPr/>
        </p:nvSpPr>
        <p:spPr>
          <a:xfrm>
            <a:off x="479926" y="229224"/>
            <a:ext cx="11052433" cy="1143000"/>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sz="4000" dirty="0">
                <a:solidFill>
                  <a:srgbClr val="0070C0"/>
                </a:solidFill>
              </a:rPr>
              <a:t>Key Stage 2 Arithmetic Paper 2026</a:t>
            </a:r>
            <a:br>
              <a:rPr lang="en-GB" sz="4000" dirty="0">
                <a:solidFill>
                  <a:srgbClr val="0070C0"/>
                </a:solidFill>
              </a:rPr>
            </a:br>
            <a:r>
              <a:rPr lang="en-GB" sz="4000" dirty="0">
                <a:solidFill>
                  <a:srgbClr val="0070C0"/>
                </a:solidFill>
              </a:rPr>
              <a:t>Q19- 36</a:t>
            </a:r>
          </a:p>
        </p:txBody>
      </p:sp>
      <p:sp>
        <p:nvSpPr>
          <p:cNvPr id="4" name="TextBox 3">
            <a:extLst>
              <a:ext uri="{FF2B5EF4-FFF2-40B4-BE49-F238E27FC236}">
                <a16:creationId xmlns:a16="http://schemas.microsoft.com/office/drawing/2014/main" id="{88BFF74C-C2F4-6D5F-1B7B-B3517F6C3139}"/>
              </a:ext>
            </a:extLst>
          </p:cNvPr>
          <p:cNvSpPr txBox="1"/>
          <p:nvPr/>
        </p:nvSpPr>
        <p:spPr>
          <a:xfrm>
            <a:off x="5757419" y="6271797"/>
            <a:ext cx="6434581" cy="430887"/>
          </a:xfrm>
          <a:prstGeom prst="rect">
            <a:avLst/>
          </a:prstGeom>
          <a:noFill/>
        </p:spPr>
        <p:txBody>
          <a:bodyPr wrap="square">
            <a:spAutoFit/>
          </a:bodyPr>
          <a:lstStyle/>
          <a:p>
            <a:pPr algn="r"/>
            <a:r>
              <a:rPr lang="en-GB" sz="1050" dirty="0">
                <a:hlinkClick r:id="rId2"/>
              </a:rPr>
              <a:t>2026 key stage 2 mathematics test mark schemes </a:t>
            </a:r>
          </a:p>
          <a:p>
            <a:pPr algn="r"/>
            <a:r>
              <a:rPr lang="en-GB" sz="1050" dirty="0">
                <a:hlinkClick r:id="rId2"/>
              </a:rPr>
              <a:t>Paper 1: arithmetic, Paper 2: reasoning and Paper 3: reasoning</a:t>
            </a:r>
            <a:endParaRPr lang="en-GB" sz="1050" dirty="0"/>
          </a:p>
        </p:txBody>
      </p:sp>
      <p:pic>
        <p:nvPicPr>
          <p:cNvPr id="6" name="Picture 5">
            <a:extLst>
              <a:ext uri="{FF2B5EF4-FFF2-40B4-BE49-F238E27FC236}">
                <a16:creationId xmlns:a16="http://schemas.microsoft.com/office/drawing/2014/main" id="{F338A709-8EE1-B93B-4C6F-CAE7E04DDCEE}"/>
              </a:ext>
            </a:extLst>
          </p:cNvPr>
          <p:cNvPicPr>
            <a:picLocks noChangeAspect="1"/>
          </p:cNvPicPr>
          <p:nvPr/>
        </p:nvPicPr>
        <p:blipFill>
          <a:blip r:embed="rId3"/>
          <a:stretch>
            <a:fillRect/>
          </a:stretch>
        </p:blipFill>
        <p:spPr>
          <a:xfrm>
            <a:off x="479926" y="1583512"/>
            <a:ext cx="1676634" cy="571580"/>
          </a:xfrm>
          <a:prstGeom prst="rect">
            <a:avLst/>
          </a:prstGeom>
        </p:spPr>
      </p:pic>
      <p:pic>
        <p:nvPicPr>
          <p:cNvPr id="8" name="Picture 7">
            <a:extLst>
              <a:ext uri="{FF2B5EF4-FFF2-40B4-BE49-F238E27FC236}">
                <a16:creationId xmlns:a16="http://schemas.microsoft.com/office/drawing/2014/main" id="{1A67AA65-A1F1-3797-FE22-8B90AA7C7355}"/>
              </a:ext>
            </a:extLst>
          </p:cNvPr>
          <p:cNvPicPr>
            <a:picLocks noChangeAspect="1"/>
          </p:cNvPicPr>
          <p:nvPr/>
        </p:nvPicPr>
        <p:blipFill>
          <a:blip r:embed="rId4"/>
          <a:stretch>
            <a:fillRect/>
          </a:stretch>
        </p:blipFill>
        <p:spPr>
          <a:xfrm>
            <a:off x="479926" y="2413564"/>
            <a:ext cx="2324424" cy="714475"/>
          </a:xfrm>
          <a:prstGeom prst="rect">
            <a:avLst/>
          </a:prstGeom>
        </p:spPr>
      </p:pic>
      <p:pic>
        <p:nvPicPr>
          <p:cNvPr id="10" name="Picture 9">
            <a:extLst>
              <a:ext uri="{FF2B5EF4-FFF2-40B4-BE49-F238E27FC236}">
                <a16:creationId xmlns:a16="http://schemas.microsoft.com/office/drawing/2014/main" id="{E782B040-817F-CB26-7455-AB026E1F7FC2}"/>
              </a:ext>
            </a:extLst>
          </p:cNvPr>
          <p:cNvPicPr>
            <a:picLocks noChangeAspect="1"/>
          </p:cNvPicPr>
          <p:nvPr/>
        </p:nvPicPr>
        <p:blipFill>
          <a:blip r:embed="rId5"/>
          <a:stretch>
            <a:fillRect/>
          </a:stretch>
        </p:blipFill>
        <p:spPr>
          <a:xfrm>
            <a:off x="422768" y="3165181"/>
            <a:ext cx="2438740" cy="485843"/>
          </a:xfrm>
          <a:prstGeom prst="rect">
            <a:avLst/>
          </a:prstGeom>
        </p:spPr>
      </p:pic>
      <p:pic>
        <p:nvPicPr>
          <p:cNvPr id="12" name="Picture 11">
            <a:extLst>
              <a:ext uri="{FF2B5EF4-FFF2-40B4-BE49-F238E27FC236}">
                <a16:creationId xmlns:a16="http://schemas.microsoft.com/office/drawing/2014/main" id="{05975B1D-C974-D9B1-24DB-E4E7D25A60DB}"/>
              </a:ext>
            </a:extLst>
          </p:cNvPr>
          <p:cNvPicPr>
            <a:picLocks noChangeAspect="1"/>
          </p:cNvPicPr>
          <p:nvPr/>
        </p:nvPicPr>
        <p:blipFill>
          <a:blip r:embed="rId6"/>
          <a:stretch>
            <a:fillRect/>
          </a:stretch>
        </p:blipFill>
        <p:spPr>
          <a:xfrm>
            <a:off x="479926" y="3982767"/>
            <a:ext cx="2286319" cy="447737"/>
          </a:xfrm>
          <a:prstGeom prst="rect">
            <a:avLst/>
          </a:prstGeom>
        </p:spPr>
      </p:pic>
      <p:pic>
        <p:nvPicPr>
          <p:cNvPr id="14" name="Picture 13">
            <a:extLst>
              <a:ext uri="{FF2B5EF4-FFF2-40B4-BE49-F238E27FC236}">
                <a16:creationId xmlns:a16="http://schemas.microsoft.com/office/drawing/2014/main" id="{73727C46-427B-1E49-CDAA-D30F0C83EF49}"/>
              </a:ext>
            </a:extLst>
          </p:cNvPr>
          <p:cNvPicPr>
            <a:picLocks noChangeAspect="1"/>
          </p:cNvPicPr>
          <p:nvPr/>
        </p:nvPicPr>
        <p:blipFill>
          <a:blip r:embed="rId7"/>
          <a:stretch>
            <a:fillRect/>
          </a:stretch>
        </p:blipFill>
        <p:spPr>
          <a:xfrm>
            <a:off x="479926" y="4764584"/>
            <a:ext cx="2686425" cy="523948"/>
          </a:xfrm>
          <a:prstGeom prst="rect">
            <a:avLst/>
          </a:prstGeom>
        </p:spPr>
      </p:pic>
      <p:pic>
        <p:nvPicPr>
          <p:cNvPr id="16" name="Picture 15">
            <a:extLst>
              <a:ext uri="{FF2B5EF4-FFF2-40B4-BE49-F238E27FC236}">
                <a16:creationId xmlns:a16="http://schemas.microsoft.com/office/drawing/2014/main" id="{C71CD231-38CB-8712-9AA8-77CDD50A01AC}"/>
              </a:ext>
            </a:extLst>
          </p:cNvPr>
          <p:cNvPicPr>
            <a:picLocks noChangeAspect="1"/>
          </p:cNvPicPr>
          <p:nvPr/>
        </p:nvPicPr>
        <p:blipFill>
          <a:blip r:embed="rId8"/>
          <a:stretch>
            <a:fillRect/>
          </a:stretch>
        </p:blipFill>
        <p:spPr>
          <a:xfrm>
            <a:off x="479926" y="5580188"/>
            <a:ext cx="1895740" cy="504895"/>
          </a:xfrm>
          <a:prstGeom prst="rect">
            <a:avLst/>
          </a:prstGeom>
        </p:spPr>
      </p:pic>
      <p:pic>
        <p:nvPicPr>
          <p:cNvPr id="18" name="Picture 17">
            <a:extLst>
              <a:ext uri="{FF2B5EF4-FFF2-40B4-BE49-F238E27FC236}">
                <a16:creationId xmlns:a16="http://schemas.microsoft.com/office/drawing/2014/main" id="{D066C68C-ECC2-DD88-E937-6EA1F1DA8199}"/>
              </a:ext>
            </a:extLst>
          </p:cNvPr>
          <p:cNvPicPr>
            <a:picLocks noChangeAspect="1"/>
          </p:cNvPicPr>
          <p:nvPr/>
        </p:nvPicPr>
        <p:blipFill>
          <a:blip r:embed="rId9"/>
          <a:stretch>
            <a:fillRect/>
          </a:stretch>
        </p:blipFill>
        <p:spPr>
          <a:xfrm>
            <a:off x="3683176" y="1594076"/>
            <a:ext cx="2114845" cy="666843"/>
          </a:xfrm>
          <a:prstGeom prst="rect">
            <a:avLst/>
          </a:prstGeom>
        </p:spPr>
      </p:pic>
      <p:pic>
        <p:nvPicPr>
          <p:cNvPr id="20" name="Picture 19">
            <a:extLst>
              <a:ext uri="{FF2B5EF4-FFF2-40B4-BE49-F238E27FC236}">
                <a16:creationId xmlns:a16="http://schemas.microsoft.com/office/drawing/2014/main" id="{6959530C-2A4F-E03A-EDAE-E30BDED0D2A4}"/>
              </a:ext>
            </a:extLst>
          </p:cNvPr>
          <p:cNvPicPr>
            <a:picLocks noChangeAspect="1"/>
          </p:cNvPicPr>
          <p:nvPr/>
        </p:nvPicPr>
        <p:blipFill>
          <a:blip r:embed="rId10"/>
          <a:stretch>
            <a:fillRect/>
          </a:stretch>
        </p:blipFill>
        <p:spPr>
          <a:xfrm>
            <a:off x="3683176" y="2412662"/>
            <a:ext cx="1695687" cy="638264"/>
          </a:xfrm>
          <a:prstGeom prst="rect">
            <a:avLst/>
          </a:prstGeom>
        </p:spPr>
      </p:pic>
      <p:pic>
        <p:nvPicPr>
          <p:cNvPr id="22" name="Picture 21">
            <a:extLst>
              <a:ext uri="{FF2B5EF4-FFF2-40B4-BE49-F238E27FC236}">
                <a16:creationId xmlns:a16="http://schemas.microsoft.com/office/drawing/2014/main" id="{691C930D-8FF1-F5F6-8CB4-5CB1DC53B42D}"/>
              </a:ext>
            </a:extLst>
          </p:cNvPr>
          <p:cNvPicPr>
            <a:picLocks noChangeAspect="1"/>
          </p:cNvPicPr>
          <p:nvPr/>
        </p:nvPicPr>
        <p:blipFill>
          <a:blip r:embed="rId11"/>
          <a:stretch>
            <a:fillRect/>
          </a:stretch>
        </p:blipFill>
        <p:spPr>
          <a:xfrm>
            <a:off x="3683176" y="3183936"/>
            <a:ext cx="2648320" cy="781159"/>
          </a:xfrm>
          <a:prstGeom prst="rect">
            <a:avLst/>
          </a:prstGeom>
        </p:spPr>
      </p:pic>
      <p:pic>
        <p:nvPicPr>
          <p:cNvPr id="24" name="Picture 23">
            <a:extLst>
              <a:ext uri="{FF2B5EF4-FFF2-40B4-BE49-F238E27FC236}">
                <a16:creationId xmlns:a16="http://schemas.microsoft.com/office/drawing/2014/main" id="{28EB7758-BD72-0A6B-5C2C-AAB01B7DCBA7}"/>
              </a:ext>
            </a:extLst>
          </p:cNvPr>
          <p:cNvPicPr>
            <a:picLocks noChangeAspect="1"/>
          </p:cNvPicPr>
          <p:nvPr/>
        </p:nvPicPr>
        <p:blipFill>
          <a:blip r:embed="rId12"/>
          <a:stretch>
            <a:fillRect/>
          </a:stretch>
        </p:blipFill>
        <p:spPr>
          <a:xfrm>
            <a:off x="3683176" y="3998006"/>
            <a:ext cx="2429214" cy="409632"/>
          </a:xfrm>
          <a:prstGeom prst="rect">
            <a:avLst/>
          </a:prstGeom>
        </p:spPr>
      </p:pic>
      <p:pic>
        <p:nvPicPr>
          <p:cNvPr id="26" name="Picture 25">
            <a:extLst>
              <a:ext uri="{FF2B5EF4-FFF2-40B4-BE49-F238E27FC236}">
                <a16:creationId xmlns:a16="http://schemas.microsoft.com/office/drawing/2014/main" id="{30AC62D6-DAC5-464D-47A1-9E00934495C3}"/>
              </a:ext>
            </a:extLst>
          </p:cNvPr>
          <p:cNvPicPr>
            <a:picLocks noChangeAspect="1"/>
          </p:cNvPicPr>
          <p:nvPr/>
        </p:nvPicPr>
        <p:blipFill>
          <a:blip r:embed="rId13"/>
          <a:stretch>
            <a:fillRect/>
          </a:stretch>
        </p:blipFill>
        <p:spPr>
          <a:xfrm>
            <a:off x="3683176" y="4764584"/>
            <a:ext cx="1867161" cy="562053"/>
          </a:xfrm>
          <a:prstGeom prst="rect">
            <a:avLst/>
          </a:prstGeom>
        </p:spPr>
      </p:pic>
      <p:pic>
        <p:nvPicPr>
          <p:cNvPr id="28" name="Picture 27">
            <a:extLst>
              <a:ext uri="{FF2B5EF4-FFF2-40B4-BE49-F238E27FC236}">
                <a16:creationId xmlns:a16="http://schemas.microsoft.com/office/drawing/2014/main" id="{3E76BD12-A391-FA48-3D7C-0C750E596FB2}"/>
              </a:ext>
            </a:extLst>
          </p:cNvPr>
          <p:cNvPicPr>
            <a:picLocks noChangeAspect="1"/>
          </p:cNvPicPr>
          <p:nvPr/>
        </p:nvPicPr>
        <p:blipFill>
          <a:blip r:embed="rId14"/>
          <a:stretch>
            <a:fillRect/>
          </a:stretch>
        </p:blipFill>
        <p:spPr>
          <a:xfrm>
            <a:off x="3683176" y="5580188"/>
            <a:ext cx="2438740" cy="447737"/>
          </a:xfrm>
          <a:prstGeom prst="rect">
            <a:avLst/>
          </a:prstGeom>
        </p:spPr>
      </p:pic>
      <p:pic>
        <p:nvPicPr>
          <p:cNvPr id="30" name="Picture 29">
            <a:extLst>
              <a:ext uri="{FF2B5EF4-FFF2-40B4-BE49-F238E27FC236}">
                <a16:creationId xmlns:a16="http://schemas.microsoft.com/office/drawing/2014/main" id="{BEED1269-4F5B-E294-A46F-05DE38612665}"/>
              </a:ext>
            </a:extLst>
          </p:cNvPr>
          <p:cNvPicPr>
            <a:picLocks noChangeAspect="1"/>
          </p:cNvPicPr>
          <p:nvPr/>
        </p:nvPicPr>
        <p:blipFill>
          <a:blip r:embed="rId15"/>
          <a:stretch>
            <a:fillRect/>
          </a:stretch>
        </p:blipFill>
        <p:spPr>
          <a:xfrm>
            <a:off x="7949446" y="1596519"/>
            <a:ext cx="2429214" cy="600159"/>
          </a:xfrm>
          <a:prstGeom prst="rect">
            <a:avLst/>
          </a:prstGeom>
        </p:spPr>
      </p:pic>
      <p:pic>
        <p:nvPicPr>
          <p:cNvPr id="32" name="Picture 31">
            <a:extLst>
              <a:ext uri="{FF2B5EF4-FFF2-40B4-BE49-F238E27FC236}">
                <a16:creationId xmlns:a16="http://schemas.microsoft.com/office/drawing/2014/main" id="{0F967688-7474-8967-0E2D-18B99723D1A0}"/>
              </a:ext>
            </a:extLst>
          </p:cNvPr>
          <p:cNvPicPr>
            <a:picLocks noChangeAspect="1"/>
          </p:cNvPicPr>
          <p:nvPr/>
        </p:nvPicPr>
        <p:blipFill>
          <a:blip r:embed="rId16"/>
          <a:stretch>
            <a:fillRect/>
          </a:stretch>
        </p:blipFill>
        <p:spPr>
          <a:xfrm>
            <a:off x="7949446" y="2412662"/>
            <a:ext cx="2048161" cy="476316"/>
          </a:xfrm>
          <a:prstGeom prst="rect">
            <a:avLst/>
          </a:prstGeom>
        </p:spPr>
      </p:pic>
      <p:pic>
        <p:nvPicPr>
          <p:cNvPr id="34" name="Picture 33">
            <a:extLst>
              <a:ext uri="{FF2B5EF4-FFF2-40B4-BE49-F238E27FC236}">
                <a16:creationId xmlns:a16="http://schemas.microsoft.com/office/drawing/2014/main" id="{03FEEBA1-AB7F-9F30-753B-933B3C81BD0C}"/>
              </a:ext>
            </a:extLst>
          </p:cNvPr>
          <p:cNvPicPr>
            <a:picLocks noChangeAspect="1"/>
          </p:cNvPicPr>
          <p:nvPr/>
        </p:nvPicPr>
        <p:blipFill>
          <a:blip r:embed="rId17"/>
          <a:stretch>
            <a:fillRect/>
          </a:stretch>
        </p:blipFill>
        <p:spPr>
          <a:xfrm>
            <a:off x="7949446" y="3161007"/>
            <a:ext cx="2038635" cy="514422"/>
          </a:xfrm>
          <a:prstGeom prst="rect">
            <a:avLst/>
          </a:prstGeom>
        </p:spPr>
      </p:pic>
      <p:pic>
        <p:nvPicPr>
          <p:cNvPr id="36" name="Picture 35">
            <a:extLst>
              <a:ext uri="{FF2B5EF4-FFF2-40B4-BE49-F238E27FC236}">
                <a16:creationId xmlns:a16="http://schemas.microsoft.com/office/drawing/2014/main" id="{F8DDAF2C-2E0D-CDE3-9AE7-3F015E3FD74F}"/>
              </a:ext>
            </a:extLst>
          </p:cNvPr>
          <p:cNvPicPr>
            <a:picLocks noChangeAspect="1"/>
          </p:cNvPicPr>
          <p:nvPr/>
        </p:nvPicPr>
        <p:blipFill>
          <a:blip r:embed="rId18"/>
          <a:stretch>
            <a:fillRect/>
          </a:stretch>
        </p:blipFill>
        <p:spPr>
          <a:xfrm>
            <a:off x="7949446" y="3998780"/>
            <a:ext cx="2324424" cy="562053"/>
          </a:xfrm>
          <a:prstGeom prst="rect">
            <a:avLst/>
          </a:prstGeom>
        </p:spPr>
      </p:pic>
      <p:pic>
        <p:nvPicPr>
          <p:cNvPr id="38" name="Picture 37">
            <a:extLst>
              <a:ext uri="{FF2B5EF4-FFF2-40B4-BE49-F238E27FC236}">
                <a16:creationId xmlns:a16="http://schemas.microsoft.com/office/drawing/2014/main" id="{F3F3096F-D325-03D7-9A89-CB286BC03432}"/>
              </a:ext>
            </a:extLst>
          </p:cNvPr>
          <p:cNvPicPr>
            <a:picLocks noChangeAspect="1"/>
          </p:cNvPicPr>
          <p:nvPr/>
        </p:nvPicPr>
        <p:blipFill>
          <a:blip r:embed="rId19"/>
          <a:stretch>
            <a:fillRect/>
          </a:stretch>
        </p:blipFill>
        <p:spPr>
          <a:xfrm>
            <a:off x="7949446" y="4764584"/>
            <a:ext cx="1886213" cy="609685"/>
          </a:xfrm>
          <a:prstGeom prst="rect">
            <a:avLst/>
          </a:prstGeom>
        </p:spPr>
      </p:pic>
      <p:pic>
        <p:nvPicPr>
          <p:cNvPr id="40" name="Picture 39">
            <a:extLst>
              <a:ext uri="{FF2B5EF4-FFF2-40B4-BE49-F238E27FC236}">
                <a16:creationId xmlns:a16="http://schemas.microsoft.com/office/drawing/2014/main" id="{AFBD05E1-D433-4749-6E9A-592D8DF0E20E}"/>
              </a:ext>
            </a:extLst>
          </p:cNvPr>
          <p:cNvPicPr>
            <a:picLocks noChangeAspect="1"/>
          </p:cNvPicPr>
          <p:nvPr/>
        </p:nvPicPr>
        <p:blipFill>
          <a:blip r:embed="rId20"/>
          <a:stretch>
            <a:fillRect/>
          </a:stretch>
        </p:blipFill>
        <p:spPr>
          <a:xfrm>
            <a:off x="7930392" y="5590500"/>
            <a:ext cx="1924319" cy="476316"/>
          </a:xfrm>
          <a:prstGeom prst="rect">
            <a:avLst/>
          </a:prstGeom>
        </p:spPr>
      </p:pic>
    </p:spTree>
    <p:extLst>
      <p:ext uri="{BB962C8B-B14F-4D97-AF65-F5344CB8AC3E}">
        <p14:creationId xmlns:p14="http://schemas.microsoft.com/office/powerpoint/2010/main" val="1237637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319D5-3E0A-1DDB-0A76-10F8652A8C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11139E-D13B-5FDE-0AD7-C38D730C38BB}"/>
              </a:ext>
            </a:extLst>
          </p:cNvPr>
          <p:cNvSpPr txBox="1">
            <a:spLocks/>
          </p:cNvSpPr>
          <p:nvPr/>
        </p:nvSpPr>
        <p:spPr>
          <a:xfrm>
            <a:off x="479926" y="229224"/>
            <a:ext cx="11052433" cy="1143000"/>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sz="4000" dirty="0">
                <a:solidFill>
                  <a:srgbClr val="0070C0"/>
                </a:solidFill>
              </a:rPr>
              <a:t>Key Stage 2 Arithmetic Paper 2026</a:t>
            </a:r>
            <a:br>
              <a:rPr lang="en-GB" sz="4000" dirty="0">
                <a:solidFill>
                  <a:srgbClr val="0070C0"/>
                </a:solidFill>
              </a:rPr>
            </a:br>
            <a:r>
              <a:rPr lang="en-GB" sz="4000" dirty="0">
                <a:solidFill>
                  <a:srgbClr val="0070C0"/>
                </a:solidFill>
              </a:rPr>
              <a:t>Addition and Subtraction</a:t>
            </a:r>
          </a:p>
        </p:txBody>
      </p:sp>
      <p:sp>
        <p:nvSpPr>
          <p:cNvPr id="3" name="TextBox 2">
            <a:extLst>
              <a:ext uri="{FF2B5EF4-FFF2-40B4-BE49-F238E27FC236}">
                <a16:creationId xmlns:a16="http://schemas.microsoft.com/office/drawing/2014/main" id="{FE6EBA4B-715D-55F0-9B33-3CA2FBB23869}"/>
              </a:ext>
            </a:extLst>
          </p:cNvPr>
          <p:cNvSpPr txBox="1"/>
          <p:nvPr/>
        </p:nvSpPr>
        <p:spPr>
          <a:xfrm>
            <a:off x="5757419" y="6271797"/>
            <a:ext cx="6434581" cy="430887"/>
          </a:xfrm>
          <a:prstGeom prst="rect">
            <a:avLst/>
          </a:prstGeom>
          <a:noFill/>
        </p:spPr>
        <p:txBody>
          <a:bodyPr wrap="square">
            <a:spAutoFit/>
          </a:bodyPr>
          <a:lstStyle/>
          <a:p>
            <a:pPr algn="r"/>
            <a:r>
              <a:rPr lang="en-GB" sz="1050" dirty="0">
                <a:hlinkClick r:id="rId2"/>
              </a:rPr>
              <a:t>2026 key stage 2 mathematics test mark schemes </a:t>
            </a:r>
          </a:p>
          <a:p>
            <a:pPr algn="r"/>
            <a:r>
              <a:rPr lang="en-GB" sz="1050" dirty="0">
                <a:hlinkClick r:id="rId2"/>
              </a:rPr>
              <a:t>Paper 1: arithmetic, Paper 2: reasoning and Paper 3: reasoning</a:t>
            </a:r>
            <a:endParaRPr lang="en-GB" sz="1050" dirty="0"/>
          </a:p>
        </p:txBody>
      </p:sp>
      <p:pic>
        <p:nvPicPr>
          <p:cNvPr id="6" name="Picture 5">
            <a:extLst>
              <a:ext uri="{FF2B5EF4-FFF2-40B4-BE49-F238E27FC236}">
                <a16:creationId xmlns:a16="http://schemas.microsoft.com/office/drawing/2014/main" id="{CE3463A6-391F-5CE5-A35F-2C60F1D0EB9E}"/>
              </a:ext>
            </a:extLst>
          </p:cNvPr>
          <p:cNvPicPr>
            <a:picLocks noChangeAspect="1"/>
          </p:cNvPicPr>
          <p:nvPr/>
        </p:nvPicPr>
        <p:blipFill>
          <a:blip r:embed="rId3"/>
          <a:stretch>
            <a:fillRect/>
          </a:stretch>
        </p:blipFill>
        <p:spPr>
          <a:xfrm>
            <a:off x="408781" y="1716324"/>
            <a:ext cx="2248214" cy="552527"/>
          </a:xfrm>
          <a:prstGeom prst="rect">
            <a:avLst/>
          </a:prstGeom>
        </p:spPr>
      </p:pic>
      <p:pic>
        <p:nvPicPr>
          <p:cNvPr id="8" name="Picture 7">
            <a:extLst>
              <a:ext uri="{FF2B5EF4-FFF2-40B4-BE49-F238E27FC236}">
                <a16:creationId xmlns:a16="http://schemas.microsoft.com/office/drawing/2014/main" id="{D55D955B-65E1-D977-D6D2-6B5C2ACF822C}"/>
              </a:ext>
            </a:extLst>
          </p:cNvPr>
          <p:cNvPicPr>
            <a:picLocks noChangeAspect="1"/>
          </p:cNvPicPr>
          <p:nvPr/>
        </p:nvPicPr>
        <p:blipFill>
          <a:blip r:embed="rId4"/>
          <a:stretch>
            <a:fillRect/>
          </a:stretch>
        </p:blipFill>
        <p:spPr>
          <a:xfrm>
            <a:off x="437146" y="2430186"/>
            <a:ext cx="2724530" cy="533474"/>
          </a:xfrm>
          <a:prstGeom prst="rect">
            <a:avLst/>
          </a:prstGeom>
        </p:spPr>
      </p:pic>
      <p:pic>
        <p:nvPicPr>
          <p:cNvPr id="12" name="Picture 11">
            <a:extLst>
              <a:ext uri="{FF2B5EF4-FFF2-40B4-BE49-F238E27FC236}">
                <a16:creationId xmlns:a16="http://schemas.microsoft.com/office/drawing/2014/main" id="{73B193F8-2826-0269-B5F8-E699D09E41D0}"/>
              </a:ext>
            </a:extLst>
          </p:cNvPr>
          <p:cNvPicPr>
            <a:picLocks noChangeAspect="1"/>
          </p:cNvPicPr>
          <p:nvPr/>
        </p:nvPicPr>
        <p:blipFill>
          <a:blip r:embed="rId5"/>
          <a:srcRect t="84081" r="3341"/>
          <a:stretch>
            <a:fillRect/>
          </a:stretch>
        </p:blipFill>
        <p:spPr>
          <a:xfrm>
            <a:off x="408781" y="3165478"/>
            <a:ext cx="2550629" cy="573255"/>
          </a:xfrm>
          <a:prstGeom prst="rect">
            <a:avLst/>
          </a:prstGeom>
        </p:spPr>
      </p:pic>
      <p:pic>
        <p:nvPicPr>
          <p:cNvPr id="19" name="Picture 18">
            <a:extLst>
              <a:ext uri="{FF2B5EF4-FFF2-40B4-BE49-F238E27FC236}">
                <a16:creationId xmlns:a16="http://schemas.microsoft.com/office/drawing/2014/main" id="{A7AE60B9-0E60-BD9E-40A9-1AAC6525EB5A}"/>
              </a:ext>
            </a:extLst>
          </p:cNvPr>
          <p:cNvPicPr>
            <a:picLocks noChangeAspect="1"/>
          </p:cNvPicPr>
          <p:nvPr/>
        </p:nvPicPr>
        <p:blipFill>
          <a:blip r:embed="rId6"/>
          <a:stretch>
            <a:fillRect/>
          </a:stretch>
        </p:blipFill>
        <p:spPr>
          <a:xfrm>
            <a:off x="437146" y="4027972"/>
            <a:ext cx="3753374" cy="590632"/>
          </a:xfrm>
          <a:prstGeom prst="rect">
            <a:avLst/>
          </a:prstGeom>
        </p:spPr>
      </p:pic>
      <p:pic>
        <p:nvPicPr>
          <p:cNvPr id="23" name="Picture 22">
            <a:extLst>
              <a:ext uri="{FF2B5EF4-FFF2-40B4-BE49-F238E27FC236}">
                <a16:creationId xmlns:a16="http://schemas.microsoft.com/office/drawing/2014/main" id="{81914D2C-B452-4CBF-2887-BBEDB0824E0E}"/>
              </a:ext>
            </a:extLst>
          </p:cNvPr>
          <p:cNvPicPr>
            <a:picLocks noChangeAspect="1"/>
          </p:cNvPicPr>
          <p:nvPr/>
        </p:nvPicPr>
        <p:blipFill>
          <a:blip r:embed="rId7"/>
          <a:stretch>
            <a:fillRect/>
          </a:stretch>
        </p:blipFill>
        <p:spPr>
          <a:xfrm>
            <a:off x="394189" y="4930949"/>
            <a:ext cx="2419688" cy="609685"/>
          </a:xfrm>
          <a:prstGeom prst="rect">
            <a:avLst/>
          </a:prstGeom>
        </p:spPr>
      </p:pic>
      <p:pic>
        <p:nvPicPr>
          <p:cNvPr id="25" name="Picture 24">
            <a:extLst>
              <a:ext uri="{FF2B5EF4-FFF2-40B4-BE49-F238E27FC236}">
                <a16:creationId xmlns:a16="http://schemas.microsoft.com/office/drawing/2014/main" id="{C8FB5EDA-BA2B-D7DD-4845-AB4461D95D80}"/>
              </a:ext>
            </a:extLst>
          </p:cNvPr>
          <p:cNvPicPr>
            <a:picLocks noChangeAspect="1"/>
          </p:cNvPicPr>
          <p:nvPr/>
        </p:nvPicPr>
        <p:blipFill>
          <a:blip r:embed="rId8"/>
          <a:stretch>
            <a:fillRect/>
          </a:stretch>
        </p:blipFill>
        <p:spPr>
          <a:xfrm>
            <a:off x="408781" y="5790269"/>
            <a:ext cx="5687219" cy="581106"/>
          </a:xfrm>
          <a:prstGeom prst="rect">
            <a:avLst/>
          </a:prstGeom>
        </p:spPr>
      </p:pic>
      <p:pic>
        <p:nvPicPr>
          <p:cNvPr id="31" name="Picture 30">
            <a:extLst>
              <a:ext uri="{FF2B5EF4-FFF2-40B4-BE49-F238E27FC236}">
                <a16:creationId xmlns:a16="http://schemas.microsoft.com/office/drawing/2014/main" id="{99E8CEA4-8318-E394-FBBC-5895AF9A402C}"/>
              </a:ext>
            </a:extLst>
          </p:cNvPr>
          <p:cNvPicPr>
            <a:picLocks noChangeAspect="1"/>
          </p:cNvPicPr>
          <p:nvPr/>
        </p:nvPicPr>
        <p:blipFill>
          <a:blip r:embed="rId9"/>
          <a:stretch>
            <a:fillRect/>
          </a:stretch>
        </p:blipFill>
        <p:spPr>
          <a:xfrm>
            <a:off x="5610061" y="1763956"/>
            <a:ext cx="2343477" cy="504895"/>
          </a:xfrm>
          <a:prstGeom prst="rect">
            <a:avLst/>
          </a:prstGeom>
        </p:spPr>
      </p:pic>
      <p:pic>
        <p:nvPicPr>
          <p:cNvPr id="4" name="Picture 3">
            <a:extLst>
              <a:ext uri="{FF2B5EF4-FFF2-40B4-BE49-F238E27FC236}">
                <a16:creationId xmlns:a16="http://schemas.microsoft.com/office/drawing/2014/main" id="{BA8A1DDA-1D09-400B-3A50-7A992BB9CA8E}"/>
              </a:ext>
            </a:extLst>
          </p:cNvPr>
          <p:cNvPicPr>
            <a:picLocks noChangeAspect="1"/>
          </p:cNvPicPr>
          <p:nvPr/>
        </p:nvPicPr>
        <p:blipFill>
          <a:blip r:embed="rId10"/>
          <a:stretch>
            <a:fillRect/>
          </a:stretch>
        </p:blipFill>
        <p:spPr>
          <a:xfrm>
            <a:off x="5585997" y="2436714"/>
            <a:ext cx="2286319" cy="447737"/>
          </a:xfrm>
          <a:prstGeom prst="rect">
            <a:avLst/>
          </a:prstGeom>
        </p:spPr>
      </p:pic>
      <p:pic>
        <p:nvPicPr>
          <p:cNvPr id="5" name="Picture 4">
            <a:extLst>
              <a:ext uri="{FF2B5EF4-FFF2-40B4-BE49-F238E27FC236}">
                <a16:creationId xmlns:a16="http://schemas.microsoft.com/office/drawing/2014/main" id="{6E062FE0-690A-54EA-00E1-74C5BFB940C2}"/>
              </a:ext>
            </a:extLst>
          </p:cNvPr>
          <p:cNvPicPr>
            <a:picLocks noChangeAspect="1"/>
          </p:cNvPicPr>
          <p:nvPr/>
        </p:nvPicPr>
        <p:blipFill>
          <a:blip r:embed="rId11"/>
          <a:stretch>
            <a:fillRect/>
          </a:stretch>
        </p:blipFill>
        <p:spPr>
          <a:xfrm>
            <a:off x="5524008" y="3134086"/>
            <a:ext cx="1867161" cy="562053"/>
          </a:xfrm>
          <a:prstGeom prst="rect">
            <a:avLst/>
          </a:prstGeom>
        </p:spPr>
      </p:pic>
    </p:spTree>
    <p:extLst>
      <p:ext uri="{BB962C8B-B14F-4D97-AF65-F5344CB8AC3E}">
        <p14:creationId xmlns:p14="http://schemas.microsoft.com/office/powerpoint/2010/main" val="3934886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7E81D-5E09-365E-86A7-50C940FDF5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FC267D-45D6-231A-E27D-38343613A793}"/>
              </a:ext>
            </a:extLst>
          </p:cNvPr>
          <p:cNvSpPr txBox="1">
            <a:spLocks/>
          </p:cNvSpPr>
          <p:nvPr/>
        </p:nvSpPr>
        <p:spPr>
          <a:xfrm>
            <a:off x="479926" y="229224"/>
            <a:ext cx="11052433" cy="1143000"/>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sz="4000" dirty="0">
                <a:solidFill>
                  <a:srgbClr val="0070C0"/>
                </a:solidFill>
              </a:rPr>
              <a:t>Key Stage 2 Arithmetic Paper 2026</a:t>
            </a:r>
            <a:br>
              <a:rPr lang="en-GB" sz="4000" dirty="0">
                <a:solidFill>
                  <a:srgbClr val="0070C0"/>
                </a:solidFill>
              </a:rPr>
            </a:br>
            <a:r>
              <a:rPr lang="en-GB" sz="4000" dirty="0">
                <a:solidFill>
                  <a:srgbClr val="0070C0"/>
                </a:solidFill>
              </a:rPr>
              <a:t>Multiplication and Division</a:t>
            </a:r>
          </a:p>
        </p:txBody>
      </p:sp>
      <p:sp>
        <p:nvSpPr>
          <p:cNvPr id="3" name="TextBox 2">
            <a:extLst>
              <a:ext uri="{FF2B5EF4-FFF2-40B4-BE49-F238E27FC236}">
                <a16:creationId xmlns:a16="http://schemas.microsoft.com/office/drawing/2014/main" id="{11AC5FFA-BB48-7C7B-7760-F8BFD707C5E9}"/>
              </a:ext>
            </a:extLst>
          </p:cNvPr>
          <p:cNvSpPr txBox="1"/>
          <p:nvPr/>
        </p:nvSpPr>
        <p:spPr>
          <a:xfrm>
            <a:off x="5757419" y="6271797"/>
            <a:ext cx="6434581" cy="430887"/>
          </a:xfrm>
          <a:prstGeom prst="rect">
            <a:avLst/>
          </a:prstGeom>
          <a:noFill/>
        </p:spPr>
        <p:txBody>
          <a:bodyPr wrap="square">
            <a:spAutoFit/>
          </a:bodyPr>
          <a:lstStyle/>
          <a:p>
            <a:pPr algn="r"/>
            <a:r>
              <a:rPr lang="en-GB" sz="1050" dirty="0">
                <a:hlinkClick r:id="rId2"/>
              </a:rPr>
              <a:t>2026 key stage 2 mathematics test mark schemes </a:t>
            </a:r>
          </a:p>
          <a:p>
            <a:pPr algn="r"/>
            <a:r>
              <a:rPr lang="en-GB" sz="1050" dirty="0">
                <a:hlinkClick r:id="rId2"/>
              </a:rPr>
              <a:t>Paper 1: arithmetic, Paper 2: reasoning and Paper 3: reasoning</a:t>
            </a:r>
            <a:endParaRPr lang="en-GB" sz="1050" dirty="0"/>
          </a:p>
        </p:txBody>
      </p:sp>
      <p:pic>
        <p:nvPicPr>
          <p:cNvPr id="10" name="Picture 9">
            <a:extLst>
              <a:ext uri="{FF2B5EF4-FFF2-40B4-BE49-F238E27FC236}">
                <a16:creationId xmlns:a16="http://schemas.microsoft.com/office/drawing/2014/main" id="{C0A4F779-EAF2-DFD3-5B2B-F44AC1F48DB4}"/>
              </a:ext>
            </a:extLst>
          </p:cNvPr>
          <p:cNvPicPr>
            <a:picLocks noChangeAspect="1"/>
          </p:cNvPicPr>
          <p:nvPr/>
        </p:nvPicPr>
        <p:blipFill>
          <a:blip r:embed="rId3"/>
          <a:stretch>
            <a:fillRect/>
          </a:stretch>
        </p:blipFill>
        <p:spPr>
          <a:xfrm>
            <a:off x="460873" y="1770854"/>
            <a:ext cx="1867161" cy="533474"/>
          </a:xfrm>
          <a:prstGeom prst="rect">
            <a:avLst/>
          </a:prstGeom>
        </p:spPr>
      </p:pic>
      <p:pic>
        <p:nvPicPr>
          <p:cNvPr id="13" name="Picture 12">
            <a:extLst>
              <a:ext uri="{FF2B5EF4-FFF2-40B4-BE49-F238E27FC236}">
                <a16:creationId xmlns:a16="http://schemas.microsoft.com/office/drawing/2014/main" id="{7FA76B9E-5604-31CE-D2D6-B4AFBAC4CF71}"/>
              </a:ext>
            </a:extLst>
          </p:cNvPr>
          <p:cNvPicPr>
            <a:picLocks noChangeAspect="1"/>
          </p:cNvPicPr>
          <p:nvPr/>
        </p:nvPicPr>
        <p:blipFill>
          <a:blip r:embed="rId4"/>
          <a:srcRect r="31914" b="84078"/>
          <a:stretch>
            <a:fillRect/>
          </a:stretch>
        </p:blipFill>
        <p:spPr>
          <a:xfrm>
            <a:off x="460873" y="2465288"/>
            <a:ext cx="1796650" cy="573342"/>
          </a:xfrm>
          <a:prstGeom prst="rect">
            <a:avLst/>
          </a:prstGeom>
        </p:spPr>
      </p:pic>
      <p:pic>
        <p:nvPicPr>
          <p:cNvPr id="15" name="Picture 14">
            <a:extLst>
              <a:ext uri="{FF2B5EF4-FFF2-40B4-BE49-F238E27FC236}">
                <a16:creationId xmlns:a16="http://schemas.microsoft.com/office/drawing/2014/main" id="{B2981DE9-1F43-2CAC-F9E1-4D871134A1D0}"/>
              </a:ext>
            </a:extLst>
          </p:cNvPr>
          <p:cNvPicPr>
            <a:picLocks noChangeAspect="1"/>
          </p:cNvPicPr>
          <p:nvPr/>
        </p:nvPicPr>
        <p:blipFill>
          <a:blip r:embed="rId5"/>
          <a:stretch>
            <a:fillRect/>
          </a:stretch>
        </p:blipFill>
        <p:spPr>
          <a:xfrm>
            <a:off x="422768" y="3221851"/>
            <a:ext cx="1905266" cy="600159"/>
          </a:xfrm>
          <a:prstGeom prst="rect">
            <a:avLst/>
          </a:prstGeom>
        </p:spPr>
      </p:pic>
      <p:pic>
        <p:nvPicPr>
          <p:cNvPr id="21" name="Picture 20">
            <a:extLst>
              <a:ext uri="{FF2B5EF4-FFF2-40B4-BE49-F238E27FC236}">
                <a16:creationId xmlns:a16="http://schemas.microsoft.com/office/drawing/2014/main" id="{680F80D0-82FE-FDF7-8B10-87CAC1C5A342}"/>
              </a:ext>
            </a:extLst>
          </p:cNvPr>
          <p:cNvPicPr>
            <a:picLocks noChangeAspect="1"/>
          </p:cNvPicPr>
          <p:nvPr/>
        </p:nvPicPr>
        <p:blipFill>
          <a:blip r:embed="rId6"/>
          <a:stretch>
            <a:fillRect/>
          </a:stretch>
        </p:blipFill>
        <p:spPr>
          <a:xfrm>
            <a:off x="460873" y="4005231"/>
            <a:ext cx="2143424" cy="562053"/>
          </a:xfrm>
          <a:prstGeom prst="rect">
            <a:avLst/>
          </a:prstGeom>
        </p:spPr>
      </p:pic>
      <p:pic>
        <p:nvPicPr>
          <p:cNvPr id="29" name="Picture 28">
            <a:extLst>
              <a:ext uri="{FF2B5EF4-FFF2-40B4-BE49-F238E27FC236}">
                <a16:creationId xmlns:a16="http://schemas.microsoft.com/office/drawing/2014/main" id="{94048387-2789-7203-0720-30DF3F762038}"/>
              </a:ext>
            </a:extLst>
          </p:cNvPr>
          <p:cNvPicPr>
            <a:picLocks noChangeAspect="1"/>
          </p:cNvPicPr>
          <p:nvPr/>
        </p:nvPicPr>
        <p:blipFill>
          <a:blip r:embed="rId7"/>
          <a:stretch>
            <a:fillRect/>
          </a:stretch>
        </p:blipFill>
        <p:spPr>
          <a:xfrm>
            <a:off x="479926" y="4810258"/>
            <a:ext cx="2343477" cy="600159"/>
          </a:xfrm>
          <a:prstGeom prst="rect">
            <a:avLst/>
          </a:prstGeom>
        </p:spPr>
      </p:pic>
      <p:pic>
        <p:nvPicPr>
          <p:cNvPr id="33" name="Picture 32">
            <a:extLst>
              <a:ext uri="{FF2B5EF4-FFF2-40B4-BE49-F238E27FC236}">
                <a16:creationId xmlns:a16="http://schemas.microsoft.com/office/drawing/2014/main" id="{C81F621F-6D02-382A-F0A5-58207117604F}"/>
              </a:ext>
            </a:extLst>
          </p:cNvPr>
          <p:cNvPicPr>
            <a:picLocks noChangeAspect="1"/>
          </p:cNvPicPr>
          <p:nvPr/>
        </p:nvPicPr>
        <p:blipFill>
          <a:blip r:embed="rId8"/>
          <a:stretch>
            <a:fillRect/>
          </a:stretch>
        </p:blipFill>
        <p:spPr>
          <a:xfrm>
            <a:off x="513267" y="5634286"/>
            <a:ext cx="1762371" cy="609685"/>
          </a:xfrm>
          <a:prstGeom prst="rect">
            <a:avLst/>
          </a:prstGeom>
        </p:spPr>
      </p:pic>
      <p:pic>
        <p:nvPicPr>
          <p:cNvPr id="35" name="Picture 34">
            <a:extLst>
              <a:ext uri="{FF2B5EF4-FFF2-40B4-BE49-F238E27FC236}">
                <a16:creationId xmlns:a16="http://schemas.microsoft.com/office/drawing/2014/main" id="{B37DE35D-33E7-97EB-0C65-9AE30D619AD3}"/>
              </a:ext>
            </a:extLst>
          </p:cNvPr>
          <p:cNvPicPr>
            <a:picLocks noChangeAspect="1"/>
          </p:cNvPicPr>
          <p:nvPr/>
        </p:nvPicPr>
        <p:blipFill>
          <a:blip r:embed="rId9"/>
          <a:stretch>
            <a:fillRect/>
          </a:stretch>
        </p:blipFill>
        <p:spPr>
          <a:xfrm>
            <a:off x="4110402" y="1757287"/>
            <a:ext cx="1895740" cy="504895"/>
          </a:xfrm>
          <a:prstGeom prst="rect">
            <a:avLst/>
          </a:prstGeom>
        </p:spPr>
      </p:pic>
      <p:pic>
        <p:nvPicPr>
          <p:cNvPr id="39" name="Picture 38">
            <a:extLst>
              <a:ext uri="{FF2B5EF4-FFF2-40B4-BE49-F238E27FC236}">
                <a16:creationId xmlns:a16="http://schemas.microsoft.com/office/drawing/2014/main" id="{0E8A77C6-B94A-EFB5-C4B9-99E8C7140494}"/>
              </a:ext>
            </a:extLst>
          </p:cNvPr>
          <p:cNvPicPr>
            <a:picLocks noChangeAspect="1"/>
          </p:cNvPicPr>
          <p:nvPr/>
        </p:nvPicPr>
        <p:blipFill>
          <a:blip r:embed="rId10"/>
          <a:stretch>
            <a:fillRect/>
          </a:stretch>
        </p:blipFill>
        <p:spPr>
          <a:xfrm>
            <a:off x="4059246" y="2439475"/>
            <a:ext cx="2238687" cy="533474"/>
          </a:xfrm>
          <a:prstGeom prst="rect">
            <a:avLst/>
          </a:prstGeom>
        </p:spPr>
      </p:pic>
      <p:pic>
        <p:nvPicPr>
          <p:cNvPr id="41" name="Picture 40">
            <a:extLst>
              <a:ext uri="{FF2B5EF4-FFF2-40B4-BE49-F238E27FC236}">
                <a16:creationId xmlns:a16="http://schemas.microsoft.com/office/drawing/2014/main" id="{9D549C73-FDE0-59D9-B891-F0A41F534E1E}"/>
              </a:ext>
            </a:extLst>
          </p:cNvPr>
          <p:cNvPicPr>
            <a:picLocks noChangeAspect="1"/>
          </p:cNvPicPr>
          <p:nvPr/>
        </p:nvPicPr>
        <p:blipFill>
          <a:blip r:embed="rId11"/>
          <a:stretch>
            <a:fillRect/>
          </a:stretch>
        </p:blipFill>
        <p:spPr>
          <a:xfrm>
            <a:off x="4179562" y="3173723"/>
            <a:ext cx="3048425" cy="523948"/>
          </a:xfrm>
          <a:prstGeom prst="rect">
            <a:avLst/>
          </a:prstGeom>
        </p:spPr>
      </p:pic>
      <p:pic>
        <p:nvPicPr>
          <p:cNvPr id="5" name="Picture 4">
            <a:extLst>
              <a:ext uri="{FF2B5EF4-FFF2-40B4-BE49-F238E27FC236}">
                <a16:creationId xmlns:a16="http://schemas.microsoft.com/office/drawing/2014/main" id="{C9694A71-23DE-8CFD-6B6C-AE1EFB5754DD}"/>
              </a:ext>
            </a:extLst>
          </p:cNvPr>
          <p:cNvPicPr>
            <a:picLocks noChangeAspect="1"/>
          </p:cNvPicPr>
          <p:nvPr/>
        </p:nvPicPr>
        <p:blipFill>
          <a:blip r:embed="rId12"/>
          <a:stretch>
            <a:fillRect/>
          </a:stretch>
        </p:blipFill>
        <p:spPr>
          <a:xfrm>
            <a:off x="4110402" y="3913021"/>
            <a:ext cx="2324424" cy="714475"/>
          </a:xfrm>
          <a:prstGeom prst="rect">
            <a:avLst/>
          </a:prstGeom>
        </p:spPr>
      </p:pic>
      <p:pic>
        <p:nvPicPr>
          <p:cNvPr id="7" name="Picture 6">
            <a:extLst>
              <a:ext uri="{FF2B5EF4-FFF2-40B4-BE49-F238E27FC236}">
                <a16:creationId xmlns:a16="http://schemas.microsoft.com/office/drawing/2014/main" id="{3F8F3236-237D-4CAB-B559-E342F215F3E4}"/>
              </a:ext>
            </a:extLst>
          </p:cNvPr>
          <p:cNvPicPr>
            <a:picLocks noChangeAspect="1"/>
          </p:cNvPicPr>
          <p:nvPr/>
        </p:nvPicPr>
        <p:blipFill>
          <a:blip r:embed="rId13"/>
          <a:stretch>
            <a:fillRect/>
          </a:stretch>
        </p:blipFill>
        <p:spPr>
          <a:xfrm>
            <a:off x="4059246" y="4782576"/>
            <a:ext cx="2438740" cy="485843"/>
          </a:xfrm>
          <a:prstGeom prst="rect">
            <a:avLst/>
          </a:prstGeom>
        </p:spPr>
      </p:pic>
      <p:pic>
        <p:nvPicPr>
          <p:cNvPr id="11" name="Picture 10">
            <a:extLst>
              <a:ext uri="{FF2B5EF4-FFF2-40B4-BE49-F238E27FC236}">
                <a16:creationId xmlns:a16="http://schemas.microsoft.com/office/drawing/2014/main" id="{5FBF76B7-8304-8DD0-41C2-CDE4E56B2044}"/>
              </a:ext>
            </a:extLst>
          </p:cNvPr>
          <p:cNvPicPr>
            <a:picLocks noChangeAspect="1"/>
          </p:cNvPicPr>
          <p:nvPr/>
        </p:nvPicPr>
        <p:blipFill>
          <a:blip r:embed="rId14"/>
          <a:stretch>
            <a:fillRect/>
          </a:stretch>
        </p:blipFill>
        <p:spPr>
          <a:xfrm>
            <a:off x="3980742" y="5520269"/>
            <a:ext cx="2686425" cy="523948"/>
          </a:xfrm>
          <a:prstGeom prst="rect">
            <a:avLst/>
          </a:prstGeom>
        </p:spPr>
      </p:pic>
      <p:pic>
        <p:nvPicPr>
          <p:cNvPr id="14" name="Picture 13">
            <a:extLst>
              <a:ext uri="{FF2B5EF4-FFF2-40B4-BE49-F238E27FC236}">
                <a16:creationId xmlns:a16="http://schemas.microsoft.com/office/drawing/2014/main" id="{0420DF0F-F5BB-826F-FAF2-C086EAD88D55}"/>
              </a:ext>
            </a:extLst>
          </p:cNvPr>
          <p:cNvPicPr>
            <a:picLocks noChangeAspect="1"/>
          </p:cNvPicPr>
          <p:nvPr/>
        </p:nvPicPr>
        <p:blipFill>
          <a:blip r:embed="rId15"/>
          <a:stretch>
            <a:fillRect/>
          </a:stretch>
        </p:blipFill>
        <p:spPr>
          <a:xfrm>
            <a:off x="8061505" y="1757286"/>
            <a:ext cx="1895740" cy="504895"/>
          </a:xfrm>
          <a:prstGeom prst="rect">
            <a:avLst/>
          </a:prstGeom>
        </p:spPr>
      </p:pic>
      <p:pic>
        <p:nvPicPr>
          <p:cNvPr id="16" name="Picture 15">
            <a:extLst>
              <a:ext uri="{FF2B5EF4-FFF2-40B4-BE49-F238E27FC236}">
                <a16:creationId xmlns:a16="http://schemas.microsoft.com/office/drawing/2014/main" id="{FACC6002-4F88-8C20-5FF7-D2DC950F9AB4}"/>
              </a:ext>
            </a:extLst>
          </p:cNvPr>
          <p:cNvPicPr>
            <a:picLocks noChangeAspect="1"/>
          </p:cNvPicPr>
          <p:nvPr/>
        </p:nvPicPr>
        <p:blipFill>
          <a:blip r:embed="rId16"/>
          <a:stretch>
            <a:fillRect/>
          </a:stretch>
        </p:blipFill>
        <p:spPr>
          <a:xfrm>
            <a:off x="8063560" y="2465288"/>
            <a:ext cx="2114845" cy="666843"/>
          </a:xfrm>
          <a:prstGeom prst="rect">
            <a:avLst/>
          </a:prstGeom>
        </p:spPr>
      </p:pic>
      <p:pic>
        <p:nvPicPr>
          <p:cNvPr id="18" name="Picture 17">
            <a:extLst>
              <a:ext uri="{FF2B5EF4-FFF2-40B4-BE49-F238E27FC236}">
                <a16:creationId xmlns:a16="http://schemas.microsoft.com/office/drawing/2014/main" id="{CCC977AE-BAF0-0B4E-78EC-9B18BADA31E4}"/>
              </a:ext>
            </a:extLst>
          </p:cNvPr>
          <p:cNvPicPr>
            <a:picLocks noChangeAspect="1"/>
          </p:cNvPicPr>
          <p:nvPr/>
        </p:nvPicPr>
        <p:blipFill>
          <a:blip r:embed="rId17"/>
          <a:stretch>
            <a:fillRect/>
          </a:stretch>
        </p:blipFill>
        <p:spPr>
          <a:xfrm>
            <a:off x="8061505" y="3264224"/>
            <a:ext cx="2648320" cy="781159"/>
          </a:xfrm>
          <a:prstGeom prst="rect">
            <a:avLst/>
          </a:prstGeom>
        </p:spPr>
      </p:pic>
      <p:pic>
        <p:nvPicPr>
          <p:cNvPr id="26" name="Picture 25">
            <a:extLst>
              <a:ext uri="{FF2B5EF4-FFF2-40B4-BE49-F238E27FC236}">
                <a16:creationId xmlns:a16="http://schemas.microsoft.com/office/drawing/2014/main" id="{2AC83B49-78FE-5514-FEC2-96948AC2E09C}"/>
              </a:ext>
            </a:extLst>
          </p:cNvPr>
          <p:cNvPicPr>
            <a:picLocks noChangeAspect="1"/>
          </p:cNvPicPr>
          <p:nvPr/>
        </p:nvPicPr>
        <p:blipFill>
          <a:blip r:embed="rId18"/>
          <a:stretch>
            <a:fillRect/>
          </a:stretch>
        </p:blipFill>
        <p:spPr>
          <a:xfrm>
            <a:off x="7984962" y="4203197"/>
            <a:ext cx="2429214" cy="600159"/>
          </a:xfrm>
          <a:prstGeom prst="rect">
            <a:avLst/>
          </a:prstGeom>
        </p:spPr>
      </p:pic>
      <p:pic>
        <p:nvPicPr>
          <p:cNvPr id="30" name="Picture 29">
            <a:extLst>
              <a:ext uri="{FF2B5EF4-FFF2-40B4-BE49-F238E27FC236}">
                <a16:creationId xmlns:a16="http://schemas.microsoft.com/office/drawing/2014/main" id="{F69252BC-BB8A-FBEC-57E5-37B4B9512741}"/>
              </a:ext>
            </a:extLst>
          </p:cNvPr>
          <p:cNvPicPr>
            <a:picLocks noChangeAspect="1"/>
          </p:cNvPicPr>
          <p:nvPr/>
        </p:nvPicPr>
        <p:blipFill>
          <a:blip r:embed="rId19"/>
          <a:stretch>
            <a:fillRect/>
          </a:stretch>
        </p:blipFill>
        <p:spPr>
          <a:xfrm>
            <a:off x="8061505" y="4958086"/>
            <a:ext cx="2038635" cy="514422"/>
          </a:xfrm>
          <a:prstGeom prst="rect">
            <a:avLst/>
          </a:prstGeom>
        </p:spPr>
      </p:pic>
    </p:spTree>
    <p:extLst>
      <p:ext uri="{BB962C8B-B14F-4D97-AF65-F5344CB8AC3E}">
        <p14:creationId xmlns:p14="http://schemas.microsoft.com/office/powerpoint/2010/main" val="4023572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D576C-E2DF-8CED-A46F-7E407D4E9C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528D89-FD31-BC1B-9D92-BDE23F310EDC}"/>
              </a:ext>
            </a:extLst>
          </p:cNvPr>
          <p:cNvSpPr txBox="1">
            <a:spLocks/>
          </p:cNvSpPr>
          <p:nvPr/>
        </p:nvSpPr>
        <p:spPr>
          <a:xfrm>
            <a:off x="479926" y="229224"/>
            <a:ext cx="11052433" cy="1143000"/>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sz="4000" dirty="0">
                <a:solidFill>
                  <a:srgbClr val="0070C0"/>
                </a:solidFill>
              </a:rPr>
              <a:t>Key Stage 2 Arithmetic Paper 2026</a:t>
            </a:r>
            <a:br>
              <a:rPr lang="en-GB" sz="4000" dirty="0">
                <a:solidFill>
                  <a:srgbClr val="0070C0"/>
                </a:solidFill>
              </a:rPr>
            </a:br>
            <a:r>
              <a:rPr lang="en-GB" sz="4000" dirty="0">
                <a:solidFill>
                  <a:srgbClr val="0070C0"/>
                </a:solidFill>
              </a:rPr>
              <a:t>Fractions and Percentages</a:t>
            </a:r>
          </a:p>
        </p:txBody>
      </p:sp>
      <p:sp>
        <p:nvSpPr>
          <p:cNvPr id="4" name="TextBox 3">
            <a:extLst>
              <a:ext uri="{FF2B5EF4-FFF2-40B4-BE49-F238E27FC236}">
                <a16:creationId xmlns:a16="http://schemas.microsoft.com/office/drawing/2014/main" id="{064CEFCD-308A-BD51-0072-789B552EDF91}"/>
              </a:ext>
            </a:extLst>
          </p:cNvPr>
          <p:cNvSpPr txBox="1"/>
          <p:nvPr/>
        </p:nvSpPr>
        <p:spPr>
          <a:xfrm>
            <a:off x="5757419" y="6271797"/>
            <a:ext cx="6434581" cy="430887"/>
          </a:xfrm>
          <a:prstGeom prst="rect">
            <a:avLst/>
          </a:prstGeom>
          <a:noFill/>
        </p:spPr>
        <p:txBody>
          <a:bodyPr wrap="square">
            <a:spAutoFit/>
          </a:bodyPr>
          <a:lstStyle/>
          <a:p>
            <a:pPr algn="r"/>
            <a:r>
              <a:rPr lang="en-GB" sz="1050" dirty="0">
                <a:hlinkClick r:id="rId2"/>
              </a:rPr>
              <a:t>2026 key stage 2 mathematics test mark schemes </a:t>
            </a:r>
          </a:p>
          <a:p>
            <a:pPr algn="r"/>
            <a:r>
              <a:rPr lang="en-GB" sz="1050" dirty="0">
                <a:hlinkClick r:id="rId2"/>
              </a:rPr>
              <a:t>Paper 1: arithmetic, Paper 2: reasoning and Paper 3: reasoning</a:t>
            </a:r>
            <a:endParaRPr lang="en-GB" sz="1050" dirty="0"/>
          </a:p>
        </p:txBody>
      </p:sp>
      <p:pic>
        <p:nvPicPr>
          <p:cNvPr id="6" name="Picture 5">
            <a:extLst>
              <a:ext uri="{FF2B5EF4-FFF2-40B4-BE49-F238E27FC236}">
                <a16:creationId xmlns:a16="http://schemas.microsoft.com/office/drawing/2014/main" id="{DC9EFBD9-5306-3EA6-4D57-2E31FA43B7E8}"/>
              </a:ext>
            </a:extLst>
          </p:cNvPr>
          <p:cNvPicPr>
            <a:picLocks noChangeAspect="1"/>
          </p:cNvPicPr>
          <p:nvPr/>
        </p:nvPicPr>
        <p:blipFill>
          <a:blip r:embed="rId3"/>
          <a:stretch>
            <a:fillRect/>
          </a:stretch>
        </p:blipFill>
        <p:spPr>
          <a:xfrm>
            <a:off x="671987" y="3388827"/>
            <a:ext cx="1676634" cy="571580"/>
          </a:xfrm>
          <a:prstGeom prst="rect">
            <a:avLst/>
          </a:prstGeom>
        </p:spPr>
      </p:pic>
      <p:pic>
        <p:nvPicPr>
          <p:cNvPr id="20" name="Picture 19">
            <a:extLst>
              <a:ext uri="{FF2B5EF4-FFF2-40B4-BE49-F238E27FC236}">
                <a16:creationId xmlns:a16="http://schemas.microsoft.com/office/drawing/2014/main" id="{ABAD8645-CD4F-31EB-0FA5-D88A3F95D75A}"/>
              </a:ext>
            </a:extLst>
          </p:cNvPr>
          <p:cNvPicPr>
            <a:picLocks noChangeAspect="1"/>
          </p:cNvPicPr>
          <p:nvPr/>
        </p:nvPicPr>
        <p:blipFill>
          <a:blip r:embed="rId4"/>
          <a:stretch>
            <a:fillRect/>
          </a:stretch>
        </p:blipFill>
        <p:spPr>
          <a:xfrm>
            <a:off x="637497" y="4258411"/>
            <a:ext cx="1695687" cy="638264"/>
          </a:xfrm>
          <a:prstGeom prst="rect">
            <a:avLst/>
          </a:prstGeom>
        </p:spPr>
      </p:pic>
      <p:pic>
        <p:nvPicPr>
          <p:cNvPr id="24" name="Picture 23">
            <a:extLst>
              <a:ext uri="{FF2B5EF4-FFF2-40B4-BE49-F238E27FC236}">
                <a16:creationId xmlns:a16="http://schemas.microsoft.com/office/drawing/2014/main" id="{DE6C4311-A72A-AF87-2C55-592D669A70A2}"/>
              </a:ext>
            </a:extLst>
          </p:cNvPr>
          <p:cNvPicPr>
            <a:picLocks noChangeAspect="1"/>
          </p:cNvPicPr>
          <p:nvPr/>
        </p:nvPicPr>
        <p:blipFill>
          <a:blip r:embed="rId5"/>
          <a:stretch>
            <a:fillRect/>
          </a:stretch>
        </p:blipFill>
        <p:spPr>
          <a:xfrm>
            <a:off x="708021" y="5120488"/>
            <a:ext cx="2429214" cy="409632"/>
          </a:xfrm>
          <a:prstGeom prst="rect">
            <a:avLst/>
          </a:prstGeom>
        </p:spPr>
      </p:pic>
      <p:pic>
        <p:nvPicPr>
          <p:cNvPr id="28" name="Picture 27">
            <a:extLst>
              <a:ext uri="{FF2B5EF4-FFF2-40B4-BE49-F238E27FC236}">
                <a16:creationId xmlns:a16="http://schemas.microsoft.com/office/drawing/2014/main" id="{7FE88198-95E5-C00B-E658-73A58DB42FF9}"/>
              </a:ext>
            </a:extLst>
          </p:cNvPr>
          <p:cNvPicPr>
            <a:picLocks noChangeAspect="1"/>
          </p:cNvPicPr>
          <p:nvPr/>
        </p:nvPicPr>
        <p:blipFill>
          <a:blip r:embed="rId6"/>
          <a:stretch>
            <a:fillRect/>
          </a:stretch>
        </p:blipFill>
        <p:spPr>
          <a:xfrm>
            <a:off x="4093409" y="1824777"/>
            <a:ext cx="2438740" cy="447737"/>
          </a:xfrm>
          <a:prstGeom prst="rect">
            <a:avLst/>
          </a:prstGeom>
        </p:spPr>
      </p:pic>
      <p:pic>
        <p:nvPicPr>
          <p:cNvPr id="32" name="Picture 31">
            <a:extLst>
              <a:ext uri="{FF2B5EF4-FFF2-40B4-BE49-F238E27FC236}">
                <a16:creationId xmlns:a16="http://schemas.microsoft.com/office/drawing/2014/main" id="{12C1CE72-7F96-FC99-5D3D-1932389A63FA}"/>
              </a:ext>
            </a:extLst>
          </p:cNvPr>
          <p:cNvPicPr>
            <a:picLocks noChangeAspect="1"/>
          </p:cNvPicPr>
          <p:nvPr/>
        </p:nvPicPr>
        <p:blipFill>
          <a:blip r:embed="rId7"/>
          <a:stretch>
            <a:fillRect/>
          </a:stretch>
        </p:blipFill>
        <p:spPr>
          <a:xfrm>
            <a:off x="4100877" y="2466087"/>
            <a:ext cx="2048161" cy="476316"/>
          </a:xfrm>
          <a:prstGeom prst="rect">
            <a:avLst/>
          </a:prstGeom>
        </p:spPr>
      </p:pic>
      <p:pic>
        <p:nvPicPr>
          <p:cNvPr id="36" name="Picture 35">
            <a:extLst>
              <a:ext uri="{FF2B5EF4-FFF2-40B4-BE49-F238E27FC236}">
                <a16:creationId xmlns:a16="http://schemas.microsoft.com/office/drawing/2014/main" id="{64CE777E-405B-7CB6-AB51-9DA3D70C1C9D}"/>
              </a:ext>
            </a:extLst>
          </p:cNvPr>
          <p:cNvPicPr>
            <a:picLocks noChangeAspect="1"/>
          </p:cNvPicPr>
          <p:nvPr/>
        </p:nvPicPr>
        <p:blipFill>
          <a:blip r:embed="rId8"/>
          <a:stretch>
            <a:fillRect/>
          </a:stretch>
        </p:blipFill>
        <p:spPr>
          <a:xfrm>
            <a:off x="4093409" y="3162884"/>
            <a:ext cx="2324424" cy="562053"/>
          </a:xfrm>
          <a:prstGeom prst="rect">
            <a:avLst/>
          </a:prstGeom>
        </p:spPr>
      </p:pic>
      <p:pic>
        <p:nvPicPr>
          <p:cNvPr id="38" name="Picture 37">
            <a:extLst>
              <a:ext uri="{FF2B5EF4-FFF2-40B4-BE49-F238E27FC236}">
                <a16:creationId xmlns:a16="http://schemas.microsoft.com/office/drawing/2014/main" id="{34038611-CF94-E41B-3637-7404FAB6F5AC}"/>
              </a:ext>
            </a:extLst>
          </p:cNvPr>
          <p:cNvPicPr>
            <a:picLocks noChangeAspect="1"/>
          </p:cNvPicPr>
          <p:nvPr/>
        </p:nvPicPr>
        <p:blipFill>
          <a:blip r:embed="rId9"/>
          <a:stretch>
            <a:fillRect/>
          </a:stretch>
        </p:blipFill>
        <p:spPr>
          <a:xfrm>
            <a:off x="4100877" y="3971148"/>
            <a:ext cx="1886213" cy="609685"/>
          </a:xfrm>
          <a:prstGeom prst="rect">
            <a:avLst/>
          </a:prstGeom>
        </p:spPr>
      </p:pic>
      <p:pic>
        <p:nvPicPr>
          <p:cNvPr id="40" name="Picture 39">
            <a:extLst>
              <a:ext uri="{FF2B5EF4-FFF2-40B4-BE49-F238E27FC236}">
                <a16:creationId xmlns:a16="http://schemas.microsoft.com/office/drawing/2014/main" id="{7FB50BD0-B361-0246-036E-DA72D4044312}"/>
              </a:ext>
            </a:extLst>
          </p:cNvPr>
          <p:cNvPicPr>
            <a:picLocks noChangeAspect="1"/>
          </p:cNvPicPr>
          <p:nvPr/>
        </p:nvPicPr>
        <p:blipFill>
          <a:blip r:embed="rId10"/>
          <a:stretch>
            <a:fillRect/>
          </a:stretch>
        </p:blipFill>
        <p:spPr>
          <a:xfrm>
            <a:off x="4081823" y="4875348"/>
            <a:ext cx="1924319" cy="476316"/>
          </a:xfrm>
          <a:prstGeom prst="rect">
            <a:avLst/>
          </a:prstGeom>
        </p:spPr>
      </p:pic>
      <p:pic>
        <p:nvPicPr>
          <p:cNvPr id="3" name="Picture 2">
            <a:extLst>
              <a:ext uri="{FF2B5EF4-FFF2-40B4-BE49-F238E27FC236}">
                <a16:creationId xmlns:a16="http://schemas.microsoft.com/office/drawing/2014/main" id="{8D58A6B5-84A0-776B-6F86-AF0E40B08E56}"/>
              </a:ext>
            </a:extLst>
          </p:cNvPr>
          <p:cNvPicPr>
            <a:picLocks noChangeAspect="1"/>
          </p:cNvPicPr>
          <p:nvPr/>
        </p:nvPicPr>
        <p:blipFill>
          <a:blip r:embed="rId11"/>
          <a:stretch>
            <a:fillRect/>
          </a:stretch>
        </p:blipFill>
        <p:spPr>
          <a:xfrm>
            <a:off x="707091" y="1848049"/>
            <a:ext cx="1581371" cy="562053"/>
          </a:xfrm>
          <a:prstGeom prst="rect">
            <a:avLst/>
          </a:prstGeom>
        </p:spPr>
      </p:pic>
      <p:pic>
        <p:nvPicPr>
          <p:cNvPr id="5" name="Picture 4">
            <a:extLst>
              <a:ext uri="{FF2B5EF4-FFF2-40B4-BE49-F238E27FC236}">
                <a16:creationId xmlns:a16="http://schemas.microsoft.com/office/drawing/2014/main" id="{08BB2FE8-625D-6CA4-6F96-19C16AF39910}"/>
              </a:ext>
            </a:extLst>
          </p:cNvPr>
          <p:cNvPicPr>
            <a:picLocks noChangeAspect="1"/>
          </p:cNvPicPr>
          <p:nvPr/>
        </p:nvPicPr>
        <p:blipFill>
          <a:blip r:embed="rId12"/>
          <a:stretch>
            <a:fillRect/>
          </a:stretch>
        </p:blipFill>
        <p:spPr>
          <a:xfrm>
            <a:off x="601401" y="2604752"/>
            <a:ext cx="2238687" cy="533474"/>
          </a:xfrm>
          <a:prstGeom prst="rect">
            <a:avLst/>
          </a:prstGeom>
        </p:spPr>
      </p:pic>
    </p:spTree>
    <p:extLst>
      <p:ext uri="{BB962C8B-B14F-4D97-AF65-F5344CB8AC3E}">
        <p14:creationId xmlns:p14="http://schemas.microsoft.com/office/powerpoint/2010/main" val="1962448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F4DB6-2F71-5E4E-E910-8EF29C384E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F405D3-8109-F947-F946-5BCF7DA3507A}"/>
              </a:ext>
            </a:extLst>
          </p:cNvPr>
          <p:cNvSpPr txBox="1">
            <a:spLocks/>
          </p:cNvSpPr>
          <p:nvPr/>
        </p:nvSpPr>
        <p:spPr>
          <a:xfrm>
            <a:off x="479926" y="229224"/>
            <a:ext cx="11052433" cy="1143000"/>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sz="4000" dirty="0">
                <a:solidFill>
                  <a:srgbClr val="0070C0"/>
                </a:solidFill>
              </a:rPr>
              <a:t>Key Stage 2 Arithmetic Paper 2026</a:t>
            </a:r>
            <a:br>
              <a:rPr lang="en-GB" sz="4000" dirty="0">
                <a:solidFill>
                  <a:srgbClr val="0070C0"/>
                </a:solidFill>
              </a:rPr>
            </a:br>
            <a:r>
              <a:rPr lang="en-GB" sz="4000" dirty="0">
                <a:solidFill>
                  <a:srgbClr val="0070C0"/>
                </a:solidFill>
              </a:rPr>
              <a:t>Fractions and Percentages</a:t>
            </a:r>
          </a:p>
        </p:txBody>
      </p:sp>
      <p:sp>
        <p:nvSpPr>
          <p:cNvPr id="4" name="TextBox 3">
            <a:extLst>
              <a:ext uri="{FF2B5EF4-FFF2-40B4-BE49-F238E27FC236}">
                <a16:creationId xmlns:a16="http://schemas.microsoft.com/office/drawing/2014/main" id="{E04427D9-68F8-0638-109B-85F00AFA3D98}"/>
              </a:ext>
            </a:extLst>
          </p:cNvPr>
          <p:cNvSpPr txBox="1"/>
          <p:nvPr/>
        </p:nvSpPr>
        <p:spPr>
          <a:xfrm>
            <a:off x="5757419" y="6271797"/>
            <a:ext cx="6434581" cy="430887"/>
          </a:xfrm>
          <a:prstGeom prst="rect">
            <a:avLst/>
          </a:prstGeom>
          <a:noFill/>
        </p:spPr>
        <p:txBody>
          <a:bodyPr wrap="square">
            <a:spAutoFit/>
          </a:bodyPr>
          <a:lstStyle/>
          <a:p>
            <a:pPr algn="r"/>
            <a:r>
              <a:rPr lang="en-GB" sz="1050" dirty="0">
                <a:hlinkClick r:id="rId2"/>
              </a:rPr>
              <a:t>2026 key stage 2 mathematics test mark schemes </a:t>
            </a:r>
          </a:p>
          <a:p>
            <a:pPr algn="r"/>
            <a:r>
              <a:rPr lang="en-GB" sz="1050" dirty="0">
                <a:hlinkClick r:id="rId2"/>
              </a:rPr>
              <a:t>Paper 1: arithmetic, Paper 2: reasoning and Paper 3: reasoning</a:t>
            </a:r>
            <a:endParaRPr lang="en-GB" sz="1050" dirty="0"/>
          </a:p>
        </p:txBody>
      </p:sp>
      <p:pic>
        <p:nvPicPr>
          <p:cNvPr id="6" name="Picture 5">
            <a:extLst>
              <a:ext uri="{FF2B5EF4-FFF2-40B4-BE49-F238E27FC236}">
                <a16:creationId xmlns:a16="http://schemas.microsoft.com/office/drawing/2014/main" id="{3375F853-6F13-01C7-66EE-006D3EE1ADDE}"/>
              </a:ext>
            </a:extLst>
          </p:cNvPr>
          <p:cNvPicPr>
            <a:picLocks noChangeAspect="1"/>
          </p:cNvPicPr>
          <p:nvPr/>
        </p:nvPicPr>
        <p:blipFill>
          <a:blip r:embed="rId3"/>
          <a:stretch>
            <a:fillRect/>
          </a:stretch>
        </p:blipFill>
        <p:spPr>
          <a:xfrm>
            <a:off x="671987" y="3388827"/>
            <a:ext cx="1676634" cy="571580"/>
          </a:xfrm>
          <a:prstGeom prst="rect">
            <a:avLst/>
          </a:prstGeom>
        </p:spPr>
      </p:pic>
      <p:pic>
        <p:nvPicPr>
          <p:cNvPr id="20" name="Picture 19">
            <a:extLst>
              <a:ext uri="{FF2B5EF4-FFF2-40B4-BE49-F238E27FC236}">
                <a16:creationId xmlns:a16="http://schemas.microsoft.com/office/drawing/2014/main" id="{14BED7AE-F43B-62EE-087F-D7E71D3BAB2E}"/>
              </a:ext>
            </a:extLst>
          </p:cNvPr>
          <p:cNvPicPr>
            <a:picLocks noChangeAspect="1"/>
          </p:cNvPicPr>
          <p:nvPr/>
        </p:nvPicPr>
        <p:blipFill>
          <a:blip r:embed="rId4"/>
          <a:stretch>
            <a:fillRect/>
          </a:stretch>
        </p:blipFill>
        <p:spPr>
          <a:xfrm>
            <a:off x="637497" y="4258411"/>
            <a:ext cx="1695687" cy="638264"/>
          </a:xfrm>
          <a:prstGeom prst="rect">
            <a:avLst/>
          </a:prstGeom>
        </p:spPr>
      </p:pic>
      <p:pic>
        <p:nvPicPr>
          <p:cNvPr id="24" name="Picture 23">
            <a:extLst>
              <a:ext uri="{FF2B5EF4-FFF2-40B4-BE49-F238E27FC236}">
                <a16:creationId xmlns:a16="http://schemas.microsoft.com/office/drawing/2014/main" id="{47FD227F-3772-B139-1C03-111C8626DBAC}"/>
              </a:ext>
            </a:extLst>
          </p:cNvPr>
          <p:cNvPicPr>
            <a:picLocks noChangeAspect="1"/>
          </p:cNvPicPr>
          <p:nvPr/>
        </p:nvPicPr>
        <p:blipFill>
          <a:blip r:embed="rId5"/>
          <a:stretch>
            <a:fillRect/>
          </a:stretch>
        </p:blipFill>
        <p:spPr>
          <a:xfrm>
            <a:off x="708021" y="5120488"/>
            <a:ext cx="2429214" cy="409632"/>
          </a:xfrm>
          <a:prstGeom prst="rect">
            <a:avLst/>
          </a:prstGeom>
        </p:spPr>
      </p:pic>
      <p:pic>
        <p:nvPicPr>
          <p:cNvPr id="28" name="Picture 27">
            <a:extLst>
              <a:ext uri="{FF2B5EF4-FFF2-40B4-BE49-F238E27FC236}">
                <a16:creationId xmlns:a16="http://schemas.microsoft.com/office/drawing/2014/main" id="{AEB152A1-6AA0-B3F5-2321-77B4D36A9C2E}"/>
              </a:ext>
            </a:extLst>
          </p:cNvPr>
          <p:cNvPicPr>
            <a:picLocks noChangeAspect="1"/>
          </p:cNvPicPr>
          <p:nvPr/>
        </p:nvPicPr>
        <p:blipFill>
          <a:blip r:embed="rId6"/>
          <a:stretch>
            <a:fillRect/>
          </a:stretch>
        </p:blipFill>
        <p:spPr>
          <a:xfrm>
            <a:off x="4093409" y="1824777"/>
            <a:ext cx="2438740" cy="447737"/>
          </a:xfrm>
          <a:prstGeom prst="rect">
            <a:avLst/>
          </a:prstGeom>
        </p:spPr>
      </p:pic>
      <p:pic>
        <p:nvPicPr>
          <p:cNvPr id="32" name="Picture 31">
            <a:extLst>
              <a:ext uri="{FF2B5EF4-FFF2-40B4-BE49-F238E27FC236}">
                <a16:creationId xmlns:a16="http://schemas.microsoft.com/office/drawing/2014/main" id="{8F208B19-5910-7C25-B905-AB3AFBAFF477}"/>
              </a:ext>
            </a:extLst>
          </p:cNvPr>
          <p:cNvPicPr>
            <a:picLocks noChangeAspect="1"/>
          </p:cNvPicPr>
          <p:nvPr/>
        </p:nvPicPr>
        <p:blipFill>
          <a:blip r:embed="rId7"/>
          <a:stretch>
            <a:fillRect/>
          </a:stretch>
        </p:blipFill>
        <p:spPr>
          <a:xfrm>
            <a:off x="4100877" y="2466087"/>
            <a:ext cx="2048161" cy="476316"/>
          </a:xfrm>
          <a:prstGeom prst="rect">
            <a:avLst/>
          </a:prstGeom>
        </p:spPr>
      </p:pic>
      <p:pic>
        <p:nvPicPr>
          <p:cNvPr id="36" name="Picture 35">
            <a:extLst>
              <a:ext uri="{FF2B5EF4-FFF2-40B4-BE49-F238E27FC236}">
                <a16:creationId xmlns:a16="http://schemas.microsoft.com/office/drawing/2014/main" id="{BD350787-FBF1-2104-6F0A-A8F2E1E436C2}"/>
              </a:ext>
            </a:extLst>
          </p:cNvPr>
          <p:cNvPicPr>
            <a:picLocks noChangeAspect="1"/>
          </p:cNvPicPr>
          <p:nvPr/>
        </p:nvPicPr>
        <p:blipFill>
          <a:blip r:embed="rId8"/>
          <a:stretch>
            <a:fillRect/>
          </a:stretch>
        </p:blipFill>
        <p:spPr>
          <a:xfrm>
            <a:off x="4093409" y="3162884"/>
            <a:ext cx="2324424" cy="562053"/>
          </a:xfrm>
          <a:prstGeom prst="rect">
            <a:avLst/>
          </a:prstGeom>
        </p:spPr>
      </p:pic>
      <p:pic>
        <p:nvPicPr>
          <p:cNvPr id="38" name="Picture 37">
            <a:extLst>
              <a:ext uri="{FF2B5EF4-FFF2-40B4-BE49-F238E27FC236}">
                <a16:creationId xmlns:a16="http://schemas.microsoft.com/office/drawing/2014/main" id="{FD93F7AE-8861-3A61-CC27-CF45691F8547}"/>
              </a:ext>
            </a:extLst>
          </p:cNvPr>
          <p:cNvPicPr>
            <a:picLocks noChangeAspect="1"/>
          </p:cNvPicPr>
          <p:nvPr/>
        </p:nvPicPr>
        <p:blipFill>
          <a:blip r:embed="rId9"/>
          <a:stretch>
            <a:fillRect/>
          </a:stretch>
        </p:blipFill>
        <p:spPr>
          <a:xfrm>
            <a:off x="4100877" y="3971148"/>
            <a:ext cx="1886213" cy="609685"/>
          </a:xfrm>
          <a:prstGeom prst="rect">
            <a:avLst/>
          </a:prstGeom>
        </p:spPr>
      </p:pic>
      <p:pic>
        <p:nvPicPr>
          <p:cNvPr id="40" name="Picture 39">
            <a:extLst>
              <a:ext uri="{FF2B5EF4-FFF2-40B4-BE49-F238E27FC236}">
                <a16:creationId xmlns:a16="http://schemas.microsoft.com/office/drawing/2014/main" id="{AD3747BC-6196-E827-83F5-486D09292837}"/>
              </a:ext>
            </a:extLst>
          </p:cNvPr>
          <p:cNvPicPr>
            <a:picLocks noChangeAspect="1"/>
          </p:cNvPicPr>
          <p:nvPr/>
        </p:nvPicPr>
        <p:blipFill>
          <a:blip r:embed="rId10"/>
          <a:stretch>
            <a:fillRect/>
          </a:stretch>
        </p:blipFill>
        <p:spPr>
          <a:xfrm>
            <a:off x="4081823" y="4875348"/>
            <a:ext cx="1924319" cy="476316"/>
          </a:xfrm>
          <a:prstGeom prst="rect">
            <a:avLst/>
          </a:prstGeom>
        </p:spPr>
      </p:pic>
      <p:pic>
        <p:nvPicPr>
          <p:cNvPr id="3" name="Picture 2">
            <a:extLst>
              <a:ext uri="{FF2B5EF4-FFF2-40B4-BE49-F238E27FC236}">
                <a16:creationId xmlns:a16="http://schemas.microsoft.com/office/drawing/2014/main" id="{2A3F6213-824C-8800-7937-A8496D6C32B9}"/>
              </a:ext>
            </a:extLst>
          </p:cNvPr>
          <p:cNvPicPr>
            <a:picLocks noChangeAspect="1"/>
          </p:cNvPicPr>
          <p:nvPr/>
        </p:nvPicPr>
        <p:blipFill>
          <a:blip r:embed="rId11"/>
          <a:stretch>
            <a:fillRect/>
          </a:stretch>
        </p:blipFill>
        <p:spPr>
          <a:xfrm>
            <a:off x="707091" y="1848049"/>
            <a:ext cx="1581371" cy="562053"/>
          </a:xfrm>
          <a:prstGeom prst="rect">
            <a:avLst/>
          </a:prstGeom>
        </p:spPr>
      </p:pic>
      <p:pic>
        <p:nvPicPr>
          <p:cNvPr id="5" name="Picture 4">
            <a:extLst>
              <a:ext uri="{FF2B5EF4-FFF2-40B4-BE49-F238E27FC236}">
                <a16:creationId xmlns:a16="http://schemas.microsoft.com/office/drawing/2014/main" id="{F8C9CDF9-949F-2165-312E-56C2E894C35E}"/>
              </a:ext>
            </a:extLst>
          </p:cNvPr>
          <p:cNvPicPr>
            <a:picLocks noChangeAspect="1"/>
          </p:cNvPicPr>
          <p:nvPr/>
        </p:nvPicPr>
        <p:blipFill>
          <a:blip r:embed="rId12"/>
          <a:stretch>
            <a:fillRect/>
          </a:stretch>
        </p:blipFill>
        <p:spPr>
          <a:xfrm>
            <a:off x="601401" y="2604752"/>
            <a:ext cx="2238687" cy="533474"/>
          </a:xfrm>
          <a:prstGeom prst="rect">
            <a:avLst/>
          </a:prstGeom>
        </p:spPr>
      </p:pic>
    </p:spTree>
    <p:extLst>
      <p:ext uri="{BB962C8B-B14F-4D97-AF65-F5344CB8AC3E}">
        <p14:creationId xmlns:p14="http://schemas.microsoft.com/office/powerpoint/2010/main" val="2060763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D214379-F17D-DEDC-D91A-839E2A07562D}"/>
              </a:ext>
            </a:extLst>
          </p:cNvPr>
          <p:cNvSpPr txBox="1">
            <a:spLocks/>
          </p:cNvSpPr>
          <p:nvPr/>
        </p:nvSpPr>
        <p:spPr>
          <a:xfrm>
            <a:off x="465896" y="853440"/>
            <a:ext cx="10756683" cy="5260451"/>
          </a:xfrm>
          <a:prstGeom prst="rect">
            <a:avLst/>
          </a:prstGeom>
          <a:noFill/>
        </p:spPr>
        <p:txBody>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rgbClr val="08314C"/>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rgbClr val="08314C"/>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rgbClr val="08314C"/>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GB" sz="2400" b="1" dirty="0">
              <a:solidFill>
                <a:srgbClr val="0070C0"/>
              </a:solidFill>
              <a:latin typeface="+mn-lt"/>
            </a:endParaRPr>
          </a:p>
          <a:p>
            <a:pPr marL="0" indent="0">
              <a:buNone/>
            </a:pPr>
            <a:r>
              <a:rPr lang="en-GB" sz="2400" b="1" dirty="0">
                <a:solidFill>
                  <a:srgbClr val="0070C0"/>
                </a:solidFill>
                <a:latin typeface="+mn-lt"/>
              </a:rPr>
              <a:t>Key Stage 2 SATs papers 2025</a:t>
            </a:r>
          </a:p>
          <a:p>
            <a:pPr marL="0" indent="0">
              <a:buNone/>
            </a:pPr>
            <a:endParaRPr lang="en-GB" sz="2400" b="1" dirty="0">
              <a:solidFill>
                <a:srgbClr val="0070C0"/>
              </a:solidFill>
              <a:highlight>
                <a:srgbClr val="FFFF00"/>
              </a:highlight>
              <a:latin typeface="+mn-lt"/>
            </a:endParaRPr>
          </a:p>
          <a:p>
            <a:pPr marL="0" indent="0">
              <a:buNone/>
            </a:pPr>
            <a:endParaRPr lang="en-GB" sz="2400" b="1" dirty="0">
              <a:solidFill>
                <a:srgbClr val="0070C0"/>
              </a:solidFill>
              <a:latin typeface="+mn-lt"/>
            </a:endParaRPr>
          </a:p>
          <a:p>
            <a:pPr marL="0" indent="0">
              <a:buNone/>
            </a:pPr>
            <a:r>
              <a:rPr lang="en-GB" sz="2400" b="1" dirty="0">
                <a:solidFill>
                  <a:srgbClr val="0070C0"/>
                </a:solidFill>
                <a:latin typeface="+mn-lt"/>
              </a:rPr>
              <a:t>Key stage 2 SATs scaled scores published in July 2025 Guidance </a:t>
            </a:r>
          </a:p>
          <a:p>
            <a:r>
              <a:rPr lang="en-GB" sz="2400" b="1" dirty="0">
                <a:latin typeface="+mn-lt"/>
              </a:rPr>
              <a:t>Scaled scores at key stage 2 </a:t>
            </a:r>
          </a:p>
          <a:p>
            <a:r>
              <a:rPr lang="en-GB" sz="2400" dirty="0">
                <a:latin typeface="+mn-lt"/>
              </a:rPr>
              <a:t>Information for headteachers, teachers, governors and local authorities about scaled scores and the expected standard for the national curriculum tests. </a:t>
            </a:r>
            <a:endParaRPr lang="en-GB" sz="2400" b="1" dirty="0">
              <a:latin typeface="+mn-lt"/>
            </a:endParaRPr>
          </a:p>
          <a:p>
            <a:r>
              <a:rPr lang="en-US" sz="2400" dirty="0">
                <a:latin typeface="+mn-lt"/>
                <a:hlinkClick r:id="rId2"/>
              </a:rPr>
              <a:t>Understanding scaled scores at key stage 2 - GOV.UK (www.gov.uk)</a:t>
            </a:r>
            <a:endParaRPr lang="en-GB" sz="2400" b="1" dirty="0">
              <a:latin typeface="+mn-lt"/>
            </a:endParaRPr>
          </a:p>
          <a:p>
            <a:pPr marL="0" indent="0">
              <a:buNone/>
            </a:pPr>
            <a:endParaRPr lang="en-GB" sz="2400" dirty="0">
              <a:latin typeface="+mn-lt"/>
            </a:endParaRPr>
          </a:p>
          <a:p>
            <a:pPr marL="0" indent="0">
              <a:buNone/>
            </a:pPr>
            <a:endParaRPr lang="en-GB" sz="2400" b="1" dirty="0">
              <a:latin typeface="+mn-lt"/>
            </a:endParaRPr>
          </a:p>
          <a:p>
            <a:pPr marL="0" indent="0">
              <a:buNone/>
            </a:pPr>
            <a:endParaRPr lang="en-GB" sz="2400" dirty="0">
              <a:solidFill>
                <a:srgbClr val="FF0000"/>
              </a:solidFill>
              <a:latin typeface="+mn-lt"/>
            </a:endParaRPr>
          </a:p>
        </p:txBody>
      </p:sp>
      <p:sp>
        <p:nvSpPr>
          <p:cNvPr id="2" name="TextBox 1">
            <a:extLst>
              <a:ext uri="{FF2B5EF4-FFF2-40B4-BE49-F238E27FC236}">
                <a16:creationId xmlns:a16="http://schemas.microsoft.com/office/drawing/2014/main" id="{5FC14B80-E820-7CC2-D038-559675D6DAE1}"/>
              </a:ext>
            </a:extLst>
          </p:cNvPr>
          <p:cNvSpPr txBox="1"/>
          <p:nvPr/>
        </p:nvSpPr>
        <p:spPr>
          <a:xfrm>
            <a:off x="465896" y="1751745"/>
            <a:ext cx="10443506" cy="1015663"/>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GB" sz="2400" dirty="0">
                <a:hlinkClick r:id="rId3"/>
              </a:rPr>
              <a:t>Key stage 2 tests: 2026 mathematics test materials - GOV.UK</a:t>
            </a:r>
            <a:endParaRPr lang="en-GB" sz="2400" dirty="0"/>
          </a:p>
          <a:p>
            <a:endParaRPr lang="en-GB" sz="2400" dirty="0"/>
          </a:p>
        </p:txBody>
      </p:sp>
      <p:grpSp>
        <p:nvGrpSpPr>
          <p:cNvPr id="8" name="Group 7">
            <a:extLst>
              <a:ext uri="{FF2B5EF4-FFF2-40B4-BE49-F238E27FC236}">
                <a16:creationId xmlns:a16="http://schemas.microsoft.com/office/drawing/2014/main" id="{69D0D776-5160-4875-C166-23F28D8FCCCB}"/>
              </a:ext>
            </a:extLst>
          </p:cNvPr>
          <p:cNvGrpSpPr/>
          <p:nvPr/>
        </p:nvGrpSpPr>
        <p:grpSpPr>
          <a:xfrm>
            <a:off x="0" y="89919"/>
            <a:ext cx="12192000" cy="628738"/>
            <a:chOff x="0" y="89919"/>
            <a:chExt cx="12192000" cy="628738"/>
          </a:xfrm>
        </p:grpSpPr>
        <p:pic>
          <p:nvPicPr>
            <p:cNvPr id="4" name="Picture 3">
              <a:extLst>
                <a:ext uri="{FF2B5EF4-FFF2-40B4-BE49-F238E27FC236}">
                  <a16:creationId xmlns:a16="http://schemas.microsoft.com/office/drawing/2014/main" id="{AED5F248-9439-C971-123C-3CB0B5F4C531}"/>
                </a:ext>
              </a:extLst>
            </p:cNvPr>
            <p:cNvPicPr>
              <a:picLocks noChangeAspect="1"/>
            </p:cNvPicPr>
            <p:nvPr/>
          </p:nvPicPr>
          <p:blipFill>
            <a:blip r:embed="rId4"/>
            <a:stretch>
              <a:fillRect/>
            </a:stretch>
          </p:blipFill>
          <p:spPr>
            <a:xfrm>
              <a:off x="0" y="89919"/>
              <a:ext cx="10326541" cy="628738"/>
            </a:xfrm>
            <a:prstGeom prst="rect">
              <a:avLst/>
            </a:prstGeom>
          </p:spPr>
        </p:pic>
        <p:pic>
          <p:nvPicPr>
            <p:cNvPr id="5" name="Picture 4">
              <a:extLst>
                <a:ext uri="{FF2B5EF4-FFF2-40B4-BE49-F238E27FC236}">
                  <a16:creationId xmlns:a16="http://schemas.microsoft.com/office/drawing/2014/main" id="{04DC5074-B171-D31A-06C3-7E7B62857C1A}"/>
                </a:ext>
              </a:extLst>
            </p:cNvPr>
            <p:cNvPicPr>
              <a:picLocks noChangeAspect="1"/>
            </p:cNvPicPr>
            <p:nvPr/>
          </p:nvPicPr>
          <p:blipFill>
            <a:blip r:embed="rId4"/>
            <a:srcRect l="23521"/>
            <a:stretch>
              <a:fillRect/>
            </a:stretch>
          </p:blipFill>
          <p:spPr>
            <a:xfrm>
              <a:off x="4294334" y="89919"/>
              <a:ext cx="7897666" cy="628738"/>
            </a:xfrm>
            <a:prstGeom prst="rect">
              <a:avLst/>
            </a:prstGeom>
          </p:spPr>
        </p:pic>
      </p:grpSp>
    </p:spTree>
    <p:extLst>
      <p:ext uri="{BB962C8B-B14F-4D97-AF65-F5344CB8AC3E}">
        <p14:creationId xmlns:p14="http://schemas.microsoft.com/office/powerpoint/2010/main" val="31655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9E5F8-D627-C50F-13FC-74A3795932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4162B9-F5D8-82AD-9651-AABA3491EB75}"/>
              </a:ext>
            </a:extLst>
          </p:cNvPr>
          <p:cNvSpPr txBox="1">
            <a:spLocks/>
          </p:cNvSpPr>
          <p:nvPr/>
        </p:nvSpPr>
        <p:spPr>
          <a:xfrm>
            <a:off x="479926" y="229224"/>
            <a:ext cx="11052433" cy="1143000"/>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sz="4000" dirty="0">
                <a:solidFill>
                  <a:srgbClr val="0070C0"/>
                </a:solidFill>
              </a:rPr>
              <a:t>Key Stage 2 Arithmetic Paper 2026</a:t>
            </a:r>
            <a:br>
              <a:rPr lang="en-GB" sz="4000" dirty="0">
                <a:solidFill>
                  <a:srgbClr val="0070C0"/>
                </a:solidFill>
              </a:rPr>
            </a:br>
            <a:r>
              <a:rPr lang="en-GB" sz="4000" dirty="0">
                <a:solidFill>
                  <a:srgbClr val="FFC000"/>
                </a:solidFill>
              </a:rPr>
              <a:t>Year 3 </a:t>
            </a:r>
            <a:r>
              <a:rPr lang="en-GB" sz="4000" dirty="0">
                <a:solidFill>
                  <a:srgbClr val="0070C0"/>
                </a:solidFill>
              </a:rPr>
              <a:t>and </a:t>
            </a:r>
            <a:r>
              <a:rPr lang="en-GB" sz="4000" dirty="0">
                <a:solidFill>
                  <a:srgbClr val="00B050"/>
                </a:solidFill>
              </a:rPr>
              <a:t>Year 4</a:t>
            </a:r>
            <a:r>
              <a:rPr lang="en-GB" sz="4000" dirty="0">
                <a:solidFill>
                  <a:srgbClr val="0070C0"/>
                </a:solidFill>
              </a:rPr>
              <a:t> curriculum</a:t>
            </a:r>
          </a:p>
        </p:txBody>
      </p:sp>
      <p:sp>
        <p:nvSpPr>
          <p:cNvPr id="4" name="TextBox 3">
            <a:extLst>
              <a:ext uri="{FF2B5EF4-FFF2-40B4-BE49-F238E27FC236}">
                <a16:creationId xmlns:a16="http://schemas.microsoft.com/office/drawing/2014/main" id="{1648501C-D830-1480-9331-D0E498D2CE8E}"/>
              </a:ext>
            </a:extLst>
          </p:cNvPr>
          <p:cNvSpPr txBox="1"/>
          <p:nvPr/>
        </p:nvSpPr>
        <p:spPr>
          <a:xfrm>
            <a:off x="5757419" y="6271797"/>
            <a:ext cx="6434581" cy="430887"/>
          </a:xfrm>
          <a:prstGeom prst="rect">
            <a:avLst/>
          </a:prstGeom>
          <a:noFill/>
        </p:spPr>
        <p:txBody>
          <a:bodyPr wrap="square">
            <a:spAutoFit/>
          </a:bodyPr>
          <a:lstStyle/>
          <a:p>
            <a:pPr algn="r"/>
            <a:r>
              <a:rPr lang="en-GB" sz="1050" dirty="0">
                <a:hlinkClick r:id="rId2"/>
              </a:rPr>
              <a:t>2026 key stage 2 mathematics test mark schemes </a:t>
            </a:r>
          </a:p>
          <a:p>
            <a:pPr algn="r"/>
            <a:r>
              <a:rPr lang="en-GB" sz="1050" dirty="0">
                <a:hlinkClick r:id="rId2"/>
              </a:rPr>
              <a:t>Paper 1: arithmetic, Paper 2: reasoning and Paper 3: reasoning</a:t>
            </a:r>
            <a:endParaRPr lang="en-GB" sz="1050" dirty="0"/>
          </a:p>
        </p:txBody>
      </p:sp>
      <p:sp>
        <p:nvSpPr>
          <p:cNvPr id="7" name="Rectangle 6">
            <a:extLst>
              <a:ext uri="{FF2B5EF4-FFF2-40B4-BE49-F238E27FC236}">
                <a16:creationId xmlns:a16="http://schemas.microsoft.com/office/drawing/2014/main" id="{F7DAB796-2ACD-8B1E-5742-67D058B0F754}"/>
              </a:ext>
            </a:extLst>
          </p:cNvPr>
          <p:cNvSpPr/>
          <p:nvPr/>
        </p:nvSpPr>
        <p:spPr>
          <a:xfrm>
            <a:off x="633664" y="1650279"/>
            <a:ext cx="3890210" cy="4245195"/>
          </a:xfrm>
          <a:prstGeom prst="rect">
            <a:avLst/>
          </a:prstGeom>
          <a:noFill/>
          <a:ln w="57150">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08B21E34-3E1F-4207-7D49-77491B99038D}"/>
              </a:ext>
            </a:extLst>
          </p:cNvPr>
          <p:cNvSpPr/>
          <p:nvPr/>
        </p:nvSpPr>
        <p:spPr>
          <a:xfrm>
            <a:off x="4708358" y="1650279"/>
            <a:ext cx="6849977" cy="4245195"/>
          </a:xfrm>
          <a:prstGeom prst="rect">
            <a:avLst/>
          </a:prstGeom>
          <a:noFill/>
          <a:ln w="5715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pic>
        <p:nvPicPr>
          <p:cNvPr id="9" name="Picture 8">
            <a:extLst>
              <a:ext uri="{FF2B5EF4-FFF2-40B4-BE49-F238E27FC236}">
                <a16:creationId xmlns:a16="http://schemas.microsoft.com/office/drawing/2014/main" id="{070AACDC-E3FF-24ED-1DEF-ACCAC2DBBD88}"/>
              </a:ext>
            </a:extLst>
          </p:cNvPr>
          <p:cNvPicPr>
            <a:picLocks noChangeAspect="1"/>
          </p:cNvPicPr>
          <p:nvPr/>
        </p:nvPicPr>
        <p:blipFill>
          <a:blip r:embed="rId3"/>
          <a:stretch>
            <a:fillRect/>
          </a:stretch>
        </p:blipFill>
        <p:spPr>
          <a:xfrm>
            <a:off x="792747" y="1821558"/>
            <a:ext cx="2248214" cy="552527"/>
          </a:xfrm>
          <a:prstGeom prst="rect">
            <a:avLst/>
          </a:prstGeom>
        </p:spPr>
      </p:pic>
      <p:pic>
        <p:nvPicPr>
          <p:cNvPr id="10" name="Picture 9">
            <a:extLst>
              <a:ext uri="{FF2B5EF4-FFF2-40B4-BE49-F238E27FC236}">
                <a16:creationId xmlns:a16="http://schemas.microsoft.com/office/drawing/2014/main" id="{49BD8FD5-8C5C-62AD-F17E-391ACBBE7779}"/>
              </a:ext>
            </a:extLst>
          </p:cNvPr>
          <p:cNvPicPr>
            <a:picLocks noChangeAspect="1"/>
          </p:cNvPicPr>
          <p:nvPr/>
        </p:nvPicPr>
        <p:blipFill>
          <a:blip r:embed="rId4"/>
          <a:stretch>
            <a:fillRect/>
          </a:stretch>
        </p:blipFill>
        <p:spPr>
          <a:xfrm>
            <a:off x="4895516" y="1845622"/>
            <a:ext cx="2724530" cy="533474"/>
          </a:xfrm>
          <a:prstGeom prst="rect">
            <a:avLst/>
          </a:prstGeom>
        </p:spPr>
      </p:pic>
      <p:pic>
        <p:nvPicPr>
          <p:cNvPr id="11" name="Picture 10">
            <a:extLst>
              <a:ext uri="{FF2B5EF4-FFF2-40B4-BE49-F238E27FC236}">
                <a16:creationId xmlns:a16="http://schemas.microsoft.com/office/drawing/2014/main" id="{D6281046-8B05-A5D0-C1D3-1F9447EE0D75}"/>
              </a:ext>
            </a:extLst>
          </p:cNvPr>
          <p:cNvPicPr>
            <a:picLocks noChangeAspect="1"/>
          </p:cNvPicPr>
          <p:nvPr/>
        </p:nvPicPr>
        <p:blipFill>
          <a:blip r:embed="rId5"/>
          <a:stretch>
            <a:fillRect/>
          </a:stretch>
        </p:blipFill>
        <p:spPr>
          <a:xfrm>
            <a:off x="4859421" y="2564998"/>
            <a:ext cx="1867161" cy="533474"/>
          </a:xfrm>
          <a:prstGeom prst="rect">
            <a:avLst/>
          </a:prstGeom>
        </p:spPr>
      </p:pic>
      <p:pic>
        <p:nvPicPr>
          <p:cNvPr id="12" name="Picture 11">
            <a:extLst>
              <a:ext uri="{FF2B5EF4-FFF2-40B4-BE49-F238E27FC236}">
                <a16:creationId xmlns:a16="http://schemas.microsoft.com/office/drawing/2014/main" id="{BF85ED39-4071-F51B-E93C-395442BF44A4}"/>
              </a:ext>
            </a:extLst>
          </p:cNvPr>
          <p:cNvPicPr>
            <a:picLocks noChangeAspect="1"/>
          </p:cNvPicPr>
          <p:nvPr/>
        </p:nvPicPr>
        <p:blipFill>
          <a:blip r:embed="rId6"/>
          <a:srcRect t="84081" r="3341"/>
          <a:stretch>
            <a:fillRect/>
          </a:stretch>
        </p:blipFill>
        <p:spPr>
          <a:xfrm>
            <a:off x="4871453" y="3297673"/>
            <a:ext cx="2550629" cy="573255"/>
          </a:xfrm>
          <a:prstGeom prst="rect">
            <a:avLst/>
          </a:prstGeom>
        </p:spPr>
      </p:pic>
      <p:pic>
        <p:nvPicPr>
          <p:cNvPr id="13" name="Picture 12">
            <a:extLst>
              <a:ext uri="{FF2B5EF4-FFF2-40B4-BE49-F238E27FC236}">
                <a16:creationId xmlns:a16="http://schemas.microsoft.com/office/drawing/2014/main" id="{E1DF926B-1216-8618-76CC-A9C6B9CF8FB5}"/>
              </a:ext>
            </a:extLst>
          </p:cNvPr>
          <p:cNvPicPr>
            <a:picLocks noChangeAspect="1"/>
          </p:cNvPicPr>
          <p:nvPr/>
        </p:nvPicPr>
        <p:blipFill>
          <a:blip r:embed="rId6"/>
          <a:srcRect r="31914" b="84078"/>
          <a:stretch>
            <a:fillRect/>
          </a:stretch>
        </p:blipFill>
        <p:spPr>
          <a:xfrm>
            <a:off x="792747" y="2652140"/>
            <a:ext cx="1796650" cy="573342"/>
          </a:xfrm>
          <a:prstGeom prst="rect">
            <a:avLst/>
          </a:prstGeom>
        </p:spPr>
      </p:pic>
      <p:pic>
        <p:nvPicPr>
          <p:cNvPr id="14" name="Picture 13">
            <a:extLst>
              <a:ext uri="{FF2B5EF4-FFF2-40B4-BE49-F238E27FC236}">
                <a16:creationId xmlns:a16="http://schemas.microsoft.com/office/drawing/2014/main" id="{CC11BAC9-2688-8666-501A-D83C274ACA3D}"/>
              </a:ext>
            </a:extLst>
          </p:cNvPr>
          <p:cNvPicPr>
            <a:picLocks noChangeAspect="1"/>
          </p:cNvPicPr>
          <p:nvPr/>
        </p:nvPicPr>
        <p:blipFill>
          <a:blip r:embed="rId7"/>
          <a:stretch>
            <a:fillRect/>
          </a:stretch>
        </p:blipFill>
        <p:spPr>
          <a:xfrm>
            <a:off x="4835357" y="4111626"/>
            <a:ext cx="1905266" cy="600159"/>
          </a:xfrm>
          <a:prstGeom prst="rect">
            <a:avLst/>
          </a:prstGeom>
        </p:spPr>
      </p:pic>
      <p:pic>
        <p:nvPicPr>
          <p:cNvPr id="15" name="Picture 14">
            <a:extLst>
              <a:ext uri="{FF2B5EF4-FFF2-40B4-BE49-F238E27FC236}">
                <a16:creationId xmlns:a16="http://schemas.microsoft.com/office/drawing/2014/main" id="{C10CD199-F511-2710-50C8-8660DD911961}"/>
              </a:ext>
            </a:extLst>
          </p:cNvPr>
          <p:cNvPicPr>
            <a:picLocks noChangeAspect="1"/>
          </p:cNvPicPr>
          <p:nvPr/>
        </p:nvPicPr>
        <p:blipFill>
          <a:blip r:embed="rId8"/>
          <a:stretch>
            <a:fillRect/>
          </a:stretch>
        </p:blipFill>
        <p:spPr>
          <a:xfrm>
            <a:off x="4900032" y="4900605"/>
            <a:ext cx="3753374" cy="590632"/>
          </a:xfrm>
          <a:prstGeom prst="rect">
            <a:avLst/>
          </a:prstGeom>
        </p:spPr>
      </p:pic>
      <p:pic>
        <p:nvPicPr>
          <p:cNvPr id="16" name="Picture 15">
            <a:extLst>
              <a:ext uri="{FF2B5EF4-FFF2-40B4-BE49-F238E27FC236}">
                <a16:creationId xmlns:a16="http://schemas.microsoft.com/office/drawing/2014/main" id="{39922D00-C193-99F1-AD01-C1EF9877CD0C}"/>
              </a:ext>
            </a:extLst>
          </p:cNvPr>
          <p:cNvPicPr>
            <a:picLocks noChangeAspect="1"/>
          </p:cNvPicPr>
          <p:nvPr/>
        </p:nvPicPr>
        <p:blipFill>
          <a:blip r:embed="rId9"/>
          <a:stretch>
            <a:fillRect/>
          </a:stretch>
        </p:blipFill>
        <p:spPr>
          <a:xfrm>
            <a:off x="8650567" y="1853957"/>
            <a:ext cx="2143424" cy="562053"/>
          </a:xfrm>
          <a:prstGeom prst="rect">
            <a:avLst/>
          </a:prstGeom>
        </p:spPr>
      </p:pic>
      <p:pic>
        <p:nvPicPr>
          <p:cNvPr id="17" name="Picture 16">
            <a:extLst>
              <a:ext uri="{FF2B5EF4-FFF2-40B4-BE49-F238E27FC236}">
                <a16:creationId xmlns:a16="http://schemas.microsoft.com/office/drawing/2014/main" id="{D7307EF8-F43C-85C3-7D44-B18D669E0EF7}"/>
              </a:ext>
            </a:extLst>
          </p:cNvPr>
          <p:cNvPicPr>
            <a:picLocks noChangeAspect="1"/>
          </p:cNvPicPr>
          <p:nvPr/>
        </p:nvPicPr>
        <p:blipFill>
          <a:blip r:embed="rId10"/>
          <a:stretch>
            <a:fillRect/>
          </a:stretch>
        </p:blipFill>
        <p:spPr>
          <a:xfrm>
            <a:off x="792747" y="3450039"/>
            <a:ext cx="2419688" cy="609685"/>
          </a:xfrm>
          <a:prstGeom prst="rect">
            <a:avLst/>
          </a:prstGeom>
        </p:spPr>
      </p:pic>
      <p:pic>
        <p:nvPicPr>
          <p:cNvPr id="19" name="Picture 18">
            <a:extLst>
              <a:ext uri="{FF2B5EF4-FFF2-40B4-BE49-F238E27FC236}">
                <a16:creationId xmlns:a16="http://schemas.microsoft.com/office/drawing/2014/main" id="{D85760E5-75FF-E2D5-D169-A46C5FBEFCD6}"/>
              </a:ext>
            </a:extLst>
          </p:cNvPr>
          <p:cNvPicPr>
            <a:picLocks noChangeAspect="1"/>
          </p:cNvPicPr>
          <p:nvPr/>
        </p:nvPicPr>
        <p:blipFill>
          <a:blip r:embed="rId11"/>
          <a:stretch>
            <a:fillRect/>
          </a:stretch>
        </p:blipFill>
        <p:spPr>
          <a:xfrm>
            <a:off x="8595688" y="2612514"/>
            <a:ext cx="2086266" cy="619211"/>
          </a:xfrm>
          <a:prstGeom prst="rect">
            <a:avLst/>
          </a:prstGeom>
        </p:spPr>
      </p:pic>
      <p:pic>
        <p:nvPicPr>
          <p:cNvPr id="23" name="Picture 22">
            <a:extLst>
              <a:ext uri="{FF2B5EF4-FFF2-40B4-BE49-F238E27FC236}">
                <a16:creationId xmlns:a16="http://schemas.microsoft.com/office/drawing/2014/main" id="{F58BE0DC-4A01-9EFA-A0A5-7B1BCC30ABA2}"/>
              </a:ext>
            </a:extLst>
          </p:cNvPr>
          <p:cNvPicPr>
            <a:picLocks noChangeAspect="1"/>
          </p:cNvPicPr>
          <p:nvPr/>
        </p:nvPicPr>
        <p:blipFill>
          <a:blip r:embed="rId12"/>
          <a:stretch>
            <a:fillRect/>
          </a:stretch>
        </p:blipFill>
        <p:spPr>
          <a:xfrm>
            <a:off x="826865" y="4250533"/>
            <a:ext cx="1762371" cy="609685"/>
          </a:xfrm>
          <a:prstGeom prst="rect">
            <a:avLst/>
          </a:prstGeom>
        </p:spPr>
      </p:pic>
      <p:pic>
        <p:nvPicPr>
          <p:cNvPr id="25" name="Picture 24">
            <a:extLst>
              <a:ext uri="{FF2B5EF4-FFF2-40B4-BE49-F238E27FC236}">
                <a16:creationId xmlns:a16="http://schemas.microsoft.com/office/drawing/2014/main" id="{D97FBE45-EBC6-33FF-B3A9-F3E74439CD31}"/>
              </a:ext>
            </a:extLst>
          </p:cNvPr>
          <p:cNvPicPr>
            <a:picLocks noChangeAspect="1"/>
          </p:cNvPicPr>
          <p:nvPr/>
        </p:nvPicPr>
        <p:blipFill>
          <a:blip r:embed="rId13"/>
          <a:stretch>
            <a:fillRect/>
          </a:stretch>
        </p:blipFill>
        <p:spPr>
          <a:xfrm>
            <a:off x="8650567" y="3443368"/>
            <a:ext cx="1895740" cy="504895"/>
          </a:xfrm>
          <a:prstGeom prst="rect">
            <a:avLst/>
          </a:prstGeom>
        </p:spPr>
      </p:pic>
      <p:pic>
        <p:nvPicPr>
          <p:cNvPr id="29" name="Picture 28">
            <a:extLst>
              <a:ext uri="{FF2B5EF4-FFF2-40B4-BE49-F238E27FC236}">
                <a16:creationId xmlns:a16="http://schemas.microsoft.com/office/drawing/2014/main" id="{C1410FD8-D043-D5A6-08CC-5CB48AB659F0}"/>
              </a:ext>
            </a:extLst>
          </p:cNvPr>
          <p:cNvPicPr>
            <a:picLocks noChangeAspect="1"/>
          </p:cNvPicPr>
          <p:nvPr/>
        </p:nvPicPr>
        <p:blipFill>
          <a:blip r:embed="rId14"/>
          <a:stretch>
            <a:fillRect/>
          </a:stretch>
        </p:blipFill>
        <p:spPr>
          <a:xfrm>
            <a:off x="826865" y="5051027"/>
            <a:ext cx="3048425" cy="523948"/>
          </a:xfrm>
          <a:prstGeom prst="rect">
            <a:avLst/>
          </a:prstGeom>
        </p:spPr>
      </p:pic>
    </p:spTree>
    <p:extLst>
      <p:ext uri="{BB962C8B-B14F-4D97-AF65-F5344CB8AC3E}">
        <p14:creationId xmlns:p14="http://schemas.microsoft.com/office/powerpoint/2010/main" val="4260396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5B460-8EE3-8D34-9ADE-5A09917C999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E2DF7BF-8804-E247-6245-1F78293D7978}"/>
              </a:ext>
            </a:extLst>
          </p:cNvPr>
          <p:cNvSpPr txBox="1"/>
          <p:nvPr/>
        </p:nvSpPr>
        <p:spPr>
          <a:xfrm>
            <a:off x="8269540" y="4231010"/>
            <a:ext cx="3618738" cy="1443152"/>
          </a:xfrm>
          <a:prstGeom prst="rect">
            <a:avLst/>
          </a:prstGeom>
          <a:noFill/>
        </p:spPr>
        <p:txBody>
          <a:bodyPr wrap="square">
            <a:spAutoFit/>
          </a:bodyPr>
          <a:lstStyle/>
          <a:p>
            <a:pPr>
              <a:lnSpc>
                <a:spcPct val="150000"/>
              </a:lnSpc>
            </a:pPr>
            <a:r>
              <a:rPr lang="en-US" sz="1200" b="1" dirty="0">
                <a:solidFill>
                  <a:srgbClr val="0070C0"/>
                </a:solidFill>
                <a:latin typeface="Arial" panose="020B0604020202020204" pitchFamily="34" charset="0"/>
                <a:cs typeface="Arial" panose="020B0604020202020204" pitchFamily="34" charset="0"/>
              </a:rPr>
              <a:t>N – Number and place value</a:t>
            </a:r>
          </a:p>
          <a:p>
            <a:pPr>
              <a:lnSpc>
                <a:spcPct val="150000"/>
              </a:lnSpc>
            </a:pPr>
            <a:r>
              <a:rPr lang="en-US" sz="1200" b="1" dirty="0">
                <a:solidFill>
                  <a:srgbClr val="0070C0"/>
                </a:solidFill>
                <a:latin typeface="Arial" panose="020B0604020202020204" pitchFamily="34" charset="0"/>
                <a:cs typeface="Arial" panose="020B0604020202020204" pitchFamily="34" charset="0"/>
              </a:rPr>
              <a:t>C – Calculations</a:t>
            </a:r>
          </a:p>
          <a:p>
            <a:pPr>
              <a:lnSpc>
                <a:spcPct val="150000"/>
              </a:lnSpc>
            </a:pPr>
            <a:r>
              <a:rPr lang="en-US" sz="1200" b="1" dirty="0">
                <a:solidFill>
                  <a:srgbClr val="0070C0"/>
                </a:solidFill>
                <a:latin typeface="Arial" panose="020B0604020202020204" pitchFamily="34" charset="0"/>
                <a:cs typeface="Arial" panose="020B0604020202020204" pitchFamily="34" charset="0"/>
              </a:rPr>
              <a:t>F – Fractions, decimals and percentages</a:t>
            </a:r>
          </a:p>
          <a:p>
            <a:pPr>
              <a:lnSpc>
                <a:spcPct val="150000"/>
              </a:lnSpc>
            </a:pPr>
            <a:r>
              <a:rPr lang="en-US" sz="1200" b="1" dirty="0">
                <a:solidFill>
                  <a:srgbClr val="0070C0"/>
                </a:solidFill>
                <a:latin typeface="Arial" panose="020B0604020202020204" pitchFamily="34" charset="0"/>
                <a:cs typeface="Arial" panose="020B0604020202020204" pitchFamily="34" charset="0"/>
              </a:rPr>
              <a:t>R – Ratio and proportion</a:t>
            </a:r>
          </a:p>
          <a:p>
            <a:pPr>
              <a:lnSpc>
                <a:spcPct val="150000"/>
              </a:lnSpc>
            </a:pPr>
            <a:r>
              <a:rPr lang="en-US" sz="1200" b="1" dirty="0">
                <a:solidFill>
                  <a:srgbClr val="0070C0"/>
                </a:solidFill>
                <a:latin typeface="Arial" panose="020B0604020202020204" pitchFamily="34" charset="0"/>
                <a:cs typeface="Arial" panose="020B0604020202020204" pitchFamily="34" charset="0"/>
              </a:rPr>
              <a:t>A – Algebra</a:t>
            </a:r>
          </a:p>
        </p:txBody>
      </p:sp>
      <p:sp>
        <p:nvSpPr>
          <p:cNvPr id="6" name="TextBox 5">
            <a:extLst>
              <a:ext uri="{FF2B5EF4-FFF2-40B4-BE49-F238E27FC236}">
                <a16:creationId xmlns:a16="http://schemas.microsoft.com/office/drawing/2014/main" id="{658125D1-4C54-8F00-65CC-9EA7BC59858D}"/>
              </a:ext>
            </a:extLst>
          </p:cNvPr>
          <p:cNvSpPr txBox="1"/>
          <p:nvPr/>
        </p:nvSpPr>
        <p:spPr>
          <a:xfrm>
            <a:off x="8269540" y="5602610"/>
            <a:ext cx="3618738" cy="1166153"/>
          </a:xfrm>
          <a:prstGeom prst="rect">
            <a:avLst/>
          </a:prstGeom>
          <a:noFill/>
        </p:spPr>
        <p:txBody>
          <a:bodyPr wrap="square">
            <a:spAutoFit/>
          </a:bodyPr>
          <a:lstStyle/>
          <a:p>
            <a:pPr>
              <a:lnSpc>
                <a:spcPct val="150000"/>
              </a:lnSpc>
            </a:pPr>
            <a:r>
              <a:rPr lang="en-US" sz="1200" b="1" dirty="0">
                <a:solidFill>
                  <a:srgbClr val="0070C0"/>
                </a:solidFill>
                <a:latin typeface="Arial" panose="020B0604020202020204" pitchFamily="34" charset="0"/>
                <a:cs typeface="Arial" panose="020B0604020202020204" pitchFamily="34" charset="0"/>
              </a:rPr>
              <a:t>M – Measurement</a:t>
            </a:r>
          </a:p>
          <a:p>
            <a:pPr>
              <a:lnSpc>
                <a:spcPct val="150000"/>
              </a:lnSpc>
            </a:pPr>
            <a:r>
              <a:rPr lang="en-US" sz="1200" b="1" dirty="0">
                <a:solidFill>
                  <a:srgbClr val="0070C0"/>
                </a:solidFill>
                <a:latin typeface="Arial" panose="020B0604020202020204" pitchFamily="34" charset="0"/>
                <a:cs typeface="Arial" panose="020B0604020202020204" pitchFamily="34" charset="0"/>
              </a:rPr>
              <a:t>G – Geometry – properties of shape</a:t>
            </a:r>
          </a:p>
          <a:p>
            <a:pPr>
              <a:lnSpc>
                <a:spcPct val="150000"/>
              </a:lnSpc>
            </a:pPr>
            <a:r>
              <a:rPr lang="en-US" sz="1200" b="1" dirty="0">
                <a:solidFill>
                  <a:srgbClr val="0070C0"/>
                </a:solidFill>
                <a:latin typeface="Arial" panose="020B0604020202020204" pitchFamily="34" charset="0"/>
                <a:cs typeface="Arial" panose="020B0604020202020204" pitchFamily="34" charset="0"/>
              </a:rPr>
              <a:t>P – Geometry – position and directions</a:t>
            </a:r>
          </a:p>
          <a:p>
            <a:pPr>
              <a:lnSpc>
                <a:spcPct val="150000"/>
              </a:lnSpc>
            </a:pPr>
            <a:r>
              <a:rPr lang="en-US" sz="1200" b="1" dirty="0">
                <a:solidFill>
                  <a:srgbClr val="0070C0"/>
                </a:solidFill>
                <a:latin typeface="Arial" panose="020B0604020202020204" pitchFamily="34" charset="0"/>
                <a:cs typeface="Arial" panose="020B0604020202020204" pitchFamily="34" charset="0"/>
              </a:rPr>
              <a:t>S - Statistics</a:t>
            </a:r>
          </a:p>
        </p:txBody>
      </p:sp>
      <p:pic>
        <p:nvPicPr>
          <p:cNvPr id="2" name="Picture 1">
            <a:extLst>
              <a:ext uri="{FF2B5EF4-FFF2-40B4-BE49-F238E27FC236}">
                <a16:creationId xmlns:a16="http://schemas.microsoft.com/office/drawing/2014/main" id="{2D035FBA-8D04-6E8A-B2F7-3F18AAA11A20}"/>
              </a:ext>
            </a:extLst>
          </p:cNvPr>
          <p:cNvPicPr>
            <a:picLocks noChangeAspect="1"/>
          </p:cNvPicPr>
          <p:nvPr/>
        </p:nvPicPr>
        <p:blipFill>
          <a:blip r:embed="rId2"/>
          <a:srcRect l="32179" r="34155" b="27609"/>
          <a:stretch>
            <a:fillRect/>
          </a:stretch>
        </p:blipFill>
        <p:spPr>
          <a:xfrm>
            <a:off x="5739063" y="511416"/>
            <a:ext cx="2165684" cy="5925014"/>
          </a:xfrm>
          <a:prstGeom prst="rect">
            <a:avLst/>
          </a:prstGeom>
        </p:spPr>
      </p:pic>
      <p:pic>
        <p:nvPicPr>
          <p:cNvPr id="8" name="Picture 7">
            <a:extLst>
              <a:ext uri="{FF2B5EF4-FFF2-40B4-BE49-F238E27FC236}">
                <a16:creationId xmlns:a16="http://schemas.microsoft.com/office/drawing/2014/main" id="{4B7B02E5-3FD0-27B3-9EC6-AD35249BA179}"/>
              </a:ext>
            </a:extLst>
          </p:cNvPr>
          <p:cNvPicPr>
            <a:picLocks noChangeAspect="1"/>
          </p:cNvPicPr>
          <p:nvPr/>
        </p:nvPicPr>
        <p:blipFill>
          <a:blip r:embed="rId3"/>
          <a:stretch>
            <a:fillRect/>
          </a:stretch>
        </p:blipFill>
        <p:spPr>
          <a:xfrm>
            <a:off x="128847" y="511416"/>
            <a:ext cx="5072698" cy="4668253"/>
          </a:xfrm>
          <a:prstGeom prst="rect">
            <a:avLst/>
          </a:prstGeom>
        </p:spPr>
      </p:pic>
      <p:sp>
        <p:nvSpPr>
          <p:cNvPr id="9" name="Star: 5 Points 8">
            <a:extLst>
              <a:ext uri="{FF2B5EF4-FFF2-40B4-BE49-F238E27FC236}">
                <a16:creationId xmlns:a16="http://schemas.microsoft.com/office/drawing/2014/main" id="{40EA9D6D-0582-C01A-4E21-6BDE0E96EDC0}"/>
              </a:ext>
            </a:extLst>
          </p:cNvPr>
          <p:cNvSpPr/>
          <p:nvPr/>
        </p:nvSpPr>
        <p:spPr>
          <a:xfrm>
            <a:off x="9589168" y="1013673"/>
            <a:ext cx="1022686" cy="948275"/>
          </a:xfrm>
          <a:prstGeom prst="star5">
            <a:avLst/>
          </a:prstGeom>
          <a:solidFill>
            <a:srgbClr val="F9DE4B"/>
          </a:solidFill>
          <a:ln>
            <a:solidFill>
              <a:srgbClr val="FFC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1400" b="1" dirty="0">
                <a:solidFill>
                  <a:srgbClr val="002060"/>
                </a:solidFill>
              </a:rPr>
              <a:t>Y3</a:t>
            </a:r>
            <a:endParaRPr lang="en-GB" sz="1000" b="1" dirty="0">
              <a:solidFill>
                <a:srgbClr val="002060"/>
              </a:solidFill>
            </a:endParaRPr>
          </a:p>
        </p:txBody>
      </p:sp>
      <p:sp>
        <p:nvSpPr>
          <p:cNvPr id="10" name="Star: 5 Points 9">
            <a:extLst>
              <a:ext uri="{FF2B5EF4-FFF2-40B4-BE49-F238E27FC236}">
                <a16:creationId xmlns:a16="http://schemas.microsoft.com/office/drawing/2014/main" id="{B5FF71CA-DA97-1267-4934-BB94E06EC9D2}"/>
              </a:ext>
            </a:extLst>
          </p:cNvPr>
          <p:cNvSpPr/>
          <p:nvPr/>
        </p:nvSpPr>
        <p:spPr>
          <a:xfrm>
            <a:off x="9589168" y="2385273"/>
            <a:ext cx="1022686" cy="948275"/>
          </a:xfrm>
          <a:prstGeom prst="star5">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400" b="1" dirty="0"/>
              <a:t>Y4</a:t>
            </a:r>
            <a:endParaRPr lang="en-GB" sz="1000" b="1" dirty="0"/>
          </a:p>
        </p:txBody>
      </p:sp>
    </p:spTree>
    <p:extLst>
      <p:ext uri="{BB962C8B-B14F-4D97-AF65-F5344CB8AC3E}">
        <p14:creationId xmlns:p14="http://schemas.microsoft.com/office/powerpoint/2010/main" val="4111495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2A4A8-185E-1855-8236-4BD827E3BC9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09666A4-0B47-167B-486B-7044B386D923}"/>
              </a:ext>
            </a:extLst>
          </p:cNvPr>
          <p:cNvSpPr txBox="1"/>
          <p:nvPr/>
        </p:nvSpPr>
        <p:spPr>
          <a:xfrm>
            <a:off x="686198" y="6175032"/>
            <a:ext cx="8381416" cy="430887"/>
          </a:xfrm>
          <a:prstGeom prst="rect">
            <a:avLst/>
          </a:prstGeom>
          <a:noFill/>
        </p:spPr>
        <p:txBody>
          <a:bodyPr wrap="square" rtlCol="0">
            <a:spAutoFit/>
          </a:bodyPr>
          <a:lstStyle/>
          <a:p>
            <a:r>
              <a:rPr lang="en-GB" sz="2200" dirty="0">
                <a:hlinkClick r:id="rId2"/>
              </a:rPr>
              <a:t>2026 SATs Papers: KS2 SATs Maths Papers Question Breakdown</a:t>
            </a:r>
            <a:endParaRPr lang="en-GB" sz="2200" dirty="0"/>
          </a:p>
        </p:txBody>
      </p:sp>
      <p:sp>
        <p:nvSpPr>
          <p:cNvPr id="4" name="Rectangle 3">
            <a:extLst>
              <a:ext uri="{FF2B5EF4-FFF2-40B4-BE49-F238E27FC236}">
                <a16:creationId xmlns:a16="http://schemas.microsoft.com/office/drawing/2014/main" id="{86D1089E-78CB-CA89-79CB-2A3C27E69351}"/>
              </a:ext>
            </a:extLst>
          </p:cNvPr>
          <p:cNvSpPr/>
          <p:nvPr/>
        </p:nvSpPr>
        <p:spPr>
          <a:xfrm>
            <a:off x="0" y="310066"/>
            <a:ext cx="12192000" cy="466344"/>
          </a:xfrm>
          <a:prstGeom prst="rect">
            <a:avLst/>
          </a:prstGeom>
          <a:solidFill>
            <a:srgbClr val="F9DE4B"/>
          </a:solidFill>
          <a:ln>
            <a:solidFill>
              <a:srgbClr val="F9DE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AA089D5E-A8B6-C741-0A56-97FBB00A95D6}"/>
              </a:ext>
            </a:extLst>
          </p:cNvPr>
          <p:cNvPicPr>
            <a:picLocks noChangeAspect="1"/>
          </p:cNvPicPr>
          <p:nvPr/>
        </p:nvPicPr>
        <p:blipFill>
          <a:blip r:embed="rId3"/>
          <a:stretch>
            <a:fillRect/>
          </a:stretch>
        </p:blipFill>
        <p:spPr>
          <a:xfrm>
            <a:off x="9284628" y="55280"/>
            <a:ext cx="2840300" cy="867341"/>
          </a:xfrm>
          <a:prstGeom prst="rect">
            <a:avLst/>
          </a:prstGeom>
        </p:spPr>
      </p:pic>
      <p:pic>
        <p:nvPicPr>
          <p:cNvPr id="6" name="Picture 5">
            <a:extLst>
              <a:ext uri="{FF2B5EF4-FFF2-40B4-BE49-F238E27FC236}">
                <a16:creationId xmlns:a16="http://schemas.microsoft.com/office/drawing/2014/main" id="{27507B65-4928-2D47-0923-31A756E95CAA}"/>
              </a:ext>
            </a:extLst>
          </p:cNvPr>
          <p:cNvPicPr>
            <a:picLocks noChangeAspect="1"/>
          </p:cNvPicPr>
          <p:nvPr/>
        </p:nvPicPr>
        <p:blipFill>
          <a:blip r:embed="rId4"/>
          <a:stretch>
            <a:fillRect/>
          </a:stretch>
        </p:blipFill>
        <p:spPr>
          <a:xfrm>
            <a:off x="507604" y="1659139"/>
            <a:ext cx="10946459" cy="3169260"/>
          </a:xfrm>
          <a:prstGeom prst="rect">
            <a:avLst/>
          </a:prstGeom>
        </p:spPr>
      </p:pic>
    </p:spTree>
    <p:extLst>
      <p:ext uri="{BB962C8B-B14F-4D97-AF65-F5344CB8AC3E}">
        <p14:creationId xmlns:p14="http://schemas.microsoft.com/office/powerpoint/2010/main" val="101629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E27910-FA82-87A1-91CA-05F46A0F50CB}"/>
              </a:ext>
            </a:extLst>
          </p:cNvPr>
          <p:cNvSpPr txBox="1"/>
          <p:nvPr/>
        </p:nvSpPr>
        <p:spPr>
          <a:xfrm>
            <a:off x="5757419" y="6271797"/>
            <a:ext cx="6434581" cy="430887"/>
          </a:xfrm>
          <a:prstGeom prst="rect">
            <a:avLst/>
          </a:prstGeom>
          <a:noFill/>
        </p:spPr>
        <p:txBody>
          <a:bodyPr wrap="square">
            <a:spAutoFit/>
          </a:bodyPr>
          <a:lstStyle/>
          <a:p>
            <a:pPr algn="r"/>
            <a:r>
              <a:rPr lang="en-GB" sz="1050" dirty="0">
                <a:hlinkClick r:id="rId2"/>
              </a:rPr>
              <a:t>2026 key stage 2 mathematics test mark schemes </a:t>
            </a:r>
          </a:p>
          <a:p>
            <a:pPr algn="r"/>
            <a:r>
              <a:rPr lang="en-GB" sz="1050" dirty="0">
                <a:hlinkClick r:id="rId2"/>
              </a:rPr>
              <a:t>Paper 1: arithmetic, Paper 2: reasoning and Paper 3: reasoning</a:t>
            </a:r>
            <a:endParaRPr lang="en-GB" sz="1050" dirty="0"/>
          </a:p>
        </p:txBody>
      </p:sp>
      <p:pic>
        <p:nvPicPr>
          <p:cNvPr id="4" name="Picture 3">
            <a:extLst>
              <a:ext uri="{FF2B5EF4-FFF2-40B4-BE49-F238E27FC236}">
                <a16:creationId xmlns:a16="http://schemas.microsoft.com/office/drawing/2014/main" id="{AA8BC261-FC15-3A3E-4FE1-E0A5EFFDBE6B}"/>
              </a:ext>
            </a:extLst>
          </p:cNvPr>
          <p:cNvPicPr>
            <a:picLocks noChangeAspect="1"/>
          </p:cNvPicPr>
          <p:nvPr/>
        </p:nvPicPr>
        <p:blipFill>
          <a:blip r:embed="rId3"/>
          <a:stretch>
            <a:fillRect/>
          </a:stretch>
        </p:blipFill>
        <p:spPr>
          <a:xfrm>
            <a:off x="546953" y="251568"/>
            <a:ext cx="4735724" cy="1853958"/>
          </a:xfrm>
          <a:prstGeom prst="rect">
            <a:avLst/>
          </a:prstGeom>
        </p:spPr>
      </p:pic>
      <p:pic>
        <p:nvPicPr>
          <p:cNvPr id="6" name="Picture 5">
            <a:extLst>
              <a:ext uri="{FF2B5EF4-FFF2-40B4-BE49-F238E27FC236}">
                <a16:creationId xmlns:a16="http://schemas.microsoft.com/office/drawing/2014/main" id="{84212D54-207C-B4C9-82BC-6228EB9AAA1F}"/>
              </a:ext>
            </a:extLst>
          </p:cNvPr>
          <p:cNvPicPr>
            <a:picLocks noChangeAspect="1"/>
          </p:cNvPicPr>
          <p:nvPr/>
        </p:nvPicPr>
        <p:blipFill>
          <a:blip r:embed="rId4"/>
          <a:stretch>
            <a:fillRect/>
          </a:stretch>
        </p:blipFill>
        <p:spPr>
          <a:xfrm>
            <a:off x="5410779" y="251568"/>
            <a:ext cx="5413912" cy="5630779"/>
          </a:xfrm>
          <a:prstGeom prst="rect">
            <a:avLst/>
          </a:prstGeom>
        </p:spPr>
      </p:pic>
      <p:sp>
        <p:nvSpPr>
          <p:cNvPr id="7" name="Star: 5 Points 6">
            <a:extLst>
              <a:ext uri="{FF2B5EF4-FFF2-40B4-BE49-F238E27FC236}">
                <a16:creationId xmlns:a16="http://schemas.microsoft.com/office/drawing/2014/main" id="{512AD17F-2A4C-7C7C-8631-8FAF6E58A070}"/>
              </a:ext>
            </a:extLst>
          </p:cNvPr>
          <p:cNvSpPr/>
          <p:nvPr/>
        </p:nvSpPr>
        <p:spPr>
          <a:xfrm>
            <a:off x="240631" y="616631"/>
            <a:ext cx="1022686" cy="948275"/>
          </a:xfrm>
          <a:prstGeom prst="star5">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400" b="1" dirty="0"/>
              <a:t>Y4</a:t>
            </a:r>
            <a:endParaRPr lang="en-GB" sz="1000" b="1" dirty="0"/>
          </a:p>
        </p:txBody>
      </p:sp>
      <p:sp>
        <p:nvSpPr>
          <p:cNvPr id="8" name="Star: 5 Points 7">
            <a:extLst>
              <a:ext uri="{FF2B5EF4-FFF2-40B4-BE49-F238E27FC236}">
                <a16:creationId xmlns:a16="http://schemas.microsoft.com/office/drawing/2014/main" id="{B5383FB0-B270-6651-6BF3-7B224BFAEB98}"/>
              </a:ext>
            </a:extLst>
          </p:cNvPr>
          <p:cNvSpPr/>
          <p:nvPr/>
        </p:nvSpPr>
        <p:spPr>
          <a:xfrm>
            <a:off x="5077656" y="616631"/>
            <a:ext cx="1022686" cy="948275"/>
          </a:xfrm>
          <a:prstGeom prst="star5">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400" b="1" dirty="0"/>
              <a:t>Y4</a:t>
            </a:r>
            <a:endParaRPr lang="en-GB" sz="1000" b="1" dirty="0"/>
          </a:p>
        </p:txBody>
      </p:sp>
    </p:spTree>
    <p:extLst>
      <p:ext uri="{BB962C8B-B14F-4D97-AF65-F5344CB8AC3E}">
        <p14:creationId xmlns:p14="http://schemas.microsoft.com/office/powerpoint/2010/main" val="3324619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050E8-0276-7770-D577-0ADBF8D6305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5270A02-DACC-A0B3-8D3C-F05A179AADDC}"/>
              </a:ext>
            </a:extLst>
          </p:cNvPr>
          <p:cNvSpPr txBox="1"/>
          <p:nvPr/>
        </p:nvSpPr>
        <p:spPr>
          <a:xfrm>
            <a:off x="5757419" y="6271797"/>
            <a:ext cx="6434581" cy="430887"/>
          </a:xfrm>
          <a:prstGeom prst="rect">
            <a:avLst/>
          </a:prstGeom>
          <a:noFill/>
        </p:spPr>
        <p:txBody>
          <a:bodyPr wrap="square">
            <a:spAutoFit/>
          </a:bodyPr>
          <a:lstStyle/>
          <a:p>
            <a:pPr algn="r"/>
            <a:r>
              <a:rPr lang="en-GB" sz="1050" dirty="0">
                <a:hlinkClick r:id="rId2"/>
              </a:rPr>
              <a:t>2026 key stage 2 mathematics test mark schemes </a:t>
            </a:r>
          </a:p>
          <a:p>
            <a:pPr algn="r"/>
            <a:r>
              <a:rPr lang="en-GB" sz="1050" dirty="0">
                <a:hlinkClick r:id="rId2"/>
              </a:rPr>
              <a:t>Paper 1: arithmetic, Paper 2: reasoning and Paper 3: reasoning</a:t>
            </a:r>
            <a:endParaRPr lang="en-GB" sz="1050" dirty="0"/>
          </a:p>
        </p:txBody>
      </p:sp>
      <p:pic>
        <p:nvPicPr>
          <p:cNvPr id="5" name="Picture 4">
            <a:extLst>
              <a:ext uri="{FF2B5EF4-FFF2-40B4-BE49-F238E27FC236}">
                <a16:creationId xmlns:a16="http://schemas.microsoft.com/office/drawing/2014/main" id="{36CEA373-30D9-FA22-11A4-44A0BDEBBFA2}"/>
              </a:ext>
            </a:extLst>
          </p:cNvPr>
          <p:cNvPicPr>
            <a:picLocks noChangeAspect="1"/>
          </p:cNvPicPr>
          <p:nvPr/>
        </p:nvPicPr>
        <p:blipFill>
          <a:blip r:embed="rId3"/>
          <a:stretch>
            <a:fillRect/>
          </a:stretch>
        </p:blipFill>
        <p:spPr>
          <a:xfrm>
            <a:off x="134879" y="155316"/>
            <a:ext cx="6186107" cy="5952832"/>
          </a:xfrm>
          <a:prstGeom prst="rect">
            <a:avLst/>
          </a:prstGeom>
        </p:spPr>
      </p:pic>
      <p:pic>
        <p:nvPicPr>
          <p:cNvPr id="8" name="Picture 7">
            <a:extLst>
              <a:ext uri="{FF2B5EF4-FFF2-40B4-BE49-F238E27FC236}">
                <a16:creationId xmlns:a16="http://schemas.microsoft.com/office/drawing/2014/main" id="{8F83078D-B5D3-2F3D-8614-079B39FF6E05}"/>
              </a:ext>
            </a:extLst>
          </p:cNvPr>
          <p:cNvPicPr>
            <a:picLocks noChangeAspect="1"/>
          </p:cNvPicPr>
          <p:nvPr/>
        </p:nvPicPr>
        <p:blipFill>
          <a:blip r:embed="rId4"/>
          <a:stretch>
            <a:fillRect/>
          </a:stretch>
        </p:blipFill>
        <p:spPr>
          <a:xfrm>
            <a:off x="6573170" y="173133"/>
            <a:ext cx="4803077" cy="3255867"/>
          </a:xfrm>
          <a:prstGeom prst="rect">
            <a:avLst/>
          </a:prstGeom>
        </p:spPr>
      </p:pic>
      <p:sp>
        <p:nvSpPr>
          <p:cNvPr id="9" name="Star: 5 Points 8">
            <a:extLst>
              <a:ext uri="{FF2B5EF4-FFF2-40B4-BE49-F238E27FC236}">
                <a16:creationId xmlns:a16="http://schemas.microsoft.com/office/drawing/2014/main" id="{92674867-E981-887D-E6C2-3DFA9BE8BCAD}"/>
              </a:ext>
            </a:extLst>
          </p:cNvPr>
          <p:cNvSpPr/>
          <p:nvPr/>
        </p:nvSpPr>
        <p:spPr>
          <a:xfrm>
            <a:off x="134879" y="652726"/>
            <a:ext cx="1022686" cy="948275"/>
          </a:xfrm>
          <a:prstGeom prst="star5">
            <a:avLst/>
          </a:prstGeom>
          <a:solidFill>
            <a:srgbClr val="F9DE4B"/>
          </a:solidFill>
          <a:ln>
            <a:solidFill>
              <a:srgbClr val="FFC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1400" b="1" dirty="0">
                <a:solidFill>
                  <a:srgbClr val="002060"/>
                </a:solidFill>
              </a:rPr>
              <a:t>Y3</a:t>
            </a:r>
            <a:endParaRPr lang="en-GB" sz="1000" b="1" dirty="0">
              <a:solidFill>
                <a:srgbClr val="002060"/>
              </a:solidFill>
            </a:endParaRPr>
          </a:p>
        </p:txBody>
      </p:sp>
    </p:spTree>
    <p:extLst>
      <p:ext uri="{BB962C8B-B14F-4D97-AF65-F5344CB8AC3E}">
        <p14:creationId xmlns:p14="http://schemas.microsoft.com/office/powerpoint/2010/main" val="3412886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58CAC-C8E8-1575-0FAC-33B2C44010E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88F68E7-7A78-7C69-11BD-BF19F71E2A10}"/>
              </a:ext>
            </a:extLst>
          </p:cNvPr>
          <p:cNvSpPr txBox="1"/>
          <p:nvPr/>
        </p:nvSpPr>
        <p:spPr>
          <a:xfrm>
            <a:off x="5757419" y="6271797"/>
            <a:ext cx="6434581" cy="430887"/>
          </a:xfrm>
          <a:prstGeom prst="rect">
            <a:avLst/>
          </a:prstGeom>
          <a:noFill/>
        </p:spPr>
        <p:txBody>
          <a:bodyPr wrap="square">
            <a:spAutoFit/>
          </a:bodyPr>
          <a:lstStyle/>
          <a:p>
            <a:pPr algn="r"/>
            <a:r>
              <a:rPr lang="en-GB" sz="1050" dirty="0">
                <a:hlinkClick r:id="rId2"/>
              </a:rPr>
              <a:t>2026 key stage 2 mathematics test mark schemes </a:t>
            </a:r>
          </a:p>
          <a:p>
            <a:pPr algn="r"/>
            <a:r>
              <a:rPr lang="en-GB" sz="1050" dirty="0">
                <a:hlinkClick r:id="rId2"/>
              </a:rPr>
              <a:t>Paper 1: arithmetic, Paper 2: reasoning and Paper 3: reasoning</a:t>
            </a:r>
            <a:endParaRPr lang="en-GB" sz="1050" dirty="0"/>
          </a:p>
        </p:txBody>
      </p:sp>
      <p:pic>
        <p:nvPicPr>
          <p:cNvPr id="4" name="Picture 3">
            <a:extLst>
              <a:ext uri="{FF2B5EF4-FFF2-40B4-BE49-F238E27FC236}">
                <a16:creationId xmlns:a16="http://schemas.microsoft.com/office/drawing/2014/main" id="{E1538599-827B-C934-484B-580FE4606B51}"/>
              </a:ext>
            </a:extLst>
          </p:cNvPr>
          <p:cNvPicPr>
            <a:picLocks noChangeAspect="1"/>
          </p:cNvPicPr>
          <p:nvPr/>
        </p:nvPicPr>
        <p:blipFill>
          <a:blip r:embed="rId3"/>
          <a:stretch>
            <a:fillRect/>
          </a:stretch>
        </p:blipFill>
        <p:spPr>
          <a:xfrm>
            <a:off x="295805" y="624118"/>
            <a:ext cx="5753577" cy="3298177"/>
          </a:xfrm>
          <a:prstGeom prst="rect">
            <a:avLst/>
          </a:prstGeom>
        </p:spPr>
      </p:pic>
      <p:pic>
        <p:nvPicPr>
          <p:cNvPr id="7" name="Picture 6">
            <a:extLst>
              <a:ext uri="{FF2B5EF4-FFF2-40B4-BE49-F238E27FC236}">
                <a16:creationId xmlns:a16="http://schemas.microsoft.com/office/drawing/2014/main" id="{9110FC30-77C8-5AF6-EEE4-8BD8A8BD14B7}"/>
              </a:ext>
            </a:extLst>
          </p:cNvPr>
          <p:cNvPicPr>
            <a:picLocks noChangeAspect="1"/>
          </p:cNvPicPr>
          <p:nvPr/>
        </p:nvPicPr>
        <p:blipFill>
          <a:blip r:embed="rId4"/>
          <a:stretch>
            <a:fillRect/>
          </a:stretch>
        </p:blipFill>
        <p:spPr>
          <a:xfrm>
            <a:off x="6142619" y="624118"/>
            <a:ext cx="5854685" cy="3620557"/>
          </a:xfrm>
          <a:prstGeom prst="rect">
            <a:avLst/>
          </a:prstGeom>
        </p:spPr>
      </p:pic>
      <p:sp>
        <p:nvSpPr>
          <p:cNvPr id="9" name="Star: 5 Points 8">
            <a:extLst>
              <a:ext uri="{FF2B5EF4-FFF2-40B4-BE49-F238E27FC236}">
                <a16:creationId xmlns:a16="http://schemas.microsoft.com/office/drawing/2014/main" id="{4E8ABDE4-0FAE-7F9A-2DA7-45312FB8803A}"/>
              </a:ext>
            </a:extLst>
          </p:cNvPr>
          <p:cNvSpPr/>
          <p:nvPr/>
        </p:nvSpPr>
        <p:spPr>
          <a:xfrm>
            <a:off x="108283" y="1218210"/>
            <a:ext cx="1022686" cy="948275"/>
          </a:xfrm>
          <a:prstGeom prst="star5">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400" b="1" dirty="0"/>
              <a:t>Y4</a:t>
            </a:r>
            <a:endParaRPr lang="en-GB" sz="1000" b="1" dirty="0"/>
          </a:p>
        </p:txBody>
      </p:sp>
      <p:sp>
        <p:nvSpPr>
          <p:cNvPr id="10" name="Star: 5 Points 9">
            <a:extLst>
              <a:ext uri="{FF2B5EF4-FFF2-40B4-BE49-F238E27FC236}">
                <a16:creationId xmlns:a16="http://schemas.microsoft.com/office/drawing/2014/main" id="{8137CEEF-F930-3E61-5C02-4052A47F58B8}"/>
              </a:ext>
            </a:extLst>
          </p:cNvPr>
          <p:cNvSpPr/>
          <p:nvPr/>
        </p:nvSpPr>
        <p:spPr>
          <a:xfrm>
            <a:off x="5943599" y="1061800"/>
            <a:ext cx="1022686" cy="948275"/>
          </a:xfrm>
          <a:prstGeom prst="star5">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400" b="1" dirty="0"/>
              <a:t>Y4</a:t>
            </a:r>
            <a:endParaRPr lang="en-GB" sz="1000" b="1" dirty="0"/>
          </a:p>
        </p:txBody>
      </p:sp>
    </p:spTree>
    <p:extLst>
      <p:ext uri="{BB962C8B-B14F-4D97-AF65-F5344CB8AC3E}">
        <p14:creationId xmlns:p14="http://schemas.microsoft.com/office/powerpoint/2010/main" val="604587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CF498-B784-DB85-93E9-53D4BF1F579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E2ECDE3-C3D6-9353-9DE4-1D144C593C3F}"/>
              </a:ext>
            </a:extLst>
          </p:cNvPr>
          <p:cNvSpPr txBox="1"/>
          <p:nvPr/>
        </p:nvSpPr>
        <p:spPr>
          <a:xfrm>
            <a:off x="5757419" y="6271797"/>
            <a:ext cx="6434581" cy="430887"/>
          </a:xfrm>
          <a:prstGeom prst="rect">
            <a:avLst/>
          </a:prstGeom>
          <a:noFill/>
        </p:spPr>
        <p:txBody>
          <a:bodyPr wrap="square">
            <a:spAutoFit/>
          </a:bodyPr>
          <a:lstStyle/>
          <a:p>
            <a:pPr algn="r"/>
            <a:r>
              <a:rPr lang="en-GB" sz="1050" dirty="0">
                <a:hlinkClick r:id="rId2"/>
              </a:rPr>
              <a:t>2026 key stage 2 mathematics test mark schemes </a:t>
            </a:r>
          </a:p>
          <a:p>
            <a:pPr algn="r"/>
            <a:r>
              <a:rPr lang="en-GB" sz="1050" dirty="0">
                <a:hlinkClick r:id="rId2"/>
              </a:rPr>
              <a:t>Paper 1: arithmetic, Paper 2: reasoning and Paper 3: reasoning</a:t>
            </a:r>
            <a:endParaRPr lang="en-GB" sz="1050" dirty="0"/>
          </a:p>
        </p:txBody>
      </p:sp>
      <p:pic>
        <p:nvPicPr>
          <p:cNvPr id="5" name="Picture 4">
            <a:extLst>
              <a:ext uri="{FF2B5EF4-FFF2-40B4-BE49-F238E27FC236}">
                <a16:creationId xmlns:a16="http://schemas.microsoft.com/office/drawing/2014/main" id="{FA24A580-93B5-FF01-C360-B3F97F97F137}"/>
              </a:ext>
            </a:extLst>
          </p:cNvPr>
          <p:cNvPicPr>
            <a:picLocks noChangeAspect="1"/>
          </p:cNvPicPr>
          <p:nvPr/>
        </p:nvPicPr>
        <p:blipFill>
          <a:blip r:embed="rId3"/>
          <a:stretch>
            <a:fillRect/>
          </a:stretch>
        </p:blipFill>
        <p:spPr>
          <a:xfrm>
            <a:off x="166211" y="471887"/>
            <a:ext cx="6830378" cy="5620534"/>
          </a:xfrm>
          <a:prstGeom prst="rect">
            <a:avLst/>
          </a:prstGeom>
        </p:spPr>
      </p:pic>
      <p:pic>
        <p:nvPicPr>
          <p:cNvPr id="8" name="Picture 7">
            <a:extLst>
              <a:ext uri="{FF2B5EF4-FFF2-40B4-BE49-F238E27FC236}">
                <a16:creationId xmlns:a16="http://schemas.microsoft.com/office/drawing/2014/main" id="{13755134-EE62-FCD8-842F-2BCBCD2C904E}"/>
              </a:ext>
            </a:extLst>
          </p:cNvPr>
          <p:cNvPicPr>
            <a:picLocks noChangeAspect="1"/>
          </p:cNvPicPr>
          <p:nvPr/>
        </p:nvPicPr>
        <p:blipFill>
          <a:blip r:embed="rId4"/>
          <a:stretch>
            <a:fillRect/>
          </a:stretch>
        </p:blipFill>
        <p:spPr>
          <a:xfrm>
            <a:off x="6426416" y="586203"/>
            <a:ext cx="5096586" cy="5506218"/>
          </a:xfrm>
          <a:prstGeom prst="rect">
            <a:avLst/>
          </a:prstGeom>
        </p:spPr>
      </p:pic>
    </p:spTree>
    <p:extLst>
      <p:ext uri="{BB962C8B-B14F-4D97-AF65-F5344CB8AC3E}">
        <p14:creationId xmlns:p14="http://schemas.microsoft.com/office/powerpoint/2010/main" val="1725930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0E5D8-5297-2EAF-EAF4-84DCA9DA2D7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5A7A1A8-5D06-A7F7-59A1-27CBAE914B10}"/>
              </a:ext>
            </a:extLst>
          </p:cNvPr>
          <p:cNvSpPr txBox="1"/>
          <p:nvPr/>
        </p:nvSpPr>
        <p:spPr>
          <a:xfrm>
            <a:off x="5757419" y="6271797"/>
            <a:ext cx="6434581" cy="430887"/>
          </a:xfrm>
          <a:prstGeom prst="rect">
            <a:avLst/>
          </a:prstGeom>
          <a:noFill/>
        </p:spPr>
        <p:txBody>
          <a:bodyPr wrap="square">
            <a:spAutoFit/>
          </a:bodyPr>
          <a:lstStyle/>
          <a:p>
            <a:pPr algn="r"/>
            <a:r>
              <a:rPr lang="en-GB" sz="1050" dirty="0">
                <a:hlinkClick r:id="rId2"/>
              </a:rPr>
              <a:t>2026 key stage 2 mathematics test mark schemes </a:t>
            </a:r>
          </a:p>
          <a:p>
            <a:pPr algn="r"/>
            <a:r>
              <a:rPr lang="en-GB" sz="1050" dirty="0">
                <a:hlinkClick r:id="rId2"/>
              </a:rPr>
              <a:t>Paper 1: arithmetic, Paper 2: reasoning and Paper 3: reasoning</a:t>
            </a:r>
            <a:endParaRPr lang="en-GB" sz="1050" dirty="0"/>
          </a:p>
        </p:txBody>
      </p:sp>
      <p:pic>
        <p:nvPicPr>
          <p:cNvPr id="4" name="Picture 3">
            <a:extLst>
              <a:ext uri="{FF2B5EF4-FFF2-40B4-BE49-F238E27FC236}">
                <a16:creationId xmlns:a16="http://schemas.microsoft.com/office/drawing/2014/main" id="{33C630C7-EAAB-09AE-AFF7-2BFC10241E86}"/>
              </a:ext>
            </a:extLst>
          </p:cNvPr>
          <p:cNvPicPr>
            <a:picLocks noChangeAspect="1"/>
          </p:cNvPicPr>
          <p:nvPr/>
        </p:nvPicPr>
        <p:blipFill>
          <a:blip r:embed="rId3"/>
          <a:stretch>
            <a:fillRect/>
          </a:stretch>
        </p:blipFill>
        <p:spPr>
          <a:xfrm>
            <a:off x="269484" y="1153045"/>
            <a:ext cx="5628103" cy="2754850"/>
          </a:xfrm>
          <a:prstGeom prst="rect">
            <a:avLst/>
          </a:prstGeom>
        </p:spPr>
      </p:pic>
      <p:pic>
        <p:nvPicPr>
          <p:cNvPr id="7" name="Picture 6">
            <a:extLst>
              <a:ext uri="{FF2B5EF4-FFF2-40B4-BE49-F238E27FC236}">
                <a16:creationId xmlns:a16="http://schemas.microsoft.com/office/drawing/2014/main" id="{177A36CA-4398-0D1D-F3A2-0E28B3510C5A}"/>
              </a:ext>
            </a:extLst>
          </p:cNvPr>
          <p:cNvPicPr>
            <a:picLocks noChangeAspect="1"/>
          </p:cNvPicPr>
          <p:nvPr/>
        </p:nvPicPr>
        <p:blipFill>
          <a:blip r:embed="rId4"/>
          <a:stretch>
            <a:fillRect/>
          </a:stretch>
        </p:blipFill>
        <p:spPr>
          <a:xfrm>
            <a:off x="5897587" y="1243195"/>
            <a:ext cx="5667572" cy="3488951"/>
          </a:xfrm>
          <a:prstGeom prst="rect">
            <a:avLst/>
          </a:prstGeom>
        </p:spPr>
      </p:pic>
    </p:spTree>
    <p:extLst>
      <p:ext uri="{BB962C8B-B14F-4D97-AF65-F5344CB8AC3E}">
        <p14:creationId xmlns:p14="http://schemas.microsoft.com/office/powerpoint/2010/main" val="3675211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8ECA6-8DA7-87BF-6258-F95379D028B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66BE823-374D-FAA6-BB1A-101FBF3B15E6}"/>
              </a:ext>
            </a:extLst>
          </p:cNvPr>
          <p:cNvSpPr txBox="1"/>
          <p:nvPr/>
        </p:nvSpPr>
        <p:spPr>
          <a:xfrm>
            <a:off x="5757419" y="6271797"/>
            <a:ext cx="6434581" cy="430887"/>
          </a:xfrm>
          <a:prstGeom prst="rect">
            <a:avLst/>
          </a:prstGeom>
          <a:noFill/>
        </p:spPr>
        <p:txBody>
          <a:bodyPr wrap="square">
            <a:spAutoFit/>
          </a:bodyPr>
          <a:lstStyle/>
          <a:p>
            <a:pPr algn="r"/>
            <a:r>
              <a:rPr lang="en-GB" sz="1050" dirty="0">
                <a:hlinkClick r:id="rId2"/>
              </a:rPr>
              <a:t>2026 key stage 2 mathematics test mark schemes </a:t>
            </a:r>
          </a:p>
          <a:p>
            <a:pPr algn="r"/>
            <a:r>
              <a:rPr lang="en-GB" sz="1050" dirty="0">
                <a:hlinkClick r:id="rId2"/>
              </a:rPr>
              <a:t>Paper 1: arithmetic, Paper 2: reasoning and Paper 3: reasoning</a:t>
            </a:r>
            <a:endParaRPr lang="en-GB" sz="1050" dirty="0"/>
          </a:p>
        </p:txBody>
      </p:sp>
      <p:pic>
        <p:nvPicPr>
          <p:cNvPr id="5" name="Picture 4">
            <a:extLst>
              <a:ext uri="{FF2B5EF4-FFF2-40B4-BE49-F238E27FC236}">
                <a16:creationId xmlns:a16="http://schemas.microsoft.com/office/drawing/2014/main" id="{22C85AB0-CB05-12AC-E136-432471BE3A31}"/>
              </a:ext>
            </a:extLst>
          </p:cNvPr>
          <p:cNvPicPr>
            <a:picLocks noChangeAspect="1"/>
          </p:cNvPicPr>
          <p:nvPr/>
        </p:nvPicPr>
        <p:blipFill>
          <a:blip r:embed="rId3"/>
          <a:stretch>
            <a:fillRect/>
          </a:stretch>
        </p:blipFill>
        <p:spPr>
          <a:xfrm>
            <a:off x="70380" y="896329"/>
            <a:ext cx="6025620" cy="3495198"/>
          </a:xfrm>
          <a:prstGeom prst="rect">
            <a:avLst/>
          </a:prstGeom>
        </p:spPr>
      </p:pic>
      <p:pic>
        <p:nvPicPr>
          <p:cNvPr id="8" name="Picture 7">
            <a:extLst>
              <a:ext uri="{FF2B5EF4-FFF2-40B4-BE49-F238E27FC236}">
                <a16:creationId xmlns:a16="http://schemas.microsoft.com/office/drawing/2014/main" id="{2233E346-519B-D3C6-2442-F65F44A78445}"/>
              </a:ext>
            </a:extLst>
          </p:cNvPr>
          <p:cNvPicPr>
            <a:picLocks noChangeAspect="1"/>
          </p:cNvPicPr>
          <p:nvPr/>
        </p:nvPicPr>
        <p:blipFill>
          <a:blip r:embed="rId4"/>
          <a:stretch>
            <a:fillRect/>
          </a:stretch>
        </p:blipFill>
        <p:spPr>
          <a:xfrm>
            <a:off x="5928048" y="1019024"/>
            <a:ext cx="6093322" cy="3063587"/>
          </a:xfrm>
          <a:prstGeom prst="rect">
            <a:avLst/>
          </a:prstGeom>
        </p:spPr>
      </p:pic>
      <p:sp>
        <p:nvSpPr>
          <p:cNvPr id="9" name="Star: 5 Points 8">
            <a:extLst>
              <a:ext uri="{FF2B5EF4-FFF2-40B4-BE49-F238E27FC236}">
                <a16:creationId xmlns:a16="http://schemas.microsoft.com/office/drawing/2014/main" id="{3FA0C061-47C0-26EA-2E43-4752ED71DCF3}"/>
              </a:ext>
            </a:extLst>
          </p:cNvPr>
          <p:cNvSpPr/>
          <p:nvPr/>
        </p:nvSpPr>
        <p:spPr>
          <a:xfrm>
            <a:off x="70380" y="1350557"/>
            <a:ext cx="1022686" cy="948275"/>
          </a:xfrm>
          <a:prstGeom prst="star5">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400" b="1" dirty="0"/>
              <a:t>Y4</a:t>
            </a:r>
            <a:endParaRPr lang="en-GB" sz="1000" b="1" dirty="0"/>
          </a:p>
        </p:txBody>
      </p:sp>
    </p:spTree>
    <p:extLst>
      <p:ext uri="{BB962C8B-B14F-4D97-AF65-F5344CB8AC3E}">
        <p14:creationId xmlns:p14="http://schemas.microsoft.com/office/powerpoint/2010/main" val="1516297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3BF59-0081-3223-1A10-2413A1A3F38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42916B2-5A7C-C02D-699C-DB107B87162E}"/>
              </a:ext>
            </a:extLst>
          </p:cNvPr>
          <p:cNvSpPr txBox="1"/>
          <p:nvPr/>
        </p:nvSpPr>
        <p:spPr>
          <a:xfrm>
            <a:off x="5757419" y="6271797"/>
            <a:ext cx="6434581" cy="430887"/>
          </a:xfrm>
          <a:prstGeom prst="rect">
            <a:avLst/>
          </a:prstGeom>
          <a:noFill/>
        </p:spPr>
        <p:txBody>
          <a:bodyPr wrap="square">
            <a:spAutoFit/>
          </a:bodyPr>
          <a:lstStyle/>
          <a:p>
            <a:pPr algn="r"/>
            <a:r>
              <a:rPr lang="en-GB" sz="1050" dirty="0">
                <a:hlinkClick r:id="rId2"/>
              </a:rPr>
              <a:t>2026 key stage 2 mathematics test mark schemes </a:t>
            </a:r>
          </a:p>
          <a:p>
            <a:pPr algn="r"/>
            <a:r>
              <a:rPr lang="en-GB" sz="1050" dirty="0">
                <a:hlinkClick r:id="rId2"/>
              </a:rPr>
              <a:t>Paper 1: arithmetic, Paper 2: reasoning and Paper 3: reasoning</a:t>
            </a:r>
            <a:endParaRPr lang="en-GB" sz="1050" dirty="0"/>
          </a:p>
        </p:txBody>
      </p:sp>
      <p:pic>
        <p:nvPicPr>
          <p:cNvPr id="4" name="Picture 3">
            <a:extLst>
              <a:ext uri="{FF2B5EF4-FFF2-40B4-BE49-F238E27FC236}">
                <a16:creationId xmlns:a16="http://schemas.microsoft.com/office/drawing/2014/main" id="{5F2A061F-E434-C165-3DD4-A438BA6AEB4E}"/>
              </a:ext>
            </a:extLst>
          </p:cNvPr>
          <p:cNvPicPr>
            <a:picLocks noChangeAspect="1"/>
          </p:cNvPicPr>
          <p:nvPr/>
        </p:nvPicPr>
        <p:blipFill>
          <a:blip r:embed="rId3"/>
          <a:stretch>
            <a:fillRect/>
          </a:stretch>
        </p:blipFill>
        <p:spPr>
          <a:xfrm>
            <a:off x="414733" y="347511"/>
            <a:ext cx="5106113" cy="5753903"/>
          </a:xfrm>
          <a:prstGeom prst="rect">
            <a:avLst/>
          </a:prstGeom>
        </p:spPr>
      </p:pic>
      <p:pic>
        <p:nvPicPr>
          <p:cNvPr id="7" name="Picture 6">
            <a:extLst>
              <a:ext uri="{FF2B5EF4-FFF2-40B4-BE49-F238E27FC236}">
                <a16:creationId xmlns:a16="http://schemas.microsoft.com/office/drawing/2014/main" id="{85660549-86FF-FC27-4209-2D1A59143B69}"/>
              </a:ext>
            </a:extLst>
          </p:cNvPr>
          <p:cNvPicPr>
            <a:picLocks noChangeAspect="1"/>
          </p:cNvPicPr>
          <p:nvPr/>
        </p:nvPicPr>
        <p:blipFill>
          <a:blip r:embed="rId4"/>
          <a:stretch>
            <a:fillRect/>
          </a:stretch>
        </p:blipFill>
        <p:spPr>
          <a:xfrm>
            <a:off x="6594944" y="257881"/>
            <a:ext cx="5182323" cy="4248743"/>
          </a:xfrm>
          <a:prstGeom prst="rect">
            <a:avLst/>
          </a:prstGeom>
        </p:spPr>
      </p:pic>
    </p:spTree>
    <p:extLst>
      <p:ext uri="{BB962C8B-B14F-4D97-AF65-F5344CB8AC3E}">
        <p14:creationId xmlns:p14="http://schemas.microsoft.com/office/powerpoint/2010/main" val="2570261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text, application, email&#10;&#10;Description automatically generated">
            <a:extLst>
              <a:ext uri="{FF2B5EF4-FFF2-40B4-BE49-F238E27FC236}">
                <a16:creationId xmlns:a16="http://schemas.microsoft.com/office/drawing/2014/main" id="{511D2520-070A-B6AA-ED76-E5B31A7410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626" y="1529571"/>
            <a:ext cx="5321528" cy="3944287"/>
          </a:xfrm>
          <a:prstGeom prst="rect">
            <a:avLst/>
          </a:prstGeom>
        </p:spPr>
      </p:pic>
      <p:pic>
        <p:nvPicPr>
          <p:cNvPr id="15" name="Picture 14" descr="Table&#10;&#10;Description automatically generated">
            <a:extLst>
              <a:ext uri="{FF2B5EF4-FFF2-40B4-BE49-F238E27FC236}">
                <a16:creationId xmlns:a16="http://schemas.microsoft.com/office/drawing/2014/main" id="{73EB1FD3-06B5-7661-77D0-1071E9AA34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2970" y="3045798"/>
            <a:ext cx="6082237" cy="3515352"/>
          </a:xfrm>
          <a:prstGeom prst="rect">
            <a:avLst/>
          </a:prstGeom>
        </p:spPr>
      </p:pic>
      <p:grpSp>
        <p:nvGrpSpPr>
          <p:cNvPr id="2" name="Group 1">
            <a:extLst>
              <a:ext uri="{FF2B5EF4-FFF2-40B4-BE49-F238E27FC236}">
                <a16:creationId xmlns:a16="http://schemas.microsoft.com/office/drawing/2014/main" id="{0381B793-B17D-6977-C5E6-E31361142B76}"/>
              </a:ext>
            </a:extLst>
          </p:cNvPr>
          <p:cNvGrpSpPr/>
          <p:nvPr/>
        </p:nvGrpSpPr>
        <p:grpSpPr>
          <a:xfrm>
            <a:off x="0" y="89919"/>
            <a:ext cx="12192000" cy="628738"/>
            <a:chOff x="0" y="89919"/>
            <a:chExt cx="12192000" cy="628738"/>
          </a:xfrm>
        </p:grpSpPr>
        <p:pic>
          <p:nvPicPr>
            <p:cNvPr id="4" name="Picture 3">
              <a:extLst>
                <a:ext uri="{FF2B5EF4-FFF2-40B4-BE49-F238E27FC236}">
                  <a16:creationId xmlns:a16="http://schemas.microsoft.com/office/drawing/2014/main" id="{8E7C4D23-59B3-E1EF-7FB1-D0007C2E4048}"/>
                </a:ext>
              </a:extLst>
            </p:cNvPr>
            <p:cNvPicPr>
              <a:picLocks noChangeAspect="1"/>
            </p:cNvPicPr>
            <p:nvPr/>
          </p:nvPicPr>
          <p:blipFill>
            <a:blip r:embed="rId4"/>
            <a:stretch>
              <a:fillRect/>
            </a:stretch>
          </p:blipFill>
          <p:spPr>
            <a:xfrm>
              <a:off x="0" y="89919"/>
              <a:ext cx="10326541" cy="628738"/>
            </a:xfrm>
            <a:prstGeom prst="rect">
              <a:avLst/>
            </a:prstGeom>
          </p:spPr>
        </p:pic>
        <p:pic>
          <p:nvPicPr>
            <p:cNvPr id="5" name="Picture 4">
              <a:extLst>
                <a:ext uri="{FF2B5EF4-FFF2-40B4-BE49-F238E27FC236}">
                  <a16:creationId xmlns:a16="http://schemas.microsoft.com/office/drawing/2014/main" id="{66858622-E9EE-FF2B-4ECB-CF46AF6246FA}"/>
                </a:ext>
              </a:extLst>
            </p:cNvPr>
            <p:cNvPicPr>
              <a:picLocks noChangeAspect="1"/>
            </p:cNvPicPr>
            <p:nvPr/>
          </p:nvPicPr>
          <p:blipFill>
            <a:blip r:embed="rId4"/>
            <a:srcRect l="23521"/>
            <a:stretch>
              <a:fillRect/>
            </a:stretch>
          </p:blipFill>
          <p:spPr>
            <a:xfrm>
              <a:off x="4294334" y="89919"/>
              <a:ext cx="7897666" cy="628738"/>
            </a:xfrm>
            <a:prstGeom prst="rect">
              <a:avLst/>
            </a:prstGeom>
          </p:spPr>
        </p:pic>
      </p:grpSp>
      <p:sp>
        <p:nvSpPr>
          <p:cNvPr id="7" name="TextBox 6">
            <a:extLst>
              <a:ext uri="{FF2B5EF4-FFF2-40B4-BE49-F238E27FC236}">
                <a16:creationId xmlns:a16="http://schemas.microsoft.com/office/drawing/2014/main" id="{000872C9-FAB3-CC3E-F769-CAD006DF1F78}"/>
              </a:ext>
            </a:extLst>
          </p:cNvPr>
          <p:cNvSpPr txBox="1"/>
          <p:nvPr/>
        </p:nvSpPr>
        <p:spPr>
          <a:xfrm>
            <a:off x="0" y="783161"/>
            <a:ext cx="6231636" cy="369332"/>
          </a:xfrm>
          <a:prstGeom prst="rect">
            <a:avLst/>
          </a:prstGeom>
          <a:noFill/>
        </p:spPr>
        <p:txBody>
          <a:bodyPr wrap="square">
            <a:spAutoFit/>
          </a:bodyPr>
          <a:lstStyle/>
          <a:p>
            <a:r>
              <a:rPr lang="en-GB" dirty="0">
                <a:hlinkClick r:id="rId5"/>
              </a:rPr>
              <a:t>Pre-key stage 2 standards - GOV.UK</a:t>
            </a:r>
            <a:endParaRPr lang="en-GB" dirty="0"/>
          </a:p>
        </p:txBody>
      </p:sp>
      <p:pic>
        <p:nvPicPr>
          <p:cNvPr id="12" name="Picture 11">
            <a:extLst>
              <a:ext uri="{FF2B5EF4-FFF2-40B4-BE49-F238E27FC236}">
                <a16:creationId xmlns:a16="http://schemas.microsoft.com/office/drawing/2014/main" id="{3782A356-41C1-A344-3124-7A8856BF4A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6989" y="296850"/>
            <a:ext cx="1913183" cy="24654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43235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5C307-FD3A-47D9-117B-028B53415B2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CB2C64A-495F-AD2D-491E-4FC524622A9C}"/>
              </a:ext>
            </a:extLst>
          </p:cNvPr>
          <p:cNvSpPr txBox="1"/>
          <p:nvPr/>
        </p:nvSpPr>
        <p:spPr>
          <a:xfrm>
            <a:off x="5757419" y="6271797"/>
            <a:ext cx="6434581" cy="430887"/>
          </a:xfrm>
          <a:prstGeom prst="rect">
            <a:avLst/>
          </a:prstGeom>
          <a:noFill/>
        </p:spPr>
        <p:txBody>
          <a:bodyPr wrap="square">
            <a:spAutoFit/>
          </a:bodyPr>
          <a:lstStyle/>
          <a:p>
            <a:pPr algn="r"/>
            <a:r>
              <a:rPr lang="en-GB" sz="1050" dirty="0">
                <a:hlinkClick r:id="rId2"/>
              </a:rPr>
              <a:t>2026 key stage 2 mathematics test mark schemes </a:t>
            </a:r>
          </a:p>
          <a:p>
            <a:pPr algn="r"/>
            <a:r>
              <a:rPr lang="en-GB" sz="1050" dirty="0">
                <a:hlinkClick r:id="rId2"/>
              </a:rPr>
              <a:t>Paper 1: arithmetic, Paper 2: reasoning and Paper 3: reasoning</a:t>
            </a:r>
            <a:endParaRPr lang="en-GB" sz="1050" dirty="0"/>
          </a:p>
        </p:txBody>
      </p:sp>
      <p:pic>
        <p:nvPicPr>
          <p:cNvPr id="5" name="Picture 4">
            <a:extLst>
              <a:ext uri="{FF2B5EF4-FFF2-40B4-BE49-F238E27FC236}">
                <a16:creationId xmlns:a16="http://schemas.microsoft.com/office/drawing/2014/main" id="{93F396CC-6D1A-9091-749F-B7F9C1219391}"/>
              </a:ext>
            </a:extLst>
          </p:cNvPr>
          <p:cNvPicPr>
            <a:picLocks noChangeAspect="1"/>
          </p:cNvPicPr>
          <p:nvPr/>
        </p:nvPicPr>
        <p:blipFill>
          <a:blip r:embed="rId3"/>
          <a:stretch>
            <a:fillRect/>
          </a:stretch>
        </p:blipFill>
        <p:spPr>
          <a:xfrm>
            <a:off x="480149" y="857082"/>
            <a:ext cx="5191850" cy="2400635"/>
          </a:xfrm>
          <a:prstGeom prst="rect">
            <a:avLst/>
          </a:prstGeom>
        </p:spPr>
      </p:pic>
      <p:pic>
        <p:nvPicPr>
          <p:cNvPr id="8" name="Picture 7">
            <a:extLst>
              <a:ext uri="{FF2B5EF4-FFF2-40B4-BE49-F238E27FC236}">
                <a16:creationId xmlns:a16="http://schemas.microsoft.com/office/drawing/2014/main" id="{FEE797BD-4F4A-433E-3D5A-867F2AEDF7B8}"/>
              </a:ext>
            </a:extLst>
          </p:cNvPr>
          <p:cNvPicPr>
            <a:picLocks noChangeAspect="1"/>
          </p:cNvPicPr>
          <p:nvPr/>
        </p:nvPicPr>
        <p:blipFill>
          <a:blip r:embed="rId4"/>
          <a:stretch>
            <a:fillRect/>
          </a:stretch>
        </p:blipFill>
        <p:spPr>
          <a:xfrm>
            <a:off x="6726548" y="808956"/>
            <a:ext cx="5115639" cy="2972215"/>
          </a:xfrm>
          <a:prstGeom prst="rect">
            <a:avLst/>
          </a:prstGeom>
        </p:spPr>
      </p:pic>
    </p:spTree>
    <p:extLst>
      <p:ext uri="{BB962C8B-B14F-4D97-AF65-F5344CB8AC3E}">
        <p14:creationId xmlns:p14="http://schemas.microsoft.com/office/powerpoint/2010/main" val="3323120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D8C57-CBE9-6B09-EF40-C37D4CFED59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B197986-5327-43F6-B78C-3AE828137283}"/>
              </a:ext>
            </a:extLst>
          </p:cNvPr>
          <p:cNvSpPr txBox="1"/>
          <p:nvPr/>
        </p:nvSpPr>
        <p:spPr>
          <a:xfrm>
            <a:off x="5757419" y="6271797"/>
            <a:ext cx="6434581" cy="430887"/>
          </a:xfrm>
          <a:prstGeom prst="rect">
            <a:avLst/>
          </a:prstGeom>
          <a:noFill/>
        </p:spPr>
        <p:txBody>
          <a:bodyPr wrap="square">
            <a:spAutoFit/>
          </a:bodyPr>
          <a:lstStyle/>
          <a:p>
            <a:pPr algn="r"/>
            <a:r>
              <a:rPr lang="en-GB" sz="1050" dirty="0">
                <a:hlinkClick r:id="rId2"/>
              </a:rPr>
              <a:t>2026 key stage 2 mathematics test mark schemes </a:t>
            </a:r>
          </a:p>
          <a:p>
            <a:pPr algn="r"/>
            <a:r>
              <a:rPr lang="en-GB" sz="1050" dirty="0">
                <a:hlinkClick r:id="rId2"/>
              </a:rPr>
              <a:t>Paper 1: arithmetic, Paper 2: reasoning and Paper 3: reasoning</a:t>
            </a:r>
            <a:endParaRPr lang="en-GB" sz="1050" dirty="0"/>
          </a:p>
        </p:txBody>
      </p:sp>
      <p:pic>
        <p:nvPicPr>
          <p:cNvPr id="4" name="Picture 3">
            <a:extLst>
              <a:ext uri="{FF2B5EF4-FFF2-40B4-BE49-F238E27FC236}">
                <a16:creationId xmlns:a16="http://schemas.microsoft.com/office/drawing/2014/main" id="{A75C84C0-5FED-FB0D-9B59-DF7CA604B459}"/>
              </a:ext>
            </a:extLst>
          </p:cNvPr>
          <p:cNvPicPr>
            <a:picLocks noChangeAspect="1"/>
          </p:cNvPicPr>
          <p:nvPr/>
        </p:nvPicPr>
        <p:blipFill>
          <a:blip r:embed="rId3"/>
          <a:stretch>
            <a:fillRect/>
          </a:stretch>
        </p:blipFill>
        <p:spPr>
          <a:xfrm>
            <a:off x="575096" y="770292"/>
            <a:ext cx="5182323" cy="3296110"/>
          </a:xfrm>
          <a:prstGeom prst="rect">
            <a:avLst/>
          </a:prstGeom>
        </p:spPr>
      </p:pic>
      <p:pic>
        <p:nvPicPr>
          <p:cNvPr id="7" name="Picture 6">
            <a:extLst>
              <a:ext uri="{FF2B5EF4-FFF2-40B4-BE49-F238E27FC236}">
                <a16:creationId xmlns:a16="http://schemas.microsoft.com/office/drawing/2014/main" id="{F092E7A8-DB88-3364-6B6A-BF2493C26C3D}"/>
              </a:ext>
            </a:extLst>
          </p:cNvPr>
          <p:cNvPicPr>
            <a:picLocks noChangeAspect="1"/>
          </p:cNvPicPr>
          <p:nvPr/>
        </p:nvPicPr>
        <p:blipFill>
          <a:blip r:embed="rId4"/>
          <a:stretch>
            <a:fillRect/>
          </a:stretch>
        </p:blipFill>
        <p:spPr>
          <a:xfrm>
            <a:off x="6454995" y="649666"/>
            <a:ext cx="5039428" cy="4163006"/>
          </a:xfrm>
          <a:prstGeom prst="rect">
            <a:avLst/>
          </a:prstGeom>
        </p:spPr>
      </p:pic>
    </p:spTree>
    <p:extLst>
      <p:ext uri="{BB962C8B-B14F-4D97-AF65-F5344CB8AC3E}">
        <p14:creationId xmlns:p14="http://schemas.microsoft.com/office/powerpoint/2010/main" val="2800294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27D82-2A52-A723-7B15-C107ADD479B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DFCEA6E-2E78-817D-BEC5-F01D193ECC64}"/>
              </a:ext>
            </a:extLst>
          </p:cNvPr>
          <p:cNvSpPr txBox="1"/>
          <p:nvPr/>
        </p:nvSpPr>
        <p:spPr>
          <a:xfrm>
            <a:off x="5757419" y="6271797"/>
            <a:ext cx="6434581" cy="430887"/>
          </a:xfrm>
          <a:prstGeom prst="rect">
            <a:avLst/>
          </a:prstGeom>
          <a:noFill/>
        </p:spPr>
        <p:txBody>
          <a:bodyPr wrap="square">
            <a:spAutoFit/>
          </a:bodyPr>
          <a:lstStyle/>
          <a:p>
            <a:pPr algn="r"/>
            <a:r>
              <a:rPr lang="en-GB" sz="1050" dirty="0">
                <a:hlinkClick r:id="rId2"/>
              </a:rPr>
              <a:t>2026 key stage 2 mathematics test mark schemes </a:t>
            </a:r>
          </a:p>
          <a:p>
            <a:pPr algn="r"/>
            <a:r>
              <a:rPr lang="en-GB" sz="1050" dirty="0">
                <a:hlinkClick r:id="rId2"/>
              </a:rPr>
              <a:t>Paper 1: arithmetic, Paper 2: reasoning and Paper 3: reasoning</a:t>
            </a:r>
            <a:endParaRPr lang="en-GB" sz="1050" dirty="0"/>
          </a:p>
        </p:txBody>
      </p:sp>
      <p:pic>
        <p:nvPicPr>
          <p:cNvPr id="5" name="Picture 4">
            <a:extLst>
              <a:ext uri="{FF2B5EF4-FFF2-40B4-BE49-F238E27FC236}">
                <a16:creationId xmlns:a16="http://schemas.microsoft.com/office/drawing/2014/main" id="{EFC786AA-0CC2-3D88-03FD-D247D3398A7F}"/>
              </a:ext>
            </a:extLst>
          </p:cNvPr>
          <p:cNvPicPr>
            <a:picLocks noChangeAspect="1"/>
          </p:cNvPicPr>
          <p:nvPr/>
        </p:nvPicPr>
        <p:blipFill>
          <a:blip r:embed="rId3"/>
          <a:stretch>
            <a:fillRect/>
          </a:stretch>
        </p:blipFill>
        <p:spPr>
          <a:xfrm>
            <a:off x="446560" y="561575"/>
            <a:ext cx="5210902" cy="2867425"/>
          </a:xfrm>
          <a:prstGeom prst="rect">
            <a:avLst/>
          </a:prstGeom>
        </p:spPr>
      </p:pic>
      <p:pic>
        <p:nvPicPr>
          <p:cNvPr id="8" name="Picture 7">
            <a:extLst>
              <a:ext uri="{FF2B5EF4-FFF2-40B4-BE49-F238E27FC236}">
                <a16:creationId xmlns:a16="http://schemas.microsoft.com/office/drawing/2014/main" id="{9841E6B2-C7F1-54EA-D222-20BABE38C437}"/>
              </a:ext>
            </a:extLst>
          </p:cNvPr>
          <p:cNvPicPr>
            <a:picLocks noChangeAspect="1"/>
          </p:cNvPicPr>
          <p:nvPr/>
        </p:nvPicPr>
        <p:blipFill>
          <a:blip r:embed="rId4"/>
          <a:stretch>
            <a:fillRect/>
          </a:stretch>
        </p:blipFill>
        <p:spPr>
          <a:xfrm>
            <a:off x="6350205" y="561575"/>
            <a:ext cx="5249008" cy="3591426"/>
          </a:xfrm>
          <a:prstGeom prst="rect">
            <a:avLst/>
          </a:prstGeom>
        </p:spPr>
      </p:pic>
    </p:spTree>
    <p:extLst>
      <p:ext uri="{BB962C8B-B14F-4D97-AF65-F5344CB8AC3E}">
        <p14:creationId xmlns:p14="http://schemas.microsoft.com/office/powerpoint/2010/main" val="2797279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48AA6-DB32-4C56-0CA9-58B73E92F0E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92261ED-2571-615C-19E3-B8836D9E53BF}"/>
              </a:ext>
            </a:extLst>
          </p:cNvPr>
          <p:cNvSpPr txBox="1"/>
          <p:nvPr/>
        </p:nvSpPr>
        <p:spPr>
          <a:xfrm>
            <a:off x="5757419" y="6271797"/>
            <a:ext cx="6434581" cy="430887"/>
          </a:xfrm>
          <a:prstGeom prst="rect">
            <a:avLst/>
          </a:prstGeom>
          <a:noFill/>
        </p:spPr>
        <p:txBody>
          <a:bodyPr wrap="square">
            <a:spAutoFit/>
          </a:bodyPr>
          <a:lstStyle/>
          <a:p>
            <a:pPr algn="r"/>
            <a:r>
              <a:rPr lang="en-GB" sz="1050" dirty="0">
                <a:hlinkClick r:id="rId2"/>
              </a:rPr>
              <a:t>2026 key stage 2 mathematics test mark schemes </a:t>
            </a:r>
          </a:p>
          <a:p>
            <a:pPr algn="r"/>
            <a:r>
              <a:rPr lang="en-GB" sz="1050" dirty="0">
                <a:hlinkClick r:id="rId2"/>
              </a:rPr>
              <a:t>Paper 1: arithmetic, Paper 2: reasoning and Paper 3: reasoning</a:t>
            </a:r>
            <a:endParaRPr lang="en-GB" sz="1050" dirty="0"/>
          </a:p>
        </p:txBody>
      </p:sp>
      <p:pic>
        <p:nvPicPr>
          <p:cNvPr id="4" name="Picture 3">
            <a:extLst>
              <a:ext uri="{FF2B5EF4-FFF2-40B4-BE49-F238E27FC236}">
                <a16:creationId xmlns:a16="http://schemas.microsoft.com/office/drawing/2014/main" id="{B7405A4D-7E85-C5B9-4E89-773E76F3EE0A}"/>
              </a:ext>
            </a:extLst>
          </p:cNvPr>
          <p:cNvPicPr>
            <a:picLocks noChangeAspect="1"/>
          </p:cNvPicPr>
          <p:nvPr/>
        </p:nvPicPr>
        <p:blipFill>
          <a:blip r:embed="rId3"/>
          <a:stretch>
            <a:fillRect/>
          </a:stretch>
        </p:blipFill>
        <p:spPr>
          <a:xfrm>
            <a:off x="556043" y="753003"/>
            <a:ext cx="5201376" cy="3210373"/>
          </a:xfrm>
          <a:prstGeom prst="rect">
            <a:avLst/>
          </a:prstGeom>
        </p:spPr>
      </p:pic>
      <p:pic>
        <p:nvPicPr>
          <p:cNvPr id="7" name="Picture 6">
            <a:extLst>
              <a:ext uri="{FF2B5EF4-FFF2-40B4-BE49-F238E27FC236}">
                <a16:creationId xmlns:a16="http://schemas.microsoft.com/office/drawing/2014/main" id="{E35CD425-EF16-6E82-F5EA-747D072FD53F}"/>
              </a:ext>
            </a:extLst>
          </p:cNvPr>
          <p:cNvPicPr>
            <a:picLocks noChangeAspect="1"/>
          </p:cNvPicPr>
          <p:nvPr/>
        </p:nvPicPr>
        <p:blipFill>
          <a:blip r:embed="rId4"/>
          <a:stretch>
            <a:fillRect/>
          </a:stretch>
        </p:blipFill>
        <p:spPr>
          <a:xfrm>
            <a:off x="6230501" y="753003"/>
            <a:ext cx="5048955" cy="3924848"/>
          </a:xfrm>
          <a:prstGeom prst="rect">
            <a:avLst/>
          </a:prstGeom>
        </p:spPr>
      </p:pic>
    </p:spTree>
    <p:extLst>
      <p:ext uri="{BB962C8B-B14F-4D97-AF65-F5344CB8AC3E}">
        <p14:creationId xmlns:p14="http://schemas.microsoft.com/office/powerpoint/2010/main" val="190259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E406F-0A10-B8C4-5083-56930B628BD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81F7C13-BCFB-7FDD-694F-4B158D19D071}"/>
              </a:ext>
            </a:extLst>
          </p:cNvPr>
          <p:cNvSpPr txBox="1"/>
          <p:nvPr/>
        </p:nvSpPr>
        <p:spPr>
          <a:xfrm>
            <a:off x="5757419" y="6271797"/>
            <a:ext cx="6434581" cy="430887"/>
          </a:xfrm>
          <a:prstGeom prst="rect">
            <a:avLst/>
          </a:prstGeom>
          <a:noFill/>
        </p:spPr>
        <p:txBody>
          <a:bodyPr wrap="square">
            <a:spAutoFit/>
          </a:bodyPr>
          <a:lstStyle/>
          <a:p>
            <a:pPr algn="r"/>
            <a:r>
              <a:rPr lang="en-GB" sz="1050" dirty="0">
                <a:hlinkClick r:id="rId2"/>
              </a:rPr>
              <a:t>2026 key stage 2 mathematics test mark schemes </a:t>
            </a:r>
          </a:p>
          <a:p>
            <a:pPr algn="r"/>
            <a:r>
              <a:rPr lang="en-GB" sz="1050" dirty="0">
                <a:hlinkClick r:id="rId2"/>
              </a:rPr>
              <a:t>Paper 1: arithmetic, Paper 2: reasoning and Paper 3: reasoning</a:t>
            </a:r>
            <a:endParaRPr lang="en-GB" sz="1050" dirty="0"/>
          </a:p>
        </p:txBody>
      </p:sp>
      <p:pic>
        <p:nvPicPr>
          <p:cNvPr id="5" name="Picture 4">
            <a:extLst>
              <a:ext uri="{FF2B5EF4-FFF2-40B4-BE49-F238E27FC236}">
                <a16:creationId xmlns:a16="http://schemas.microsoft.com/office/drawing/2014/main" id="{9AD242A9-9E84-9A29-521E-EF0D22A3EDFE}"/>
              </a:ext>
            </a:extLst>
          </p:cNvPr>
          <p:cNvPicPr>
            <a:picLocks noChangeAspect="1"/>
          </p:cNvPicPr>
          <p:nvPr/>
        </p:nvPicPr>
        <p:blipFill>
          <a:blip r:embed="rId3"/>
          <a:stretch>
            <a:fillRect/>
          </a:stretch>
        </p:blipFill>
        <p:spPr>
          <a:xfrm>
            <a:off x="797485" y="422631"/>
            <a:ext cx="5134692" cy="5849166"/>
          </a:xfrm>
          <a:prstGeom prst="rect">
            <a:avLst/>
          </a:prstGeom>
        </p:spPr>
      </p:pic>
    </p:spTree>
    <p:extLst>
      <p:ext uri="{BB962C8B-B14F-4D97-AF65-F5344CB8AC3E}">
        <p14:creationId xmlns:p14="http://schemas.microsoft.com/office/powerpoint/2010/main" val="1699730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1DEBC-EEF8-2BFB-294E-8D1E713D23B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3C4FCD4-DC22-85EE-1F60-E7301FF16809}"/>
              </a:ext>
            </a:extLst>
          </p:cNvPr>
          <p:cNvSpPr txBox="1"/>
          <p:nvPr/>
        </p:nvSpPr>
        <p:spPr>
          <a:xfrm>
            <a:off x="8269540" y="4231010"/>
            <a:ext cx="3618738" cy="1443152"/>
          </a:xfrm>
          <a:prstGeom prst="rect">
            <a:avLst/>
          </a:prstGeom>
          <a:noFill/>
        </p:spPr>
        <p:txBody>
          <a:bodyPr wrap="square">
            <a:spAutoFit/>
          </a:bodyPr>
          <a:lstStyle/>
          <a:p>
            <a:pPr>
              <a:lnSpc>
                <a:spcPct val="150000"/>
              </a:lnSpc>
            </a:pPr>
            <a:r>
              <a:rPr lang="en-US" sz="1200" b="1" dirty="0">
                <a:solidFill>
                  <a:srgbClr val="0070C0"/>
                </a:solidFill>
                <a:latin typeface="Arial" panose="020B0604020202020204" pitchFamily="34" charset="0"/>
                <a:cs typeface="Arial" panose="020B0604020202020204" pitchFamily="34" charset="0"/>
              </a:rPr>
              <a:t>N – Number and place value</a:t>
            </a:r>
          </a:p>
          <a:p>
            <a:pPr>
              <a:lnSpc>
                <a:spcPct val="150000"/>
              </a:lnSpc>
            </a:pPr>
            <a:r>
              <a:rPr lang="en-US" sz="1200" b="1" dirty="0">
                <a:solidFill>
                  <a:srgbClr val="0070C0"/>
                </a:solidFill>
                <a:latin typeface="Arial" panose="020B0604020202020204" pitchFamily="34" charset="0"/>
                <a:cs typeface="Arial" panose="020B0604020202020204" pitchFamily="34" charset="0"/>
              </a:rPr>
              <a:t>C – Calculations</a:t>
            </a:r>
          </a:p>
          <a:p>
            <a:pPr>
              <a:lnSpc>
                <a:spcPct val="150000"/>
              </a:lnSpc>
            </a:pPr>
            <a:r>
              <a:rPr lang="en-US" sz="1200" b="1" dirty="0">
                <a:solidFill>
                  <a:srgbClr val="0070C0"/>
                </a:solidFill>
                <a:latin typeface="Arial" panose="020B0604020202020204" pitchFamily="34" charset="0"/>
                <a:cs typeface="Arial" panose="020B0604020202020204" pitchFamily="34" charset="0"/>
              </a:rPr>
              <a:t>F – Fractions, decimals and percentages</a:t>
            </a:r>
          </a:p>
          <a:p>
            <a:pPr>
              <a:lnSpc>
                <a:spcPct val="150000"/>
              </a:lnSpc>
            </a:pPr>
            <a:r>
              <a:rPr lang="en-US" sz="1200" b="1" dirty="0">
                <a:solidFill>
                  <a:srgbClr val="0070C0"/>
                </a:solidFill>
                <a:latin typeface="Arial" panose="020B0604020202020204" pitchFamily="34" charset="0"/>
                <a:cs typeface="Arial" panose="020B0604020202020204" pitchFamily="34" charset="0"/>
              </a:rPr>
              <a:t>R – Ratio and proportion</a:t>
            </a:r>
          </a:p>
          <a:p>
            <a:pPr>
              <a:lnSpc>
                <a:spcPct val="150000"/>
              </a:lnSpc>
            </a:pPr>
            <a:r>
              <a:rPr lang="en-US" sz="1200" b="1" dirty="0">
                <a:solidFill>
                  <a:srgbClr val="0070C0"/>
                </a:solidFill>
                <a:latin typeface="Arial" panose="020B0604020202020204" pitchFamily="34" charset="0"/>
                <a:cs typeface="Arial" panose="020B0604020202020204" pitchFamily="34" charset="0"/>
              </a:rPr>
              <a:t>A – Algebra</a:t>
            </a:r>
          </a:p>
        </p:txBody>
      </p:sp>
      <p:sp>
        <p:nvSpPr>
          <p:cNvPr id="6" name="TextBox 5">
            <a:extLst>
              <a:ext uri="{FF2B5EF4-FFF2-40B4-BE49-F238E27FC236}">
                <a16:creationId xmlns:a16="http://schemas.microsoft.com/office/drawing/2014/main" id="{BE2010DC-EF9F-86E6-60E6-5477BB611C4A}"/>
              </a:ext>
            </a:extLst>
          </p:cNvPr>
          <p:cNvSpPr txBox="1"/>
          <p:nvPr/>
        </p:nvSpPr>
        <p:spPr>
          <a:xfrm>
            <a:off x="8269540" y="5602610"/>
            <a:ext cx="3618738" cy="1166153"/>
          </a:xfrm>
          <a:prstGeom prst="rect">
            <a:avLst/>
          </a:prstGeom>
          <a:noFill/>
        </p:spPr>
        <p:txBody>
          <a:bodyPr wrap="square">
            <a:spAutoFit/>
          </a:bodyPr>
          <a:lstStyle/>
          <a:p>
            <a:pPr>
              <a:lnSpc>
                <a:spcPct val="150000"/>
              </a:lnSpc>
            </a:pPr>
            <a:r>
              <a:rPr lang="en-US" sz="1200" b="1" dirty="0">
                <a:solidFill>
                  <a:srgbClr val="0070C0"/>
                </a:solidFill>
                <a:latin typeface="Arial" panose="020B0604020202020204" pitchFamily="34" charset="0"/>
                <a:cs typeface="Arial" panose="020B0604020202020204" pitchFamily="34" charset="0"/>
              </a:rPr>
              <a:t>M – Measurement</a:t>
            </a:r>
          </a:p>
          <a:p>
            <a:pPr>
              <a:lnSpc>
                <a:spcPct val="150000"/>
              </a:lnSpc>
            </a:pPr>
            <a:r>
              <a:rPr lang="en-US" sz="1200" b="1" dirty="0">
                <a:solidFill>
                  <a:srgbClr val="0070C0"/>
                </a:solidFill>
                <a:latin typeface="Arial" panose="020B0604020202020204" pitchFamily="34" charset="0"/>
                <a:cs typeface="Arial" panose="020B0604020202020204" pitchFamily="34" charset="0"/>
              </a:rPr>
              <a:t>G – Geometry – properties of shape</a:t>
            </a:r>
          </a:p>
          <a:p>
            <a:pPr>
              <a:lnSpc>
                <a:spcPct val="150000"/>
              </a:lnSpc>
            </a:pPr>
            <a:r>
              <a:rPr lang="en-US" sz="1200" b="1" dirty="0">
                <a:solidFill>
                  <a:srgbClr val="0070C0"/>
                </a:solidFill>
                <a:latin typeface="Arial" panose="020B0604020202020204" pitchFamily="34" charset="0"/>
                <a:cs typeface="Arial" panose="020B0604020202020204" pitchFamily="34" charset="0"/>
              </a:rPr>
              <a:t>P – Geometry – position and directions</a:t>
            </a:r>
          </a:p>
          <a:p>
            <a:pPr>
              <a:lnSpc>
                <a:spcPct val="150000"/>
              </a:lnSpc>
            </a:pPr>
            <a:r>
              <a:rPr lang="en-US" sz="1200" b="1" dirty="0">
                <a:solidFill>
                  <a:srgbClr val="0070C0"/>
                </a:solidFill>
                <a:latin typeface="Arial" panose="020B0604020202020204" pitchFamily="34" charset="0"/>
                <a:cs typeface="Arial" panose="020B0604020202020204" pitchFamily="34" charset="0"/>
              </a:rPr>
              <a:t>S - Statistics</a:t>
            </a:r>
          </a:p>
        </p:txBody>
      </p:sp>
      <p:pic>
        <p:nvPicPr>
          <p:cNvPr id="2" name="Picture 1">
            <a:extLst>
              <a:ext uri="{FF2B5EF4-FFF2-40B4-BE49-F238E27FC236}">
                <a16:creationId xmlns:a16="http://schemas.microsoft.com/office/drawing/2014/main" id="{BB216894-2C42-E221-9BDB-039EC287FF90}"/>
              </a:ext>
            </a:extLst>
          </p:cNvPr>
          <p:cNvPicPr>
            <a:picLocks noChangeAspect="1"/>
          </p:cNvPicPr>
          <p:nvPr/>
        </p:nvPicPr>
        <p:blipFill>
          <a:blip r:embed="rId2"/>
          <a:srcRect l="66144" b="21988"/>
          <a:stretch>
            <a:fillRect/>
          </a:stretch>
        </p:blipFill>
        <p:spPr>
          <a:xfrm>
            <a:off x="5837212" y="380657"/>
            <a:ext cx="2079566" cy="6096686"/>
          </a:xfrm>
          <a:prstGeom prst="rect">
            <a:avLst/>
          </a:prstGeom>
        </p:spPr>
      </p:pic>
      <p:pic>
        <p:nvPicPr>
          <p:cNvPr id="8" name="Picture 7">
            <a:extLst>
              <a:ext uri="{FF2B5EF4-FFF2-40B4-BE49-F238E27FC236}">
                <a16:creationId xmlns:a16="http://schemas.microsoft.com/office/drawing/2014/main" id="{C0390E2F-0149-3F80-A561-E70279868D90}"/>
              </a:ext>
            </a:extLst>
          </p:cNvPr>
          <p:cNvPicPr>
            <a:picLocks noChangeAspect="1"/>
          </p:cNvPicPr>
          <p:nvPr/>
        </p:nvPicPr>
        <p:blipFill>
          <a:blip r:embed="rId3"/>
          <a:stretch>
            <a:fillRect/>
          </a:stretch>
        </p:blipFill>
        <p:spPr>
          <a:xfrm>
            <a:off x="93032" y="380657"/>
            <a:ext cx="5431378" cy="4804954"/>
          </a:xfrm>
          <a:prstGeom prst="rect">
            <a:avLst/>
          </a:prstGeom>
        </p:spPr>
      </p:pic>
      <p:sp>
        <p:nvSpPr>
          <p:cNvPr id="9" name="Star: 5 Points 8">
            <a:extLst>
              <a:ext uri="{FF2B5EF4-FFF2-40B4-BE49-F238E27FC236}">
                <a16:creationId xmlns:a16="http://schemas.microsoft.com/office/drawing/2014/main" id="{AE43806E-F0E8-129F-890C-A1CA983A609E}"/>
              </a:ext>
            </a:extLst>
          </p:cNvPr>
          <p:cNvSpPr/>
          <p:nvPr/>
        </p:nvSpPr>
        <p:spPr>
          <a:xfrm>
            <a:off x="9589168" y="1013673"/>
            <a:ext cx="1022686" cy="948275"/>
          </a:xfrm>
          <a:prstGeom prst="star5">
            <a:avLst/>
          </a:prstGeom>
          <a:solidFill>
            <a:srgbClr val="F9DE4B"/>
          </a:solidFill>
          <a:ln>
            <a:solidFill>
              <a:srgbClr val="FFC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1400" b="1" dirty="0">
                <a:solidFill>
                  <a:srgbClr val="002060"/>
                </a:solidFill>
              </a:rPr>
              <a:t>Y3</a:t>
            </a:r>
            <a:endParaRPr lang="en-GB" sz="1000" b="1" dirty="0">
              <a:solidFill>
                <a:srgbClr val="002060"/>
              </a:solidFill>
            </a:endParaRPr>
          </a:p>
        </p:txBody>
      </p:sp>
      <p:sp>
        <p:nvSpPr>
          <p:cNvPr id="10" name="Star: 5 Points 9">
            <a:extLst>
              <a:ext uri="{FF2B5EF4-FFF2-40B4-BE49-F238E27FC236}">
                <a16:creationId xmlns:a16="http://schemas.microsoft.com/office/drawing/2014/main" id="{5CC69844-6C0E-15DE-1692-7CA14564C096}"/>
              </a:ext>
            </a:extLst>
          </p:cNvPr>
          <p:cNvSpPr/>
          <p:nvPr/>
        </p:nvSpPr>
        <p:spPr>
          <a:xfrm>
            <a:off x="9589168" y="2385273"/>
            <a:ext cx="1022686" cy="948275"/>
          </a:xfrm>
          <a:prstGeom prst="star5">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400" b="1" dirty="0"/>
              <a:t>Y4</a:t>
            </a:r>
            <a:endParaRPr lang="en-GB" sz="1000" b="1" dirty="0"/>
          </a:p>
        </p:txBody>
      </p:sp>
    </p:spTree>
    <p:extLst>
      <p:ext uri="{BB962C8B-B14F-4D97-AF65-F5344CB8AC3E}">
        <p14:creationId xmlns:p14="http://schemas.microsoft.com/office/powerpoint/2010/main" val="1671689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3FEB6-EDE4-95E1-5A88-98FB8153F49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F9418B3-53E6-525D-CF03-6E1931E4717E}"/>
              </a:ext>
            </a:extLst>
          </p:cNvPr>
          <p:cNvSpPr txBox="1"/>
          <p:nvPr/>
        </p:nvSpPr>
        <p:spPr>
          <a:xfrm>
            <a:off x="686198" y="6175032"/>
            <a:ext cx="8381416" cy="430887"/>
          </a:xfrm>
          <a:prstGeom prst="rect">
            <a:avLst/>
          </a:prstGeom>
          <a:noFill/>
        </p:spPr>
        <p:txBody>
          <a:bodyPr wrap="square" rtlCol="0">
            <a:spAutoFit/>
          </a:bodyPr>
          <a:lstStyle/>
          <a:p>
            <a:r>
              <a:rPr lang="en-GB" sz="2200" dirty="0">
                <a:hlinkClick r:id="rId2"/>
              </a:rPr>
              <a:t>2026 SATs Papers: KS2 SATs Maths Papers Question Breakdown</a:t>
            </a:r>
            <a:endParaRPr lang="en-GB" sz="2200" dirty="0"/>
          </a:p>
        </p:txBody>
      </p:sp>
      <p:sp>
        <p:nvSpPr>
          <p:cNvPr id="4" name="Rectangle 3">
            <a:extLst>
              <a:ext uri="{FF2B5EF4-FFF2-40B4-BE49-F238E27FC236}">
                <a16:creationId xmlns:a16="http://schemas.microsoft.com/office/drawing/2014/main" id="{FCB55A6D-AA9A-A396-6B68-B5669F8D1C69}"/>
              </a:ext>
            </a:extLst>
          </p:cNvPr>
          <p:cNvSpPr/>
          <p:nvPr/>
        </p:nvSpPr>
        <p:spPr>
          <a:xfrm>
            <a:off x="0" y="310066"/>
            <a:ext cx="12192000" cy="466344"/>
          </a:xfrm>
          <a:prstGeom prst="rect">
            <a:avLst/>
          </a:prstGeom>
          <a:solidFill>
            <a:srgbClr val="F9DE4B"/>
          </a:solidFill>
          <a:ln>
            <a:solidFill>
              <a:srgbClr val="F9DE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68A0E692-3330-6EA3-5FA4-6E665871D627}"/>
              </a:ext>
            </a:extLst>
          </p:cNvPr>
          <p:cNvPicPr>
            <a:picLocks noChangeAspect="1"/>
          </p:cNvPicPr>
          <p:nvPr/>
        </p:nvPicPr>
        <p:blipFill>
          <a:blip r:embed="rId3"/>
          <a:stretch>
            <a:fillRect/>
          </a:stretch>
        </p:blipFill>
        <p:spPr>
          <a:xfrm>
            <a:off x="9284628" y="55280"/>
            <a:ext cx="2840300" cy="867341"/>
          </a:xfrm>
          <a:prstGeom prst="rect">
            <a:avLst/>
          </a:prstGeom>
        </p:spPr>
      </p:pic>
      <p:pic>
        <p:nvPicPr>
          <p:cNvPr id="6" name="Picture 5">
            <a:extLst>
              <a:ext uri="{FF2B5EF4-FFF2-40B4-BE49-F238E27FC236}">
                <a16:creationId xmlns:a16="http://schemas.microsoft.com/office/drawing/2014/main" id="{37365E90-D4CD-A44D-37A8-CD63BA94E441}"/>
              </a:ext>
            </a:extLst>
          </p:cNvPr>
          <p:cNvPicPr>
            <a:picLocks noChangeAspect="1"/>
          </p:cNvPicPr>
          <p:nvPr/>
        </p:nvPicPr>
        <p:blipFill>
          <a:blip r:embed="rId4"/>
          <a:stretch>
            <a:fillRect/>
          </a:stretch>
        </p:blipFill>
        <p:spPr>
          <a:xfrm>
            <a:off x="503664" y="1402707"/>
            <a:ext cx="11184672" cy="3385861"/>
          </a:xfrm>
          <a:prstGeom prst="rect">
            <a:avLst/>
          </a:prstGeom>
        </p:spPr>
      </p:pic>
    </p:spTree>
    <p:extLst>
      <p:ext uri="{BB962C8B-B14F-4D97-AF65-F5344CB8AC3E}">
        <p14:creationId xmlns:p14="http://schemas.microsoft.com/office/powerpoint/2010/main" val="3677972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05901-6690-2AAA-E028-473D6E45781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A023686-2DC5-664E-40D1-9DAB76E58F72}"/>
              </a:ext>
            </a:extLst>
          </p:cNvPr>
          <p:cNvSpPr txBox="1"/>
          <p:nvPr/>
        </p:nvSpPr>
        <p:spPr>
          <a:xfrm>
            <a:off x="5757419" y="6271797"/>
            <a:ext cx="6434581" cy="430887"/>
          </a:xfrm>
          <a:prstGeom prst="rect">
            <a:avLst/>
          </a:prstGeom>
          <a:noFill/>
        </p:spPr>
        <p:txBody>
          <a:bodyPr wrap="square">
            <a:spAutoFit/>
          </a:bodyPr>
          <a:lstStyle/>
          <a:p>
            <a:pPr algn="r"/>
            <a:r>
              <a:rPr lang="en-GB" sz="1050" dirty="0">
                <a:hlinkClick r:id="rId2"/>
              </a:rPr>
              <a:t>2026 key stage 2 mathematics test mark schemes </a:t>
            </a:r>
          </a:p>
          <a:p>
            <a:pPr algn="r"/>
            <a:r>
              <a:rPr lang="en-GB" sz="1050" dirty="0">
                <a:hlinkClick r:id="rId2"/>
              </a:rPr>
              <a:t>Paper 1: arithmetic, Paper 2: reasoning and Paper 3: reasoning</a:t>
            </a:r>
            <a:endParaRPr lang="en-GB" sz="1050" dirty="0"/>
          </a:p>
        </p:txBody>
      </p:sp>
      <p:pic>
        <p:nvPicPr>
          <p:cNvPr id="4" name="Picture 3">
            <a:extLst>
              <a:ext uri="{FF2B5EF4-FFF2-40B4-BE49-F238E27FC236}">
                <a16:creationId xmlns:a16="http://schemas.microsoft.com/office/drawing/2014/main" id="{0B73BF6C-EC06-510A-6C0F-134C49CA267B}"/>
              </a:ext>
            </a:extLst>
          </p:cNvPr>
          <p:cNvPicPr>
            <a:picLocks noChangeAspect="1"/>
          </p:cNvPicPr>
          <p:nvPr/>
        </p:nvPicPr>
        <p:blipFill>
          <a:blip r:embed="rId3"/>
          <a:stretch>
            <a:fillRect/>
          </a:stretch>
        </p:blipFill>
        <p:spPr>
          <a:xfrm>
            <a:off x="423142" y="576271"/>
            <a:ext cx="5019649" cy="2588034"/>
          </a:xfrm>
          <a:prstGeom prst="rect">
            <a:avLst/>
          </a:prstGeom>
        </p:spPr>
      </p:pic>
      <p:pic>
        <p:nvPicPr>
          <p:cNvPr id="7" name="Picture 6">
            <a:extLst>
              <a:ext uri="{FF2B5EF4-FFF2-40B4-BE49-F238E27FC236}">
                <a16:creationId xmlns:a16="http://schemas.microsoft.com/office/drawing/2014/main" id="{63B30E9A-1EE9-F41C-452B-1D65AA6D80B7}"/>
              </a:ext>
            </a:extLst>
          </p:cNvPr>
          <p:cNvPicPr>
            <a:picLocks noChangeAspect="1"/>
          </p:cNvPicPr>
          <p:nvPr/>
        </p:nvPicPr>
        <p:blipFill>
          <a:blip r:embed="rId4"/>
          <a:stretch>
            <a:fillRect/>
          </a:stretch>
        </p:blipFill>
        <p:spPr>
          <a:xfrm>
            <a:off x="6212438" y="576271"/>
            <a:ext cx="5277587" cy="3200847"/>
          </a:xfrm>
          <a:prstGeom prst="rect">
            <a:avLst/>
          </a:prstGeom>
        </p:spPr>
      </p:pic>
    </p:spTree>
    <p:extLst>
      <p:ext uri="{BB962C8B-B14F-4D97-AF65-F5344CB8AC3E}">
        <p14:creationId xmlns:p14="http://schemas.microsoft.com/office/powerpoint/2010/main" val="25690402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9C86D-9CF2-98F0-9BEC-196C366B736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DEC168F-E833-9374-31B2-0D65C80897BF}"/>
              </a:ext>
            </a:extLst>
          </p:cNvPr>
          <p:cNvSpPr txBox="1"/>
          <p:nvPr/>
        </p:nvSpPr>
        <p:spPr>
          <a:xfrm>
            <a:off x="5757419" y="6271797"/>
            <a:ext cx="6434581" cy="430887"/>
          </a:xfrm>
          <a:prstGeom prst="rect">
            <a:avLst/>
          </a:prstGeom>
          <a:noFill/>
        </p:spPr>
        <p:txBody>
          <a:bodyPr wrap="square">
            <a:spAutoFit/>
          </a:bodyPr>
          <a:lstStyle/>
          <a:p>
            <a:pPr algn="r"/>
            <a:r>
              <a:rPr lang="en-GB" sz="1050" dirty="0">
                <a:hlinkClick r:id="rId2"/>
              </a:rPr>
              <a:t>2026 key stage 2 mathematics test mark schemes </a:t>
            </a:r>
          </a:p>
          <a:p>
            <a:pPr algn="r"/>
            <a:r>
              <a:rPr lang="en-GB" sz="1050" dirty="0">
                <a:hlinkClick r:id="rId2"/>
              </a:rPr>
              <a:t>Paper 1: arithmetic, Paper 2: reasoning and Paper 3: reasoning</a:t>
            </a:r>
            <a:endParaRPr lang="en-GB" sz="1050" dirty="0"/>
          </a:p>
        </p:txBody>
      </p:sp>
      <p:pic>
        <p:nvPicPr>
          <p:cNvPr id="5" name="Picture 4">
            <a:extLst>
              <a:ext uri="{FF2B5EF4-FFF2-40B4-BE49-F238E27FC236}">
                <a16:creationId xmlns:a16="http://schemas.microsoft.com/office/drawing/2014/main" id="{D27A26A3-662F-FC12-CA70-288E21369367}"/>
              </a:ext>
            </a:extLst>
          </p:cNvPr>
          <p:cNvPicPr>
            <a:picLocks noChangeAspect="1"/>
          </p:cNvPicPr>
          <p:nvPr/>
        </p:nvPicPr>
        <p:blipFill>
          <a:blip r:embed="rId3"/>
          <a:stretch>
            <a:fillRect/>
          </a:stretch>
        </p:blipFill>
        <p:spPr>
          <a:xfrm>
            <a:off x="498707" y="361522"/>
            <a:ext cx="5058481" cy="6134956"/>
          </a:xfrm>
          <a:prstGeom prst="rect">
            <a:avLst/>
          </a:prstGeom>
        </p:spPr>
      </p:pic>
      <p:pic>
        <p:nvPicPr>
          <p:cNvPr id="8" name="Picture 7">
            <a:extLst>
              <a:ext uri="{FF2B5EF4-FFF2-40B4-BE49-F238E27FC236}">
                <a16:creationId xmlns:a16="http://schemas.microsoft.com/office/drawing/2014/main" id="{E5018ACD-C598-DAF7-473E-C0D98CA9AAB3}"/>
              </a:ext>
            </a:extLst>
          </p:cNvPr>
          <p:cNvPicPr>
            <a:picLocks noChangeAspect="1"/>
          </p:cNvPicPr>
          <p:nvPr/>
        </p:nvPicPr>
        <p:blipFill>
          <a:blip r:embed="rId4"/>
          <a:stretch>
            <a:fillRect/>
          </a:stretch>
        </p:blipFill>
        <p:spPr>
          <a:xfrm>
            <a:off x="5757419" y="155316"/>
            <a:ext cx="5087060" cy="2143424"/>
          </a:xfrm>
          <a:prstGeom prst="rect">
            <a:avLst/>
          </a:prstGeom>
        </p:spPr>
      </p:pic>
    </p:spTree>
    <p:extLst>
      <p:ext uri="{BB962C8B-B14F-4D97-AF65-F5344CB8AC3E}">
        <p14:creationId xmlns:p14="http://schemas.microsoft.com/office/powerpoint/2010/main" val="742425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1AD07-6FD5-89DE-CD7D-759AD67CB34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B63C87D-DBC6-D5F2-0F49-6DD960D4CE71}"/>
              </a:ext>
            </a:extLst>
          </p:cNvPr>
          <p:cNvSpPr txBox="1"/>
          <p:nvPr/>
        </p:nvSpPr>
        <p:spPr>
          <a:xfrm>
            <a:off x="5757419" y="6271797"/>
            <a:ext cx="6434581" cy="430887"/>
          </a:xfrm>
          <a:prstGeom prst="rect">
            <a:avLst/>
          </a:prstGeom>
          <a:noFill/>
        </p:spPr>
        <p:txBody>
          <a:bodyPr wrap="square">
            <a:spAutoFit/>
          </a:bodyPr>
          <a:lstStyle/>
          <a:p>
            <a:pPr algn="r"/>
            <a:r>
              <a:rPr lang="en-GB" sz="1050" dirty="0">
                <a:hlinkClick r:id="rId2"/>
              </a:rPr>
              <a:t>2026 key stage 2 mathematics test mark schemes </a:t>
            </a:r>
          </a:p>
          <a:p>
            <a:pPr algn="r"/>
            <a:r>
              <a:rPr lang="en-GB" sz="1050" dirty="0">
                <a:hlinkClick r:id="rId2"/>
              </a:rPr>
              <a:t>Paper 1: arithmetic, Paper 2: reasoning and Paper 3: reasoning</a:t>
            </a:r>
            <a:endParaRPr lang="en-GB" sz="1050" dirty="0"/>
          </a:p>
        </p:txBody>
      </p:sp>
      <p:pic>
        <p:nvPicPr>
          <p:cNvPr id="4" name="Picture 3">
            <a:extLst>
              <a:ext uri="{FF2B5EF4-FFF2-40B4-BE49-F238E27FC236}">
                <a16:creationId xmlns:a16="http://schemas.microsoft.com/office/drawing/2014/main" id="{9CC2C004-8516-E909-D567-62AC54268DAB}"/>
              </a:ext>
            </a:extLst>
          </p:cNvPr>
          <p:cNvPicPr>
            <a:picLocks noChangeAspect="1"/>
          </p:cNvPicPr>
          <p:nvPr/>
        </p:nvPicPr>
        <p:blipFill>
          <a:blip r:embed="rId3"/>
          <a:stretch>
            <a:fillRect/>
          </a:stretch>
        </p:blipFill>
        <p:spPr>
          <a:xfrm>
            <a:off x="546517" y="636891"/>
            <a:ext cx="5210902" cy="4020111"/>
          </a:xfrm>
          <a:prstGeom prst="rect">
            <a:avLst/>
          </a:prstGeom>
        </p:spPr>
      </p:pic>
      <p:pic>
        <p:nvPicPr>
          <p:cNvPr id="7" name="Picture 6">
            <a:extLst>
              <a:ext uri="{FF2B5EF4-FFF2-40B4-BE49-F238E27FC236}">
                <a16:creationId xmlns:a16="http://schemas.microsoft.com/office/drawing/2014/main" id="{2C891E79-1895-5D00-0E7B-17AF63BE2093}"/>
              </a:ext>
            </a:extLst>
          </p:cNvPr>
          <p:cNvPicPr>
            <a:picLocks noChangeAspect="1"/>
          </p:cNvPicPr>
          <p:nvPr/>
        </p:nvPicPr>
        <p:blipFill>
          <a:blip r:embed="rId4"/>
          <a:stretch>
            <a:fillRect/>
          </a:stretch>
        </p:blipFill>
        <p:spPr>
          <a:xfrm>
            <a:off x="6434583" y="636891"/>
            <a:ext cx="5201376" cy="5039428"/>
          </a:xfrm>
          <a:prstGeom prst="rect">
            <a:avLst/>
          </a:prstGeom>
        </p:spPr>
      </p:pic>
    </p:spTree>
    <p:extLst>
      <p:ext uri="{BB962C8B-B14F-4D97-AF65-F5344CB8AC3E}">
        <p14:creationId xmlns:p14="http://schemas.microsoft.com/office/powerpoint/2010/main" val="1284509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36" y="789179"/>
            <a:ext cx="6680554" cy="562038"/>
          </a:xfrm>
        </p:spPr>
        <p:txBody>
          <a:bodyPr>
            <a:normAutofit fontScale="90000"/>
          </a:bodyPr>
          <a:lstStyle/>
          <a:p>
            <a:pPr algn="l"/>
            <a:r>
              <a:rPr lang="en-GB" b="1" dirty="0">
                <a:solidFill>
                  <a:srgbClr val="429AD6"/>
                </a:solidFill>
              </a:rPr>
              <a:t>Pre-key stage 2</a:t>
            </a:r>
          </a:p>
        </p:txBody>
      </p:sp>
      <p:sp>
        <p:nvSpPr>
          <p:cNvPr id="4" name="TextBox 3"/>
          <p:cNvSpPr txBox="1"/>
          <p:nvPr/>
        </p:nvSpPr>
        <p:spPr>
          <a:xfrm>
            <a:off x="139536" y="1592529"/>
            <a:ext cx="5362150" cy="4924425"/>
          </a:xfrm>
          <a:prstGeom prst="rect">
            <a:avLst/>
          </a:prstGeom>
          <a:noFill/>
        </p:spPr>
        <p:txBody>
          <a:bodyPr wrap="square" rtlCol="0">
            <a:spAutoFit/>
          </a:bodyPr>
          <a:lstStyle/>
          <a:p>
            <a:pPr>
              <a:lnSpc>
                <a:spcPct val="150000"/>
              </a:lnSpc>
            </a:pPr>
            <a:r>
              <a:rPr lang="en-GB" sz="2000" b="1" dirty="0">
                <a:latin typeface="Arial" panose="020B0604020202020204" pitchFamily="34" charset="0"/>
                <a:cs typeface="Arial" panose="020B0604020202020204" pitchFamily="34" charset="0"/>
              </a:rPr>
              <a:t>Using the mathematics pre-key stage standards </a:t>
            </a:r>
            <a:endParaRPr lang="en-GB" b="1" dirty="0">
              <a:latin typeface="Arial" panose="020B0604020202020204" pitchFamily="34" charset="0"/>
              <a:cs typeface="Arial" panose="020B0604020202020204" pitchFamily="34" charset="0"/>
            </a:endParaRPr>
          </a:p>
          <a:p>
            <a:pPr>
              <a:lnSpc>
                <a:spcPct val="150000"/>
              </a:lnSpc>
            </a:pPr>
            <a:r>
              <a:rPr lang="en-GB" sz="1600" dirty="0">
                <a:latin typeface="Arial" panose="020B0604020202020204" pitchFamily="34" charset="0"/>
                <a:cs typeface="Arial" panose="020B0604020202020204" pitchFamily="34" charset="0"/>
              </a:rPr>
              <a:t>The six standards in this framework contain a number of ‘pupil can’ statements. To judge that a pupil is working at a standard in mathematics, teachers need to have evidence which demonstrates that the pupil meets </a:t>
            </a:r>
            <a:r>
              <a:rPr lang="en-GB" sz="1600" b="1" dirty="0">
                <a:latin typeface="Arial" panose="020B0604020202020204" pitchFamily="34" charset="0"/>
                <a:cs typeface="Arial" panose="020B0604020202020204" pitchFamily="34" charset="0"/>
              </a:rPr>
              <a:t>all </a:t>
            </a:r>
            <a:r>
              <a:rPr lang="en-GB" sz="1600" dirty="0">
                <a:latin typeface="Arial" panose="020B0604020202020204" pitchFamily="34" charset="0"/>
                <a:cs typeface="Arial" panose="020B0604020202020204" pitchFamily="34" charset="0"/>
              </a:rPr>
              <a:t>of the statements within that standard. </a:t>
            </a:r>
          </a:p>
          <a:p>
            <a:pPr>
              <a:lnSpc>
                <a:spcPct val="150000"/>
              </a:lnSpc>
            </a:pPr>
            <a:endParaRPr lang="en-GB" sz="1600" dirty="0">
              <a:latin typeface="Arial" panose="020B0604020202020204" pitchFamily="34" charset="0"/>
              <a:cs typeface="Arial" panose="020B0604020202020204" pitchFamily="34" charset="0"/>
            </a:endParaRPr>
          </a:p>
          <a:p>
            <a:pPr>
              <a:lnSpc>
                <a:spcPct val="150000"/>
              </a:lnSpc>
            </a:pPr>
            <a:r>
              <a:rPr lang="en-GB" sz="1600" dirty="0">
                <a:latin typeface="Arial" panose="020B0604020202020204" pitchFamily="34" charset="0"/>
                <a:cs typeface="Arial" panose="020B0604020202020204" pitchFamily="34" charset="0"/>
              </a:rPr>
              <a:t>As stated on page 3, teachers should assess each individual pupil based on their own method of communication, and disregard statements which a pupil is physically unable to access. </a:t>
            </a:r>
          </a:p>
          <a:p>
            <a:endParaRPr lang="en-GB" sz="1400" i="1" dirty="0"/>
          </a:p>
        </p:txBody>
      </p:sp>
      <p:pic>
        <p:nvPicPr>
          <p:cNvPr id="6" name="Picture 5" descr="Graphical user interface, text, application&#10;&#10;Description automatically generated">
            <a:extLst>
              <a:ext uri="{FF2B5EF4-FFF2-40B4-BE49-F238E27FC236}">
                <a16:creationId xmlns:a16="http://schemas.microsoft.com/office/drawing/2014/main" id="{E74AA30D-4458-56D1-09A5-52AAC34E03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1686" y="1427392"/>
            <a:ext cx="6355360" cy="5089562"/>
          </a:xfrm>
          <a:prstGeom prst="rect">
            <a:avLst/>
          </a:prstGeom>
        </p:spPr>
      </p:pic>
      <p:grpSp>
        <p:nvGrpSpPr>
          <p:cNvPr id="3" name="Group 2">
            <a:extLst>
              <a:ext uri="{FF2B5EF4-FFF2-40B4-BE49-F238E27FC236}">
                <a16:creationId xmlns:a16="http://schemas.microsoft.com/office/drawing/2014/main" id="{E6CA4688-651E-9ECE-E287-7379A8852698}"/>
              </a:ext>
            </a:extLst>
          </p:cNvPr>
          <p:cNvGrpSpPr/>
          <p:nvPr/>
        </p:nvGrpSpPr>
        <p:grpSpPr>
          <a:xfrm>
            <a:off x="0" y="89919"/>
            <a:ext cx="12192000" cy="628738"/>
            <a:chOff x="0" y="89919"/>
            <a:chExt cx="12192000" cy="628738"/>
          </a:xfrm>
        </p:grpSpPr>
        <p:pic>
          <p:nvPicPr>
            <p:cNvPr id="5" name="Picture 4">
              <a:extLst>
                <a:ext uri="{FF2B5EF4-FFF2-40B4-BE49-F238E27FC236}">
                  <a16:creationId xmlns:a16="http://schemas.microsoft.com/office/drawing/2014/main" id="{476563D4-61EE-E73B-2941-4EDC6ABDDC6A}"/>
                </a:ext>
              </a:extLst>
            </p:cNvPr>
            <p:cNvPicPr>
              <a:picLocks noChangeAspect="1"/>
            </p:cNvPicPr>
            <p:nvPr/>
          </p:nvPicPr>
          <p:blipFill>
            <a:blip r:embed="rId3"/>
            <a:stretch>
              <a:fillRect/>
            </a:stretch>
          </p:blipFill>
          <p:spPr>
            <a:xfrm>
              <a:off x="0" y="89919"/>
              <a:ext cx="10326541" cy="628738"/>
            </a:xfrm>
            <a:prstGeom prst="rect">
              <a:avLst/>
            </a:prstGeom>
          </p:spPr>
        </p:pic>
        <p:pic>
          <p:nvPicPr>
            <p:cNvPr id="7" name="Picture 6">
              <a:extLst>
                <a:ext uri="{FF2B5EF4-FFF2-40B4-BE49-F238E27FC236}">
                  <a16:creationId xmlns:a16="http://schemas.microsoft.com/office/drawing/2014/main" id="{4A9F8642-CF4F-5160-4865-8863D2681303}"/>
                </a:ext>
              </a:extLst>
            </p:cNvPr>
            <p:cNvPicPr>
              <a:picLocks noChangeAspect="1"/>
            </p:cNvPicPr>
            <p:nvPr/>
          </p:nvPicPr>
          <p:blipFill>
            <a:blip r:embed="rId3"/>
            <a:srcRect l="23521"/>
            <a:stretch>
              <a:fillRect/>
            </a:stretch>
          </p:blipFill>
          <p:spPr>
            <a:xfrm>
              <a:off x="4294334" y="89919"/>
              <a:ext cx="7897666" cy="628738"/>
            </a:xfrm>
            <a:prstGeom prst="rect">
              <a:avLst/>
            </a:prstGeom>
          </p:spPr>
        </p:pic>
      </p:grpSp>
    </p:spTree>
    <p:extLst>
      <p:ext uri="{BB962C8B-B14F-4D97-AF65-F5344CB8AC3E}">
        <p14:creationId xmlns:p14="http://schemas.microsoft.com/office/powerpoint/2010/main" val="32960962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AAD8F-6254-A9A1-D045-5784281C604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1EEDDCC-3024-758B-D2F3-17D6A9B43FBE}"/>
              </a:ext>
            </a:extLst>
          </p:cNvPr>
          <p:cNvSpPr txBox="1"/>
          <p:nvPr/>
        </p:nvSpPr>
        <p:spPr>
          <a:xfrm>
            <a:off x="5757419" y="6271797"/>
            <a:ext cx="6434581" cy="430887"/>
          </a:xfrm>
          <a:prstGeom prst="rect">
            <a:avLst/>
          </a:prstGeom>
          <a:noFill/>
        </p:spPr>
        <p:txBody>
          <a:bodyPr wrap="square">
            <a:spAutoFit/>
          </a:bodyPr>
          <a:lstStyle/>
          <a:p>
            <a:pPr algn="r"/>
            <a:r>
              <a:rPr lang="en-GB" sz="1050" dirty="0">
                <a:hlinkClick r:id="rId2"/>
              </a:rPr>
              <a:t>2026 key stage 2 mathematics test mark schemes </a:t>
            </a:r>
          </a:p>
          <a:p>
            <a:pPr algn="r"/>
            <a:r>
              <a:rPr lang="en-GB" sz="1050" dirty="0">
                <a:hlinkClick r:id="rId2"/>
              </a:rPr>
              <a:t>Paper 1: arithmetic, Paper 2: reasoning and Paper 3: reasoning</a:t>
            </a:r>
            <a:endParaRPr lang="en-GB" sz="1050" dirty="0"/>
          </a:p>
        </p:txBody>
      </p:sp>
      <p:pic>
        <p:nvPicPr>
          <p:cNvPr id="5" name="Picture 4">
            <a:extLst>
              <a:ext uri="{FF2B5EF4-FFF2-40B4-BE49-F238E27FC236}">
                <a16:creationId xmlns:a16="http://schemas.microsoft.com/office/drawing/2014/main" id="{CDE45E12-68FD-AAAC-D775-5D8826565D5C}"/>
              </a:ext>
            </a:extLst>
          </p:cNvPr>
          <p:cNvPicPr>
            <a:picLocks noChangeAspect="1"/>
          </p:cNvPicPr>
          <p:nvPr/>
        </p:nvPicPr>
        <p:blipFill>
          <a:blip r:embed="rId3"/>
          <a:stretch>
            <a:fillRect/>
          </a:stretch>
        </p:blipFill>
        <p:spPr>
          <a:xfrm>
            <a:off x="527781" y="477880"/>
            <a:ext cx="5096586" cy="5372850"/>
          </a:xfrm>
          <a:prstGeom prst="rect">
            <a:avLst/>
          </a:prstGeom>
        </p:spPr>
      </p:pic>
      <p:pic>
        <p:nvPicPr>
          <p:cNvPr id="8" name="Picture 7">
            <a:extLst>
              <a:ext uri="{FF2B5EF4-FFF2-40B4-BE49-F238E27FC236}">
                <a16:creationId xmlns:a16="http://schemas.microsoft.com/office/drawing/2014/main" id="{0AC8B0F8-2E63-E5BB-EE49-C1B24198FA4F}"/>
              </a:ext>
            </a:extLst>
          </p:cNvPr>
          <p:cNvPicPr>
            <a:picLocks noChangeAspect="1"/>
          </p:cNvPicPr>
          <p:nvPr/>
        </p:nvPicPr>
        <p:blipFill>
          <a:blip r:embed="rId4"/>
          <a:stretch>
            <a:fillRect/>
          </a:stretch>
        </p:blipFill>
        <p:spPr>
          <a:xfrm>
            <a:off x="6233996" y="538038"/>
            <a:ext cx="5258534" cy="3934374"/>
          </a:xfrm>
          <a:prstGeom prst="rect">
            <a:avLst/>
          </a:prstGeom>
        </p:spPr>
      </p:pic>
    </p:spTree>
    <p:extLst>
      <p:ext uri="{BB962C8B-B14F-4D97-AF65-F5344CB8AC3E}">
        <p14:creationId xmlns:p14="http://schemas.microsoft.com/office/powerpoint/2010/main" val="712454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19C67-AAD9-135B-7049-6E5680289BD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65D4DDC-4694-0277-1185-DD5F57CCD6A8}"/>
              </a:ext>
            </a:extLst>
          </p:cNvPr>
          <p:cNvSpPr txBox="1"/>
          <p:nvPr/>
        </p:nvSpPr>
        <p:spPr>
          <a:xfrm>
            <a:off x="5757419" y="6271797"/>
            <a:ext cx="6434581" cy="430887"/>
          </a:xfrm>
          <a:prstGeom prst="rect">
            <a:avLst/>
          </a:prstGeom>
          <a:noFill/>
        </p:spPr>
        <p:txBody>
          <a:bodyPr wrap="square">
            <a:spAutoFit/>
          </a:bodyPr>
          <a:lstStyle/>
          <a:p>
            <a:pPr algn="r"/>
            <a:r>
              <a:rPr lang="en-GB" sz="1050" dirty="0">
                <a:hlinkClick r:id="rId2"/>
              </a:rPr>
              <a:t>2026 key stage 2 mathematics test mark schemes </a:t>
            </a:r>
          </a:p>
          <a:p>
            <a:pPr algn="r"/>
            <a:r>
              <a:rPr lang="en-GB" sz="1050" dirty="0">
                <a:hlinkClick r:id="rId2"/>
              </a:rPr>
              <a:t>Paper 1: arithmetic, Paper 2: reasoning and Paper 3: reasoning</a:t>
            </a:r>
            <a:endParaRPr lang="en-GB" sz="1050" dirty="0"/>
          </a:p>
        </p:txBody>
      </p:sp>
      <p:pic>
        <p:nvPicPr>
          <p:cNvPr id="4" name="Picture 3">
            <a:extLst>
              <a:ext uri="{FF2B5EF4-FFF2-40B4-BE49-F238E27FC236}">
                <a16:creationId xmlns:a16="http://schemas.microsoft.com/office/drawing/2014/main" id="{0DF9E2BE-593D-DF34-65D3-C9C774513FB9}"/>
              </a:ext>
            </a:extLst>
          </p:cNvPr>
          <p:cNvPicPr>
            <a:picLocks noChangeAspect="1"/>
          </p:cNvPicPr>
          <p:nvPr/>
        </p:nvPicPr>
        <p:blipFill>
          <a:blip r:embed="rId3"/>
          <a:stretch>
            <a:fillRect/>
          </a:stretch>
        </p:blipFill>
        <p:spPr>
          <a:xfrm>
            <a:off x="422247" y="588957"/>
            <a:ext cx="5163271" cy="1276528"/>
          </a:xfrm>
          <a:prstGeom prst="rect">
            <a:avLst/>
          </a:prstGeom>
        </p:spPr>
      </p:pic>
      <p:pic>
        <p:nvPicPr>
          <p:cNvPr id="7" name="Picture 6">
            <a:extLst>
              <a:ext uri="{FF2B5EF4-FFF2-40B4-BE49-F238E27FC236}">
                <a16:creationId xmlns:a16="http://schemas.microsoft.com/office/drawing/2014/main" id="{ED3C7191-397E-14C7-5F2B-082163568055}"/>
              </a:ext>
            </a:extLst>
          </p:cNvPr>
          <p:cNvPicPr>
            <a:picLocks noChangeAspect="1"/>
          </p:cNvPicPr>
          <p:nvPr/>
        </p:nvPicPr>
        <p:blipFill>
          <a:blip r:embed="rId4"/>
          <a:stretch>
            <a:fillRect/>
          </a:stretch>
        </p:blipFill>
        <p:spPr>
          <a:xfrm>
            <a:off x="221206" y="2133707"/>
            <a:ext cx="5268060" cy="4353533"/>
          </a:xfrm>
          <a:prstGeom prst="rect">
            <a:avLst/>
          </a:prstGeom>
        </p:spPr>
      </p:pic>
      <p:pic>
        <p:nvPicPr>
          <p:cNvPr id="10" name="Picture 9">
            <a:extLst>
              <a:ext uri="{FF2B5EF4-FFF2-40B4-BE49-F238E27FC236}">
                <a16:creationId xmlns:a16="http://schemas.microsoft.com/office/drawing/2014/main" id="{B6D6081B-E178-41DC-3E98-E11CE0192DBB}"/>
              </a:ext>
            </a:extLst>
          </p:cNvPr>
          <p:cNvPicPr>
            <a:picLocks noChangeAspect="1"/>
          </p:cNvPicPr>
          <p:nvPr/>
        </p:nvPicPr>
        <p:blipFill>
          <a:blip r:embed="rId5"/>
          <a:stretch>
            <a:fillRect/>
          </a:stretch>
        </p:blipFill>
        <p:spPr>
          <a:xfrm>
            <a:off x="6402600" y="386728"/>
            <a:ext cx="4584756" cy="5629061"/>
          </a:xfrm>
          <a:prstGeom prst="rect">
            <a:avLst/>
          </a:prstGeom>
        </p:spPr>
      </p:pic>
    </p:spTree>
    <p:extLst>
      <p:ext uri="{BB962C8B-B14F-4D97-AF65-F5344CB8AC3E}">
        <p14:creationId xmlns:p14="http://schemas.microsoft.com/office/powerpoint/2010/main" val="1118755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DAB28-A892-9F5A-4B7C-9467322EE33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C3E8D2C-0BCC-31ED-EE66-EC4095BA44F8}"/>
              </a:ext>
            </a:extLst>
          </p:cNvPr>
          <p:cNvSpPr txBox="1"/>
          <p:nvPr/>
        </p:nvSpPr>
        <p:spPr>
          <a:xfrm>
            <a:off x="5757419" y="6271797"/>
            <a:ext cx="6434581" cy="430887"/>
          </a:xfrm>
          <a:prstGeom prst="rect">
            <a:avLst/>
          </a:prstGeom>
          <a:noFill/>
        </p:spPr>
        <p:txBody>
          <a:bodyPr wrap="square">
            <a:spAutoFit/>
          </a:bodyPr>
          <a:lstStyle/>
          <a:p>
            <a:pPr algn="r"/>
            <a:r>
              <a:rPr lang="en-GB" sz="1050" dirty="0">
                <a:hlinkClick r:id="rId2"/>
              </a:rPr>
              <a:t>2026 key stage 2 mathematics test mark schemes </a:t>
            </a:r>
          </a:p>
          <a:p>
            <a:pPr algn="r"/>
            <a:r>
              <a:rPr lang="en-GB" sz="1050" dirty="0">
                <a:hlinkClick r:id="rId2"/>
              </a:rPr>
              <a:t>Paper 1: arithmetic, Paper 2: reasoning and Paper 3: reasoning</a:t>
            </a:r>
            <a:endParaRPr lang="en-GB" sz="1050" dirty="0"/>
          </a:p>
        </p:txBody>
      </p:sp>
      <p:pic>
        <p:nvPicPr>
          <p:cNvPr id="5" name="Picture 4">
            <a:extLst>
              <a:ext uri="{FF2B5EF4-FFF2-40B4-BE49-F238E27FC236}">
                <a16:creationId xmlns:a16="http://schemas.microsoft.com/office/drawing/2014/main" id="{949181D7-9BDF-C33C-27DC-4E584CFC6D0F}"/>
              </a:ext>
            </a:extLst>
          </p:cNvPr>
          <p:cNvPicPr>
            <a:picLocks noChangeAspect="1"/>
          </p:cNvPicPr>
          <p:nvPr/>
        </p:nvPicPr>
        <p:blipFill>
          <a:blip r:embed="rId3"/>
          <a:stretch>
            <a:fillRect/>
          </a:stretch>
        </p:blipFill>
        <p:spPr>
          <a:xfrm>
            <a:off x="443807" y="320297"/>
            <a:ext cx="5144218" cy="4220164"/>
          </a:xfrm>
          <a:prstGeom prst="rect">
            <a:avLst/>
          </a:prstGeom>
        </p:spPr>
      </p:pic>
      <p:pic>
        <p:nvPicPr>
          <p:cNvPr id="8" name="Picture 7">
            <a:extLst>
              <a:ext uri="{FF2B5EF4-FFF2-40B4-BE49-F238E27FC236}">
                <a16:creationId xmlns:a16="http://schemas.microsoft.com/office/drawing/2014/main" id="{A1A65746-E21F-1E06-8CA9-BCAB83268410}"/>
              </a:ext>
            </a:extLst>
          </p:cNvPr>
          <p:cNvPicPr>
            <a:picLocks noChangeAspect="1"/>
          </p:cNvPicPr>
          <p:nvPr/>
        </p:nvPicPr>
        <p:blipFill>
          <a:blip r:embed="rId4"/>
          <a:stretch>
            <a:fillRect/>
          </a:stretch>
        </p:blipFill>
        <p:spPr>
          <a:xfrm>
            <a:off x="6603977" y="542562"/>
            <a:ext cx="4991797" cy="1609950"/>
          </a:xfrm>
          <a:prstGeom prst="rect">
            <a:avLst/>
          </a:prstGeom>
        </p:spPr>
      </p:pic>
      <p:pic>
        <p:nvPicPr>
          <p:cNvPr id="11" name="Picture 10">
            <a:extLst>
              <a:ext uri="{FF2B5EF4-FFF2-40B4-BE49-F238E27FC236}">
                <a16:creationId xmlns:a16="http://schemas.microsoft.com/office/drawing/2014/main" id="{905109FA-E207-5148-793A-07E6B4E048D0}"/>
              </a:ext>
            </a:extLst>
          </p:cNvPr>
          <p:cNvPicPr>
            <a:picLocks noChangeAspect="1"/>
          </p:cNvPicPr>
          <p:nvPr/>
        </p:nvPicPr>
        <p:blipFill>
          <a:blip r:embed="rId5"/>
          <a:stretch>
            <a:fillRect/>
          </a:stretch>
        </p:blipFill>
        <p:spPr>
          <a:xfrm>
            <a:off x="6537292" y="2664126"/>
            <a:ext cx="5125165" cy="3096057"/>
          </a:xfrm>
          <a:prstGeom prst="rect">
            <a:avLst/>
          </a:prstGeom>
        </p:spPr>
      </p:pic>
    </p:spTree>
    <p:extLst>
      <p:ext uri="{BB962C8B-B14F-4D97-AF65-F5344CB8AC3E}">
        <p14:creationId xmlns:p14="http://schemas.microsoft.com/office/powerpoint/2010/main" val="19356004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9A413-E2C0-E5C3-D423-E9F0BB3E1FB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BAFA9F-A8CF-176D-1C30-B0897C34C670}"/>
              </a:ext>
            </a:extLst>
          </p:cNvPr>
          <p:cNvSpPr txBox="1"/>
          <p:nvPr/>
        </p:nvSpPr>
        <p:spPr>
          <a:xfrm>
            <a:off x="5757419" y="6271797"/>
            <a:ext cx="6434581" cy="430887"/>
          </a:xfrm>
          <a:prstGeom prst="rect">
            <a:avLst/>
          </a:prstGeom>
          <a:noFill/>
        </p:spPr>
        <p:txBody>
          <a:bodyPr wrap="square">
            <a:spAutoFit/>
          </a:bodyPr>
          <a:lstStyle/>
          <a:p>
            <a:pPr algn="r"/>
            <a:r>
              <a:rPr lang="en-GB" sz="1050" dirty="0">
                <a:hlinkClick r:id="rId2"/>
              </a:rPr>
              <a:t>2026 key stage 2 mathematics test mark schemes </a:t>
            </a:r>
          </a:p>
          <a:p>
            <a:pPr algn="r"/>
            <a:r>
              <a:rPr lang="en-GB" sz="1050" dirty="0">
                <a:hlinkClick r:id="rId2"/>
              </a:rPr>
              <a:t>Paper 1: arithmetic, Paper 2: reasoning and Paper 3: reasoning</a:t>
            </a:r>
            <a:endParaRPr lang="en-GB" sz="1050" dirty="0"/>
          </a:p>
        </p:txBody>
      </p:sp>
      <p:pic>
        <p:nvPicPr>
          <p:cNvPr id="4" name="Picture 3">
            <a:extLst>
              <a:ext uri="{FF2B5EF4-FFF2-40B4-BE49-F238E27FC236}">
                <a16:creationId xmlns:a16="http://schemas.microsoft.com/office/drawing/2014/main" id="{843A34A6-6BEB-1051-F89C-B75163ADD53F}"/>
              </a:ext>
            </a:extLst>
          </p:cNvPr>
          <p:cNvPicPr>
            <a:picLocks noChangeAspect="1"/>
          </p:cNvPicPr>
          <p:nvPr/>
        </p:nvPicPr>
        <p:blipFill>
          <a:blip r:embed="rId3"/>
          <a:stretch>
            <a:fillRect/>
          </a:stretch>
        </p:blipFill>
        <p:spPr>
          <a:xfrm>
            <a:off x="393422" y="394052"/>
            <a:ext cx="5172797" cy="5877745"/>
          </a:xfrm>
          <a:prstGeom prst="rect">
            <a:avLst/>
          </a:prstGeom>
        </p:spPr>
      </p:pic>
      <p:pic>
        <p:nvPicPr>
          <p:cNvPr id="7" name="Picture 6">
            <a:extLst>
              <a:ext uri="{FF2B5EF4-FFF2-40B4-BE49-F238E27FC236}">
                <a16:creationId xmlns:a16="http://schemas.microsoft.com/office/drawing/2014/main" id="{D8DCEE64-0ED0-527E-B046-812B552A4D24}"/>
              </a:ext>
            </a:extLst>
          </p:cNvPr>
          <p:cNvPicPr>
            <a:picLocks noChangeAspect="1"/>
          </p:cNvPicPr>
          <p:nvPr/>
        </p:nvPicPr>
        <p:blipFill>
          <a:blip r:embed="rId4"/>
          <a:stretch>
            <a:fillRect/>
          </a:stretch>
        </p:blipFill>
        <p:spPr>
          <a:xfrm>
            <a:off x="6096000" y="569776"/>
            <a:ext cx="5096586" cy="3143689"/>
          </a:xfrm>
          <a:prstGeom prst="rect">
            <a:avLst/>
          </a:prstGeom>
        </p:spPr>
      </p:pic>
    </p:spTree>
    <p:extLst>
      <p:ext uri="{BB962C8B-B14F-4D97-AF65-F5344CB8AC3E}">
        <p14:creationId xmlns:p14="http://schemas.microsoft.com/office/powerpoint/2010/main" val="2800742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83042-74E1-76AE-90FD-8D390DC46B5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AE3BBB1-F180-C6E8-BF95-763882F31B47}"/>
              </a:ext>
            </a:extLst>
          </p:cNvPr>
          <p:cNvSpPr txBox="1"/>
          <p:nvPr/>
        </p:nvSpPr>
        <p:spPr>
          <a:xfrm>
            <a:off x="5757419" y="6271797"/>
            <a:ext cx="6434581" cy="430887"/>
          </a:xfrm>
          <a:prstGeom prst="rect">
            <a:avLst/>
          </a:prstGeom>
          <a:noFill/>
        </p:spPr>
        <p:txBody>
          <a:bodyPr wrap="square">
            <a:spAutoFit/>
          </a:bodyPr>
          <a:lstStyle/>
          <a:p>
            <a:pPr algn="r"/>
            <a:r>
              <a:rPr lang="en-GB" sz="1050" dirty="0">
                <a:hlinkClick r:id="rId2"/>
              </a:rPr>
              <a:t>2026 key stage 2 mathematics test mark schemes </a:t>
            </a:r>
          </a:p>
          <a:p>
            <a:pPr algn="r"/>
            <a:r>
              <a:rPr lang="en-GB" sz="1050" dirty="0">
                <a:hlinkClick r:id="rId2"/>
              </a:rPr>
              <a:t>Paper 1: arithmetic, Paper 2: reasoning and Paper 3: reasoning</a:t>
            </a:r>
            <a:endParaRPr lang="en-GB" sz="1050" dirty="0"/>
          </a:p>
        </p:txBody>
      </p:sp>
      <p:pic>
        <p:nvPicPr>
          <p:cNvPr id="5" name="Picture 4">
            <a:extLst>
              <a:ext uri="{FF2B5EF4-FFF2-40B4-BE49-F238E27FC236}">
                <a16:creationId xmlns:a16="http://schemas.microsoft.com/office/drawing/2014/main" id="{6604F369-AAA5-D2D3-01E5-EED9477FD8A1}"/>
              </a:ext>
            </a:extLst>
          </p:cNvPr>
          <p:cNvPicPr>
            <a:picLocks noChangeAspect="1"/>
          </p:cNvPicPr>
          <p:nvPr/>
        </p:nvPicPr>
        <p:blipFill>
          <a:blip r:embed="rId3"/>
          <a:stretch>
            <a:fillRect/>
          </a:stretch>
        </p:blipFill>
        <p:spPr>
          <a:xfrm>
            <a:off x="517938" y="349187"/>
            <a:ext cx="5239481" cy="3296110"/>
          </a:xfrm>
          <a:prstGeom prst="rect">
            <a:avLst/>
          </a:prstGeom>
        </p:spPr>
      </p:pic>
      <p:pic>
        <p:nvPicPr>
          <p:cNvPr id="8" name="Picture 7">
            <a:extLst>
              <a:ext uri="{FF2B5EF4-FFF2-40B4-BE49-F238E27FC236}">
                <a16:creationId xmlns:a16="http://schemas.microsoft.com/office/drawing/2014/main" id="{422FC207-3F34-B91D-3CED-2F5A83494B3C}"/>
              </a:ext>
            </a:extLst>
          </p:cNvPr>
          <p:cNvPicPr>
            <a:picLocks noChangeAspect="1"/>
          </p:cNvPicPr>
          <p:nvPr/>
        </p:nvPicPr>
        <p:blipFill>
          <a:blip r:embed="rId4"/>
          <a:stretch>
            <a:fillRect/>
          </a:stretch>
        </p:blipFill>
        <p:spPr>
          <a:xfrm>
            <a:off x="6257070" y="349187"/>
            <a:ext cx="5068007" cy="5172797"/>
          </a:xfrm>
          <a:prstGeom prst="rect">
            <a:avLst/>
          </a:prstGeom>
        </p:spPr>
      </p:pic>
    </p:spTree>
    <p:extLst>
      <p:ext uri="{BB962C8B-B14F-4D97-AF65-F5344CB8AC3E}">
        <p14:creationId xmlns:p14="http://schemas.microsoft.com/office/powerpoint/2010/main" val="1908282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16C49-4E00-0355-0EA0-860A12F356D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6FDBCB9-ABB9-31D2-F3B4-50A4F13A672A}"/>
              </a:ext>
            </a:extLst>
          </p:cNvPr>
          <p:cNvSpPr txBox="1"/>
          <p:nvPr/>
        </p:nvSpPr>
        <p:spPr>
          <a:xfrm>
            <a:off x="5757419" y="6271797"/>
            <a:ext cx="6434581" cy="430887"/>
          </a:xfrm>
          <a:prstGeom prst="rect">
            <a:avLst/>
          </a:prstGeom>
          <a:noFill/>
        </p:spPr>
        <p:txBody>
          <a:bodyPr wrap="square">
            <a:spAutoFit/>
          </a:bodyPr>
          <a:lstStyle/>
          <a:p>
            <a:pPr algn="r"/>
            <a:r>
              <a:rPr lang="en-GB" sz="1050" dirty="0">
                <a:hlinkClick r:id="rId2"/>
              </a:rPr>
              <a:t>2026 key stage 2 mathematics test mark schemes </a:t>
            </a:r>
          </a:p>
          <a:p>
            <a:pPr algn="r"/>
            <a:r>
              <a:rPr lang="en-GB" sz="1050" dirty="0">
                <a:hlinkClick r:id="rId2"/>
              </a:rPr>
              <a:t>Paper 1: arithmetic, Paper 2: reasoning and Paper 3: reasoning</a:t>
            </a:r>
            <a:endParaRPr lang="en-GB" sz="1050" dirty="0"/>
          </a:p>
        </p:txBody>
      </p:sp>
      <p:pic>
        <p:nvPicPr>
          <p:cNvPr id="4" name="Picture 3">
            <a:extLst>
              <a:ext uri="{FF2B5EF4-FFF2-40B4-BE49-F238E27FC236}">
                <a16:creationId xmlns:a16="http://schemas.microsoft.com/office/drawing/2014/main" id="{4BAE7C55-45FB-FBFF-474A-291BE661A95D}"/>
              </a:ext>
            </a:extLst>
          </p:cNvPr>
          <p:cNvPicPr>
            <a:picLocks noChangeAspect="1"/>
          </p:cNvPicPr>
          <p:nvPr/>
        </p:nvPicPr>
        <p:blipFill>
          <a:blip r:embed="rId3"/>
          <a:stretch>
            <a:fillRect/>
          </a:stretch>
        </p:blipFill>
        <p:spPr>
          <a:xfrm>
            <a:off x="601980" y="478534"/>
            <a:ext cx="5020376" cy="3181794"/>
          </a:xfrm>
          <a:prstGeom prst="rect">
            <a:avLst/>
          </a:prstGeom>
        </p:spPr>
      </p:pic>
      <p:pic>
        <p:nvPicPr>
          <p:cNvPr id="7" name="Picture 6">
            <a:extLst>
              <a:ext uri="{FF2B5EF4-FFF2-40B4-BE49-F238E27FC236}">
                <a16:creationId xmlns:a16="http://schemas.microsoft.com/office/drawing/2014/main" id="{1DE1CD8D-6514-FBA2-8AC9-C42F63A52248}"/>
              </a:ext>
            </a:extLst>
          </p:cNvPr>
          <p:cNvPicPr>
            <a:picLocks noChangeAspect="1"/>
          </p:cNvPicPr>
          <p:nvPr/>
        </p:nvPicPr>
        <p:blipFill>
          <a:blip r:embed="rId4"/>
          <a:stretch>
            <a:fillRect/>
          </a:stretch>
        </p:blipFill>
        <p:spPr>
          <a:xfrm>
            <a:off x="6223976" y="272412"/>
            <a:ext cx="4724762" cy="5862526"/>
          </a:xfrm>
          <a:prstGeom prst="rect">
            <a:avLst/>
          </a:prstGeom>
        </p:spPr>
      </p:pic>
    </p:spTree>
    <p:extLst>
      <p:ext uri="{BB962C8B-B14F-4D97-AF65-F5344CB8AC3E}">
        <p14:creationId xmlns:p14="http://schemas.microsoft.com/office/powerpoint/2010/main" val="2842815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2BE599-B81E-6A49-F783-DF78DE3D49B5}"/>
              </a:ext>
            </a:extLst>
          </p:cNvPr>
          <p:cNvGrpSpPr/>
          <p:nvPr/>
        </p:nvGrpSpPr>
        <p:grpSpPr>
          <a:xfrm>
            <a:off x="0" y="89919"/>
            <a:ext cx="12192000" cy="628738"/>
            <a:chOff x="0" y="89919"/>
            <a:chExt cx="12192000" cy="628738"/>
          </a:xfrm>
        </p:grpSpPr>
        <p:pic>
          <p:nvPicPr>
            <p:cNvPr id="3" name="Picture 2">
              <a:extLst>
                <a:ext uri="{FF2B5EF4-FFF2-40B4-BE49-F238E27FC236}">
                  <a16:creationId xmlns:a16="http://schemas.microsoft.com/office/drawing/2014/main" id="{7EEF918A-924A-C013-1332-75A96762936B}"/>
                </a:ext>
              </a:extLst>
            </p:cNvPr>
            <p:cNvPicPr>
              <a:picLocks noChangeAspect="1"/>
            </p:cNvPicPr>
            <p:nvPr/>
          </p:nvPicPr>
          <p:blipFill>
            <a:blip r:embed="rId2"/>
            <a:stretch>
              <a:fillRect/>
            </a:stretch>
          </p:blipFill>
          <p:spPr>
            <a:xfrm>
              <a:off x="0" y="89919"/>
              <a:ext cx="10326541" cy="628738"/>
            </a:xfrm>
            <a:prstGeom prst="rect">
              <a:avLst/>
            </a:prstGeom>
          </p:spPr>
        </p:pic>
        <p:pic>
          <p:nvPicPr>
            <p:cNvPr id="5" name="Picture 4">
              <a:extLst>
                <a:ext uri="{FF2B5EF4-FFF2-40B4-BE49-F238E27FC236}">
                  <a16:creationId xmlns:a16="http://schemas.microsoft.com/office/drawing/2014/main" id="{504BD826-4CA7-B56E-7488-1F7FF0CE5FAE}"/>
                </a:ext>
              </a:extLst>
            </p:cNvPr>
            <p:cNvPicPr>
              <a:picLocks noChangeAspect="1"/>
            </p:cNvPicPr>
            <p:nvPr/>
          </p:nvPicPr>
          <p:blipFill>
            <a:blip r:embed="rId2"/>
            <a:srcRect l="23521"/>
            <a:stretch>
              <a:fillRect/>
            </a:stretch>
          </p:blipFill>
          <p:spPr>
            <a:xfrm>
              <a:off x="4294334" y="89919"/>
              <a:ext cx="7897666" cy="628738"/>
            </a:xfrm>
            <a:prstGeom prst="rect">
              <a:avLst/>
            </a:prstGeom>
          </p:spPr>
        </p:pic>
      </p:grpSp>
      <p:pic>
        <p:nvPicPr>
          <p:cNvPr id="4" name="Picture 3" descr="Graphical user interface, text, application&#10;&#10;Description automatically generated">
            <a:extLst>
              <a:ext uri="{FF2B5EF4-FFF2-40B4-BE49-F238E27FC236}">
                <a16:creationId xmlns:a16="http://schemas.microsoft.com/office/drawing/2014/main" id="{2ED2902F-F644-65C7-0D29-187870580F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282" y="884499"/>
            <a:ext cx="4602326" cy="5883582"/>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ACE62649-6676-7593-3D07-96ECECB018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9193" y="288439"/>
            <a:ext cx="4450411" cy="6281121"/>
          </a:xfrm>
          <a:prstGeom prst="rect">
            <a:avLst/>
          </a:prstGeom>
        </p:spPr>
      </p:pic>
    </p:spTree>
    <p:extLst>
      <p:ext uri="{BB962C8B-B14F-4D97-AF65-F5344CB8AC3E}">
        <p14:creationId xmlns:p14="http://schemas.microsoft.com/office/powerpoint/2010/main" val="1869072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E7976-4FC7-83D4-AA92-80E063CE9913}"/>
              </a:ext>
            </a:extLst>
          </p:cNvPr>
          <p:cNvSpPr>
            <a:spLocks noGrp="1"/>
          </p:cNvSpPr>
          <p:nvPr>
            <p:ph type="title"/>
          </p:nvPr>
        </p:nvSpPr>
        <p:spPr>
          <a:xfrm>
            <a:off x="686198" y="488951"/>
            <a:ext cx="10667261" cy="1325563"/>
          </a:xfrm>
        </p:spPr>
        <p:txBody>
          <a:bodyPr/>
          <a:lstStyle/>
          <a:p>
            <a:r>
              <a:rPr lang="en-GB" b="1" dirty="0"/>
              <a:t>Summary from Third Space:</a:t>
            </a:r>
          </a:p>
        </p:txBody>
      </p:sp>
      <p:sp>
        <p:nvSpPr>
          <p:cNvPr id="3" name="Rectangle 2">
            <a:extLst>
              <a:ext uri="{FF2B5EF4-FFF2-40B4-BE49-F238E27FC236}">
                <a16:creationId xmlns:a16="http://schemas.microsoft.com/office/drawing/2014/main" id="{FEBCDB0C-3EFE-DE15-29B6-AD1331E2F520}"/>
              </a:ext>
            </a:extLst>
          </p:cNvPr>
          <p:cNvSpPr/>
          <p:nvPr/>
        </p:nvSpPr>
        <p:spPr>
          <a:xfrm>
            <a:off x="0" y="310066"/>
            <a:ext cx="12192000" cy="466344"/>
          </a:xfrm>
          <a:prstGeom prst="rect">
            <a:avLst/>
          </a:prstGeom>
          <a:solidFill>
            <a:srgbClr val="F9DE4B"/>
          </a:solidFill>
          <a:ln>
            <a:solidFill>
              <a:srgbClr val="F9DE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F20E50E-9160-AC97-D2EB-CB89B9C55756}"/>
              </a:ext>
            </a:extLst>
          </p:cNvPr>
          <p:cNvSpPr txBox="1"/>
          <p:nvPr/>
        </p:nvSpPr>
        <p:spPr>
          <a:xfrm>
            <a:off x="686198" y="6175032"/>
            <a:ext cx="8381416" cy="430887"/>
          </a:xfrm>
          <a:prstGeom prst="rect">
            <a:avLst/>
          </a:prstGeom>
          <a:noFill/>
        </p:spPr>
        <p:txBody>
          <a:bodyPr wrap="square" rtlCol="0">
            <a:spAutoFit/>
          </a:bodyPr>
          <a:lstStyle/>
          <a:p>
            <a:r>
              <a:rPr lang="en-GB" sz="2200" dirty="0">
                <a:hlinkClick r:id="rId2"/>
              </a:rPr>
              <a:t>2026 SATs Papers: KS2 SATs Maths Papers Question Breakdown</a:t>
            </a:r>
            <a:endParaRPr lang="en-GB" sz="2200" dirty="0"/>
          </a:p>
        </p:txBody>
      </p:sp>
      <p:pic>
        <p:nvPicPr>
          <p:cNvPr id="7" name="Picture 6">
            <a:extLst>
              <a:ext uri="{FF2B5EF4-FFF2-40B4-BE49-F238E27FC236}">
                <a16:creationId xmlns:a16="http://schemas.microsoft.com/office/drawing/2014/main" id="{3A22220C-453B-B70B-95F0-856A4A71DF51}"/>
              </a:ext>
            </a:extLst>
          </p:cNvPr>
          <p:cNvPicPr>
            <a:picLocks noChangeAspect="1"/>
          </p:cNvPicPr>
          <p:nvPr/>
        </p:nvPicPr>
        <p:blipFill>
          <a:blip r:embed="rId3"/>
          <a:stretch>
            <a:fillRect/>
          </a:stretch>
        </p:blipFill>
        <p:spPr>
          <a:xfrm>
            <a:off x="9199357" y="108913"/>
            <a:ext cx="2840300" cy="867341"/>
          </a:xfrm>
          <a:prstGeom prst="rect">
            <a:avLst/>
          </a:prstGeom>
        </p:spPr>
      </p:pic>
      <p:pic>
        <p:nvPicPr>
          <p:cNvPr id="9" name="Picture 8">
            <a:extLst>
              <a:ext uri="{FF2B5EF4-FFF2-40B4-BE49-F238E27FC236}">
                <a16:creationId xmlns:a16="http://schemas.microsoft.com/office/drawing/2014/main" id="{C481179C-AC82-CEBA-C159-EC3BE26E6BA4}"/>
              </a:ext>
            </a:extLst>
          </p:cNvPr>
          <p:cNvPicPr>
            <a:picLocks noChangeAspect="1"/>
          </p:cNvPicPr>
          <p:nvPr/>
        </p:nvPicPr>
        <p:blipFill>
          <a:blip r:embed="rId4"/>
          <a:stretch>
            <a:fillRect/>
          </a:stretch>
        </p:blipFill>
        <p:spPr>
          <a:xfrm>
            <a:off x="570388" y="2043438"/>
            <a:ext cx="10898880" cy="3239701"/>
          </a:xfrm>
          <a:prstGeom prst="rect">
            <a:avLst/>
          </a:prstGeom>
        </p:spPr>
      </p:pic>
    </p:spTree>
    <p:extLst>
      <p:ext uri="{BB962C8B-B14F-4D97-AF65-F5344CB8AC3E}">
        <p14:creationId xmlns:p14="http://schemas.microsoft.com/office/powerpoint/2010/main" val="609060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52CCB1-6E5B-BD45-EA0D-15CC6CCAEE81}"/>
              </a:ext>
            </a:extLst>
          </p:cNvPr>
          <p:cNvSpPr/>
          <p:nvPr/>
        </p:nvSpPr>
        <p:spPr>
          <a:xfrm>
            <a:off x="0" y="310066"/>
            <a:ext cx="12192000" cy="466344"/>
          </a:xfrm>
          <a:prstGeom prst="rect">
            <a:avLst/>
          </a:prstGeom>
          <a:solidFill>
            <a:srgbClr val="F9DE4B"/>
          </a:solidFill>
          <a:ln>
            <a:solidFill>
              <a:srgbClr val="F9DE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CA5ABFF-278D-2F50-55AF-A2C1BF9C620C}"/>
              </a:ext>
            </a:extLst>
          </p:cNvPr>
          <p:cNvSpPr txBox="1"/>
          <p:nvPr/>
        </p:nvSpPr>
        <p:spPr>
          <a:xfrm>
            <a:off x="303409" y="6101132"/>
            <a:ext cx="6097772" cy="307777"/>
          </a:xfrm>
          <a:prstGeom prst="rect">
            <a:avLst/>
          </a:prstGeom>
          <a:noFill/>
        </p:spPr>
        <p:txBody>
          <a:bodyPr wrap="square">
            <a:spAutoFit/>
          </a:bodyPr>
          <a:lstStyle/>
          <a:p>
            <a:r>
              <a:rPr lang="en-GB" sz="1400" dirty="0" err="1">
                <a:hlinkClick r:id="rId3"/>
              </a:rPr>
              <a:t>Thirdspace</a:t>
            </a:r>
            <a:r>
              <a:rPr lang="en-GB" sz="1400" dirty="0">
                <a:hlinkClick r:id="rId3"/>
              </a:rPr>
              <a:t> Learning KS2 2025 SATs Papers: Maths Papers Analysis</a:t>
            </a:r>
            <a:endParaRPr lang="en-GB" sz="1400" dirty="0"/>
          </a:p>
        </p:txBody>
      </p:sp>
      <p:pic>
        <p:nvPicPr>
          <p:cNvPr id="2" name="Picture 1">
            <a:extLst>
              <a:ext uri="{FF2B5EF4-FFF2-40B4-BE49-F238E27FC236}">
                <a16:creationId xmlns:a16="http://schemas.microsoft.com/office/drawing/2014/main" id="{FC9DE4E3-D798-3E08-3387-4716FF04D926}"/>
              </a:ext>
            </a:extLst>
          </p:cNvPr>
          <p:cNvPicPr>
            <a:picLocks noChangeAspect="1"/>
          </p:cNvPicPr>
          <p:nvPr/>
        </p:nvPicPr>
        <p:blipFill>
          <a:blip r:embed="rId4"/>
          <a:stretch>
            <a:fillRect/>
          </a:stretch>
        </p:blipFill>
        <p:spPr>
          <a:xfrm>
            <a:off x="2020377" y="1018479"/>
            <a:ext cx="8151245" cy="5082653"/>
          </a:xfrm>
          <a:prstGeom prst="rect">
            <a:avLst/>
          </a:prstGeom>
        </p:spPr>
      </p:pic>
      <p:pic>
        <p:nvPicPr>
          <p:cNvPr id="4" name="Picture 3">
            <a:extLst>
              <a:ext uri="{FF2B5EF4-FFF2-40B4-BE49-F238E27FC236}">
                <a16:creationId xmlns:a16="http://schemas.microsoft.com/office/drawing/2014/main" id="{C6DF3706-617A-9896-94B0-4DE7F46771A7}"/>
              </a:ext>
            </a:extLst>
          </p:cNvPr>
          <p:cNvPicPr>
            <a:picLocks noChangeAspect="1"/>
          </p:cNvPicPr>
          <p:nvPr/>
        </p:nvPicPr>
        <p:blipFill>
          <a:blip r:embed="rId5"/>
          <a:stretch>
            <a:fillRect/>
          </a:stretch>
        </p:blipFill>
        <p:spPr>
          <a:xfrm>
            <a:off x="9284628" y="55280"/>
            <a:ext cx="2840300" cy="867341"/>
          </a:xfrm>
          <a:prstGeom prst="rect">
            <a:avLst/>
          </a:prstGeom>
        </p:spPr>
      </p:pic>
    </p:spTree>
    <p:extLst>
      <p:ext uri="{BB962C8B-B14F-4D97-AF65-F5344CB8AC3E}">
        <p14:creationId xmlns:p14="http://schemas.microsoft.com/office/powerpoint/2010/main" val="34882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353E3A-E06D-422D-810A-69B98532109B}"/>
              </a:ext>
            </a:extLst>
          </p:cNvPr>
          <p:cNvSpPr txBox="1"/>
          <p:nvPr/>
        </p:nvSpPr>
        <p:spPr>
          <a:xfrm>
            <a:off x="274960" y="347660"/>
            <a:ext cx="11283028" cy="769441"/>
          </a:xfrm>
          <a:prstGeom prst="rect">
            <a:avLst/>
          </a:prstGeom>
          <a:noFill/>
        </p:spPr>
        <p:txBody>
          <a:bodyPr wrap="square" rtlCol="0">
            <a:spAutoFit/>
          </a:bodyPr>
          <a:lstStyle/>
          <a:p>
            <a:r>
              <a:rPr lang="en-GB" sz="4400" b="1" dirty="0">
                <a:solidFill>
                  <a:srgbClr val="0070C0"/>
                </a:solidFill>
              </a:rPr>
              <a:t>Key Stage 2 Mathematics Mark Scheme</a:t>
            </a:r>
          </a:p>
        </p:txBody>
      </p:sp>
      <p:sp>
        <p:nvSpPr>
          <p:cNvPr id="9" name="TextBox 8">
            <a:extLst>
              <a:ext uri="{FF2B5EF4-FFF2-40B4-BE49-F238E27FC236}">
                <a16:creationId xmlns:a16="http://schemas.microsoft.com/office/drawing/2014/main" id="{22D63A73-5605-4B36-AA52-A9582214E6D4}"/>
              </a:ext>
            </a:extLst>
          </p:cNvPr>
          <p:cNvSpPr txBox="1"/>
          <p:nvPr/>
        </p:nvSpPr>
        <p:spPr>
          <a:xfrm>
            <a:off x="349388" y="1498124"/>
            <a:ext cx="7020676" cy="2637710"/>
          </a:xfrm>
          <a:prstGeom prst="rect">
            <a:avLst/>
          </a:prstGeom>
          <a:noFill/>
        </p:spPr>
        <p:txBody>
          <a:bodyPr wrap="square" rtlCol="0">
            <a:spAutoFit/>
          </a:bodyPr>
          <a:lstStyle/>
          <a:p>
            <a:pPr>
              <a:lnSpc>
                <a:spcPct val="150000"/>
              </a:lnSpc>
            </a:pPr>
            <a:r>
              <a:rPr lang="en-US" sz="1400" b="1" dirty="0">
                <a:latin typeface="Arial" panose="020B0604020202020204" pitchFamily="34" charset="0"/>
                <a:cs typeface="Arial" panose="020B0604020202020204" pitchFamily="34" charset="0"/>
              </a:rPr>
              <a:t>Content domain coverage</a:t>
            </a:r>
          </a:p>
          <a:p>
            <a:pPr>
              <a:lnSpc>
                <a:spcPct val="150000"/>
              </a:lnSpc>
            </a:pPr>
            <a:r>
              <a:rPr lang="en-US" sz="1400" dirty="0">
                <a:latin typeface="Arial" panose="020B0604020202020204" pitchFamily="34" charset="0"/>
                <a:cs typeface="Arial" panose="020B0604020202020204" pitchFamily="34" charset="0"/>
              </a:rPr>
              <a:t>The 2026 test meets the specification in the test framework. </a:t>
            </a:r>
          </a:p>
          <a:p>
            <a:pPr>
              <a:lnSpc>
                <a:spcPct val="150000"/>
              </a:lnSpc>
            </a:pPr>
            <a:r>
              <a:rPr lang="en-US" sz="1400" dirty="0">
                <a:latin typeface="Arial" panose="020B0604020202020204" pitchFamily="34" charset="0"/>
                <a:cs typeface="Arial" panose="020B0604020202020204" pitchFamily="34" charset="0"/>
              </a:rPr>
              <a:t>Table 1 sets out the areas of the content domain that are assessed in Papers 1, 2 and 3.</a:t>
            </a:r>
          </a:p>
          <a:p>
            <a:pPr>
              <a:lnSpc>
                <a:spcPct val="150000"/>
              </a:lnSpc>
            </a:pPr>
            <a:r>
              <a:rPr lang="en-US" sz="1400" dirty="0">
                <a:latin typeface="Arial" panose="020B0604020202020204" pitchFamily="34" charset="0"/>
                <a:cs typeface="Arial" panose="020B0604020202020204" pitchFamily="34" charset="0"/>
              </a:rPr>
              <a:t>The references are taken from the test framework. </a:t>
            </a:r>
          </a:p>
          <a:p>
            <a:pPr>
              <a:lnSpc>
                <a:spcPct val="150000"/>
              </a:lnSpc>
            </a:pPr>
            <a:r>
              <a:rPr lang="en-US" sz="1400" dirty="0">
                <a:latin typeface="Arial" panose="020B0604020202020204" pitchFamily="34" charset="0"/>
                <a:cs typeface="Arial" panose="020B0604020202020204" pitchFamily="34" charset="0"/>
              </a:rPr>
              <a:t>A question assessing 4C7, for example, is taken from the year 4 </a:t>
            </a:r>
            <a:r>
              <a:rPr lang="en-US" sz="1400" dirty="0" err="1">
                <a:latin typeface="Arial" panose="020B0604020202020204" pitchFamily="34" charset="0"/>
                <a:cs typeface="Arial" panose="020B0604020202020204" pitchFamily="34" charset="0"/>
              </a:rPr>
              <a:t>programme</a:t>
            </a:r>
            <a:r>
              <a:rPr lang="en-US" sz="1400" dirty="0">
                <a:latin typeface="Arial" panose="020B0604020202020204" pitchFamily="34" charset="0"/>
                <a:cs typeface="Arial" panose="020B0604020202020204" pitchFamily="34" charset="0"/>
              </a:rPr>
              <a:t> of study and is linked to the strand ‘addition, subtraction, multiplication and division (calculations).</a:t>
            </a:r>
          </a:p>
        </p:txBody>
      </p:sp>
      <p:sp>
        <p:nvSpPr>
          <p:cNvPr id="3" name="TextBox 2">
            <a:extLst>
              <a:ext uri="{FF2B5EF4-FFF2-40B4-BE49-F238E27FC236}">
                <a16:creationId xmlns:a16="http://schemas.microsoft.com/office/drawing/2014/main" id="{3E87B491-B7A4-6C43-A6E4-7BAD82FDDA90}"/>
              </a:ext>
            </a:extLst>
          </p:cNvPr>
          <p:cNvSpPr txBox="1"/>
          <p:nvPr/>
        </p:nvSpPr>
        <p:spPr>
          <a:xfrm>
            <a:off x="5623866" y="6271797"/>
            <a:ext cx="6434581" cy="430887"/>
          </a:xfrm>
          <a:prstGeom prst="rect">
            <a:avLst/>
          </a:prstGeom>
          <a:noFill/>
        </p:spPr>
        <p:txBody>
          <a:bodyPr wrap="square">
            <a:spAutoFit/>
          </a:bodyPr>
          <a:lstStyle/>
          <a:p>
            <a:pPr algn="r"/>
            <a:r>
              <a:rPr lang="en-GB" sz="1050" dirty="0">
                <a:hlinkClick r:id="rId2"/>
              </a:rPr>
              <a:t>2026 key stage 2 mathematics test mark schemes </a:t>
            </a:r>
          </a:p>
          <a:p>
            <a:pPr algn="r"/>
            <a:r>
              <a:rPr lang="en-GB" sz="1050" dirty="0">
                <a:hlinkClick r:id="rId2"/>
              </a:rPr>
              <a:t>Paper 1: arithmetic, Paper 2: reasoning and Paper 3: reasoning</a:t>
            </a:r>
            <a:endParaRPr lang="en-GB" sz="1050" dirty="0"/>
          </a:p>
        </p:txBody>
      </p:sp>
      <p:sp>
        <p:nvSpPr>
          <p:cNvPr id="7" name="TextBox 6">
            <a:extLst>
              <a:ext uri="{FF2B5EF4-FFF2-40B4-BE49-F238E27FC236}">
                <a16:creationId xmlns:a16="http://schemas.microsoft.com/office/drawing/2014/main" id="{64D3B2C2-37F7-33F5-324A-1CD9E3494FFB}"/>
              </a:ext>
            </a:extLst>
          </p:cNvPr>
          <p:cNvSpPr txBox="1"/>
          <p:nvPr/>
        </p:nvSpPr>
        <p:spPr>
          <a:xfrm>
            <a:off x="351981" y="6356451"/>
            <a:ext cx="6108404" cy="307777"/>
          </a:xfrm>
          <a:prstGeom prst="rect">
            <a:avLst/>
          </a:prstGeom>
          <a:noFill/>
        </p:spPr>
        <p:txBody>
          <a:bodyPr wrap="square">
            <a:spAutoFit/>
          </a:bodyPr>
          <a:lstStyle/>
          <a:p>
            <a:r>
              <a:rPr lang="en-GB" sz="1400" dirty="0">
                <a:hlinkClick r:id="rId3"/>
              </a:rPr>
              <a:t>Key stage 2: mathematics test framework - GOV.UK</a:t>
            </a:r>
            <a:endParaRPr lang="en-GB" sz="1400" dirty="0"/>
          </a:p>
        </p:txBody>
      </p:sp>
      <p:pic>
        <p:nvPicPr>
          <p:cNvPr id="4" name="Picture 3">
            <a:extLst>
              <a:ext uri="{FF2B5EF4-FFF2-40B4-BE49-F238E27FC236}">
                <a16:creationId xmlns:a16="http://schemas.microsoft.com/office/drawing/2014/main" id="{16385E29-4EBE-55B4-1721-EB39AB303FE6}"/>
              </a:ext>
            </a:extLst>
          </p:cNvPr>
          <p:cNvPicPr>
            <a:picLocks noChangeAspect="1"/>
          </p:cNvPicPr>
          <p:nvPr/>
        </p:nvPicPr>
        <p:blipFill>
          <a:blip r:embed="rId4"/>
          <a:stretch>
            <a:fillRect/>
          </a:stretch>
        </p:blipFill>
        <p:spPr>
          <a:xfrm>
            <a:off x="7519666" y="1117101"/>
            <a:ext cx="4038321" cy="5138156"/>
          </a:xfrm>
          <a:prstGeom prst="rect">
            <a:avLst/>
          </a:prstGeom>
        </p:spPr>
      </p:pic>
      <p:sp>
        <p:nvSpPr>
          <p:cNvPr id="8" name="TextBox 7">
            <a:extLst>
              <a:ext uri="{FF2B5EF4-FFF2-40B4-BE49-F238E27FC236}">
                <a16:creationId xmlns:a16="http://schemas.microsoft.com/office/drawing/2014/main" id="{B358331A-0150-D517-B62C-93F03FC9BBCB}"/>
              </a:ext>
            </a:extLst>
          </p:cNvPr>
          <p:cNvSpPr txBox="1"/>
          <p:nvPr/>
        </p:nvSpPr>
        <p:spPr>
          <a:xfrm>
            <a:off x="342412" y="4343606"/>
            <a:ext cx="3618738" cy="1443152"/>
          </a:xfrm>
          <a:prstGeom prst="rect">
            <a:avLst/>
          </a:prstGeom>
          <a:noFill/>
        </p:spPr>
        <p:txBody>
          <a:bodyPr wrap="square">
            <a:spAutoFit/>
          </a:bodyPr>
          <a:lstStyle/>
          <a:p>
            <a:pPr>
              <a:lnSpc>
                <a:spcPct val="150000"/>
              </a:lnSpc>
            </a:pPr>
            <a:r>
              <a:rPr lang="en-US" sz="1200" b="1" dirty="0">
                <a:solidFill>
                  <a:srgbClr val="0070C0"/>
                </a:solidFill>
                <a:latin typeface="Arial" panose="020B0604020202020204" pitchFamily="34" charset="0"/>
                <a:cs typeface="Arial" panose="020B0604020202020204" pitchFamily="34" charset="0"/>
              </a:rPr>
              <a:t>N – Number and place value</a:t>
            </a:r>
          </a:p>
          <a:p>
            <a:pPr>
              <a:lnSpc>
                <a:spcPct val="150000"/>
              </a:lnSpc>
            </a:pPr>
            <a:r>
              <a:rPr lang="en-US" sz="1200" b="1" dirty="0">
                <a:solidFill>
                  <a:srgbClr val="0070C0"/>
                </a:solidFill>
                <a:latin typeface="Arial" panose="020B0604020202020204" pitchFamily="34" charset="0"/>
                <a:cs typeface="Arial" panose="020B0604020202020204" pitchFamily="34" charset="0"/>
              </a:rPr>
              <a:t>C – Calculations</a:t>
            </a:r>
          </a:p>
          <a:p>
            <a:pPr>
              <a:lnSpc>
                <a:spcPct val="150000"/>
              </a:lnSpc>
            </a:pPr>
            <a:r>
              <a:rPr lang="en-US" sz="1200" b="1" dirty="0">
                <a:solidFill>
                  <a:srgbClr val="0070C0"/>
                </a:solidFill>
                <a:latin typeface="Arial" panose="020B0604020202020204" pitchFamily="34" charset="0"/>
                <a:cs typeface="Arial" panose="020B0604020202020204" pitchFamily="34" charset="0"/>
              </a:rPr>
              <a:t>F – Fractions, decimals and percentages</a:t>
            </a:r>
          </a:p>
          <a:p>
            <a:pPr>
              <a:lnSpc>
                <a:spcPct val="150000"/>
              </a:lnSpc>
            </a:pPr>
            <a:r>
              <a:rPr lang="en-US" sz="1200" b="1" dirty="0">
                <a:solidFill>
                  <a:srgbClr val="0070C0"/>
                </a:solidFill>
                <a:latin typeface="Arial" panose="020B0604020202020204" pitchFamily="34" charset="0"/>
                <a:cs typeface="Arial" panose="020B0604020202020204" pitchFamily="34" charset="0"/>
              </a:rPr>
              <a:t>R – Ratio and proportion</a:t>
            </a:r>
          </a:p>
          <a:p>
            <a:pPr>
              <a:lnSpc>
                <a:spcPct val="150000"/>
              </a:lnSpc>
            </a:pPr>
            <a:r>
              <a:rPr lang="en-US" sz="1200" b="1" dirty="0">
                <a:solidFill>
                  <a:srgbClr val="0070C0"/>
                </a:solidFill>
                <a:latin typeface="Arial" panose="020B0604020202020204" pitchFamily="34" charset="0"/>
                <a:cs typeface="Arial" panose="020B0604020202020204" pitchFamily="34" charset="0"/>
              </a:rPr>
              <a:t>A – Algebra</a:t>
            </a:r>
          </a:p>
        </p:txBody>
      </p:sp>
      <p:sp>
        <p:nvSpPr>
          <p:cNvPr id="10" name="TextBox 9">
            <a:extLst>
              <a:ext uri="{FF2B5EF4-FFF2-40B4-BE49-F238E27FC236}">
                <a16:creationId xmlns:a16="http://schemas.microsoft.com/office/drawing/2014/main" id="{900743D6-3306-15F1-96AF-6C9D7D765571}"/>
              </a:ext>
            </a:extLst>
          </p:cNvPr>
          <p:cNvSpPr txBox="1"/>
          <p:nvPr/>
        </p:nvSpPr>
        <p:spPr>
          <a:xfrm>
            <a:off x="3826127" y="4343606"/>
            <a:ext cx="3618738" cy="1166153"/>
          </a:xfrm>
          <a:prstGeom prst="rect">
            <a:avLst/>
          </a:prstGeom>
          <a:noFill/>
        </p:spPr>
        <p:txBody>
          <a:bodyPr wrap="square">
            <a:spAutoFit/>
          </a:bodyPr>
          <a:lstStyle/>
          <a:p>
            <a:pPr>
              <a:lnSpc>
                <a:spcPct val="150000"/>
              </a:lnSpc>
            </a:pPr>
            <a:r>
              <a:rPr lang="en-US" sz="1200" b="1" dirty="0">
                <a:solidFill>
                  <a:srgbClr val="0070C0"/>
                </a:solidFill>
                <a:latin typeface="Arial" panose="020B0604020202020204" pitchFamily="34" charset="0"/>
                <a:cs typeface="Arial" panose="020B0604020202020204" pitchFamily="34" charset="0"/>
              </a:rPr>
              <a:t>M – Measurement</a:t>
            </a:r>
          </a:p>
          <a:p>
            <a:pPr>
              <a:lnSpc>
                <a:spcPct val="150000"/>
              </a:lnSpc>
            </a:pPr>
            <a:r>
              <a:rPr lang="en-US" sz="1200" b="1" dirty="0">
                <a:solidFill>
                  <a:srgbClr val="0070C0"/>
                </a:solidFill>
                <a:latin typeface="Arial" panose="020B0604020202020204" pitchFamily="34" charset="0"/>
                <a:cs typeface="Arial" panose="020B0604020202020204" pitchFamily="34" charset="0"/>
              </a:rPr>
              <a:t>G – Geometry – properties of shape</a:t>
            </a:r>
          </a:p>
          <a:p>
            <a:pPr>
              <a:lnSpc>
                <a:spcPct val="150000"/>
              </a:lnSpc>
            </a:pPr>
            <a:r>
              <a:rPr lang="en-US" sz="1200" b="1" dirty="0">
                <a:solidFill>
                  <a:srgbClr val="0070C0"/>
                </a:solidFill>
                <a:latin typeface="Arial" panose="020B0604020202020204" pitchFamily="34" charset="0"/>
                <a:cs typeface="Arial" panose="020B0604020202020204" pitchFamily="34" charset="0"/>
              </a:rPr>
              <a:t>P – Geometry – position and directions</a:t>
            </a:r>
          </a:p>
          <a:p>
            <a:pPr>
              <a:lnSpc>
                <a:spcPct val="150000"/>
              </a:lnSpc>
            </a:pPr>
            <a:r>
              <a:rPr lang="en-US" sz="1200" b="1" dirty="0">
                <a:solidFill>
                  <a:srgbClr val="0070C0"/>
                </a:solidFill>
                <a:latin typeface="Arial" panose="020B0604020202020204" pitchFamily="34" charset="0"/>
                <a:cs typeface="Arial" panose="020B0604020202020204" pitchFamily="34" charset="0"/>
              </a:rPr>
              <a:t>S - Statistics</a:t>
            </a:r>
          </a:p>
        </p:txBody>
      </p:sp>
    </p:spTree>
    <p:extLst>
      <p:ext uri="{BB962C8B-B14F-4D97-AF65-F5344CB8AC3E}">
        <p14:creationId xmlns:p14="http://schemas.microsoft.com/office/powerpoint/2010/main" val="2687581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71B5FA-5E9D-90E6-2521-414C374AE72D}"/>
              </a:ext>
            </a:extLst>
          </p:cNvPr>
          <p:cNvPicPr>
            <a:picLocks noChangeAspect="1"/>
          </p:cNvPicPr>
          <p:nvPr/>
        </p:nvPicPr>
        <p:blipFill>
          <a:blip r:embed="rId2"/>
          <a:stretch>
            <a:fillRect/>
          </a:stretch>
        </p:blipFill>
        <p:spPr>
          <a:xfrm>
            <a:off x="93410" y="229858"/>
            <a:ext cx="5553696" cy="5000510"/>
          </a:xfrm>
          <a:prstGeom prst="rect">
            <a:avLst/>
          </a:prstGeom>
        </p:spPr>
      </p:pic>
      <p:pic>
        <p:nvPicPr>
          <p:cNvPr id="4" name="Picture 3">
            <a:extLst>
              <a:ext uri="{FF2B5EF4-FFF2-40B4-BE49-F238E27FC236}">
                <a16:creationId xmlns:a16="http://schemas.microsoft.com/office/drawing/2014/main" id="{9D75E97E-ED69-1B8A-D262-E7A63942403D}"/>
              </a:ext>
            </a:extLst>
          </p:cNvPr>
          <p:cNvPicPr>
            <a:picLocks noChangeAspect="1"/>
          </p:cNvPicPr>
          <p:nvPr/>
        </p:nvPicPr>
        <p:blipFill>
          <a:blip r:embed="rId3"/>
          <a:srcRect r="67560"/>
          <a:stretch>
            <a:fillRect/>
          </a:stretch>
        </p:blipFill>
        <p:spPr>
          <a:xfrm>
            <a:off x="6426024" y="89237"/>
            <a:ext cx="1702992" cy="6679526"/>
          </a:xfrm>
          <a:prstGeom prst="rect">
            <a:avLst/>
          </a:prstGeom>
        </p:spPr>
      </p:pic>
      <p:sp>
        <p:nvSpPr>
          <p:cNvPr id="5" name="TextBox 4">
            <a:extLst>
              <a:ext uri="{FF2B5EF4-FFF2-40B4-BE49-F238E27FC236}">
                <a16:creationId xmlns:a16="http://schemas.microsoft.com/office/drawing/2014/main" id="{81D52D63-7AA7-615E-8336-DE2A1E35EACA}"/>
              </a:ext>
            </a:extLst>
          </p:cNvPr>
          <p:cNvSpPr txBox="1"/>
          <p:nvPr/>
        </p:nvSpPr>
        <p:spPr>
          <a:xfrm>
            <a:off x="8269540" y="4231010"/>
            <a:ext cx="3618738" cy="1443152"/>
          </a:xfrm>
          <a:prstGeom prst="rect">
            <a:avLst/>
          </a:prstGeom>
          <a:noFill/>
        </p:spPr>
        <p:txBody>
          <a:bodyPr wrap="square">
            <a:spAutoFit/>
          </a:bodyPr>
          <a:lstStyle/>
          <a:p>
            <a:pPr>
              <a:lnSpc>
                <a:spcPct val="150000"/>
              </a:lnSpc>
            </a:pPr>
            <a:r>
              <a:rPr lang="en-US" sz="1200" b="1" dirty="0">
                <a:solidFill>
                  <a:srgbClr val="0070C0"/>
                </a:solidFill>
                <a:latin typeface="Arial" panose="020B0604020202020204" pitchFamily="34" charset="0"/>
                <a:cs typeface="Arial" panose="020B0604020202020204" pitchFamily="34" charset="0"/>
              </a:rPr>
              <a:t>N – Number and place value</a:t>
            </a:r>
          </a:p>
          <a:p>
            <a:pPr>
              <a:lnSpc>
                <a:spcPct val="150000"/>
              </a:lnSpc>
            </a:pPr>
            <a:r>
              <a:rPr lang="en-US" sz="1200" b="1" dirty="0">
                <a:solidFill>
                  <a:srgbClr val="0070C0"/>
                </a:solidFill>
                <a:latin typeface="Arial" panose="020B0604020202020204" pitchFamily="34" charset="0"/>
                <a:cs typeface="Arial" panose="020B0604020202020204" pitchFamily="34" charset="0"/>
              </a:rPr>
              <a:t>C – Calculations</a:t>
            </a:r>
          </a:p>
          <a:p>
            <a:pPr>
              <a:lnSpc>
                <a:spcPct val="150000"/>
              </a:lnSpc>
            </a:pPr>
            <a:r>
              <a:rPr lang="en-US" sz="1200" b="1" dirty="0">
                <a:solidFill>
                  <a:srgbClr val="0070C0"/>
                </a:solidFill>
                <a:latin typeface="Arial" panose="020B0604020202020204" pitchFamily="34" charset="0"/>
                <a:cs typeface="Arial" panose="020B0604020202020204" pitchFamily="34" charset="0"/>
              </a:rPr>
              <a:t>F – Fractions, decimals and percentages</a:t>
            </a:r>
          </a:p>
          <a:p>
            <a:pPr>
              <a:lnSpc>
                <a:spcPct val="150000"/>
              </a:lnSpc>
            </a:pPr>
            <a:r>
              <a:rPr lang="en-US" sz="1200" b="1" dirty="0">
                <a:solidFill>
                  <a:srgbClr val="0070C0"/>
                </a:solidFill>
                <a:latin typeface="Arial" panose="020B0604020202020204" pitchFamily="34" charset="0"/>
                <a:cs typeface="Arial" panose="020B0604020202020204" pitchFamily="34" charset="0"/>
              </a:rPr>
              <a:t>R – Ratio and proportion</a:t>
            </a:r>
          </a:p>
          <a:p>
            <a:pPr>
              <a:lnSpc>
                <a:spcPct val="150000"/>
              </a:lnSpc>
            </a:pPr>
            <a:r>
              <a:rPr lang="en-US" sz="1200" b="1" dirty="0">
                <a:solidFill>
                  <a:srgbClr val="0070C0"/>
                </a:solidFill>
                <a:latin typeface="Arial" panose="020B0604020202020204" pitchFamily="34" charset="0"/>
                <a:cs typeface="Arial" panose="020B0604020202020204" pitchFamily="34" charset="0"/>
              </a:rPr>
              <a:t>A – Algebra</a:t>
            </a:r>
          </a:p>
        </p:txBody>
      </p:sp>
      <p:sp>
        <p:nvSpPr>
          <p:cNvPr id="6" name="TextBox 5">
            <a:extLst>
              <a:ext uri="{FF2B5EF4-FFF2-40B4-BE49-F238E27FC236}">
                <a16:creationId xmlns:a16="http://schemas.microsoft.com/office/drawing/2014/main" id="{315218CD-6180-EBD6-C39F-09FF9670AB0A}"/>
              </a:ext>
            </a:extLst>
          </p:cNvPr>
          <p:cNvSpPr txBox="1"/>
          <p:nvPr/>
        </p:nvSpPr>
        <p:spPr>
          <a:xfrm>
            <a:off x="8269540" y="5602610"/>
            <a:ext cx="3618738" cy="1166153"/>
          </a:xfrm>
          <a:prstGeom prst="rect">
            <a:avLst/>
          </a:prstGeom>
          <a:noFill/>
        </p:spPr>
        <p:txBody>
          <a:bodyPr wrap="square">
            <a:spAutoFit/>
          </a:bodyPr>
          <a:lstStyle/>
          <a:p>
            <a:pPr>
              <a:lnSpc>
                <a:spcPct val="150000"/>
              </a:lnSpc>
            </a:pPr>
            <a:r>
              <a:rPr lang="en-US" sz="1200" b="1" dirty="0">
                <a:solidFill>
                  <a:srgbClr val="0070C0"/>
                </a:solidFill>
                <a:latin typeface="Arial" panose="020B0604020202020204" pitchFamily="34" charset="0"/>
                <a:cs typeface="Arial" panose="020B0604020202020204" pitchFamily="34" charset="0"/>
              </a:rPr>
              <a:t>M – Measurement</a:t>
            </a:r>
          </a:p>
          <a:p>
            <a:pPr>
              <a:lnSpc>
                <a:spcPct val="150000"/>
              </a:lnSpc>
            </a:pPr>
            <a:r>
              <a:rPr lang="en-US" sz="1200" b="1" dirty="0">
                <a:solidFill>
                  <a:srgbClr val="0070C0"/>
                </a:solidFill>
                <a:latin typeface="Arial" panose="020B0604020202020204" pitchFamily="34" charset="0"/>
                <a:cs typeface="Arial" panose="020B0604020202020204" pitchFamily="34" charset="0"/>
              </a:rPr>
              <a:t>G – Geometry – properties of shape</a:t>
            </a:r>
          </a:p>
          <a:p>
            <a:pPr>
              <a:lnSpc>
                <a:spcPct val="150000"/>
              </a:lnSpc>
            </a:pPr>
            <a:r>
              <a:rPr lang="en-US" sz="1200" b="1" dirty="0">
                <a:solidFill>
                  <a:srgbClr val="0070C0"/>
                </a:solidFill>
                <a:latin typeface="Arial" panose="020B0604020202020204" pitchFamily="34" charset="0"/>
                <a:cs typeface="Arial" panose="020B0604020202020204" pitchFamily="34" charset="0"/>
              </a:rPr>
              <a:t>P – Geometry – position and directions</a:t>
            </a:r>
          </a:p>
          <a:p>
            <a:pPr>
              <a:lnSpc>
                <a:spcPct val="150000"/>
              </a:lnSpc>
            </a:pPr>
            <a:r>
              <a:rPr lang="en-US" sz="1200" b="1" dirty="0">
                <a:solidFill>
                  <a:srgbClr val="0070C0"/>
                </a:solidFill>
                <a:latin typeface="Arial" panose="020B0604020202020204" pitchFamily="34" charset="0"/>
                <a:cs typeface="Arial" panose="020B0604020202020204" pitchFamily="34" charset="0"/>
              </a:rPr>
              <a:t>S - Statistics</a:t>
            </a:r>
          </a:p>
        </p:txBody>
      </p:sp>
    </p:spTree>
    <p:extLst>
      <p:ext uri="{BB962C8B-B14F-4D97-AF65-F5344CB8AC3E}">
        <p14:creationId xmlns:p14="http://schemas.microsoft.com/office/powerpoint/2010/main" val="2837755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73</TotalTime>
  <Words>1295</Words>
  <Application>Microsoft Office PowerPoint</Application>
  <PresentationFormat>Widescreen</PresentationFormat>
  <Paragraphs>148</Paragraphs>
  <Slides>45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Aptos</vt:lpstr>
      <vt:lpstr>Aptos Display</vt:lpstr>
      <vt:lpstr>Arial</vt:lpstr>
      <vt:lpstr>Office Theme</vt:lpstr>
      <vt:lpstr>PowerPoint Presentation</vt:lpstr>
      <vt:lpstr>PowerPoint Presentation</vt:lpstr>
      <vt:lpstr>PowerPoint Presentation</vt:lpstr>
      <vt:lpstr>Pre-key stage 2</vt:lpstr>
      <vt:lpstr>PowerPoint Presentation</vt:lpstr>
      <vt:lpstr>Summary from Third Space: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Goodburn, Olivia</dc:creator>
  <cp:lastModifiedBy>Vickers, Rebecca</cp:lastModifiedBy>
  <cp:revision>2</cp:revision>
  <dcterms:created xsi:type="dcterms:W3CDTF">2026-06-08T08:23:03Z</dcterms:created>
  <dcterms:modified xsi:type="dcterms:W3CDTF">2026-06-09T16:06:26Z</dcterms:modified>
</cp:coreProperties>
</file>