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72" r:id="rId2"/>
    <p:sldId id="2643" r:id="rId3"/>
    <p:sldId id="2644" r:id="rId4"/>
    <p:sldId id="2701" r:id="rId5"/>
    <p:sldId id="2703" r:id="rId6"/>
    <p:sldId id="2704" r:id="rId7"/>
    <p:sldId id="2705" r:id="rId8"/>
    <p:sldId id="2706" r:id="rId9"/>
    <p:sldId id="2707" r:id="rId10"/>
    <p:sldId id="2702" r:id="rId11"/>
    <p:sldId id="2709" r:id="rId12"/>
    <p:sldId id="2698" r:id="rId13"/>
    <p:sldId id="2708"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8" autoAdjust="0"/>
    <p:restoredTop sz="85930" autoAdjust="0"/>
  </p:normalViewPr>
  <p:slideViewPr>
    <p:cSldViewPr snapToGrid="0">
      <p:cViewPr varScale="1">
        <p:scale>
          <a:sx n="74" d="100"/>
          <a:sy n="74" d="100"/>
        </p:scale>
        <p:origin x="989" y="58"/>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21/01/2021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a:t>
            </a:fld>
            <a:endParaRPr lang="en-GB"/>
          </a:p>
        </p:txBody>
      </p:sp>
    </p:spTree>
    <p:extLst>
      <p:ext uri="{BB962C8B-B14F-4D97-AF65-F5344CB8AC3E}">
        <p14:creationId xmlns:p14="http://schemas.microsoft.com/office/powerpoint/2010/main" val="33135278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Jar A is the better value for money </a:t>
            </a:r>
          </a:p>
          <a:p>
            <a:r>
              <a:rPr lang="en-GB" dirty="0"/>
              <a:t>A: 454g per 159p: 454 ÷159 = 2.86g per 1p (so £1 buys you 286g)</a:t>
            </a:r>
          </a:p>
          <a:p>
            <a:r>
              <a:rPr lang="en-GB" dirty="0"/>
              <a:t>B: 340g per 125p: 340 ÷125 = 2.72g per 1p (so £1 buys you 272g)</a:t>
            </a:r>
          </a:p>
        </p:txBody>
      </p:sp>
      <p:sp>
        <p:nvSpPr>
          <p:cNvPr id="4" name="Slide Number Placeholder 3"/>
          <p:cNvSpPr>
            <a:spLocks noGrp="1"/>
          </p:cNvSpPr>
          <p:nvPr>
            <p:ph type="sldNum" sz="quarter" idx="5"/>
          </p:nvPr>
        </p:nvSpPr>
        <p:spPr/>
        <p:txBody>
          <a:bodyPr/>
          <a:lstStyle/>
          <a:p>
            <a:fld id="{2F929179-DAC7-4087-8034-1DBDA8E953E7}" type="slidenum">
              <a:rPr lang="en-GB" smtClean="0"/>
              <a:t>13</a:t>
            </a:fld>
            <a:endParaRPr lang="en-GB"/>
          </a:p>
        </p:txBody>
      </p:sp>
    </p:spTree>
    <p:extLst>
      <p:ext uri="{BB962C8B-B14F-4D97-AF65-F5344CB8AC3E}">
        <p14:creationId xmlns:p14="http://schemas.microsoft.com/office/powerpoint/2010/main" val="3160260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Middle doll is 2 x 18 = 36cm tall</a:t>
            </a:r>
          </a:p>
          <a:p>
            <a:r>
              <a:rPr lang="en-GB" dirty="0"/>
              <a:t>Tallest doll is 4 x 18  = 72cm tall</a:t>
            </a:r>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3450850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Smallest doll is  12 ÷ 2  = 6cm tall</a:t>
            </a:r>
          </a:p>
          <a:p>
            <a:r>
              <a:rPr lang="en-GB" dirty="0"/>
              <a:t>Tallest doll is 2 x 12  = 24 cm tall</a:t>
            </a:r>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3506284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Smallest doll is  64 ÷ 4  = 16cm tall</a:t>
            </a:r>
          </a:p>
          <a:p>
            <a:r>
              <a:rPr lang="en-GB" dirty="0"/>
              <a:t>Middle doll is 64 ÷ 2 = 32 cm tall</a:t>
            </a:r>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1799864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Middle doll is 8 ÷ 2 x 3 = 12cm tall </a:t>
            </a:r>
          </a:p>
          <a:p>
            <a:r>
              <a:rPr lang="en-GB" dirty="0"/>
              <a:t>Tallest doll is  8 ÷ 2 x 6 = 24cm tall </a:t>
            </a:r>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1587279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Smallest doll is 18 ÷ 3 x 2 = 12cm tall </a:t>
            </a:r>
          </a:p>
          <a:p>
            <a:r>
              <a:rPr lang="en-GB" dirty="0"/>
              <a:t>Tallest doll is  18 ÷ 3 x 6 = 36cm tall </a:t>
            </a:r>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2289037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Smallest doll is 66 ÷ 6 x 2 = 22cm tall </a:t>
            </a:r>
          </a:p>
          <a:p>
            <a:r>
              <a:rPr lang="en-GB" dirty="0"/>
              <a:t>Middle doll is  66 ÷ 6 x 3 = 33cm tall </a:t>
            </a:r>
          </a:p>
        </p:txBody>
      </p:sp>
      <p:sp>
        <p:nvSpPr>
          <p:cNvPr id="4" name="Slide Number Placeholder 3"/>
          <p:cNvSpPr>
            <a:spLocks noGrp="1"/>
          </p:cNvSpPr>
          <p:nvPr>
            <p:ph type="sldNum" sz="quarter" idx="5"/>
          </p:nvPr>
        </p:nvSpPr>
        <p:spPr/>
        <p:txBody>
          <a:bodyPr/>
          <a:lstStyle/>
          <a:p>
            <a:fld id="{2F929179-DAC7-4087-8034-1DBDA8E953E7}" type="slidenum">
              <a:rPr lang="en-GB" smtClean="0"/>
              <a:t>9</a:t>
            </a:fld>
            <a:endParaRPr lang="en-GB"/>
          </a:p>
        </p:txBody>
      </p:sp>
    </p:spTree>
    <p:extLst>
      <p:ext uri="{BB962C8B-B14F-4D97-AF65-F5344CB8AC3E}">
        <p14:creationId xmlns:p14="http://schemas.microsoft.com/office/powerpoint/2010/main" val="3087070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Jar B is the better value for money </a:t>
            </a:r>
          </a:p>
          <a:p>
            <a:r>
              <a:rPr lang="en-GB" dirty="0"/>
              <a:t>A: 454g per 159p: 454 ÷159 = 2.86g per 1p (so £1 buys you 286g)</a:t>
            </a:r>
          </a:p>
          <a:p>
            <a:r>
              <a:rPr lang="en-GB" dirty="0"/>
              <a:t>B: 340g per 125p: 340 ÷125 = 2.72g per 1p (so £1 buys you 272g)</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11</a:t>
            </a:fld>
            <a:endParaRPr lang="en-GB"/>
          </a:p>
        </p:txBody>
      </p:sp>
    </p:spTree>
    <p:extLst>
      <p:ext uri="{BB962C8B-B14F-4D97-AF65-F5344CB8AC3E}">
        <p14:creationId xmlns:p14="http://schemas.microsoft.com/office/powerpoint/2010/main" val="490747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Jar A is the better value for money</a:t>
            </a:r>
          </a:p>
          <a:p>
            <a:r>
              <a:rPr lang="en-GB" dirty="0"/>
              <a:t>A: 315÷210 = 1.5g per 1p</a:t>
            </a:r>
          </a:p>
          <a:p>
            <a:r>
              <a:rPr lang="en-GB" dirty="0"/>
              <a:t>B: 280 ÷200  = 1.4g per 1p</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12</a:t>
            </a:fld>
            <a:endParaRPr lang="en-GB"/>
          </a:p>
        </p:txBody>
      </p:sp>
    </p:spTree>
    <p:extLst>
      <p:ext uri="{BB962C8B-B14F-4D97-AF65-F5344CB8AC3E}">
        <p14:creationId xmlns:p14="http://schemas.microsoft.com/office/powerpoint/2010/main" val="2806336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0.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785" t="1016" r="535"/>
          <a:stretch/>
        </p:blipFill>
        <p:spPr bwMode="auto">
          <a:xfrm>
            <a:off x="472664" y="151121"/>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426832" y="1586517"/>
            <a:ext cx="7772400" cy="1470025"/>
          </a:xfrm>
        </p:spPr>
        <p:txBody>
          <a:bodyPr>
            <a:normAutofit/>
          </a:bodyPr>
          <a:lstStyle/>
          <a:p>
            <a:pPr algn="l"/>
            <a:r>
              <a:rPr lang="en-GB" b="1" dirty="0"/>
              <a:t>Year 7</a:t>
            </a:r>
          </a:p>
        </p:txBody>
      </p:sp>
      <p:sp>
        <p:nvSpPr>
          <p:cNvPr id="3" name="Subtitle 2"/>
          <p:cNvSpPr>
            <a:spLocks noGrp="1"/>
          </p:cNvSpPr>
          <p:nvPr>
            <p:ph type="subTitle" idx="1"/>
          </p:nvPr>
        </p:nvSpPr>
        <p:spPr>
          <a:xfrm>
            <a:off x="1426832" y="2745082"/>
            <a:ext cx="8255260" cy="622920"/>
          </a:xfrm>
        </p:spPr>
        <p:txBody>
          <a:bodyPr>
            <a:normAutofit/>
          </a:bodyPr>
          <a:lstStyle/>
          <a:p>
            <a:pPr algn="l">
              <a:lnSpc>
                <a:spcPct val="107000"/>
              </a:lnSpc>
              <a:spcAft>
                <a:spcPts val="800"/>
              </a:spcAft>
            </a:pPr>
            <a:r>
              <a:rPr lang="en-GB" b="1" dirty="0">
                <a:solidFill>
                  <a:schemeClr val="tx1"/>
                </a:solidFill>
                <a:latin typeface="+mj-lt"/>
                <a:ea typeface="Calibri" panose="020F0502020204030204" pitchFamily="34" charset="0"/>
                <a:cs typeface="Times New Roman" panose="02020603050405020304" pitchFamily="18" charset="0"/>
              </a:rPr>
              <a:t>Ratio </a:t>
            </a:r>
            <a:r>
              <a:rPr lang="en-GB" b="1">
                <a:solidFill>
                  <a:schemeClr val="tx1"/>
                </a:solidFill>
                <a:latin typeface="+mj-lt"/>
                <a:ea typeface="Calibri" panose="020F0502020204030204" pitchFamily="34" charset="0"/>
                <a:cs typeface="Times New Roman" panose="02020603050405020304" pitchFamily="18" charset="0"/>
              </a:rPr>
              <a:t>and Proportion</a:t>
            </a:r>
            <a:r>
              <a:rPr lang="en-GB" b="1">
                <a:solidFill>
                  <a:schemeClr val="tx1"/>
                </a:solidFill>
                <a:effectLst/>
                <a:latin typeface="+mj-lt"/>
                <a:ea typeface="Calibri" panose="020F0502020204030204" pitchFamily="34" charset="0"/>
                <a:cs typeface="Times New Roman" panose="02020603050405020304" pitchFamily="18" charset="0"/>
              </a:rPr>
              <a:t> </a:t>
            </a:r>
            <a:r>
              <a:rPr lang="en-GB" b="1" dirty="0">
                <a:solidFill>
                  <a:schemeClr val="tx1"/>
                </a:solidFill>
                <a:effectLst/>
                <a:latin typeface="+mj-lt"/>
                <a:ea typeface="Calibri" panose="020F0502020204030204" pitchFamily="34" charset="0"/>
                <a:cs typeface="Times New Roman" panose="02020603050405020304" pitchFamily="18" charset="0"/>
              </a:rPr>
              <a:t>(unit 7.9)</a:t>
            </a:r>
            <a:endParaRPr lang="en-GB" dirty="0">
              <a:solidFill>
                <a:schemeClr val="tx1"/>
              </a:solidFill>
              <a:effectLst/>
              <a:latin typeface="+mj-lt"/>
              <a:ea typeface="Calibri" panose="020F0502020204030204" pitchFamily="34" charset="0"/>
              <a:cs typeface="Times New Roman" panose="02020603050405020304" pitchFamily="18" charset="0"/>
            </a:endParaRPr>
          </a:p>
        </p:txBody>
      </p:sp>
      <p:sp>
        <p:nvSpPr>
          <p:cNvPr id="4" name="Subtitle 2"/>
          <p:cNvSpPr txBox="1">
            <a:spLocks/>
          </p:cNvSpPr>
          <p:nvPr/>
        </p:nvSpPr>
        <p:spPr>
          <a:xfrm>
            <a:off x="1426832" y="5311840"/>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4">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5">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1269FF80-78CC-4C7E-BD1E-FCD104CC42A6}"/>
              </a:ext>
            </a:extLst>
          </p:cNvPr>
          <p:cNvSpPr txBox="1"/>
          <p:nvPr/>
        </p:nvSpPr>
        <p:spPr>
          <a:xfrm>
            <a:off x="695916" y="3347701"/>
            <a:ext cx="10163596" cy="1384995"/>
          </a:xfrm>
          <a:prstGeom prst="rect">
            <a:avLst/>
          </a:prstGeom>
          <a:noFill/>
        </p:spPr>
        <p:txBody>
          <a:bodyPr wrap="square">
            <a:spAutoFit/>
          </a:bodyPr>
          <a:lstStyle/>
          <a:p>
            <a:r>
              <a:rPr lang="en-US" sz="1400" dirty="0"/>
              <a:t>This unit is about This unit is about percentages and ratio. Students will develop an understanding of percentages as parts per hundred and how this links to fraction and decimal notations. They will solve problems involving percentages in the context of measure and pure number to make links across the domains. The idea of parts and the whole is explored using ratio notation. Students will use multiplicative knowledge to simplify ratios and divide quantities into equal and unequal parts.</a:t>
            </a:r>
          </a:p>
          <a:p>
            <a:endParaRPr lang="en-US" sz="1400" dirty="0"/>
          </a:p>
          <a:p>
            <a:r>
              <a:rPr lang="en-US" sz="1400" dirty="0"/>
              <a:t>This set of problems is about 3-part ratios to compare heights and best buys</a:t>
            </a: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7D85BB4-105D-4A6E-BFB4-C6FE94BEF0E4}"/>
              </a:ext>
            </a:extLst>
          </p:cNvPr>
          <p:cNvPicPr>
            <a:picLocks noChangeAspect="1"/>
          </p:cNvPicPr>
          <p:nvPr/>
        </p:nvPicPr>
        <p:blipFill rotWithShape="1">
          <a:blip r:embed="rId2"/>
          <a:srcRect t="53994"/>
          <a:stretch/>
        </p:blipFill>
        <p:spPr>
          <a:xfrm>
            <a:off x="5916676" y="1340428"/>
            <a:ext cx="5863999" cy="3408218"/>
          </a:xfrm>
          <a:prstGeom prst="rect">
            <a:avLst/>
          </a:prstGeom>
        </p:spPr>
      </p:pic>
      <p:sp>
        <p:nvSpPr>
          <p:cNvPr id="5" name="Text Box 2">
            <a:extLst>
              <a:ext uri="{FF2B5EF4-FFF2-40B4-BE49-F238E27FC236}">
                <a16:creationId xmlns:a16="http://schemas.microsoft.com/office/drawing/2014/main" id="{DA64A2BB-2F32-43B9-9726-E432C328686A}"/>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4E8843F2-41B8-498A-A2A2-B1C6BB4BA6E0}"/>
              </a:ext>
            </a:extLst>
          </p:cNvPr>
          <p:cNvSpPr txBox="1"/>
          <p:nvPr/>
        </p:nvSpPr>
        <p:spPr>
          <a:xfrm>
            <a:off x="8333509" y="5444836"/>
            <a:ext cx="1978747" cy="307777"/>
          </a:xfrm>
          <a:prstGeom prst="rect">
            <a:avLst/>
          </a:prstGeom>
          <a:noFill/>
        </p:spPr>
        <p:txBody>
          <a:bodyPr wrap="none" rtlCol="0">
            <a:spAutoFit/>
          </a:bodyPr>
          <a:lstStyle/>
          <a:p>
            <a:r>
              <a:rPr lang="en-GB" sz="1400" dirty="0"/>
              <a:t>Taken from ‘Test Base’</a:t>
            </a:r>
          </a:p>
        </p:txBody>
      </p:sp>
      <p:pic>
        <p:nvPicPr>
          <p:cNvPr id="6" name="Picture 5">
            <a:extLst>
              <a:ext uri="{FF2B5EF4-FFF2-40B4-BE49-F238E27FC236}">
                <a16:creationId xmlns:a16="http://schemas.microsoft.com/office/drawing/2014/main" id="{A5D8179C-CC6F-4E0E-8E7D-378FC0E17623}"/>
              </a:ext>
            </a:extLst>
          </p:cNvPr>
          <p:cNvPicPr>
            <a:picLocks noChangeAspect="1"/>
          </p:cNvPicPr>
          <p:nvPr/>
        </p:nvPicPr>
        <p:blipFill rotWithShape="1">
          <a:blip r:embed="rId2"/>
          <a:srcRect b="46108"/>
          <a:stretch/>
        </p:blipFill>
        <p:spPr>
          <a:xfrm>
            <a:off x="583026" y="864571"/>
            <a:ext cx="5704822" cy="3884075"/>
          </a:xfrm>
          <a:prstGeom prst="rect">
            <a:avLst/>
          </a:prstGeom>
        </p:spPr>
      </p:pic>
    </p:spTree>
    <p:extLst>
      <p:ext uri="{BB962C8B-B14F-4D97-AF65-F5344CB8AC3E}">
        <p14:creationId xmlns:p14="http://schemas.microsoft.com/office/powerpoint/2010/main" val="3070919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TextBox 4">
            <a:extLst>
              <a:ext uri="{FF2B5EF4-FFF2-40B4-BE49-F238E27FC236}">
                <a16:creationId xmlns:a16="http://schemas.microsoft.com/office/drawing/2014/main" id="{41FA9F5C-D242-46D2-88AF-50863DC9C528}"/>
              </a:ext>
            </a:extLst>
          </p:cNvPr>
          <p:cNvSpPr txBox="1"/>
          <p:nvPr/>
        </p:nvSpPr>
        <p:spPr>
          <a:xfrm>
            <a:off x="8333509" y="5444836"/>
            <a:ext cx="2174954" cy="307777"/>
          </a:xfrm>
          <a:prstGeom prst="rect">
            <a:avLst/>
          </a:prstGeom>
          <a:noFill/>
        </p:spPr>
        <p:txBody>
          <a:bodyPr wrap="none" rtlCol="0">
            <a:spAutoFit/>
          </a:bodyPr>
          <a:lstStyle/>
          <a:p>
            <a:r>
              <a:rPr lang="en-GB" sz="1400" dirty="0"/>
              <a:t>Adapted from ‘Test Base’</a:t>
            </a:r>
          </a:p>
        </p:txBody>
      </p:sp>
      <p:grpSp>
        <p:nvGrpSpPr>
          <p:cNvPr id="3" name="Group 2">
            <a:extLst>
              <a:ext uri="{FF2B5EF4-FFF2-40B4-BE49-F238E27FC236}">
                <a16:creationId xmlns:a16="http://schemas.microsoft.com/office/drawing/2014/main" id="{9070D743-189E-4760-915C-153EED802FC6}"/>
              </a:ext>
            </a:extLst>
          </p:cNvPr>
          <p:cNvGrpSpPr/>
          <p:nvPr/>
        </p:nvGrpSpPr>
        <p:grpSpPr>
          <a:xfrm>
            <a:off x="2544152" y="841664"/>
            <a:ext cx="5401429" cy="3669819"/>
            <a:chOff x="2544152" y="841664"/>
            <a:chExt cx="5401429" cy="3669819"/>
          </a:xfrm>
        </p:grpSpPr>
        <p:pic>
          <p:nvPicPr>
            <p:cNvPr id="6" name="Picture 5">
              <a:extLst>
                <a:ext uri="{FF2B5EF4-FFF2-40B4-BE49-F238E27FC236}">
                  <a16:creationId xmlns:a16="http://schemas.microsoft.com/office/drawing/2014/main" id="{92F22102-62F4-4520-8DD2-65E3E80756E0}"/>
                </a:ext>
              </a:extLst>
            </p:cNvPr>
            <p:cNvPicPr>
              <a:picLocks noChangeAspect="1"/>
            </p:cNvPicPr>
            <p:nvPr/>
          </p:nvPicPr>
          <p:blipFill rotWithShape="1">
            <a:blip r:embed="rId3"/>
            <a:srcRect b="38885"/>
            <a:stretch/>
          </p:blipFill>
          <p:spPr>
            <a:xfrm>
              <a:off x="2544152" y="841664"/>
              <a:ext cx="5401429" cy="2247291"/>
            </a:xfrm>
            <a:prstGeom prst="rect">
              <a:avLst/>
            </a:prstGeom>
          </p:spPr>
        </p:pic>
        <p:sp>
          <p:nvSpPr>
            <p:cNvPr id="2" name="TextBox 1">
              <a:extLst>
                <a:ext uri="{FF2B5EF4-FFF2-40B4-BE49-F238E27FC236}">
                  <a16:creationId xmlns:a16="http://schemas.microsoft.com/office/drawing/2014/main" id="{96AD0A38-B9A1-4824-AA1C-82FFC83FD7D1}"/>
                </a:ext>
              </a:extLst>
            </p:cNvPr>
            <p:cNvSpPr txBox="1"/>
            <p:nvPr/>
          </p:nvSpPr>
          <p:spPr>
            <a:xfrm>
              <a:off x="3667991" y="3492442"/>
              <a:ext cx="1088760" cy="307777"/>
            </a:xfrm>
            <a:prstGeom prst="rect">
              <a:avLst/>
            </a:prstGeom>
            <a:noFill/>
          </p:spPr>
          <p:txBody>
            <a:bodyPr wrap="none" rtlCol="0">
              <a:spAutoFit/>
            </a:bodyPr>
            <a:lstStyle/>
            <a:p>
              <a:r>
                <a:rPr lang="en-GB" sz="1400" dirty="0"/>
                <a:t>150g for £1</a:t>
              </a:r>
            </a:p>
          </p:txBody>
        </p:sp>
        <p:sp>
          <p:nvSpPr>
            <p:cNvPr id="7" name="TextBox 6">
              <a:extLst>
                <a:ext uri="{FF2B5EF4-FFF2-40B4-BE49-F238E27FC236}">
                  <a16:creationId xmlns:a16="http://schemas.microsoft.com/office/drawing/2014/main" id="{CA6EF687-8E52-4387-90FD-92B7DE1A772A}"/>
                </a:ext>
              </a:extLst>
            </p:cNvPr>
            <p:cNvSpPr txBox="1"/>
            <p:nvPr/>
          </p:nvSpPr>
          <p:spPr>
            <a:xfrm>
              <a:off x="5815445" y="3492441"/>
              <a:ext cx="1088760" cy="307777"/>
            </a:xfrm>
            <a:prstGeom prst="rect">
              <a:avLst/>
            </a:prstGeom>
            <a:noFill/>
          </p:spPr>
          <p:txBody>
            <a:bodyPr wrap="none" rtlCol="0">
              <a:spAutoFit/>
            </a:bodyPr>
            <a:lstStyle/>
            <a:p>
              <a:r>
                <a:rPr lang="en-GB" sz="1400" dirty="0"/>
                <a:t>80g for 50p</a:t>
              </a:r>
            </a:p>
          </p:txBody>
        </p:sp>
        <p:sp>
          <p:nvSpPr>
            <p:cNvPr id="8" name="TextBox 7">
              <a:extLst>
                <a:ext uri="{FF2B5EF4-FFF2-40B4-BE49-F238E27FC236}">
                  <a16:creationId xmlns:a16="http://schemas.microsoft.com/office/drawing/2014/main" id="{50D10CDB-5DA1-4739-9CDF-C0CAEB443460}"/>
                </a:ext>
              </a:extLst>
            </p:cNvPr>
            <p:cNvSpPr txBox="1"/>
            <p:nvPr/>
          </p:nvSpPr>
          <p:spPr>
            <a:xfrm>
              <a:off x="3663152" y="4203706"/>
              <a:ext cx="3089307" cy="307777"/>
            </a:xfrm>
            <a:prstGeom prst="rect">
              <a:avLst/>
            </a:prstGeom>
            <a:noFill/>
          </p:spPr>
          <p:txBody>
            <a:bodyPr wrap="none" rtlCol="0">
              <a:spAutoFit/>
            </a:bodyPr>
            <a:lstStyle/>
            <a:p>
              <a:r>
                <a:rPr lang="en-GB" sz="1400" dirty="0"/>
                <a:t>Which jar is better value for money ?</a:t>
              </a:r>
            </a:p>
          </p:txBody>
        </p:sp>
      </p:grpSp>
    </p:spTree>
    <p:extLst>
      <p:ext uri="{BB962C8B-B14F-4D97-AF65-F5344CB8AC3E}">
        <p14:creationId xmlns:p14="http://schemas.microsoft.com/office/powerpoint/2010/main" val="2227536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TextBox 4">
            <a:extLst>
              <a:ext uri="{FF2B5EF4-FFF2-40B4-BE49-F238E27FC236}">
                <a16:creationId xmlns:a16="http://schemas.microsoft.com/office/drawing/2014/main" id="{41FA9F5C-D242-46D2-88AF-50863DC9C528}"/>
              </a:ext>
            </a:extLst>
          </p:cNvPr>
          <p:cNvSpPr txBox="1"/>
          <p:nvPr/>
        </p:nvSpPr>
        <p:spPr>
          <a:xfrm>
            <a:off x="8333509" y="5444836"/>
            <a:ext cx="2174954" cy="307777"/>
          </a:xfrm>
          <a:prstGeom prst="rect">
            <a:avLst/>
          </a:prstGeom>
          <a:noFill/>
        </p:spPr>
        <p:txBody>
          <a:bodyPr wrap="none" rtlCol="0">
            <a:spAutoFit/>
          </a:bodyPr>
          <a:lstStyle/>
          <a:p>
            <a:r>
              <a:rPr lang="en-GB" sz="1400" dirty="0"/>
              <a:t>Adapted from ‘Test Base’</a:t>
            </a:r>
          </a:p>
        </p:txBody>
      </p:sp>
      <p:grpSp>
        <p:nvGrpSpPr>
          <p:cNvPr id="3" name="Group 2">
            <a:extLst>
              <a:ext uri="{FF2B5EF4-FFF2-40B4-BE49-F238E27FC236}">
                <a16:creationId xmlns:a16="http://schemas.microsoft.com/office/drawing/2014/main" id="{8B389374-42CC-474B-899D-E864EDDEA2D3}"/>
              </a:ext>
            </a:extLst>
          </p:cNvPr>
          <p:cNvGrpSpPr/>
          <p:nvPr/>
        </p:nvGrpSpPr>
        <p:grpSpPr>
          <a:xfrm>
            <a:off x="2544152" y="841664"/>
            <a:ext cx="5401429" cy="3669819"/>
            <a:chOff x="2544152" y="841664"/>
            <a:chExt cx="5401429" cy="3669819"/>
          </a:xfrm>
        </p:grpSpPr>
        <p:pic>
          <p:nvPicPr>
            <p:cNvPr id="6" name="Picture 5">
              <a:extLst>
                <a:ext uri="{FF2B5EF4-FFF2-40B4-BE49-F238E27FC236}">
                  <a16:creationId xmlns:a16="http://schemas.microsoft.com/office/drawing/2014/main" id="{92F22102-62F4-4520-8DD2-65E3E80756E0}"/>
                </a:ext>
              </a:extLst>
            </p:cNvPr>
            <p:cNvPicPr>
              <a:picLocks noChangeAspect="1"/>
            </p:cNvPicPr>
            <p:nvPr/>
          </p:nvPicPr>
          <p:blipFill rotWithShape="1">
            <a:blip r:embed="rId3"/>
            <a:srcRect b="38885"/>
            <a:stretch/>
          </p:blipFill>
          <p:spPr>
            <a:xfrm>
              <a:off x="2544152" y="841664"/>
              <a:ext cx="5401429" cy="2247291"/>
            </a:xfrm>
            <a:prstGeom prst="rect">
              <a:avLst/>
            </a:prstGeom>
          </p:spPr>
        </p:pic>
        <p:sp>
          <p:nvSpPr>
            <p:cNvPr id="2" name="TextBox 1">
              <a:extLst>
                <a:ext uri="{FF2B5EF4-FFF2-40B4-BE49-F238E27FC236}">
                  <a16:creationId xmlns:a16="http://schemas.microsoft.com/office/drawing/2014/main" id="{96AD0A38-B9A1-4824-AA1C-82FFC83FD7D1}"/>
                </a:ext>
              </a:extLst>
            </p:cNvPr>
            <p:cNvSpPr txBox="1"/>
            <p:nvPr/>
          </p:nvSpPr>
          <p:spPr>
            <a:xfrm>
              <a:off x="3667991" y="3492442"/>
              <a:ext cx="1337226" cy="307777"/>
            </a:xfrm>
            <a:prstGeom prst="rect">
              <a:avLst/>
            </a:prstGeom>
            <a:noFill/>
          </p:spPr>
          <p:txBody>
            <a:bodyPr wrap="none" rtlCol="0">
              <a:spAutoFit/>
            </a:bodyPr>
            <a:lstStyle/>
            <a:p>
              <a:r>
                <a:rPr lang="en-GB" sz="1400" dirty="0"/>
                <a:t>315g for £2.10</a:t>
              </a:r>
            </a:p>
          </p:txBody>
        </p:sp>
        <p:sp>
          <p:nvSpPr>
            <p:cNvPr id="7" name="TextBox 6">
              <a:extLst>
                <a:ext uri="{FF2B5EF4-FFF2-40B4-BE49-F238E27FC236}">
                  <a16:creationId xmlns:a16="http://schemas.microsoft.com/office/drawing/2014/main" id="{CA6EF687-8E52-4387-90FD-92B7DE1A772A}"/>
                </a:ext>
              </a:extLst>
            </p:cNvPr>
            <p:cNvSpPr txBox="1"/>
            <p:nvPr/>
          </p:nvSpPr>
          <p:spPr>
            <a:xfrm>
              <a:off x="5815445" y="3492441"/>
              <a:ext cx="1088760" cy="307777"/>
            </a:xfrm>
            <a:prstGeom prst="rect">
              <a:avLst/>
            </a:prstGeom>
            <a:noFill/>
          </p:spPr>
          <p:txBody>
            <a:bodyPr wrap="none" rtlCol="0">
              <a:spAutoFit/>
            </a:bodyPr>
            <a:lstStyle/>
            <a:p>
              <a:r>
                <a:rPr lang="en-GB" sz="1400" dirty="0"/>
                <a:t>280g for £2</a:t>
              </a:r>
            </a:p>
          </p:txBody>
        </p:sp>
        <p:sp>
          <p:nvSpPr>
            <p:cNvPr id="8" name="TextBox 7">
              <a:extLst>
                <a:ext uri="{FF2B5EF4-FFF2-40B4-BE49-F238E27FC236}">
                  <a16:creationId xmlns:a16="http://schemas.microsoft.com/office/drawing/2014/main" id="{50D10CDB-5DA1-4739-9CDF-C0CAEB443460}"/>
                </a:ext>
              </a:extLst>
            </p:cNvPr>
            <p:cNvSpPr txBox="1"/>
            <p:nvPr/>
          </p:nvSpPr>
          <p:spPr>
            <a:xfrm>
              <a:off x="3663152" y="4203706"/>
              <a:ext cx="3089307" cy="307777"/>
            </a:xfrm>
            <a:prstGeom prst="rect">
              <a:avLst/>
            </a:prstGeom>
            <a:noFill/>
          </p:spPr>
          <p:txBody>
            <a:bodyPr wrap="none" rtlCol="0">
              <a:spAutoFit/>
            </a:bodyPr>
            <a:lstStyle/>
            <a:p>
              <a:r>
                <a:rPr lang="en-GB" sz="1400" dirty="0"/>
                <a:t>Which jar is better value for money ?</a:t>
              </a:r>
            </a:p>
          </p:txBody>
        </p:sp>
      </p:grpSp>
    </p:spTree>
    <p:extLst>
      <p:ext uri="{BB962C8B-B14F-4D97-AF65-F5344CB8AC3E}">
        <p14:creationId xmlns:p14="http://schemas.microsoft.com/office/powerpoint/2010/main" val="213517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8C430A42-248A-41A4-B89A-214D97BF5B36}"/>
              </a:ext>
            </a:extLst>
          </p:cNvPr>
          <p:cNvPicPr>
            <a:picLocks noChangeAspect="1"/>
          </p:cNvPicPr>
          <p:nvPr/>
        </p:nvPicPr>
        <p:blipFill>
          <a:blip r:embed="rId3"/>
          <a:stretch>
            <a:fillRect/>
          </a:stretch>
        </p:blipFill>
        <p:spPr>
          <a:xfrm>
            <a:off x="3395285" y="1590418"/>
            <a:ext cx="5401429" cy="3677163"/>
          </a:xfrm>
          <a:prstGeom prst="rect">
            <a:avLst/>
          </a:prstGeom>
        </p:spPr>
      </p:pic>
      <p:sp>
        <p:nvSpPr>
          <p:cNvPr id="5" name="TextBox 4">
            <a:extLst>
              <a:ext uri="{FF2B5EF4-FFF2-40B4-BE49-F238E27FC236}">
                <a16:creationId xmlns:a16="http://schemas.microsoft.com/office/drawing/2014/main" id="{1C098BD5-E04B-4DA2-976C-4DC1D7A3DA82}"/>
              </a:ext>
            </a:extLst>
          </p:cNvPr>
          <p:cNvSpPr txBox="1"/>
          <p:nvPr/>
        </p:nvSpPr>
        <p:spPr>
          <a:xfrm>
            <a:off x="8333509" y="5444836"/>
            <a:ext cx="1978747" cy="307777"/>
          </a:xfrm>
          <a:prstGeom prst="rect">
            <a:avLst/>
          </a:prstGeom>
          <a:noFill/>
        </p:spPr>
        <p:txBody>
          <a:bodyPr wrap="none" rtlCol="0">
            <a:spAutoFit/>
          </a:bodyPr>
          <a:lstStyle/>
          <a:p>
            <a:r>
              <a:rPr lang="en-GB" sz="1400" dirty="0"/>
              <a:t>Taken from ‘Test Base’</a:t>
            </a:r>
          </a:p>
        </p:txBody>
      </p:sp>
    </p:spTree>
    <p:extLst>
      <p:ext uri="{BB962C8B-B14F-4D97-AF65-F5344CB8AC3E}">
        <p14:creationId xmlns:p14="http://schemas.microsoft.com/office/powerpoint/2010/main" val="3317036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5" name="Table 4">
            <a:extLst>
              <a:ext uri="{FF2B5EF4-FFF2-40B4-BE49-F238E27FC236}">
                <a16:creationId xmlns:a16="http://schemas.microsoft.com/office/drawing/2014/main" id="{D109A9EC-0AD8-4826-883C-83C328FD0EB4}"/>
              </a:ext>
            </a:extLst>
          </p:cNvPr>
          <p:cNvGraphicFramePr>
            <a:graphicFrameLocks noGrp="1"/>
          </p:cNvGraphicFramePr>
          <p:nvPr>
            <p:extLst>
              <p:ext uri="{D42A27DB-BD31-4B8C-83A1-F6EECF244321}">
                <p14:modId xmlns:p14="http://schemas.microsoft.com/office/powerpoint/2010/main" val="1098968996"/>
              </p:ext>
            </p:extLst>
          </p:nvPr>
        </p:nvGraphicFramePr>
        <p:xfrm>
          <a:off x="1931447" y="1189607"/>
          <a:ext cx="7771846" cy="4236772"/>
        </p:xfrm>
        <a:graphic>
          <a:graphicData uri="http://schemas.openxmlformats.org/drawingml/2006/table">
            <a:tbl>
              <a:tblPr firstRow="1" firstCol="1" bandRow="1">
                <a:tableStyleId>{5C22544A-7EE6-4342-B048-85BDC9FD1C3A}</a:tableStyleId>
              </a:tblPr>
              <a:tblGrid>
                <a:gridCol w="801797">
                  <a:extLst>
                    <a:ext uri="{9D8B030D-6E8A-4147-A177-3AD203B41FA5}">
                      <a16:colId xmlns:a16="http://schemas.microsoft.com/office/drawing/2014/main" val="2410536692"/>
                    </a:ext>
                  </a:extLst>
                </a:gridCol>
                <a:gridCol w="1877138">
                  <a:extLst>
                    <a:ext uri="{9D8B030D-6E8A-4147-A177-3AD203B41FA5}">
                      <a16:colId xmlns:a16="http://schemas.microsoft.com/office/drawing/2014/main" val="1685210313"/>
                    </a:ext>
                  </a:extLst>
                </a:gridCol>
                <a:gridCol w="5092911">
                  <a:extLst>
                    <a:ext uri="{9D8B030D-6E8A-4147-A177-3AD203B41FA5}">
                      <a16:colId xmlns:a16="http://schemas.microsoft.com/office/drawing/2014/main" val="1962136452"/>
                    </a:ext>
                  </a:extLst>
                </a:gridCol>
              </a:tblGrid>
              <a:tr h="443884">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7: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1934147"/>
                  </a:ext>
                </a:extLst>
              </a:tr>
              <a:tr h="36605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b="1" dirty="0">
                          <a:solidFill>
                            <a:schemeClr val="bg1"/>
                          </a:solidFill>
                          <a:effectLst/>
                        </a:rPr>
                        <a:t>HIAS Unit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865948055"/>
                  </a:ext>
                </a:extLst>
              </a:tr>
              <a:tr h="475358">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Four operations: Fractions (vulgar and decimal)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2996115"/>
                  </a:ext>
                </a:extLst>
              </a:tr>
              <a:tr h="229793">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7.7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Probability: 0-1 scale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9199725"/>
                  </a:ext>
                </a:extLst>
              </a:tr>
              <a:tr h="229793">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dirty="0">
                          <a:effectLst/>
                        </a:rPr>
                        <a:t>Unit 7.8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Geometry: Polygons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2240663"/>
                  </a:ext>
                </a:extLst>
              </a:tr>
              <a:tr h="229793">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 Area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7468"/>
                  </a:ext>
                </a:extLst>
              </a:tr>
              <a:tr h="229793">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Geometry: Volume and 3-D shape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12944"/>
                  </a:ext>
                </a:extLst>
              </a:tr>
              <a:tr h="229793">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7062515"/>
                  </a:ext>
                </a:extLst>
              </a:tr>
              <a:tr h="229793">
                <a:tc>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7.9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Percentages (of amounts)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7080763"/>
                  </a:ext>
                </a:extLst>
              </a:tr>
              <a:tr h="229793">
                <a:tc>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Percentages (FDP equivalence)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6576122"/>
                  </a:ext>
                </a:extLst>
              </a:tr>
              <a:tr h="229793">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Ratio and proportion: Notation and part: whole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8721546"/>
                  </a:ext>
                </a:extLst>
              </a:tr>
              <a:tr h="229793">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7.10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Coordinates (four quadrants)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391754"/>
                  </a:ext>
                </a:extLst>
              </a:tr>
              <a:tr h="229793">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Coordinates (linear functions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8706884"/>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a:extLst>
              <a:ext uri="{FF2B5EF4-FFF2-40B4-BE49-F238E27FC236}">
                <a16:creationId xmlns:a16="http://schemas.microsoft.com/office/drawing/2014/main" id="{DA64A2BB-2F32-43B9-9726-E432C328686A}"/>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4E8843F2-41B8-498A-A2A2-B1C6BB4BA6E0}"/>
              </a:ext>
            </a:extLst>
          </p:cNvPr>
          <p:cNvSpPr txBox="1"/>
          <p:nvPr/>
        </p:nvSpPr>
        <p:spPr>
          <a:xfrm>
            <a:off x="8333509" y="5444836"/>
            <a:ext cx="2174954" cy="307777"/>
          </a:xfrm>
          <a:prstGeom prst="rect">
            <a:avLst/>
          </a:prstGeom>
          <a:noFill/>
        </p:spPr>
        <p:txBody>
          <a:bodyPr wrap="none" rtlCol="0">
            <a:spAutoFit/>
          </a:bodyPr>
          <a:lstStyle/>
          <a:p>
            <a:r>
              <a:rPr lang="en-GB" sz="1400" dirty="0"/>
              <a:t>Adapted from ‘Test Base’</a:t>
            </a:r>
          </a:p>
        </p:txBody>
      </p:sp>
      <p:pic>
        <p:nvPicPr>
          <p:cNvPr id="6" name="Picture 5">
            <a:extLst>
              <a:ext uri="{FF2B5EF4-FFF2-40B4-BE49-F238E27FC236}">
                <a16:creationId xmlns:a16="http://schemas.microsoft.com/office/drawing/2014/main" id="{B719C0A4-E158-4CA9-97D7-559F8CC05F08}"/>
              </a:ext>
            </a:extLst>
          </p:cNvPr>
          <p:cNvPicPr>
            <a:picLocks noChangeAspect="1"/>
          </p:cNvPicPr>
          <p:nvPr/>
        </p:nvPicPr>
        <p:blipFill rotWithShape="1">
          <a:blip r:embed="rId3"/>
          <a:srcRect l="5011" t="9341" r="28806" b="68230"/>
          <a:stretch/>
        </p:blipFill>
        <p:spPr>
          <a:xfrm>
            <a:off x="473753" y="1839191"/>
            <a:ext cx="4143848" cy="1774198"/>
          </a:xfrm>
          <a:prstGeom prst="rect">
            <a:avLst/>
          </a:prstGeom>
        </p:spPr>
      </p:pic>
      <p:sp>
        <p:nvSpPr>
          <p:cNvPr id="4" name="TextBox 3">
            <a:extLst>
              <a:ext uri="{FF2B5EF4-FFF2-40B4-BE49-F238E27FC236}">
                <a16:creationId xmlns:a16="http://schemas.microsoft.com/office/drawing/2014/main" id="{07E8D21C-9A69-46C6-8F29-01378D11EBCB}"/>
              </a:ext>
            </a:extLst>
          </p:cNvPr>
          <p:cNvSpPr txBox="1"/>
          <p:nvPr/>
        </p:nvSpPr>
        <p:spPr>
          <a:xfrm>
            <a:off x="4850504" y="1582064"/>
            <a:ext cx="4570482" cy="2031325"/>
          </a:xfrm>
          <a:prstGeom prst="rect">
            <a:avLst/>
          </a:prstGeom>
          <a:noFill/>
        </p:spPr>
        <p:txBody>
          <a:bodyPr wrap="none" rtlCol="0">
            <a:spAutoFit/>
          </a:bodyPr>
          <a:lstStyle/>
          <a:p>
            <a:r>
              <a:rPr lang="en-GB" sz="1400" b="1" dirty="0"/>
              <a:t>Russian dolls</a:t>
            </a:r>
            <a:endParaRPr lang="en-GB" sz="1400" dirty="0"/>
          </a:p>
          <a:p>
            <a:endParaRPr lang="en-GB" sz="1400" b="1" dirty="0"/>
          </a:p>
          <a:p>
            <a:r>
              <a:rPr lang="en-GB" sz="1400" dirty="0"/>
              <a:t>The heights of the Russian dolls are in the ratio 1 : 2 : 4</a:t>
            </a:r>
          </a:p>
          <a:p>
            <a:endParaRPr lang="en-GB" sz="1400" dirty="0"/>
          </a:p>
          <a:p>
            <a:r>
              <a:rPr lang="en-GB" sz="1400" dirty="0"/>
              <a:t>The smallest doll is 18cm tall</a:t>
            </a:r>
          </a:p>
          <a:p>
            <a:endParaRPr lang="en-GB" sz="1400" dirty="0"/>
          </a:p>
          <a:p>
            <a:r>
              <a:rPr lang="en-GB" sz="1400" dirty="0"/>
              <a:t>The middle doll is ____cm tall</a:t>
            </a:r>
          </a:p>
          <a:p>
            <a:endParaRPr lang="en-GB" sz="1400" dirty="0"/>
          </a:p>
          <a:p>
            <a:r>
              <a:rPr lang="en-GB" sz="1400" dirty="0"/>
              <a:t>The tallest doll is _____cm tall</a:t>
            </a:r>
          </a:p>
        </p:txBody>
      </p:sp>
    </p:spTree>
    <p:extLst>
      <p:ext uri="{BB962C8B-B14F-4D97-AF65-F5344CB8AC3E}">
        <p14:creationId xmlns:p14="http://schemas.microsoft.com/office/powerpoint/2010/main" val="1868895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a:extLst>
              <a:ext uri="{FF2B5EF4-FFF2-40B4-BE49-F238E27FC236}">
                <a16:creationId xmlns:a16="http://schemas.microsoft.com/office/drawing/2014/main" id="{DA64A2BB-2F32-43B9-9726-E432C328686A}"/>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4E8843F2-41B8-498A-A2A2-B1C6BB4BA6E0}"/>
              </a:ext>
            </a:extLst>
          </p:cNvPr>
          <p:cNvSpPr txBox="1"/>
          <p:nvPr/>
        </p:nvSpPr>
        <p:spPr>
          <a:xfrm>
            <a:off x="8333509" y="5444836"/>
            <a:ext cx="2174954" cy="307777"/>
          </a:xfrm>
          <a:prstGeom prst="rect">
            <a:avLst/>
          </a:prstGeom>
          <a:noFill/>
        </p:spPr>
        <p:txBody>
          <a:bodyPr wrap="none" rtlCol="0">
            <a:spAutoFit/>
          </a:bodyPr>
          <a:lstStyle/>
          <a:p>
            <a:r>
              <a:rPr lang="en-GB" sz="1400" dirty="0"/>
              <a:t>Adapted from ‘Test Base’</a:t>
            </a:r>
          </a:p>
        </p:txBody>
      </p:sp>
      <p:pic>
        <p:nvPicPr>
          <p:cNvPr id="6" name="Picture 5">
            <a:extLst>
              <a:ext uri="{FF2B5EF4-FFF2-40B4-BE49-F238E27FC236}">
                <a16:creationId xmlns:a16="http://schemas.microsoft.com/office/drawing/2014/main" id="{B719C0A4-E158-4CA9-97D7-559F8CC05F08}"/>
              </a:ext>
            </a:extLst>
          </p:cNvPr>
          <p:cNvPicPr>
            <a:picLocks noChangeAspect="1"/>
          </p:cNvPicPr>
          <p:nvPr/>
        </p:nvPicPr>
        <p:blipFill rotWithShape="1">
          <a:blip r:embed="rId3"/>
          <a:srcRect l="5011" t="9341" r="28806" b="68230"/>
          <a:stretch/>
        </p:blipFill>
        <p:spPr>
          <a:xfrm>
            <a:off x="473753" y="1839191"/>
            <a:ext cx="4143848" cy="1774198"/>
          </a:xfrm>
          <a:prstGeom prst="rect">
            <a:avLst/>
          </a:prstGeom>
        </p:spPr>
      </p:pic>
      <p:sp>
        <p:nvSpPr>
          <p:cNvPr id="4" name="TextBox 3">
            <a:extLst>
              <a:ext uri="{FF2B5EF4-FFF2-40B4-BE49-F238E27FC236}">
                <a16:creationId xmlns:a16="http://schemas.microsoft.com/office/drawing/2014/main" id="{07E8D21C-9A69-46C6-8F29-01378D11EBCB}"/>
              </a:ext>
            </a:extLst>
          </p:cNvPr>
          <p:cNvSpPr txBox="1"/>
          <p:nvPr/>
        </p:nvSpPr>
        <p:spPr>
          <a:xfrm>
            <a:off x="4850504" y="1582064"/>
            <a:ext cx="4570482" cy="2031325"/>
          </a:xfrm>
          <a:prstGeom prst="rect">
            <a:avLst/>
          </a:prstGeom>
          <a:noFill/>
        </p:spPr>
        <p:txBody>
          <a:bodyPr wrap="none" rtlCol="0">
            <a:spAutoFit/>
          </a:bodyPr>
          <a:lstStyle/>
          <a:p>
            <a:r>
              <a:rPr lang="en-GB" sz="1400" b="1" dirty="0"/>
              <a:t>Russian dolls</a:t>
            </a:r>
            <a:endParaRPr lang="en-GB" sz="1400" dirty="0"/>
          </a:p>
          <a:p>
            <a:endParaRPr lang="en-GB" sz="1400" b="1" dirty="0"/>
          </a:p>
          <a:p>
            <a:r>
              <a:rPr lang="en-GB" sz="1400" dirty="0"/>
              <a:t>The heights of the Russian dolls are in the ratio 1 : 2 : 4</a:t>
            </a:r>
          </a:p>
          <a:p>
            <a:endParaRPr lang="en-GB" sz="1400" dirty="0"/>
          </a:p>
          <a:p>
            <a:r>
              <a:rPr lang="en-GB" sz="1400" dirty="0"/>
              <a:t>The smallest doll is ____cm tall</a:t>
            </a:r>
          </a:p>
          <a:p>
            <a:endParaRPr lang="en-GB" sz="1400" dirty="0"/>
          </a:p>
          <a:p>
            <a:r>
              <a:rPr lang="en-GB" sz="1400" dirty="0"/>
              <a:t>The middle doll is 12 cm tall</a:t>
            </a:r>
          </a:p>
          <a:p>
            <a:endParaRPr lang="en-GB" sz="1400" dirty="0"/>
          </a:p>
          <a:p>
            <a:r>
              <a:rPr lang="en-GB" sz="1400" dirty="0"/>
              <a:t>The tallest doll is _____cm tall</a:t>
            </a:r>
          </a:p>
        </p:txBody>
      </p:sp>
    </p:spTree>
    <p:extLst>
      <p:ext uri="{BB962C8B-B14F-4D97-AF65-F5344CB8AC3E}">
        <p14:creationId xmlns:p14="http://schemas.microsoft.com/office/powerpoint/2010/main" val="2433125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a:extLst>
              <a:ext uri="{FF2B5EF4-FFF2-40B4-BE49-F238E27FC236}">
                <a16:creationId xmlns:a16="http://schemas.microsoft.com/office/drawing/2014/main" id="{DA64A2BB-2F32-43B9-9726-E432C328686A}"/>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4E8843F2-41B8-498A-A2A2-B1C6BB4BA6E0}"/>
              </a:ext>
            </a:extLst>
          </p:cNvPr>
          <p:cNvSpPr txBox="1"/>
          <p:nvPr/>
        </p:nvSpPr>
        <p:spPr>
          <a:xfrm>
            <a:off x="8333509" y="5444836"/>
            <a:ext cx="2174954" cy="307777"/>
          </a:xfrm>
          <a:prstGeom prst="rect">
            <a:avLst/>
          </a:prstGeom>
          <a:noFill/>
        </p:spPr>
        <p:txBody>
          <a:bodyPr wrap="none" rtlCol="0">
            <a:spAutoFit/>
          </a:bodyPr>
          <a:lstStyle/>
          <a:p>
            <a:r>
              <a:rPr lang="en-GB" sz="1400" dirty="0"/>
              <a:t>Adapted from ‘Test Base’</a:t>
            </a:r>
          </a:p>
        </p:txBody>
      </p:sp>
      <p:pic>
        <p:nvPicPr>
          <p:cNvPr id="6" name="Picture 5">
            <a:extLst>
              <a:ext uri="{FF2B5EF4-FFF2-40B4-BE49-F238E27FC236}">
                <a16:creationId xmlns:a16="http://schemas.microsoft.com/office/drawing/2014/main" id="{B719C0A4-E158-4CA9-97D7-559F8CC05F08}"/>
              </a:ext>
            </a:extLst>
          </p:cNvPr>
          <p:cNvPicPr>
            <a:picLocks noChangeAspect="1"/>
          </p:cNvPicPr>
          <p:nvPr/>
        </p:nvPicPr>
        <p:blipFill rotWithShape="1">
          <a:blip r:embed="rId3"/>
          <a:srcRect l="5011" t="9341" r="28806" b="68230"/>
          <a:stretch/>
        </p:blipFill>
        <p:spPr>
          <a:xfrm>
            <a:off x="473753" y="1839191"/>
            <a:ext cx="4143848" cy="1774198"/>
          </a:xfrm>
          <a:prstGeom prst="rect">
            <a:avLst/>
          </a:prstGeom>
        </p:spPr>
      </p:pic>
      <p:sp>
        <p:nvSpPr>
          <p:cNvPr id="4" name="TextBox 3">
            <a:extLst>
              <a:ext uri="{FF2B5EF4-FFF2-40B4-BE49-F238E27FC236}">
                <a16:creationId xmlns:a16="http://schemas.microsoft.com/office/drawing/2014/main" id="{07E8D21C-9A69-46C6-8F29-01378D11EBCB}"/>
              </a:ext>
            </a:extLst>
          </p:cNvPr>
          <p:cNvSpPr txBox="1"/>
          <p:nvPr/>
        </p:nvSpPr>
        <p:spPr>
          <a:xfrm>
            <a:off x="4850504" y="1582064"/>
            <a:ext cx="4570482" cy="2031325"/>
          </a:xfrm>
          <a:prstGeom prst="rect">
            <a:avLst/>
          </a:prstGeom>
          <a:noFill/>
        </p:spPr>
        <p:txBody>
          <a:bodyPr wrap="none" rtlCol="0">
            <a:spAutoFit/>
          </a:bodyPr>
          <a:lstStyle/>
          <a:p>
            <a:r>
              <a:rPr lang="en-GB" sz="1400" b="1" dirty="0"/>
              <a:t>Russian dolls</a:t>
            </a:r>
            <a:endParaRPr lang="en-GB" sz="1400" dirty="0"/>
          </a:p>
          <a:p>
            <a:endParaRPr lang="en-GB" sz="1400" b="1" dirty="0"/>
          </a:p>
          <a:p>
            <a:r>
              <a:rPr lang="en-GB" sz="1400" dirty="0"/>
              <a:t>The heights of the Russian dolls are in the ratio 1 : 2 : 4</a:t>
            </a:r>
          </a:p>
          <a:p>
            <a:endParaRPr lang="en-GB" sz="1400" dirty="0"/>
          </a:p>
          <a:p>
            <a:r>
              <a:rPr lang="en-GB" sz="1400" dirty="0"/>
              <a:t>The smallest doll is ____cm tall</a:t>
            </a:r>
          </a:p>
          <a:p>
            <a:endParaRPr lang="en-GB" sz="1400" dirty="0"/>
          </a:p>
          <a:p>
            <a:r>
              <a:rPr lang="en-GB" sz="1400" dirty="0"/>
              <a:t>The middle doll is _____cm tall</a:t>
            </a:r>
          </a:p>
          <a:p>
            <a:endParaRPr lang="en-GB" sz="1400" dirty="0"/>
          </a:p>
          <a:p>
            <a:r>
              <a:rPr lang="en-GB" sz="1400" dirty="0"/>
              <a:t>The tallest doll is 64cm tall</a:t>
            </a:r>
          </a:p>
        </p:txBody>
      </p:sp>
    </p:spTree>
    <p:extLst>
      <p:ext uri="{BB962C8B-B14F-4D97-AF65-F5344CB8AC3E}">
        <p14:creationId xmlns:p14="http://schemas.microsoft.com/office/powerpoint/2010/main" val="1023188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a:extLst>
              <a:ext uri="{FF2B5EF4-FFF2-40B4-BE49-F238E27FC236}">
                <a16:creationId xmlns:a16="http://schemas.microsoft.com/office/drawing/2014/main" id="{DA64A2BB-2F32-43B9-9726-E432C328686A}"/>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4E8843F2-41B8-498A-A2A2-B1C6BB4BA6E0}"/>
              </a:ext>
            </a:extLst>
          </p:cNvPr>
          <p:cNvSpPr txBox="1"/>
          <p:nvPr/>
        </p:nvSpPr>
        <p:spPr>
          <a:xfrm>
            <a:off x="8333509" y="5444836"/>
            <a:ext cx="2174954" cy="307777"/>
          </a:xfrm>
          <a:prstGeom prst="rect">
            <a:avLst/>
          </a:prstGeom>
          <a:noFill/>
        </p:spPr>
        <p:txBody>
          <a:bodyPr wrap="none" rtlCol="0">
            <a:spAutoFit/>
          </a:bodyPr>
          <a:lstStyle/>
          <a:p>
            <a:r>
              <a:rPr lang="en-GB" sz="1400" dirty="0"/>
              <a:t>Adapted from ‘Test Base’</a:t>
            </a:r>
          </a:p>
        </p:txBody>
      </p:sp>
      <p:pic>
        <p:nvPicPr>
          <p:cNvPr id="6" name="Picture 5">
            <a:extLst>
              <a:ext uri="{FF2B5EF4-FFF2-40B4-BE49-F238E27FC236}">
                <a16:creationId xmlns:a16="http://schemas.microsoft.com/office/drawing/2014/main" id="{B719C0A4-E158-4CA9-97D7-559F8CC05F08}"/>
              </a:ext>
            </a:extLst>
          </p:cNvPr>
          <p:cNvPicPr>
            <a:picLocks noChangeAspect="1"/>
          </p:cNvPicPr>
          <p:nvPr/>
        </p:nvPicPr>
        <p:blipFill rotWithShape="1">
          <a:blip r:embed="rId3"/>
          <a:srcRect l="5011" t="9341" r="28806" b="68230"/>
          <a:stretch/>
        </p:blipFill>
        <p:spPr>
          <a:xfrm>
            <a:off x="473753" y="1839191"/>
            <a:ext cx="4143848" cy="1774198"/>
          </a:xfrm>
          <a:prstGeom prst="rect">
            <a:avLst/>
          </a:prstGeom>
        </p:spPr>
      </p:pic>
      <p:sp>
        <p:nvSpPr>
          <p:cNvPr id="4" name="TextBox 3">
            <a:extLst>
              <a:ext uri="{FF2B5EF4-FFF2-40B4-BE49-F238E27FC236}">
                <a16:creationId xmlns:a16="http://schemas.microsoft.com/office/drawing/2014/main" id="{07E8D21C-9A69-46C6-8F29-01378D11EBCB}"/>
              </a:ext>
            </a:extLst>
          </p:cNvPr>
          <p:cNvSpPr txBox="1"/>
          <p:nvPr/>
        </p:nvSpPr>
        <p:spPr>
          <a:xfrm>
            <a:off x="4850504" y="1582064"/>
            <a:ext cx="4570482" cy="2031325"/>
          </a:xfrm>
          <a:prstGeom prst="rect">
            <a:avLst/>
          </a:prstGeom>
          <a:noFill/>
        </p:spPr>
        <p:txBody>
          <a:bodyPr wrap="none" rtlCol="0">
            <a:spAutoFit/>
          </a:bodyPr>
          <a:lstStyle/>
          <a:p>
            <a:r>
              <a:rPr lang="en-GB" sz="1400" b="1" dirty="0"/>
              <a:t>Russian dolls</a:t>
            </a:r>
            <a:endParaRPr lang="en-GB" sz="1400" dirty="0"/>
          </a:p>
          <a:p>
            <a:endParaRPr lang="en-GB" sz="1400" b="1" dirty="0"/>
          </a:p>
          <a:p>
            <a:r>
              <a:rPr lang="en-GB" sz="1400" dirty="0"/>
              <a:t>The heights of the Russian dolls are in the ratio 2 : 3 : 6</a:t>
            </a:r>
          </a:p>
          <a:p>
            <a:endParaRPr lang="en-GB" sz="1400" dirty="0"/>
          </a:p>
          <a:p>
            <a:r>
              <a:rPr lang="en-GB" sz="1400" dirty="0"/>
              <a:t>The smallest doll is 8 cm tall</a:t>
            </a:r>
          </a:p>
          <a:p>
            <a:endParaRPr lang="en-GB" sz="1400" dirty="0"/>
          </a:p>
          <a:p>
            <a:r>
              <a:rPr lang="en-GB" sz="1400" dirty="0"/>
              <a:t>The middle doll is _____cm tall</a:t>
            </a:r>
          </a:p>
          <a:p>
            <a:endParaRPr lang="en-GB" sz="1400" dirty="0"/>
          </a:p>
          <a:p>
            <a:r>
              <a:rPr lang="en-GB" sz="1400" dirty="0"/>
              <a:t>The tallest doll is ____cm tall</a:t>
            </a:r>
          </a:p>
        </p:txBody>
      </p:sp>
    </p:spTree>
    <p:extLst>
      <p:ext uri="{BB962C8B-B14F-4D97-AF65-F5344CB8AC3E}">
        <p14:creationId xmlns:p14="http://schemas.microsoft.com/office/powerpoint/2010/main" val="2265763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a:extLst>
              <a:ext uri="{FF2B5EF4-FFF2-40B4-BE49-F238E27FC236}">
                <a16:creationId xmlns:a16="http://schemas.microsoft.com/office/drawing/2014/main" id="{DA64A2BB-2F32-43B9-9726-E432C328686A}"/>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4E8843F2-41B8-498A-A2A2-B1C6BB4BA6E0}"/>
              </a:ext>
            </a:extLst>
          </p:cNvPr>
          <p:cNvSpPr txBox="1"/>
          <p:nvPr/>
        </p:nvSpPr>
        <p:spPr>
          <a:xfrm>
            <a:off x="8333509" y="5444836"/>
            <a:ext cx="2174954" cy="307777"/>
          </a:xfrm>
          <a:prstGeom prst="rect">
            <a:avLst/>
          </a:prstGeom>
          <a:noFill/>
        </p:spPr>
        <p:txBody>
          <a:bodyPr wrap="none" rtlCol="0">
            <a:spAutoFit/>
          </a:bodyPr>
          <a:lstStyle/>
          <a:p>
            <a:r>
              <a:rPr lang="en-GB" sz="1400" dirty="0"/>
              <a:t>Adapted from ‘Test Base’</a:t>
            </a:r>
          </a:p>
        </p:txBody>
      </p:sp>
      <p:pic>
        <p:nvPicPr>
          <p:cNvPr id="6" name="Picture 5">
            <a:extLst>
              <a:ext uri="{FF2B5EF4-FFF2-40B4-BE49-F238E27FC236}">
                <a16:creationId xmlns:a16="http://schemas.microsoft.com/office/drawing/2014/main" id="{B719C0A4-E158-4CA9-97D7-559F8CC05F08}"/>
              </a:ext>
            </a:extLst>
          </p:cNvPr>
          <p:cNvPicPr>
            <a:picLocks noChangeAspect="1"/>
          </p:cNvPicPr>
          <p:nvPr/>
        </p:nvPicPr>
        <p:blipFill rotWithShape="1">
          <a:blip r:embed="rId3"/>
          <a:srcRect l="5011" t="9341" r="28806" b="68230"/>
          <a:stretch/>
        </p:blipFill>
        <p:spPr>
          <a:xfrm>
            <a:off x="473753" y="1839191"/>
            <a:ext cx="4143848" cy="1774198"/>
          </a:xfrm>
          <a:prstGeom prst="rect">
            <a:avLst/>
          </a:prstGeom>
        </p:spPr>
      </p:pic>
      <p:sp>
        <p:nvSpPr>
          <p:cNvPr id="4" name="TextBox 3">
            <a:extLst>
              <a:ext uri="{FF2B5EF4-FFF2-40B4-BE49-F238E27FC236}">
                <a16:creationId xmlns:a16="http://schemas.microsoft.com/office/drawing/2014/main" id="{07E8D21C-9A69-46C6-8F29-01378D11EBCB}"/>
              </a:ext>
            </a:extLst>
          </p:cNvPr>
          <p:cNvSpPr txBox="1"/>
          <p:nvPr/>
        </p:nvSpPr>
        <p:spPr>
          <a:xfrm>
            <a:off x="4850504" y="1582064"/>
            <a:ext cx="4570482" cy="2031325"/>
          </a:xfrm>
          <a:prstGeom prst="rect">
            <a:avLst/>
          </a:prstGeom>
          <a:noFill/>
        </p:spPr>
        <p:txBody>
          <a:bodyPr wrap="none" rtlCol="0">
            <a:spAutoFit/>
          </a:bodyPr>
          <a:lstStyle/>
          <a:p>
            <a:r>
              <a:rPr lang="en-GB" sz="1400" b="1" dirty="0"/>
              <a:t>Russian dolls</a:t>
            </a:r>
            <a:endParaRPr lang="en-GB" sz="1400" dirty="0"/>
          </a:p>
          <a:p>
            <a:endParaRPr lang="en-GB" sz="1400" b="1" dirty="0"/>
          </a:p>
          <a:p>
            <a:r>
              <a:rPr lang="en-GB" sz="1400" dirty="0"/>
              <a:t>The heights of the Russian dolls are in the ratio 2 : 3 : 6</a:t>
            </a:r>
          </a:p>
          <a:p>
            <a:endParaRPr lang="en-GB" sz="1400" dirty="0"/>
          </a:p>
          <a:p>
            <a:r>
              <a:rPr lang="en-GB" sz="1400" dirty="0"/>
              <a:t>The smallest doll is ____cm tall</a:t>
            </a:r>
          </a:p>
          <a:p>
            <a:endParaRPr lang="en-GB" sz="1400" dirty="0"/>
          </a:p>
          <a:p>
            <a:r>
              <a:rPr lang="en-GB" sz="1400" dirty="0"/>
              <a:t>The middle doll is 18 cm tall</a:t>
            </a:r>
          </a:p>
          <a:p>
            <a:endParaRPr lang="en-GB" sz="1400" dirty="0"/>
          </a:p>
          <a:p>
            <a:r>
              <a:rPr lang="en-GB" sz="1400" dirty="0"/>
              <a:t>The tallest doll is ____cm tall</a:t>
            </a:r>
          </a:p>
        </p:txBody>
      </p:sp>
    </p:spTree>
    <p:extLst>
      <p:ext uri="{BB962C8B-B14F-4D97-AF65-F5344CB8AC3E}">
        <p14:creationId xmlns:p14="http://schemas.microsoft.com/office/powerpoint/2010/main" val="1810999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a:extLst>
              <a:ext uri="{FF2B5EF4-FFF2-40B4-BE49-F238E27FC236}">
                <a16:creationId xmlns:a16="http://schemas.microsoft.com/office/drawing/2014/main" id="{DA64A2BB-2F32-43B9-9726-E432C328686A}"/>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4E8843F2-41B8-498A-A2A2-B1C6BB4BA6E0}"/>
              </a:ext>
            </a:extLst>
          </p:cNvPr>
          <p:cNvSpPr txBox="1"/>
          <p:nvPr/>
        </p:nvSpPr>
        <p:spPr>
          <a:xfrm>
            <a:off x="8333509" y="5444836"/>
            <a:ext cx="2174954" cy="307777"/>
          </a:xfrm>
          <a:prstGeom prst="rect">
            <a:avLst/>
          </a:prstGeom>
          <a:noFill/>
        </p:spPr>
        <p:txBody>
          <a:bodyPr wrap="none" rtlCol="0">
            <a:spAutoFit/>
          </a:bodyPr>
          <a:lstStyle/>
          <a:p>
            <a:r>
              <a:rPr lang="en-GB" sz="1400" dirty="0"/>
              <a:t>Adapted from ‘Test Base’</a:t>
            </a:r>
          </a:p>
        </p:txBody>
      </p:sp>
      <p:pic>
        <p:nvPicPr>
          <p:cNvPr id="6" name="Picture 5">
            <a:extLst>
              <a:ext uri="{FF2B5EF4-FFF2-40B4-BE49-F238E27FC236}">
                <a16:creationId xmlns:a16="http://schemas.microsoft.com/office/drawing/2014/main" id="{B719C0A4-E158-4CA9-97D7-559F8CC05F08}"/>
              </a:ext>
            </a:extLst>
          </p:cNvPr>
          <p:cNvPicPr>
            <a:picLocks noChangeAspect="1"/>
          </p:cNvPicPr>
          <p:nvPr/>
        </p:nvPicPr>
        <p:blipFill rotWithShape="1">
          <a:blip r:embed="rId3"/>
          <a:srcRect l="5011" t="9341" r="28806" b="68230"/>
          <a:stretch/>
        </p:blipFill>
        <p:spPr>
          <a:xfrm>
            <a:off x="473753" y="1839191"/>
            <a:ext cx="4143848" cy="1774198"/>
          </a:xfrm>
          <a:prstGeom prst="rect">
            <a:avLst/>
          </a:prstGeom>
        </p:spPr>
      </p:pic>
      <p:sp>
        <p:nvSpPr>
          <p:cNvPr id="4" name="TextBox 3">
            <a:extLst>
              <a:ext uri="{FF2B5EF4-FFF2-40B4-BE49-F238E27FC236}">
                <a16:creationId xmlns:a16="http://schemas.microsoft.com/office/drawing/2014/main" id="{07E8D21C-9A69-46C6-8F29-01378D11EBCB}"/>
              </a:ext>
            </a:extLst>
          </p:cNvPr>
          <p:cNvSpPr txBox="1"/>
          <p:nvPr/>
        </p:nvSpPr>
        <p:spPr>
          <a:xfrm>
            <a:off x="4850504" y="1582064"/>
            <a:ext cx="4570482" cy="2031325"/>
          </a:xfrm>
          <a:prstGeom prst="rect">
            <a:avLst/>
          </a:prstGeom>
          <a:noFill/>
        </p:spPr>
        <p:txBody>
          <a:bodyPr wrap="none" rtlCol="0">
            <a:spAutoFit/>
          </a:bodyPr>
          <a:lstStyle/>
          <a:p>
            <a:r>
              <a:rPr lang="en-GB" sz="1400" b="1" dirty="0"/>
              <a:t>Russian dolls</a:t>
            </a:r>
            <a:endParaRPr lang="en-GB" sz="1400" dirty="0"/>
          </a:p>
          <a:p>
            <a:endParaRPr lang="en-GB" sz="1400" b="1" dirty="0"/>
          </a:p>
          <a:p>
            <a:r>
              <a:rPr lang="en-GB" sz="1400" dirty="0"/>
              <a:t>The heights of the Russian dolls are in the ratio 2 : 3 : 6</a:t>
            </a:r>
          </a:p>
          <a:p>
            <a:endParaRPr lang="en-GB" sz="1400" dirty="0"/>
          </a:p>
          <a:p>
            <a:r>
              <a:rPr lang="en-GB" sz="1400" dirty="0"/>
              <a:t>The smallest doll is ____cm tall</a:t>
            </a:r>
          </a:p>
          <a:p>
            <a:endParaRPr lang="en-GB" sz="1400" dirty="0"/>
          </a:p>
          <a:p>
            <a:r>
              <a:rPr lang="en-GB" sz="1400" dirty="0"/>
              <a:t>The middle doll is ____cm tall</a:t>
            </a:r>
          </a:p>
          <a:p>
            <a:endParaRPr lang="en-GB" sz="1400" dirty="0"/>
          </a:p>
          <a:p>
            <a:r>
              <a:rPr lang="en-GB" sz="1400" dirty="0"/>
              <a:t>The tallest doll is 66cm tall</a:t>
            </a:r>
          </a:p>
        </p:txBody>
      </p:sp>
    </p:spTree>
    <p:extLst>
      <p:ext uri="{BB962C8B-B14F-4D97-AF65-F5344CB8AC3E}">
        <p14:creationId xmlns:p14="http://schemas.microsoft.com/office/powerpoint/2010/main" val="4082299757"/>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802</TotalTime>
  <Words>1174</Words>
  <Application>Microsoft Office PowerPoint</Application>
  <PresentationFormat>Widescreen</PresentationFormat>
  <Paragraphs>193</Paragraphs>
  <Slides>14</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3_HIAS PowerPoint template</vt:lpstr>
      <vt:lpstr>Year 7</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JO Lees</cp:lastModifiedBy>
  <cp:revision>82</cp:revision>
  <dcterms:created xsi:type="dcterms:W3CDTF">2021-01-05T11:02:27Z</dcterms:created>
  <dcterms:modified xsi:type="dcterms:W3CDTF">2021-01-21T12:34:03Z</dcterms:modified>
</cp:coreProperties>
</file>