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72" r:id="rId2"/>
    <p:sldId id="2643" r:id="rId3"/>
    <p:sldId id="2644" r:id="rId4"/>
    <p:sldId id="2701" r:id="rId5"/>
    <p:sldId id="2703" r:id="rId6"/>
    <p:sldId id="2704" r:id="rId7"/>
    <p:sldId id="2705" r:id="rId8"/>
    <p:sldId id="2706" r:id="rId9"/>
    <p:sldId id="2707" r:id="rId10"/>
    <p:sldId id="2702" r:id="rId11"/>
    <p:sldId id="2709" r:id="rId12"/>
    <p:sldId id="2698" r:id="rId13"/>
    <p:sldId id="2708" r:id="rId14"/>
    <p:sldId id="263"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08" autoAdjust="0"/>
    <p:restoredTop sz="85930" autoAdjust="0"/>
  </p:normalViewPr>
  <p:slideViewPr>
    <p:cSldViewPr snapToGrid="0">
      <p:cViewPr varScale="1">
        <p:scale>
          <a:sx n="74" d="100"/>
          <a:sy n="74" d="100"/>
        </p:scale>
        <p:origin x="989" y="58"/>
      </p:cViewPr>
      <p:guideLst/>
    </p:cSldViewPr>
  </p:slideViewPr>
  <p:notesTextViewPr>
    <p:cViewPr>
      <p:scale>
        <a:sx n="1" d="1"/>
        <a:sy n="1" d="1"/>
      </p:scale>
      <p:origin x="0" y="0"/>
    </p:cViewPr>
  </p:notesTextViewPr>
  <p:sorterViewPr>
    <p:cViewPr>
      <p:scale>
        <a:sx n="100" d="100"/>
        <a:sy n="100" d="100"/>
      </p:scale>
      <p:origin x="0" y="-75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D0AFF3-C104-4FF2-9246-46F3E7242363}" type="datetimeFigureOut">
              <a:rPr lang="en-GB" smtClean="0"/>
              <a:t>21/01/2021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929179-DAC7-4087-8034-1DBDA8E953E7}" type="slidenum">
              <a:rPr lang="en-GB" smtClean="0"/>
              <a:t>‹#›</a:t>
            </a:fld>
            <a:endParaRPr lang="en-GB"/>
          </a:p>
        </p:txBody>
      </p:sp>
    </p:spTree>
    <p:extLst>
      <p:ext uri="{BB962C8B-B14F-4D97-AF65-F5344CB8AC3E}">
        <p14:creationId xmlns:p14="http://schemas.microsoft.com/office/powerpoint/2010/main" val="201758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F929179-DAC7-4087-8034-1DBDA8E953E7}" type="slidenum">
              <a:rPr lang="en-GB" smtClean="0"/>
              <a:t>1</a:t>
            </a:fld>
            <a:endParaRPr lang="en-GB"/>
          </a:p>
        </p:txBody>
      </p:sp>
    </p:spTree>
    <p:extLst>
      <p:ext uri="{BB962C8B-B14F-4D97-AF65-F5344CB8AC3E}">
        <p14:creationId xmlns:p14="http://schemas.microsoft.com/office/powerpoint/2010/main" val="33135278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Solutions</a:t>
            </a:r>
          </a:p>
          <a:p>
            <a:r>
              <a:rPr lang="en-GB" dirty="0"/>
              <a:t>Jar A is the better value for money </a:t>
            </a:r>
          </a:p>
          <a:p>
            <a:r>
              <a:rPr lang="en-GB" dirty="0"/>
              <a:t>A: 454g per 159p: 454 ÷159 = 2.86g per 1p (so £1 buys you 286g)</a:t>
            </a:r>
          </a:p>
          <a:p>
            <a:r>
              <a:rPr lang="en-GB" dirty="0"/>
              <a:t>B: 340g per 125p: 340 ÷125 = 2.72g per 1p (so £1 buys you 272g)</a:t>
            </a:r>
          </a:p>
        </p:txBody>
      </p:sp>
      <p:sp>
        <p:nvSpPr>
          <p:cNvPr id="4" name="Slide Number Placeholder 3"/>
          <p:cNvSpPr>
            <a:spLocks noGrp="1"/>
          </p:cNvSpPr>
          <p:nvPr>
            <p:ph type="sldNum" sz="quarter" idx="5"/>
          </p:nvPr>
        </p:nvSpPr>
        <p:spPr/>
        <p:txBody>
          <a:bodyPr/>
          <a:lstStyle/>
          <a:p>
            <a:fld id="{2F929179-DAC7-4087-8034-1DBDA8E953E7}" type="slidenum">
              <a:rPr lang="en-GB" smtClean="0"/>
              <a:t>13</a:t>
            </a:fld>
            <a:endParaRPr lang="en-GB"/>
          </a:p>
        </p:txBody>
      </p:sp>
    </p:spTree>
    <p:extLst>
      <p:ext uri="{BB962C8B-B14F-4D97-AF65-F5344CB8AC3E}">
        <p14:creationId xmlns:p14="http://schemas.microsoft.com/office/powerpoint/2010/main" val="31602602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Solutions:</a:t>
            </a:r>
          </a:p>
          <a:p>
            <a:r>
              <a:rPr lang="en-GB" dirty="0"/>
              <a:t>Middle doll is 2 x 18 = 36cm tall</a:t>
            </a:r>
          </a:p>
          <a:p>
            <a:r>
              <a:rPr lang="en-GB" dirty="0"/>
              <a:t>Tallest doll is 4 x 18  = 72cm tall</a:t>
            </a:r>
          </a:p>
        </p:txBody>
      </p:sp>
      <p:sp>
        <p:nvSpPr>
          <p:cNvPr id="4" name="Slide Number Placeholder 3"/>
          <p:cNvSpPr>
            <a:spLocks noGrp="1"/>
          </p:cNvSpPr>
          <p:nvPr>
            <p:ph type="sldNum" sz="quarter" idx="5"/>
          </p:nvPr>
        </p:nvSpPr>
        <p:spPr/>
        <p:txBody>
          <a:bodyPr/>
          <a:lstStyle/>
          <a:p>
            <a:fld id="{2F929179-DAC7-4087-8034-1DBDA8E953E7}" type="slidenum">
              <a:rPr lang="en-GB" smtClean="0"/>
              <a:t>4</a:t>
            </a:fld>
            <a:endParaRPr lang="en-GB"/>
          </a:p>
        </p:txBody>
      </p:sp>
    </p:spTree>
    <p:extLst>
      <p:ext uri="{BB962C8B-B14F-4D97-AF65-F5344CB8AC3E}">
        <p14:creationId xmlns:p14="http://schemas.microsoft.com/office/powerpoint/2010/main" val="34508505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Solutions:</a:t>
            </a:r>
          </a:p>
          <a:p>
            <a:r>
              <a:rPr lang="en-GB" dirty="0"/>
              <a:t>Smallest doll is  12 ÷ 2  = 6cm tall</a:t>
            </a:r>
          </a:p>
          <a:p>
            <a:r>
              <a:rPr lang="en-GB" dirty="0"/>
              <a:t>Tallest doll is 2 x 12  = 24 cm tall</a:t>
            </a:r>
          </a:p>
        </p:txBody>
      </p:sp>
      <p:sp>
        <p:nvSpPr>
          <p:cNvPr id="4" name="Slide Number Placeholder 3"/>
          <p:cNvSpPr>
            <a:spLocks noGrp="1"/>
          </p:cNvSpPr>
          <p:nvPr>
            <p:ph type="sldNum" sz="quarter" idx="5"/>
          </p:nvPr>
        </p:nvSpPr>
        <p:spPr/>
        <p:txBody>
          <a:bodyPr/>
          <a:lstStyle/>
          <a:p>
            <a:fld id="{2F929179-DAC7-4087-8034-1DBDA8E953E7}" type="slidenum">
              <a:rPr lang="en-GB" smtClean="0"/>
              <a:t>5</a:t>
            </a:fld>
            <a:endParaRPr lang="en-GB"/>
          </a:p>
        </p:txBody>
      </p:sp>
    </p:spTree>
    <p:extLst>
      <p:ext uri="{BB962C8B-B14F-4D97-AF65-F5344CB8AC3E}">
        <p14:creationId xmlns:p14="http://schemas.microsoft.com/office/powerpoint/2010/main" val="35062841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Solutions:</a:t>
            </a:r>
          </a:p>
          <a:p>
            <a:r>
              <a:rPr lang="en-GB" dirty="0"/>
              <a:t>Smallest doll is  64 ÷ 4  = 16cm tall</a:t>
            </a:r>
          </a:p>
          <a:p>
            <a:r>
              <a:rPr lang="en-GB" dirty="0"/>
              <a:t>Middle doll is 64 ÷ 2 = 32 cm tall</a:t>
            </a:r>
          </a:p>
        </p:txBody>
      </p:sp>
      <p:sp>
        <p:nvSpPr>
          <p:cNvPr id="4" name="Slide Number Placeholder 3"/>
          <p:cNvSpPr>
            <a:spLocks noGrp="1"/>
          </p:cNvSpPr>
          <p:nvPr>
            <p:ph type="sldNum" sz="quarter" idx="5"/>
          </p:nvPr>
        </p:nvSpPr>
        <p:spPr/>
        <p:txBody>
          <a:bodyPr/>
          <a:lstStyle/>
          <a:p>
            <a:fld id="{2F929179-DAC7-4087-8034-1DBDA8E953E7}" type="slidenum">
              <a:rPr lang="en-GB" smtClean="0"/>
              <a:t>6</a:t>
            </a:fld>
            <a:endParaRPr lang="en-GB"/>
          </a:p>
        </p:txBody>
      </p:sp>
    </p:spTree>
    <p:extLst>
      <p:ext uri="{BB962C8B-B14F-4D97-AF65-F5344CB8AC3E}">
        <p14:creationId xmlns:p14="http://schemas.microsoft.com/office/powerpoint/2010/main" val="17998648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Solutions:</a:t>
            </a:r>
          </a:p>
          <a:p>
            <a:r>
              <a:rPr lang="en-GB" dirty="0"/>
              <a:t>Middle doll is 8 ÷ 2 x 3 = 12cm tall </a:t>
            </a:r>
          </a:p>
          <a:p>
            <a:r>
              <a:rPr lang="en-GB" dirty="0"/>
              <a:t>Tallest doll is  8 ÷ 2 x 6 = 24cm tall </a:t>
            </a:r>
          </a:p>
        </p:txBody>
      </p:sp>
      <p:sp>
        <p:nvSpPr>
          <p:cNvPr id="4" name="Slide Number Placeholder 3"/>
          <p:cNvSpPr>
            <a:spLocks noGrp="1"/>
          </p:cNvSpPr>
          <p:nvPr>
            <p:ph type="sldNum" sz="quarter" idx="5"/>
          </p:nvPr>
        </p:nvSpPr>
        <p:spPr/>
        <p:txBody>
          <a:bodyPr/>
          <a:lstStyle/>
          <a:p>
            <a:fld id="{2F929179-DAC7-4087-8034-1DBDA8E953E7}" type="slidenum">
              <a:rPr lang="en-GB" smtClean="0"/>
              <a:t>7</a:t>
            </a:fld>
            <a:endParaRPr lang="en-GB"/>
          </a:p>
        </p:txBody>
      </p:sp>
    </p:spTree>
    <p:extLst>
      <p:ext uri="{BB962C8B-B14F-4D97-AF65-F5344CB8AC3E}">
        <p14:creationId xmlns:p14="http://schemas.microsoft.com/office/powerpoint/2010/main" val="15872791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Solutions:</a:t>
            </a:r>
          </a:p>
          <a:p>
            <a:r>
              <a:rPr lang="en-GB" dirty="0"/>
              <a:t>Smallest doll is 18 ÷ 3 x 2 = 12cm tall </a:t>
            </a:r>
          </a:p>
          <a:p>
            <a:r>
              <a:rPr lang="en-GB" dirty="0"/>
              <a:t>Tallest doll is  18 ÷ 3 x 6 = 36cm tall </a:t>
            </a:r>
          </a:p>
        </p:txBody>
      </p:sp>
      <p:sp>
        <p:nvSpPr>
          <p:cNvPr id="4" name="Slide Number Placeholder 3"/>
          <p:cNvSpPr>
            <a:spLocks noGrp="1"/>
          </p:cNvSpPr>
          <p:nvPr>
            <p:ph type="sldNum" sz="quarter" idx="5"/>
          </p:nvPr>
        </p:nvSpPr>
        <p:spPr/>
        <p:txBody>
          <a:bodyPr/>
          <a:lstStyle/>
          <a:p>
            <a:fld id="{2F929179-DAC7-4087-8034-1DBDA8E953E7}" type="slidenum">
              <a:rPr lang="en-GB" smtClean="0"/>
              <a:t>8</a:t>
            </a:fld>
            <a:endParaRPr lang="en-GB"/>
          </a:p>
        </p:txBody>
      </p:sp>
    </p:spTree>
    <p:extLst>
      <p:ext uri="{BB962C8B-B14F-4D97-AF65-F5344CB8AC3E}">
        <p14:creationId xmlns:p14="http://schemas.microsoft.com/office/powerpoint/2010/main" val="22890379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Solutions:</a:t>
            </a:r>
          </a:p>
          <a:p>
            <a:r>
              <a:rPr lang="en-GB" dirty="0"/>
              <a:t>Smallest doll is 66 ÷ 6 x 2 = 22cm tall </a:t>
            </a:r>
          </a:p>
          <a:p>
            <a:r>
              <a:rPr lang="en-GB" dirty="0"/>
              <a:t>Middle doll is  66 ÷ 6 x 3 = 33cm tall </a:t>
            </a:r>
          </a:p>
        </p:txBody>
      </p:sp>
      <p:sp>
        <p:nvSpPr>
          <p:cNvPr id="4" name="Slide Number Placeholder 3"/>
          <p:cNvSpPr>
            <a:spLocks noGrp="1"/>
          </p:cNvSpPr>
          <p:nvPr>
            <p:ph type="sldNum" sz="quarter" idx="5"/>
          </p:nvPr>
        </p:nvSpPr>
        <p:spPr/>
        <p:txBody>
          <a:bodyPr/>
          <a:lstStyle/>
          <a:p>
            <a:fld id="{2F929179-DAC7-4087-8034-1DBDA8E953E7}" type="slidenum">
              <a:rPr lang="en-GB" smtClean="0"/>
              <a:t>9</a:t>
            </a:fld>
            <a:endParaRPr lang="en-GB"/>
          </a:p>
        </p:txBody>
      </p:sp>
    </p:spTree>
    <p:extLst>
      <p:ext uri="{BB962C8B-B14F-4D97-AF65-F5344CB8AC3E}">
        <p14:creationId xmlns:p14="http://schemas.microsoft.com/office/powerpoint/2010/main" val="30870707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Solutions</a:t>
            </a:r>
          </a:p>
          <a:p>
            <a:r>
              <a:rPr lang="en-GB" dirty="0"/>
              <a:t>Jar B is the better value for money </a:t>
            </a:r>
          </a:p>
          <a:p>
            <a:r>
              <a:rPr lang="en-GB" dirty="0"/>
              <a:t>A: 454g per 159p: 454 ÷159 = 2.86g per 1p (so £1 buys you 286g)</a:t>
            </a:r>
          </a:p>
          <a:p>
            <a:r>
              <a:rPr lang="en-GB" dirty="0"/>
              <a:t>B: 340g per 125p: 340 ÷125 = 2.72g per 1p (so £1 buys you 272g)</a:t>
            </a:r>
          </a:p>
          <a:p>
            <a:endParaRPr lang="en-GB" dirty="0"/>
          </a:p>
        </p:txBody>
      </p:sp>
      <p:sp>
        <p:nvSpPr>
          <p:cNvPr id="4" name="Slide Number Placeholder 3"/>
          <p:cNvSpPr>
            <a:spLocks noGrp="1"/>
          </p:cNvSpPr>
          <p:nvPr>
            <p:ph type="sldNum" sz="quarter" idx="5"/>
          </p:nvPr>
        </p:nvSpPr>
        <p:spPr/>
        <p:txBody>
          <a:bodyPr/>
          <a:lstStyle/>
          <a:p>
            <a:fld id="{2F929179-DAC7-4087-8034-1DBDA8E953E7}" type="slidenum">
              <a:rPr lang="en-GB" smtClean="0"/>
              <a:t>11</a:t>
            </a:fld>
            <a:endParaRPr lang="en-GB"/>
          </a:p>
        </p:txBody>
      </p:sp>
    </p:spTree>
    <p:extLst>
      <p:ext uri="{BB962C8B-B14F-4D97-AF65-F5344CB8AC3E}">
        <p14:creationId xmlns:p14="http://schemas.microsoft.com/office/powerpoint/2010/main" val="4907471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Solutions</a:t>
            </a:r>
          </a:p>
          <a:p>
            <a:r>
              <a:rPr lang="en-GB" dirty="0"/>
              <a:t>Jar A is the better value for money</a:t>
            </a:r>
          </a:p>
          <a:p>
            <a:r>
              <a:rPr lang="en-GB" dirty="0"/>
              <a:t>A: 315÷210 = 1.5g per 1p</a:t>
            </a:r>
          </a:p>
          <a:p>
            <a:r>
              <a:rPr lang="en-GB" dirty="0"/>
              <a:t>B: 280 ÷200  = 1.4g per 1p</a:t>
            </a:r>
          </a:p>
          <a:p>
            <a:endParaRPr lang="en-GB" dirty="0"/>
          </a:p>
        </p:txBody>
      </p:sp>
      <p:sp>
        <p:nvSpPr>
          <p:cNvPr id="4" name="Slide Number Placeholder 3"/>
          <p:cNvSpPr>
            <a:spLocks noGrp="1"/>
          </p:cNvSpPr>
          <p:nvPr>
            <p:ph type="sldNum" sz="quarter" idx="5"/>
          </p:nvPr>
        </p:nvSpPr>
        <p:spPr/>
        <p:txBody>
          <a:bodyPr/>
          <a:lstStyle/>
          <a:p>
            <a:fld id="{2F929179-DAC7-4087-8034-1DBDA8E953E7}" type="slidenum">
              <a:rPr lang="en-GB" smtClean="0"/>
              <a:t>12</a:t>
            </a:fld>
            <a:endParaRPr lang="en-GB"/>
          </a:p>
        </p:txBody>
      </p:sp>
    </p:spTree>
    <p:extLst>
      <p:ext uri="{BB962C8B-B14F-4D97-AF65-F5344CB8AC3E}">
        <p14:creationId xmlns:p14="http://schemas.microsoft.com/office/powerpoint/2010/main" val="28063369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3328298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566484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3200996"/>
            <a:ext cx="10363200" cy="1362075"/>
          </a:xfrm>
        </p:spPr>
        <p:txBody>
          <a:bodyPr anchor="t"/>
          <a:lstStyle>
            <a:lvl1pPr algn="l">
              <a:defRPr sz="4000" b="1" cap="all">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Text Placeholder 2"/>
          <p:cNvSpPr>
            <a:spLocks noGrp="1"/>
          </p:cNvSpPr>
          <p:nvPr>
            <p:ph type="body" idx="1"/>
          </p:nvPr>
        </p:nvSpPr>
        <p:spPr>
          <a:xfrm>
            <a:off x="963084" y="1700809"/>
            <a:ext cx="10363200" cy="1500187"/>
          </a:xfrm>
        </p:spPr>
        <p:txBody>
          <a:bodyPr anchor="b"/>
          <a:lstStyle>
            <a:lvl1pPr marL="0" indent="0">
              <a:buNone/>
              <a:defRPr sz="2000">
                <a:solidFill>
                  <a:schemeClr val="tx1">
                    <a:tint val="75000"/>
                  </a:schemeClr>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720676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sz="half" idx="1"/>
          </p:nvPr>
        </p:nvSpPr>
        <p:spPr>
          <a:xfrm>
            <a:off x="609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97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088569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6"/>
            <a:ext cx="5386917" cy="3774405"/>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baseline="0">
                <a:latin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6"/>
            <a:ext cx="5389033" cy="3774405"/>
          </a:xfrm>
        </p:spPr>
        <p:txBody>
          <a:bodyPr/>
          <a:lstStyle>
            <a:lvl1pPr>
              <a:defRPr sz="2400" baseline="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631757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Tree>
    <p:extLst>
      <p:ext uri="{BB962C8B-B14F-4D97-AF65-F5344CB8AC3E}">
        <p14:creationId xmlns:p14="http://schemas.microsoft.com/office/powerpoint/2010/main" val="1547072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4567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9601" y="273050"/>
            <a:ext cx="4011084" cy="1162050"/>
          </a:xfrm>
        </p:spPr>
        <p:txBody>
          <a:bodyPr anchor="b"/>
          <a:lstStyle>
            <a:lvl1pPr algn="l">
              <a:defRPr sz="2000" b="1">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a:xfrm>
            <a:off x="4766733" y="1484785"/>
            <a:ext cx="6815667" cy="4464496"/>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609601" y="1484785"/>
            <a:ext cx="4011084" cy="446260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82905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5003" y="4800600"/>
            <a:ext cx="7315200" cy="566738"/>
          </a:xfrm>
        </p:spPr>
        <p:txBody>
          <a:bodyPr anchor="b"/>
          <a:lstStyle>
            <a:lvl1pPr algn="l">
              <a:defRPr sz="2000" b="1" baseline="0">
                <a:latin typeface="Arial" panose="020B0604020202020204" pitchFamily="34" charset="0"/>
              </a:defRPr>
            </a:lvl1pPr>
          </a:lstStyle>
          <a:p>
            <a:r>
              <a:rPr lang="en-US"/>
              <a:t>Click to edit Master title style</a:t>
            </a:r>
            <a:endParaRPr lang="en-GB" dirty="0"/>
          </a:p>
        </p:txBody>
      </p:sp>
      <p:sp>
        <p:nvSpPr>
          <p:cNvPr id="3" name="Picture Placeholder 2"/>
          <p:cNvSpPr>
            <a:spLocks noGrp="1"/>
          </p:cNvSpPr>
          <p:nvPr>
            <p:ph type="pic" idx="1"/>
          </p:nvPr>
        </p:nvSpPr>
        <p:spPr>
          <a:xfrm>
            <a:off x="605003" y="612775"/>
            <a:ext cx="7315200" cy="4114800"/>
          </a:xfrm>
        </p:spPr>
        <p:txBody>
          <a:bodyPr rtlCol="0">
            <a:normAutofit/>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dirty="0"/>
          </a:p>
        </p:txBody>
      </p:sp>
      <p:sp>
        <p:nvSpPr>
          <p:cNvPr id="4" name="Text Placeholder 3"/>
          <p:cNvSpPr>
            <a:spLocks noGrp="1"/>
          </p:cNvSpPr>
          <p:nvPr>
            <p:ph type="body" sz="half" idx="2"/>
          </p:nvPr>
        </p:nvSpPr>
        <p:spPr>
          <a:xfrm>
            <a:off x="605003" y="5367338"/>
            <a:ext cx="7315200" cy="509934"/>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35749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1" y="274638"/>
            <a:ext cx="817456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2051" name="Text Placeholder 2"/>
          <p:cNvSpPr>
            <a:spLocks noGrp="1"/>
          </p:cNvSpPr>
          <p:nvPr>
            <p:ph type="body" idx="1"/>
          </p:nvPr>
        </p:nvSpPr>
        <p:spPr bwMode="auto">
          <a:xfrm>
            <a:off x="609600" y="1600200"/>
            <a:ext cx="10972800" cy="434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pic>
        <p:nvPicPr>
          <p:cNvPr id="2052" name="Picture 2"/>
          <p:cNvPicPr>
            <a:picLocks noChangeAspect="1" noChangeArrowheads="1"/>
          </p:cNvPicPr>
          <p:nvPr/>
        </p:nvPicPr>
        <p:blipFill>
          <a:blip r:embed="rId11">
            <a:extLst>
              <a:ext uri="{28A0092B-C50C-407E-A947-70E740481C1C}">
                <a14:useLocalDpi xmlns:a14="http://schemas.microsoft.com/office/drawing/2010/main" val="0"/>
              </a:ext>
            </a:extLst>
          </a:blip>
          <a:srcRect r="81207" b="43192"/>
          <a:stretch>
            <a:fillRect/>
          </a:stretch>
        </p:blipFill>
        <p:spPr bwMode="auto">
          <a:xfrm>
            <a:off x="9914468" y="4652964"/>
            <a:ext cx="2518833" cy="2219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8"/>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215967" y="260350"/>
            <a:ext cx="2641600" cy="769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184136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rtl="0" eaLnBrk="0" fontAlgn="base" hangingPunct="0">
        <a:spcBef>
          <a:spcPct val="0"/>
        </a:spcBef>
        <a:spcAft>
          <a:spcPct val="0"/>
        </a:spcAft>
        <a:defRPr sz="3200" kern="1200">
          <a:solidFill>
            <a:schemeClr val="tx1"/>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200">
          <a:solidFill>
            <a:schemeClr val="tx1"/>
          </a:solidFill>
          <a:latin typeface="Arial" pitchFamily="34" charset="0"/>
          <a:cs typeface="Arial" pitchFamily="34" charset="0"/>
        </a:defRPr>
      </a:lvl2pPr>
      <a:lvl3pPr algn="ctr" rtl="0" eaLnBrk="0" fontAlgn="base" hangingPunct="0">
        <a:spcBef>
          <a:spcPct val="0"/>
        </a:spcBef>
        <a:spcAft>
          <a:spcPct val="0"/>
        </a:spcAft>
        <a:defRPr sz="3200">
          <a:solidFill>
            <a:schemeClr val="tx1"/>
          </a:solidFill>
          <a:latin typeface="Arial" pitchFamily="34" charset="0"/>
          <a:cs typeface="Arial" pitchFamily="34" charset="0"/>
        </a:defRPr>
      </a:lvl3pPr>
      <a:lvl4pPr algn="ctr" rtl="0" eaLnBrk="0" fontAlgn="base" hangingPunct="0">
        <a:spcBef>
          <a:spcPct val="0"/>
        </a:spcBef>
        <a:spcAft>
          <a:spcPct val="0"/>
        </a:spcAft>
        <a:defRPr sz="3200">
          <a:solidFill>
            <a:schemeClr val="tx1"/>
          </a:solidFill>
          <a:latin typeface="Arial" pitchFamily="34" charset="0"/>
          <a:cs typeface="Arial" pitchFamily="34" charset="0"/>
        </a:defRPr>
      </a:lvl4pPr>
      <a:lvl5pPr algn="ctr" rtl="0" eaLnBrk="0" fontAlgn="base" hangingPunct="0">
        <a:spcBef>
          <a:spcPct val="0"/>
        </a:spcBef>
        <a:spcAft>
          <a:spcPct val="0"/>
        </a:spcAft>
        <a:defRPr sz="3200">
          <a:solidFill>
            <a:schemeClr val="tx1"/>
          </a:solidFill>
          <a:latin typeface="Arial" pitchFamily="34" charset="0"/>
          <a:cs typeface="Arial" pitchFamily="34" charset="0"/>
        </a:defRPr>
      </a:lvl5pPr>
      <a:lvl6pPr marL="457200" algn="ctr" rtl="0" fontAlgn="base">
        <a:spcBef>
          <a:spcPct val="0"/>
        </a:spcBef>
        <a:spcAft>
          <a:spcPct val="0"/>
        </a:spcAft>
        <a:defRPr sz="3200">
          <a:solidFill>
            <a:schemeClr val="tx1"/>
          </a:solidFill>
          <a:latin typeface="Arial" pitchFamily="34" charset="0"/>
          <a:cs typeface="Arial" pitchFamily="34" charset="0"/>
        </a:defRPr>
      </a:lvl6pPr>
      <a:lvl7pPr marL="914400" algn="ctr" rtl="0" fontAlgn="base">
        <a:spcBef>
          <a:spcPct val="0"/>
        </a:spcBef>
        <a:spcAft>
          <a:spcPct val="0"/>
        </a:spcAft>
        <a:defRPr sz="3200">
          <a:solidFill>
            <a:schemeClr val="tx1"/>
          </a:solidFill>
          <a:latin typeface="Arial" pitchFamily="34" charset="0"/>
          <a:cs typeface="Arial" pitchFamily="34" charset="0"/>
        </a:defRPr>
      </a:lvl7pPr>
      <a:lvl8pPr marL="1371600" algn="ctr" rtl="0" fontAlgn="base">
        <a:spcBef>
          <a:spcPct val="0"/>
        </a:spcBef>
        <a:spcAft>
          <a:spcPct val="0"/>
        </a:spcAft>
        <a:defRPr sz="3200">
          <a:solidFill>
            <a:schemeClr val="tx1"/>
          </a:solidFill>
          <a:latin typeface="Arial" pitchFamily="34" charset="0"/>
          <a:cs typeface="Arial" pitchFamily="34" charset="0"/>
        </a:defRPr>
      </a:lvl8pPr>
      <a:lvl9pPr marL="1828800" algn="ctr" rtl="0" fontAlgn="base">
        <a:spcBef>
          <a:spcPct val="0"/>
        </a:spcBef>
        <a:spcAft>
          <a:spcPct val="0"/>
        </a:spcAft>
        <a:defRPr sz="3200">
          <a:solidFill>
            <a:schemeClr val="tx1"/>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Jenny.Burn@hants.gov.uk" TargetMode="External"/><Relationship Id="rId7" Type="http://schemas.openxmlformats.org/officeDocument/2006/relationships/image" Target="../media/image10.png"/><Relationship Id="rId2" Type="http://schemas.openxmlformats.org/officeDocument/2006/relationships/hyperlink" Target="mailto:Jo.Lees@hants.gov.uk" TargetMode="Externa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hyperlink" Target="mailto:hias.enquiries@hants.gov.uk" TargetMode="External"/><Relationship Id="rId4" Type="http://schemas.openxmlformats.org/officeDocument/2006/relationships/hyperlink" Target="mailto:Tessa.Ingrey@hants.gov.u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785" t="1016" r="535"/>
          <a:stretch/>
        </p:blipFill>
        <p:spPr bwMode="auto">
          <a:xfrm>
            <a:off x="472664" y="151121"/>
            <a:ext cx="10163596" cy="65141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1426832" y="1586517"/>
            <a:ext cx="7772400" cy="1470025"/>
          </a:xfrm>
        </p:spPr>
        <p:txBody>
          <a:bodyPr>
            <a:normAutofit/>
          </a:bodyPr>
          <a:lstStyle/>
          <a:p>
            <a:pPr algn="l"/>
            <a:r>
              <a:rPr lang="en-GB" b="1" dirty="0"/>
              <a:t>Year 7</a:t>
            </a:r>
          </a:p>
        </p:txBody>
      </p:sp>
      <p:sp>
        <p:nvSpPr>
          <p:cNvPr id="3" name="Subtitle 2"/>
          <p:cNvSpPr>
            <a:spLocks noGrp="1"/>
          </p:cNvSpPr>
          <p:nvPr>
            <p:ph type="subTitle" idx="1"/>
          </p:nvPr>
        </p:nvSpPr>
        <p:spPr>
          <a:xfrm>
            <a:off x="1426832" y="2745082"/>
            <a:ext cx="8255260" cy="622920"/>
          </a:xfrm>
        </p:spPr>
        <p:txBody>
          <a:bodyPr>
            <a:normAutofit/>
          </a:bodyPr>
          <a:lstStyle/>
          <a:p>
            <a:pPr algn="l">
              <a:lnSpc>
                <a:spcPct val="107000"/>
              </a:lnSpc>
              <a:spcAft>
                <a:spcPts val="800"/>
              </a:spcAft>
            </a:pPr>
            <a:r>
              <a:rPr lang="en-GB" b="1" dirty="0">
                <a:solidFill>
                  <a:schemeClr val="tx1"/>
                </a:solidFill>
                <a:latin typeface="+mj-lt"/>
                <a:ea typeface="Calibri" panose="020F0502020204030204" pitchFamily="34" charset="0"/>
                <a:cs typeface="Times New Roman" panose="02020603050405020304" pitchFamily="18" charset="0"/>
              </a:rPr>
              <a:t>Ratio </a:t>
            </a:r>
            <a:r>
              <a:rPr lang="en-GB" b="1">
                <a:solidFill>
                  <a:schemeClr val="tx1"/>
                </a:solidFill>
                <a:latin typeface="+mj-lt"/>
                <a:ea typeface="Calibri" panose="020F0502020204030204" pitchFamily="34" charset="0"/>
                <a:cs typeface="Times New Roman" panose="02020603050405020304" pitchFamily="18" charset="0"/>
              </a:rPr>
              <a:t>and Proportion</a:t>
            </a:r>
            <a:r>
              <a:rPr lang="en-GB" b="1">
                <a:solidFill>
                  <a:schemeClr val="tx1"/>
                </a:solidFill>
                <a:effectLst/>
                <a:latin typeface="+mj-lt"/>
                <a:ea typeface="Calibri" panose="020F0502020204030204" pitchFamily="34" charset="0"/>
                <a:cs typeface="Times New Roman" panose="02020603050405020304" pitchFamily="18" charset="0"/>
              </a:rPr>
              <a:t> </a:t>
            </a:r>
            <a:r>
              <a:rPr lang="en-GB" b="1" dirty="0">
                <a:solidFill>
                  <a:schemeClr val="tx1"/>
                </a:solidFill>
                <a:effectLst/>
                <a:latin typeface="+mj-lt"/>
                <a:ea typeface="Calibri" panose="020F0502020204030204" pitchFamily="34" charset="0"/>
                <a:cs typeface="Times New Roman" panose="02020603050405020304" pitchFamily="18" charset="0"/>
              </a:rPr>
              <a:t>(unit 7.9)</a:t>
            </a:r>
            <a:endParaRPr lang="en-GB" dirty="0">
              <a:solidFill>
                <a:schemeClr val="tx1"/>
              </a:solidFill>
              <a:effectLst/>
              <a:latin typeface="+mj-lt"/>
              <a:ea typeface="Calibri" panose="020F0502020204030204" pitchFamily="34" charset="0"/>
              <a:cs typeface="Times New Roman" panose="02020603050405020304" pitchFamily="18" charset="0"/>
            </a:endParaRPr>
          </a:p>
        </p:txBody>
      </p:sp>
      <p:sp>
        <p:nvSpPr>
          <p:cNvPr id="4" name="Subtitle 2"/>
          <p:cNvSpPr txBox="1">
            <a:spLocks/>
          </p:cNvSpPr>
          <p:nvPr/>
        </p:nvSpPr>
        <p:spPr>
          <a:xfrm>
            <a:off x="1426832" y="5311840"/>
            <a:ext cx="7776864" cy="1126976"/>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GB" sz="1200" dirty="0">
                <a:solidFill>
                  <a:schemeClr val="tx1"/>
                </a:solidFill>
                <a:latin typeface="Arial" panose="020B0604020202020204" pitchFamily="34" charset="0"/>
                <a:cs typeface="Arial" panose="020B0604020202020204" pitchFamily="34" charset="0"/>
              </a:rPr>
              <a:t>HIAS maths  Team</a:t>
            </a:r>
          </a:p>
          <a:p>
            <a:pPr algn="l"/>
            <a:r>
              <a:rPr lang="en-GB" sz="1200" dirty="0">
                <a:solidFill>
                  <a:schemeClr val="tx1"/>
                </a:solidFill>
                <a:latin typeface="Arial" panose="020B0604020202020204" pitchFamily="34" charset="0"/>
                <a:cs typeface="Arial" panose="020B0604020202020204" pitchFamily="34" charset="0"/>
              </a:rPr>
              <a:t>Spring 2021</a:t>
            </a:r>
          </a:p>
          <a:p>
            <a:pPr algn="l"/>
            <a:r>
              <a:rPr lang="en-GB" sz="1200" dirty="0">
                <a:solidFill>
                  <a:schemeClr val="tx1"/>
                </a:solidFill>
                <a:latin typeface="Arial" panose="020B0604020202020204" pitchFamily="34" charset="0"/>
                <a:cs typeface="Arial" panose="020B0604020202020204" pitchFamily="34" charset="0"/>
              </a:rPr>
              <a:t>Final version</a:t>
            </a:r>
          </a:p>
          <a:p>
            <a:pPr algn="l"/>
            <a:endParaRPr lang="en-GB" sz="1400" dirty="0">
              <a:solidFill>
                <a:schemeClr val="tx1"/>
              </a:solidFill>
              <a:latin typeface="Arial" panose="020B0604020202020204" pitchFamily="34" charset="0"/>
              <a:cs typeface="Arial" panose="020B0604020202020204" pitchFamily="34" charset="0"/>
            </a:endParaRPr>
          </a:p>
          <a:p>
            <a:pPr algn="l"/>
            <a:r>
              <a:rPr lang="en-GB" sz="1200" dirty="0">
                <a:solidFill>
                  <a:schemeClr val="tx1"/>
                </a:solidFill>
                <a:latin typeface="Arial" panose="020B0604020202020204" pitchFamily="34" charset="0"/>
                <a:cs typeface="Arial" panose="020B0604020202020204" pitchFamily="34" charset="0"/>
              </a:rPr>
              <a:t>© Hampshire County Council</a:t>
            </a:r>
          </a:p>
          <a:p>
            <a:pPr algn="l"/>
            <a:endParaRPr lang="en-GB" sz="1400" dirty="0">
              <a:solidFill>
                <a:schemeClr val="tx1"/>
              </a:solidFill>
              <a:latin typeface="Arial" panose="020B0604020202020204" pitchFamily="34" charset="0"/>
              <a:cs typeface="Arial" panose="020B0604020202020204" pitchFamily="34" charset="0"/>
            </a:endParaRPr>
          </a:p>
        </p:txBody>
      </p:sp>
      <p:pic>
        <p:nvPicPr>
          <p:cNvPr id="6" name="Picture 5"/>
          <p:cNvPicPr/>
          <p:nvPr/>
        </p:nvPicPr>
        <p:blipFill>
          <a:blip r:embed="rId4">
            <a:extLst>
              <a:ext uri="{28A0092B-C50C-407E-A947-70E740481C1C}">
                <a14:useLocalDpi xmlns:a14="http://schemas.microsoft.com/office/drawing/2010/main" val="0"/>
              </a:ext>
            </a:extLst>
          </a:blip>
          <a:srcRect/>
          <a:stretch>
            <a:fillRect/>
          </a:stretch>
        </p:blipFill>
        <p:spPr bwMode="auto">
          <a:xfrm>
            <a:off x="9789537" y="323225"/>
            <a:ext cx="2139950" cy="835025"/>
          </a:xfrm>
          <a:prstGeom prst="rect">
            <a:avLst/>
          </a:prstGeom>
          <a:noFill/>
        </p:spPr>
      </p:pic>
      <p:pic>
        <p:nvPicPr>
          <p:cNvPr id="7" name="Picture 6"/>
          <p:cNvPicPr/>
          <p:nvPr/>
        </p:nvPicPr>
        <p:blipFill>
          <a:blip r:embed="rId5">
            <a:extLst>
              <a:ext uri="{28A0092B-C50C-407E-A947-70E740481C1C}">
                <a14:useLocalDpi xmlns:a14="http://schemas.microsoft.com/office/drawing/2010/main" val="0"/>
              </a:ext>
            </a:extLst>
          </a:blip>
          <a:srcRect/>
          <a:stretch>
            <a:fillRect/>
          </a:stretch>
        </p:blipFill>
        <p:spPr bwMode="auto">
          <a:xfrm>
            <a:off x="8355841" y="6052700"/>
            <a:ext cx="1951355" cy="504825"/>
          </a:xfrm>
          <a:prstGeom prst="rect">
            <a:avLst/>
          </a:prstGeom>
          <a:noFill/>
          <a:ln>
            <a:noFill/>
          </a:ln>
        </p:spPr>
      </p:pic>
      <p:sp>
        <p:nvSpPr>
          <p:cNvPr id="9" name="Text Box 2">
            <a:extLst>
              <a:ext uri="{FF2B5EF4-FFF2-40B4-BE49-F238E27FC236}">
                <a16:creationId xmlns:a16="http://schemas.microsoft.com/office/drawing/2014/main" id="{F7241127-A1E3-4953-ACD2-C403C58C0D98}"/>
              </a:ext>
            </a:extLst>
          </p:cNvPr>
          <p:cNvSpPr txBox="1">
            <a:spLocks noChangeArrowheads="1"/>
          </p:cNvSpPr>
          <p:nvPr/>
        </p:nvSpPr>
        <p:spPr bwMode="auto">
          <a:xfrm>
            <a:off x="1621105" y="982672"/>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10" name="TextBox 9">
            <a:extLst>
              <a:ext uri="{FF2B5EF4-FFF2-40B4-BE49-F238E27FC236}">
                <a16:creationId xmlns:a16="http://schemas.microsoft.com/office/drawing/2014/main" id="{1269FF80-78CC-4C7E-BD1E-FCD104CC42A6}"/>
              </a:ext>
            </a:extLst>
          </p:cNvPr>
          <p:cNvSpPr txBox="1"/>
          <p:nvPr/>
        </p:nvSpPr>
        <p:spPr>
          <a:xfrm>
            <a:off x="695916" y="3347701"/>
            <a:ext cx="10163596" cy="1384995"/>
          </a:xfrm>
          <a:prstGeom prst="rect">
            <a:avLst/>
          </a:prstGeom>
          <a:noFill/>
        </p:spPr>
        <p:txBody>
          <a:bodyPr wrap="square">
            <a:spAutoFit/>
          </a:bodyPr>
          <a:lstStyle/>
          <a:p>
            <a:r>
              <a:rPr lang="en-US" sz="1400" dirty="0"/>
              <a:t>This unit is about This unit is about percentages and ratio. Students will develop an understanding of percentages as parts per hundred and how this links to fraction and decimal notations. They will solve problems involving percentages in the context of measure and pure number to make links across the domains. The idea of parts and the whole is explored using ratio notation. Students will use multiplicative knowledge to simplify ratios and divide quantities into equal and unequal parts.</a:t>
            </a:r>
          </a:p>
          <a:p>
            <a:endParaRPr lang="en-US" sz="1400" dirty="0"/>
          </a:p>
          <a:p>
            <a:r>
              <a:rPr lang="en-US" sz="1400" dirty="0"/>
              <a:t>This set of problems is about 3-part ratios to compare heights and best buys</a:t>
            </a:r>
          </a:p>
        </p:txBody>
      </p:sp>
    </p:spTree>
    <p:extLst>
      <p:ext uri="{BB962C8B-B14F-4D97-AF65-F5344CB8AC3E}">
        <p14:creationId xmlns:p14="http://schemas.microsoft.com/office/powerpoint/2010/main" val="42842453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7D85BB4-105D-4A6E-BFB4-C6FE94BEF0E4}"/>
              </a:ext>
            </a:extLst>
          </p:cNvPr>
          <p:cNvPicPr>
            <a:picLocks noChangeAspect="1"/>
          </p:cNvPicPr>
          <p:nvPr/>
        </p:nvPicPr>
        <p:blipFill rotWithShape="1">
          <a:blip r:embed="rId2"/>
          <a:srcRect t="53994"/>
          <a:stretch/>
        </p:blipFill>
        <p:spPr>
          <a:xfrm>
            <a:off x="5916676" y="1340428"/>
            <a:ext cx="5863999" cy="3408218"/>
          </a:xfrm>
          <a:prstGeom prst="rect">
            <a:avLst/>
          </a:prstGeom>
        </p:spPr>
      </p:pic>
      <p:sp>
        <p:nvSpPr>
          <p:cNvPr id="5" name="Text Box 2">
            <a:extLst>
              <a:ext uri="{FF2B5EF4-FFF2-40B4-BE49-F238E27FC236}">
                <a16:creationId xmlns:a16="http://schemas.microsoft.com/office/drawing/2014/main" id="{DA64A2BB-2F32-43B9-9726-E432C328686A}"/>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2" name="TextBox 1">
            <a:extLst>
              <a:ext uri="{FF2B5EF4-FFF2-40B4-BE49-F238E27FC236}">
                <a16:creationId xmlns:a16="http://schemas.microsoft.com/office/drawing/2014/main" id="{4E8843F2-41B8-498A-A2A2-B1C6BB4BA6E0}"/>
              </a:ext>
            </a:extLst>
          </p:cNvPr>
          <p:cNvSpPr txBox="1"/>
          <p:nvPr/>
        </p:nvSpPr>
        <p:spPr>
          <a:xfrm>
            <a:off x="8333509" y="5444836"/>
            <a:ext cx="1978747" cy="307777"/>
          </a:xfrm>
          <a:prstGeom prst="rect">
            <a:avLst/>
          </a:prstGeom>
          <a:noFill/>
        </p:spPr>
        <p:txBody>
          <a:bodyPr wrap="none" rtlCol="0">
            <a:spAutoFit/>
          </a:bodyPr>
          <a:lstStyle/>
          <a:p>
            <a:r>
              <a:rPr lang="en-GB" sz="1400" dirty="0"/>
              <a:t>Taken from ‘Test Base’</a:t>
            </a:r>
          </a:p>
        </p:txBody>
      </p:sp>
      <p:pic>
        <p:nvPicPr>
          <p:cNvPr id="6" name="Picture 5">
            <a:extLst>
              <a:ext uri="{FF2B5EF4-FFF2-40B4-BE49-F238E27FC236}">
                <a16:creationId xmlns:a16="http://schemas.microsoft.com/office/drawing/2014/main" id="{A5D8179C-CC6F-4E0E-8E7D-378FC0E17623}"/>
              </a:ext>
            </a:extLst>
          </p:cNvPr>
          <p:cNvPicPr>
            <a:picLocks noChangeAspect="1"/>
          </p:cNvPicPr>
          <p:nvPr/>
        </p:nvPicPr>
        <p:blipFill rotWithShape="1">
          <a:blip r:embed="rId2"/>
          <a:srcRect b="46108"/>
          <a:stretch/>
        </p:blipFill>
        <p:spPr>
          <a:xfrm>
            <a:off x="583026" y="864571"/>
            <a:ext cx="5704822" cy="3884075"/>
          </a:xfrm>
          <a:prstGeom prst="rect">
            <a:avLst/>
          </a:prstGeom>
        </p:spPr>
      </p:pic>
    </p:spTree>
    <p:extLst>
      <p:ext uri="{BB962C8B-B14F-4D97-AF65-F5344CB8AC3E}">
        <p14:creationId xmlns:p14="http://schemas.microsoft.com/office/powerpoint/2010/main" val="30709198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5" name="TextBox 4">
            <a:extLst>
              <a:ext uri="{FF2B5EF4-FFF2-40B4-BE49-F238E27FC236}">
                <a16:creationId xmlns:a16="http://schemas.microsoft.com/office/drawing/2014/main" id="{41FA9F5C-D242-46D2-88AF-50863DC9C528}"/>
              </a:ext>
            </a:extLst>
          </p:cNvPr>
          <p:cNvSpPr txBox="1"/>
          <p:nvPr/>
        </p:nvSpPr>
        <p:spPr>
          <a:xfrm>
            <a:off x="8333509" y="5444836"/>
            <a:ext cx="2174954" cy="307777"/>
          </a:xfrm>
          <a:prstGeom prst="rect">
            <a:avLst/>
          </a:prstGeom>
          <a:noFill/>
        </p:spPr>
        <p:txBody>
          <a:bodyPr wrap="none" rtlCol="0">
            <a:spAutoFit/>
          </a:bodyPr>
          <a:lstStyle/>
          <a:p>
            <a:r>
              <a:rPr lang="en-GB" sz="1400" dirty="0"/>
              <a:t>Adapted from ‘Test Base’</a:t>
            </a:r>
          </a:p>
        </p:txBody>
      </p:sp>
      <p:grpSp>
        <p:nvGrpSpPr>
          <p:cNvPr id="3" name="Group 2">
            <a:extLst>
              <a:ext uri="{FF2B5EF4-FFF2-40B4-BE49-F238E27FC236}">
                <a16:creationId xmlns:a16="http://schemas.microsoft.com/office/drawing/2014/main" id="{9070D743-189E-4760-915C-153EED802FC6}"/>
              </a:ext>
            </a:extLst>
          </p:cNvPr>
          <p:cNvGrpSpPr/>
          <p:nvPr/>
        </p:nvGrpSpPr>
        <p:grpSpPr>
          <a:xfrm>
            <a:off x="2544152" y="841664"/>
            <a:ext cx="5401429" cy="3669819"/>
            <a:chOff x="2544152" y="841664"/>
            <a:chExt cx="5401429" cy="3669819"/>
          </a:xfrm>
        </p:grpSpPr>
        <p:pic>
          <p:nvPicPr>
            <p:cNvPr id="6" name="Picture 5">
              <a:extLst>
                <a:ext uri="{FF2B5EF4-FFF2-40B4-BE49-F238E27FC236}">
                  <a16:creationId xmlns:a16="http://schemas.microsoft.com/office/drawing/2014/main" id="{92F22102-62F4-4520-8DD2-65E3E80756E0}"/>
                </a:ext>
              </a:extLst>
            </p:cNvPr>
            <p:cNvPicPr>
              <a:picLocks noChangeAspect="1"/>
            </p:cNvPicPr>
            <p:nvPr/>
          </p:nvPicPr>
          <p:blipFill rotWithShape="1">
            <a:blip r:embed="rId3"/>
            <a:srcRect b="38885"/>
            <a:stretch/>
          </p:blipFill>
          <p:spPr>
            <a:xfrm>
              <a:off x="2544152" y="841664"/>
              <a:ext cx="5401429" cy="2247291"/>
            </a:xfrm>
            <a:prstGeom prst="rect">
              <a:avLst/>
            </a:prstGeom>
          </p:spPr>
        </p:pic>
        <p:sp>
          <p:nvSpPr>
            <p:cNvPr id="2" name="TextBox 1">
              <a:extLst>
                <a:ext uri="{FF2B5EF4-FFF2-40B4-BE49-F238E27FC236}">
                  <a16:creationId xmlns:a16="http://schemas.microsoft.com/office/drawing/2014/main" id="{96AD0A38-B9A1-4824-AA1C-82FFC83FD7D1}"/>
                </a:ext>
              </a:extLst>
            </p:cNvPr>
            <p:cNvSpPr txBox="1"/>
            <p:nvPr/>
          </p:nvSpPr>
          <p:spPr>
            <a:xfrm>
              <a:off x="3667991" y="3492442"/>
              <a:ext cx="1088760" cy="307777"/>
            </a:xfrm>
            <a:prstGeom prst="rect">
              <a:avLst/>
            </a:prstGeom>
            <a:noFill/>
          </p:spPr>
          <p:txBody>
            <a:bodyPr wrap="none" rtlCol="0">
              <a:spAutoFit/>
            </a:bodyPr>
            <a:lstStyle/>
            <a:p>
              <a:r>
                <a:rPr lang="en-GB" sz="1400" dirty="0"/>
                <a:t>150g for £1</a:t>
              </a:r>
            </a:p>
          </p:txBody>
        </p:sp>
        <p:sp>
          <p:nvSpPr>
            <p:cNvPr id="7" name="TextBox 6">
              <a:extLst>
                <a:ext uri="{FF2B5EF4-FFF2-40B4-BE49-F238E27FC236}">
                  <a16:creationId xmlns:a16="http://schemas.microsoft.com/office/drawing/2014/main" id="{CA6EF687-8E52-4387-90FD-92B7DE1A772A}"/>
                </a:ext>
              </a:extLst>
            </p:cNvPr>
            <p:cNvSpPr txBox="1"/>
            <p:nvPr/>
          </p:nvSpPr>
          <p:spPr>
            <a:xfrm>
              <a:off x="5815445" y="3492441"/>
              <a:ext cx="1088760" cy="307777"/>
            </a:xfrm>
            <a:prstGeom prst="rect">
              <a:avLst/>
            </a:prstGeom>
            <a:noFill/>
          </p:spPr>
          <p:txBody>
            <a:bodyPr wrap="none" rtlCol="0">
              <a:spAutoFit/>
            </a:bodyPr>
            <a:lstStyle/>
            <a:p>
              <a:r>
                <a:rPr lang="en-GB" sz="1400" dirty="0"/>
                <a:t>80g for 50p</a:t>
              </a:r>
            </a:p>
          </p:txBody>
        </p:sp>
        <p:sp>
          <p:nvSpPr>
            <p:cNvPr id="8" name="TextBox 7">
              <a:extLst>
                <a:ext uri="{FF2B5EF4-FFF2-40B4-BE49-F238E27FC236}">
                  <a16:creationId xmlns:a16="http://schemas.microsoft.com/office/drawing/2014/main" id="{50D10CDB-5DA1-4739-9CDF-C0CAEB443460}"/>
                </a:ext>
              </a:extLst>
            </p:cNvPr>
            <p:cNvSpPr txBox="1"/>
            <p:nvPr/>
          </p:nvSpPr>
          <p:spPr>
            <a:xfrm>
              <a:off x="3663152" y="4203706"/>
              <a:ext cx="3089307" cy="307777"/>
            </a:xfrm>
            <a:prstGeom prst="rect">
              <a:avLst/>
            </a:prstGeom>
            <a:noFill/>
          </p:spPr>
          <p:txBody>
            <a:bodyPr wrap="none" rtlCol="0">
              <a:spAutoFit/>
            </a:bodyPr>
            <a:lstStyle/>
            <a:p>
              <a:r>
                <a:rPr lang="en-GB" sz="1400" dirty="0"/>
                <a:t>Which jar is better value for money ?</a:t>
              </a:r>
            </a:p>
          </p:txBody>
        </p:sp>
      </p:grpSp>
    </p:spTree>
    <p:extLst>
      <p:ext uri="{BB962C8B-B14F-4D97-AF65-F5344CB8AC3E}">
        <p14:creationId xmlns:p14="http://schemas.microsoft.com/office/powerpoint/2010/main" val="22275364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5" name="TextBox 4">
            <a:extLst>
              <a:ext uri="{FF2B5EF4-FFF2-40B4-BE49-F238E27FC236}">
                <a16:creationId xmlns:a16="http://schemas.microsoft.com/office/drawing/2014/main" id="{41FA9F5C-D242-46D2-88AF-50863DC9C528}"/>
              </a:ext>
            </a:extLst>
          </p:cNvPr>
          <p:cNvSpPr txBox="1"/>
          <p:nvPr/>
        </p:nvSpPr>
        <p:spPr>
          <a:xfrm>
            <a:off x="8333509" y="5444836"/>
            <a:ext cx="2174954" cy="307777"/>
          </a:xfrm>
          <a:prstGeom prst="rect">
            <a:avLst/>
          </a:prstGeom>
          <a:noFill/>
        </p:spPr>
        <p:txBody>
          <a:bodyPr wrap="none" rtlCol="0">
            <a:spAutoFit/>
          </a:bodyPr>
          <a:lstStyle/>
          <a:p>
            <a:r>
              <a:rPr lang="en-GB" sz="1400" dirty="0"/>
              <a:t>Adapted from ‘Test Base’</a:t>
            </a:r>
          </a:p>
        </p:txBody>
      </p:sp>
      <p:grpSp>
        <p:nvGrpSpPr>
          <p:cNvPr id="3" name="Group 2">
            <a:extLst>
              <a:ext uri="{FF2B5EF4-FFF2-40B4-BE49-F238E27FC236}">
                <a16:creationId xmlns:a16="http://schemas.microsoft.com/office/drawing/2014/main" id="{8B389374-42CC-474B-899D-E864EDDEA2D3}"/>
              </a:ext>
            </a:extLst>
          </p:cNvPr>
          <p:cNvGrpSpPr/>
          <p:nvPr/>
        </p:nvGrpSpPr>
        <p:grpSpPr>
          <a:xfrm>
            <a:off x="2544152" y="841664"/>
            <a:ext cx="5401429" cy="3669819"/>
            <a:chOff x="2544152" y="841664"/>
            <a:chExt cx="5401429" cy="3669819"/>
          </a:xfrm>
        </p:grpSpPr>
        <p:pic>
          <p:nvPicPr>
            <p:cNvPr id="6" name="Picture 5">
              <a:extLst>
                <a:ext uri="{FF2B5EF4-FFF2-40B4-BE49-F238E27FC236}">
                  <a16:creationId xmlns:a16="http://schemas.microsoft.com/office/drawing/2014/main" id="{92F22102-62F4-4520-8DD2-65E3E80756E0}"/>
                </a:ext>
              </a:extLst>
            </p:cNvPr>
            <p:cNvPicPr>
              <a:picLocks noChangeAspect="1"/>
            </p:cNvPicPr>
            <p:nvPr/>
          </p:nvPicPr>
          <p:blipFill rotWithShape="1">
            <a:blip r:embed="rId3"/>
            <a:srcRect b="38885"/>
            <a:stretch/>
          </p:blipFill>
          <p:spPr>
            <a:xfrm>
              <a:off x="2544152" y="841664"/>
              <a:ext cx="5401429" cy="2247291"/>
            </a:xfrm>
            <a:prstGeom prst="rect">
              <a:avLst/>
            </a:prstGeom>
          </p:spPr>
        </p:pic>
        <p:sp>
          <p:nvSpPr>
            <p:cNvPr id="2" name="TextBox 1">
              <a:extLst>
                <a:ext uri="{FF2B5EF4-FFF2-40B4-BE49-F238E27FC236}">
                  <a16:creationId xmlns:a16="http://schemas.microsoft.com/office/drawing/2014/main" id="{96AD0A38-B9A1-4824-AA1C-82FFC83FD7D1}"/>
                </a:ext>
              </a:extLst>
            </p:cNvPr>
            <p:cNvSpPr txBox="1"/>
            <p:nvPr/>
          </p:nvSpPr>
          <p:spPr>
            <a:xfrm>
              <a:off x="3667991" y="3492442"/>
              <a:ext cx="1337226" cy="307777"/>
            </a:xfrm>
            <a:prstGeom prst="rect">
              <a:avLst/>
            </a:prstGeom>
            <a:noFill/>
          </p:spPr>
          <p:txBody>
            <a:bodyPr wrap="none" rtlCol="0">
              <a:spAutoFit/>
            </a:bodyPr>
            <a:lstStyle/>
            <a:p>
              <a:r>
                <a:rPr lang="en-GB" sz="1400" dirty="0"/>
                <a:t>315g for £2.10</a:t>
              </a:r>
            </a:p>
          </p:txBody>
        </p:sp>
        <p:sp>
          <p:nvSpPr>
            <p:cNvPr id="7" name="TextBox 6">
              <a:extLst>
                <a:ext uri="{FF2B5EF4-FFF2-40B4-BE49-F238E27FC236}">
                  <a16:creationId xmlns:a16="http://schemas.microsoft.com/office/drawing/2014/main" id="{CA6EF687-8E52-4387-90FD-92B7DE1A772A}"/>
                </a:ext>
              </a:extLst>
            </p:cNvPr>
            <p:cNvSpPr txBox="1"/>
            <p:nvPr/>
          </p:nvSpPr>
          <p:spPr>
            <a:xfrm>
              <a:off x="5815445" y="3492441"/>
              <a:ext cx="1088760" cy="307777"/>
            </a:xfrm>
            <a:prstGeom prst="rect">
              <a:avLst/>
            </a:prstGeom>
            <a:noFill/>
          </p:spPr>
          <p:txBody>
            <a:bodyPr wrap="none" rtlCol="0">
              <a:spAutoFit/>
            </a:bodyPr>
            <a:lstStyle/>
            <a:p>
              <a:r>
                <a:rPr lang="en-GB" sz="1400" dirty="0"/>
                <a:t>280g for £2</a:t>
              </a:r>
            </a:p>
          </p:txBody>
        </p:sp>
        <p:sp>
          <p:nvSpPr>
            <p:cNvPr id="8" name="TextBox 7">
              <a:extLst>
                <a:ext uri="{FF2B5EF4-FFF2-40B4-BE49-F238E27FC236}">
                  <a16:creationId xmlns:a16="http://schemas.microsoft.com/office/drawing/2014/main" id="{50D10CDB-5DA1-4739-9CDF-C0CAEB443460}"/>
                </a:ext>
              </a:extLst>
            </p:cNvPr>
            <p:cNvSpPr txBox="1"/>
            <p:nvPr/>
          </p:nvSpPr>
          <p:spPr>
            <a:xfrm>
              <a:off x="3663152" y="4203706"/>
              <a:ext cx="3089307" cy="307777"/>
            </a:xfrm>
            <a:prstGeom prst="rect">
              <a:avLst/>
            </a:prstGeom>
            <a:noFill/>
          </p:spPr>
          <p:txBody>
            <a:bodyPr wrap="none" rtlCol="0">
              <a:spAutoFit/>
            </a:bodyPr>
            <a:lstStyle/>
            <a:p>
              <a:r>
                <a:rPr lang="en-GB" sz="1400" dirty="0"/>
                <a:t>Which jar is better value for money ?</a:t>
              </a:r>
            </a:p>
          </p:txBody>
        </p:sp>
      </p:grpSp>
    </p:spTree>
    <p:extLst>
      <p:ext uri="{BB962C8B-B14F-4D97-AF65-F5344CB8AC3E}">
        <p14:creationId xmlns:p14="http://schemas.microsoft.com/office/powerpoint/2010/main" val="2135179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3" name="Picture 2">
            <a:extLst>
              <a:ext uri="{FF2B5EF4-FFF2-40B4-BE49-F238E27FC236}">
                <a16:creationId xmlns:a16="http://schemas.microsoft.com/office/drawing/2014/main" id="{8C430A42-248A-41A4-B89A-214D97BF5B36}"/>
              </a:ext>
            </a:extLst>
          </p:cNvPr>
          <p:cNvPicPr>
            <a:picLocks noChangeAspect="1"/>
          </p:cNvPicPr>
          <p:nvPr/>
        </p:nvPicPr>
        <p:blipFill>
          <a:blip r:embed="rId3"/>
          <a:stretch>
            <a:fillRect/>
          </a:stretch>
        </p:blipFill>
        <p:spPr>
          <a:xfrm>
            <a:off x="3395285" y="1590418"/>
            <a:ext cx="5401429" cy="3677163"/>
          </a:xfrm>
          <a:prstGeom prst="rect">
            <a:avLst/>
          </a:prstGeom>
        </p:spPr>
      </p:pic>
      <p:sp>
        <p:nvSpPr>
          <p:cNvPr id="5" name="TextBox 4">
            <a:extLst>
              <a:ext uri="{FF2B5EF4-FFF2-40B4-BE49-F238E27FC236}">
                <a16:creationId xmlns:a16="http://schemas.microsoft.com/office/drawing/2014/main" id="{1C098BD5-E04B-4DA2-976C-4DC1D7A3DA82}"/>
              </a:ext>
            </a:extLst>
          </p:cNvPr>
          <p:cNvSpPr txBox="1"/>
          <p:nvPr/>
        </p:nvSpPr>
        <p:spPr>
          <a:xfrm>
            <a:off x="8333509" y="5444836"/>
            <a:ext cx="1978747" cy="307777"/>
          </a:xfrm>
          <a:prstGeom prst="rect">
            <a:avLst/>
          </a:prstGeom>
          <a:noFill/>
        </p:spPr>
        <p:txBody>
          <a:bodyPr wrap="none" rtlCol="0">
            <a:spAutoFit/>
          </a:bodyPr>
          <a:lstStyle/>
          <a:p>
            <a:r>
              <a:rPr lang="en-GB" sz="1400" dirty="0"/>
              <a:t>Taken from ‘Test Base’</a:t>
            </a:r>
          </a:p>
        </p:txBody>
      </p:sp>
    </p:spTree>
    <p:extLst>
      <p:ext uri="{BB962C8B-B14F-4D97-AF65-F5344CB8AC3E}">
        <p14:creationId xmlns:p14="http://schemas.microsoft.com/office/powerpoint/2010/main" val="33170366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1981200" y="836712"/>
            <a:ext cx="8229600" cy="580926"/>
          </a:xfrm>
        </p:spPr>
        <p:txBody>
          <a:bodyPr>
            <a:normAutofit/>
          </a:bodyPr>
          <a:lstStyle/>
          <a:p>
            <a:pPr algn="l"/>
            <a:r>
              <a:rPr lang="en-GB" sz="2800" b="1" dirty="0"/>
              <a:t>HIAS Maths team</a:t>
            </a:r>
          </a:p>
        </p:txBody>
      </p:sp>
      <p:sp>
        <p:nvSpPr>
          <p:cNvPr id="3" name="Content Placeholder 2">
            <a:extLst>
              <a:ext uri="{FF2B5EF4-FFF2-40B4-BE49-F238E27FC236}">
                <a16:creationId xmlns:a16="http://schemas.microsoft.com/office/drawing/2014/main" id="{37315FA5-D23A-4E53-9E19-A45B7DE6E9B2}"/>
              </a:ext>
            </a:extLst>
          </p:cNvPr>
          <p:cNvSpPr>
            <a:spLocks noGrp="1"/>
          </p:cNvSpPr>
          <p:nvPr>
            <p:ph idx="1"/>
          </p:nvPr>
        </p:nvSpPr>
        <p:spPr>
          <a:xfrm>
            <a:off x="1402672" y="1600201"/>
            <a:ext cx="10049522" cy="4061047"/>
          </a:xfrm>
        </p:spPr>
        <p:txBody>
          <a:bodyPr>
            <a:noAutofit/>
          </a:bodyPr>
          <a:lstStyle/>
          <a:p>
            <a:pPr marL="0" indent="0">
              <a:buNone/>
            </a:pPr>
            <a:r>
              <a:rPr lang="en-GB" sz="1800" dirty="0"/>
              <a:t>The HIAS maths team offer a wide range of high-quality services to support schools in improving outcomes for learners, including courses, bespoke consultancy and in-house training.  </a:t>
            </a:r>
          </a:p>
          <a:p>
            <a:pPr marL="0" indent="0">
              <a:buNone/>
            </a:pPr>
            <a:endParaRPr lang="en-GB" sz="1800" dirty="0"/>
          </a:p>
          <a:p>
            <a:pPr marL="0" indent="0">
              <a:buNone/>
            </a:pPr>
            <a:r>
              <a:rPr lang="en-GB" sz="1800" dirty="0"/>
              <a:t>For further details, please contact any member of the secondary maths team:</a:t>
            </a:r>
          </a:p>
          <a:p>
            <a:pPr marL="0" indent="0">
              <a:buNone/>
            </a:pPr>
            <a:r>
              <a:rPr lang="en-GB" sz="1800" dirty="0"/>
              <a:t>	Jo Lees: </a:t>
            </a:r>
            <a:r>
              <a:rPr lang="en-GB" sz="1800" dirty="0">
                <a:hlinkClick r:id="rId2"/>
              </a:rPr>
              <a:t>Jo.Lees@hants.gov.uk</a:t>
            </a:r>
            <a:endParaRPr lang="en-GB" sz="1800" dirty="0"/>
          </a:p>
          <a:p>
            <a:pPr marL="0" indent="0">
              <a:buNone/>
            </a:pPr>
            <a:r>
              <a:rPr lang="en-GB" sz="1800" dirty="0"/>
              <a:t>	Jenny Burn: </a:t>
            </a:r>
            <a:r>
              <a:rPr lang="en-GB" sz="1800" dirty="0">
                <a:hlinkClick r:id="rId3"/>
              </a:rPr>
              <a:t>Jenny.Burn@hants.gov.uk</a:t>
            </a:r>
            <a:endParaRPr lang="en-GB" sz="1800" dirty="0"/>
          </a:p>
          <a:p>
            <a:pPr marL="0" indent="0">
              <a:buNone/>
            </a:pPr>
            <a:r>
              <a:rPr lang="en-GB" sz="1800" dirty="0"/>
              <a:t>	Tessa Ingrey: </a:t>
            </a:r>
            <a:r>
              <a:rPr lang="en-GB" sz="1800" dirty="0">
                <a:hlinkClick r:id="rId4"/>
              </a:rPr>
              <a:t>Tessa.Ingrey@hants.gov.uk</a:t>
            </a:r>
            <a:endParaRPr lang="en-GB" sz="1800" dirty="0"/>
          </a:p>
          <a:p>
            <a:pPr marL="0" indent="0">
              <a:buNone/>
            </a:pPr>
            <a:endParaRPr lang="en-GB" sz="1800" dirty="0"/>
          </a:p>
          <a:p>
            <a:pPr marL="0" indent="0">
              <a:buNone/>
            </a:pPr>
            <a:r>
              <a:rPr lang="en-GB" sz="1800" dirty="0"/>
              <a:t>For further details on the full range of services available please contact us using the following details:</a:t>
            </a:r>
          </a:p>
          <a:p>
            <a:pPr marL="0" indent="0">
              <a:buNone/>
            </a:pPr>
            <a:r>
              <a:rPr lang="en-GB" sz="1800" dirty="0"/>
              <a:t> </a:t>
            </a:r>
          </a:p>
          <a:p>
            <a:pPr marL="0" indent="0">
              <a:buNone/>
            </a:pPr>
            <a:r>
              <a:rPr lang="en-GB" sz="1800" dirty="0"/>
              <a:t>Tel: 01962 874820 or email: hias.enquiries@hants.gov.uk </a:t>
            </a:r>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r>
              <a:rPr lang="en-GB" sz="2000" dirty="0"/>
              <a:t>For further details on the full range of services available please contact us using the following details:</a:t>
            </a:r>
          </a:p>
          <a:p>
            <a:pPr marL="0" indent="0">
              <a:buNone/>
            </a:pPr>
            <a:r>
              <a:rPr lang="en-GB" sz="2000" dirty="0"/>
              <a:t> </a:t>
            </a:r>
          </a:p>
          <a:p>
            <a:pPr marL="0" indent="0">
              <a:buNone/>
            </a:pPr>
            <a:r>
              <a:rPr lang="en-GB" sz="2000" dirty="0"/>
              <a:t>Tel: 01962 874820 or email: </a:t>
            </a:r>
            <a:r>
              <a:rPr lang="en-GB" sz="2000" u="sng" dirty="0">
                <a:hlinkClick r:id="rId5"/>
              </a:rPr>
              <a:t>hias.enquiries@hants.gov.uk</a:t>
            </a:r>
            <a:r>
              <a:rPr lang="en-GB" sz="2000" dirty="0"/>
              <a:t> </a:t>
            </a:r>
          </a:p>
        </p:txBody>
      </p:sp>
      <p:pic>
        <p:nvPicPr>
          <p:cNvPr id="4" name="Picture 3">
            <a:extLst>
              <a:ext uri="{FF2B5EF4-FFF2-40B4-BE49-F238E27FC236}">
                <a16:creationId xmlns:a16="http://schemas.microsoft.com/office/drawing/2014/main" id="{EF9214C5-B01F-45DC-B050-A3009F4A4ED9}"/>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1554578" y="6353176"/>
            <a:ext cx="1951355" cy="504825"/>
          </a:xfrm>
          <a:prstGeom prst="rect">
            <a:avLst/>
          </a:prstGeom>
          <a:noFill/>
          <a:ln>
            <a:noFill/>
          </a:ln>
        </p:spPr>
      </p:pic>
      <p:pic>
        <p:nvPicPr>
          <p:cNvPr id="7" name="Picture 2" descr="image001">
            <a:extLst>
              <a:ext uri="{FF2B5EF4-FFF2-40B4-BE49-F238E27FC236}">
                <a16:creationId xmlns:a16="http://schemas.microsoft.com/office/drawing/2014/main" id="{A1225777-4001-4A53-9C8C-6F01F7A2524C}"/>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l="25046" t="17177" r="11766" b="27104"/>
          <a:stretch/>
        </p:blipFill>
        <p:spPr bwMode="auto">
          <a:xfrm>
            <a:off x="9112668" y="5517232"/>
            <a:ext cx="1555333" cy="1340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2">
            <a:extLst>
              <a:ext uri="{FF2B5EF4-FFF2-40B4-BE49-F238E27FC236}">
                <a16:creationId xmlns:a16="http://schemas.microsoft.com/office/drawing/2014/main" id="{1B487DCA-45D9-4B74-AC20-F64217D74BE1}"/>
              </a:ext>
            </a:extLst>
          </p:cNvPr>
          <p:cNvSpPr txBox="1">
            <a:spLocks noChangeArrowheads="1"/>
          </p:cNvSpPr>
          <p:nvPr/>
        </p:nvSpPr>
        <p:spPr bwMode="auto">
          <a:xfrm>
            <a:off x="485312" y="302994"/>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2712933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B08BC7-3958-4725-9814-E8937628E8C6}"/>
              </a:ext>
            </a:extLst>
          </p:cNvPr>
          <p:cNvSpPr>
            <a:spLocks noGrp="1"/>
          </p:cNvSpPr>
          <p:nvPr>
            <p:ph idx="1"/>
          </p:nvPr>
        </p:nvSpPr>
        <p:spPr>
          <a:xfrm>
            <a:off x="210104" y="1254125"/>
            <a:ext cx="11499542" cy="4349750"/>
          </a:xfrm>
        </p:spPr>
        <p:txBody>
          <a:bodyPr/>
          <a:lstStyle/>
          <a:p>
            <a:pPr marL="0" indent="0">
              <a:buNone/>
            </a:pPr>
            <a:r>
              <a:rPr lang="en-GB" sz="1600" dirty="0"/>
              <a:t>These slides are intended to support teachers and students with a blended approach to learning, either in-class or online. The tasks are intended to form part of a learning journey and could be the basis of either one lesson or a short sequence of connected lessons. </a:t>
            </a:r>
          </a:p>
          <a:p>
            <a:pPr marL="0" indent="0">
              <a:buNone/>
            </a:pPr>
            <a:endParaRPr lang="en-GB" sz="1600" dirty="0"/>
          </a:p>
          <a:p>
            <a:pPr marL="0" indent="0">
              <a:buNone/>
            </a:pPr>
            <a:r>
              <a:rPr lang="en-GB" sz="1600" dirty="0"/>
              <a:t>Teachers should delete, change and add slides to suit the needs of their students. Extra slides with personalised prompts and appropriate examples based on previous teaching may be suitable. When changing the slide-deck, teachers should consider:</a:t>
            </a:r>
          </a:p>
          <a:p>
            <a:pPr lvl="1"/>
            <a:r>
              <a:rPr lang="en-GB" sz="1600" dirty="0"/>
              <a:t>Their expectations for the use of representations such as bar models, number lines, arrays and geometric diagrams.</a:t>
            </a:r>
          </a:p>
          <a:p>
            <a:pPr lvl="1"/>
            <a:r>
              <a:rPr lang="en-GB" sz="1600" dirty="0"/>
              <a:t>Which strategies and methods students should use and record when solving problems or identifying solutions. This could include a range of informal jottings and diagrams, the use of tables to record solutions systematically and formal or informal calculation methods.</a:t>
            </a:r>
          </a:p>
          <a:p>
            <a:pPr marL="0" indent="0">
              <a:buNone/>
            </a:pPr>
            <a:endParaRPr lang="en-GB" sz="1600" dirty="0"/>
          </a:p>
          <a:p>
            <a:pPr marL="0" indent="0">
              <a:buNone/>
            </a:pPr>
            <a:r>
              <a:rPr lang="en-GB" sz="1600" dirty="0"/>
              <a:t>Teachers may also wish to record a ‘voice over’ to talk students through the slides. </a:t>
            </a:r>
          </a:p>
        </p:txBody>
      </p:sp>
      <p:sp>
        <p:nvSpPr>
          <p:cNvPr id="4" name="Text Box 2">
            <a:extLst>
              <a:ext uri="{FF2B5EF4-FFF2-40B4-BE49-F238E27FC236}">
                <a16:creationId xmlns:a16="http://schemas.microsoft.com/office/drawing/2014/main" id="{8AD1D9EC-C89D-4E25-B8F7-4B64D4F88E52}"/>
              </a:ext>
            </a:extLst>
          </p:cNvPr>
          <p:cNvSpPr txBox="1">
            <a:spLocks noGrp="1" noChangeArrowheads="1"/>
          </p:cNvSpPr>
          <p:nvPr>
            <p:ph type="title"/>
          </p:nvPr>
        </p:nvSpPr>
        <p:spPr bwMode="auto">
          <a:xfrm>
            <a:off x="1444101" y="304368"/>
            <a:ext cx="6883153" cy="603682"/>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1287721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85818" y="275210"/>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graphicFrame>
        <p:nvGraphicFramePr>
          <p:cNvPr id="5" name="Table 4">
            <a:extLst>
              <a:ext uri="{FF2B5EF4-FFF2-40B4-BE49-F238E27FC236}">
                <a16:creationId xmlns:a16="http://schemas.microsoft.com/office/drawing/2014/main" id="{D109A9EC-0AD8-4826-883C-83C328FD0EB4}"/>
              </a:ext>
            </a:extLst>
          </p:cNvPr>
          <p:cNvGraphicFramePr>
            <a:graphicFrameLocks noGrp="1"/>
          </p:cNvGraphicFramePr>
          <p:nvPr>
            <p:extLst>
              <p:ext uri="{D42A27DB-BD31-4B8C-83A1-F6EECF244321}">
                <p14:modId xmlns:p14="http://schemas.microsoft.com/office/powerpoint/2010/main" val="1098968996"/>
              </p:ext>
            </p:extLst>
          </p:nvPr>
        </p:nvGraphicFramePr>
        <p:xfrm>
          <a:off x="1931447" y="1189607"/>
          <a:ext cx="7771846" cy="4236772"/>
        </p:xfrm>
        <a:graphic>
          <a:graphicData uri="http://schemas.openxmlformats.org/drawingml/2006/table">
            <a:tbl>
              <a:tblPr firstRow="1" firstCol="1" bandRow="1">
                <a:tableStyleId>{5C22544A-7EE6-4342-B048-85BDC9FD1C3A}</a:tableStyleId>
              </a:tblPr>
              <a:tblGrid>
                <a:gridCol w="801797">
                  <a:extLst>
                    <a:ext uri="{9D8B030D-6E8A-4147-A177-3AD203B41FA5}">
                      <a16:colId xmlns:a16="http://schemas.microsoft.com/office/drawing/2014/main" val="2410536692"/>
                    </a:ext>
                  </a:extLst>
                </a:gridCol>
                <a:gridCol w="1877138">
                  <a:extLst>
                    <a:ext uri="{9D8B030D-6E8A-4147-A177-3AD203B41FA5}">
                      <a16:colId xmlns:a16="http://schemas.microsoft.com/office/drawing/2014/main" val="1685210313"/>
                    </a:ext>
                  </a:extLst>
                </a:gridCol>
                <a:gridCol w="5092911">
                  <a:extLst>
                    <a:ext uri="{9D8B030D-6E8A-4147-A177-3AD203B41FA5}">
                      <a16:colId xmlns:a16="http://schemas.microsoft.com/office/drawing/2014/main" val="1962136452"/>
                    </a:ext>
                  </a:extLst>
                </a:gridCol>
              </a:tblGrid>
              <a:tr h="443884">
                <a:tc gridSpan="3">
                  <a:txBody>
                    <a:bodyPr/>
                    <a:lstStyle/>
                    <a:p>
                      <a:pPr algn="ctr">
                        <a:lnSpc>
                          <a:spcPct val="115000"/>
                        </a:lnSpc>
                        <a:spcAft>
                          <a:spcPts val="10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YEAR 7: SPRING TERM OVERVIEW</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a:lnSpc>
                          <a:spcPct val="115000"/>
                        </a:lnSpc>
                        <a:spcAft>
                          <a:spcPts val="1000"/>
                        </a:spcAft>
                      </a:pP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a:lnSpc>
                          <a:spcPct val="115000"/>
                        </a:lnSpc>
                        <a:spcAft>
                          <a:spcPts val="10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41934147"/>
                  </a:ext>
                </a:extLst>
              </a:tr>
              <a:tr h="366050">
                <a:tc>
                  <a:txBody>
                    <a:bodyPr/>
                    <a:lstStyle/>
                    <a:p>
                      <a:pPr algn="ctr">
                        <a:lnSpc>
                          <a:spcPct val="115000"/>
                        </a:lnSpc>
                        <a:spcAft>
                          <a:spcPts val="1000"/>
                        </a:spcAft>
                      </a:pPr>
                      <a:r>
                        <a:rPr lang="en-GB" sz="1400" dirty="0">
                          <a:effectLst/>
                        </a:rPr>
                        <a:t>Week</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400" b="1" dirty="0">
                          <a:solidFill>
                            <a:schemeClr val="bg1"/>
                          </a:solidFill>
                          <a:effectLst/>
                        </a:rPr>
                        <a:t>HIAS Unit </a:t>
                      </a:r>
                      <a:endParaRPr lang="en-GB"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l">
                        <a:lnSpc>
                          <a:spcPct val="115000"/>
                        </a:lnSpc>
                        <a:spcAft>
                          <a:spcPts val="1000"/>
                        </a:spcAft>
                      </a:pPr>
                      <a:r>
                        <a:rPr lang="en-GB" sz="1800" b="1" dirty="0">
                          <a:solidFill>
                            <a:schemeClr val="bg1"/>
                          </a:solidFill>
                          <a:effectLst/>
                        </a:rPr>
                        <a:t>Topic </a:t>
                      </a:r>
                      <a:endParaRPr lang="en-GB"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2865948055"/>
                  </a:ext>
                </a:extLst>
              </a:tr>
              <a:tr h="475358">
                <a:tc>
                  <a:txBody>
                    <a:bodyPr/>
                    <a:lstStyle/>
                    <a:p>
                      <a:pPr algn="ctr">
                        <a:lnSpc>
                          <a:spcPct val="115000"/>
                        </a:lnSpc>
                        <a:spcAft>
                          <a:spcPts val="1000"/>
                        </a:spcAft>
                      </a:pPr>
                      <a:r>
                        <a:rPr lang="en-GB" sz="1800" dirty="0">
                          <a:effectLst/>
                        </a:rPr>
                        <a:t>1</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a:effectLst/>
                        </a:rPr>
                        <a:t>Unit 7.6</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dirty="0">
                          <a:effectLst/>
                        </a:rPr>
                        <a:t>Four operations: Fractions (vulgar and decimal)</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32996115"/>
                  </a:ext>
                </a:extLst>
              </a:tr>
              <a:tr h="229793">
                <a:tc>
                  <a:txBody>
                    <a:bodyPr/>
                    <a:lstStyle/>
                    <a:p>
                      <a:pPr algn="ctr">
                        <a:lnSpc>
                          <a:spcPct val="115000"/>
                        </a:lnSpc>
                        <a:spcAft>
                          <a:spcPts val="1000"/>
                        </a:spcAft>
                      </a:pPr>
                      <a:r>
                        <a:rPr lang="en-GB" sz="1800" dirty="0">
                          <a:effectLst/>
                        </a:rPr>
                        <a:t>2</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a:effectLst/>
                        </a:rPr>
                        <a:t>Unit 7.7 </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a:effectLst/>
                        </a:rPr>
                        <a:t>Probability: 0-1 scale </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49199725"/>
                  </a:ext>
                </a:extLst>
              </a:tr>
              <a:tr h="229793">
                <a:tc>
                  <a:txBody>
                    <a:bodyPr/>
                    <a:lstStyle/>
                    <a:p>
                      <a:pPr algn="ctr">
                        <a:lnSpc>
                          <a:spcPct val="115000"/>
                        </a:lnSpc>
                        <a:spcAft>
                          <a:spcPts val="1000"/>
                        </a:spcAft>
                      </a:pPr>
                      <a:r>
                        <a:rPr lang="en-GB" sz="1800" dirty="0">
                          <a:effectLst/>
                        </a:rPr>
                        <a:t>3</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l">
                        <a:lnSpc>
                          <a:spcPct val="115000"/>
                        </a:lnSpc>
                        <a:spcAft>
                          <a:spcPts val="1000"/>
                        </a:spcAft>
                      </a:pPr>
                      <a:r>
                        <a:rPr lang="en-GB" sz="1800" dirty="0">
                          <a:effectLst/>
                        </a:rPr>
                        <a:t>Unit 7.8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a:effectLst/>
                        </a:rPr>
                        <a:t>Geometry: Polygons</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62240663"/>
                  </a:ext>
                </a:extLst>
              </a:tr>
              <a:tr h="229793">
                <a:tc>
                  <a:txBody>
                    <a:bodyPr/>
                    <a:lstStyle/>
                    <a:p>
                      <a:pPr algn="ctr">
                        <a:lnSpc>
                          <a:spcPct val="115000"/>
                        </a:lnSpc>
                        <a:spcAft>
                          <a:spcPts val="1000"/>
                        </a:spcAft>
                      </a:pPr>
                      <a:r>
                        <a:rPr lang="en-GB" sz="1800" dirty="0">
                          <a:effectLst/>
                        </a:rPr>
                        <a:t>4</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pPr algn="l">
                        <a:lnSpc>
                          <a:spcPct val="115000"/>
                        </a:lnSpc>
                        <a:spcAft>
                          <a:spcPts val="1000"/>
                        </a:spcAft>
                      </a:pPr>
                      <a:r>
                        <a:rPr lang="en-GB" sz="1800" dirty="0">
                          <a:effectLst/>
                        </a:rPr>
                        <a:t>Geometry: Area</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37468"/>
                  </a:ext>
                </a:extLst>
              </a:tr>
              <a:tr h="229793">
                <a:tc>
                  <a:txBody>
                    <a:bodyPr/>
                    <a:lstStyle/>
                    <a:p>
                      <a:pPr algn="ctr">
                        <a:lnSpc>
                          <a:spcPct val="115000"/>
                        </a:lnSpc>
                        <a:spcAft>
                          <a:spcPts val="1000"/>
                        </a:spcAft>
                      </a:pPr>
                      <a:r>
                        <a:rPr lang="en-GB" sz="1800" dirty="0">
                          <a:effectLst/>
                        </a:rPr>
                        <a:t>5</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pPr algn="l">
                        <a:lnSpc>
                          <a:spcPct val="115000"/>
                        </a:lnSpc>
                        <a:spcAft>
                          <a:spcPts val="1000"/>
                        </a:spcAft>
                      </a:pPr>
                      <a:r>
                        <a:rPr lang="en-GB" sz="1800">
                          <a:effectLst/>
                        </a:rPr>
                        <a:t>Geometry: Volume and 3-D shape</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1212944"/>
                  </a:ext>
                </a:extLst>
              </a:tr>
              <a:tr h="229793">
                <a:tc>
                  <a:txBody>
                    <a:bodyPr/>
                    <a:lstStyle/>
                    <a:p>
                      <a:pPr algn="ctr">
                        <a:lnSpc>
                          <a:spcPct val="115000"/>
                        </a:lnSpc>
                        <a:spcAft>
                          <a:spcPts val="1000"/>
                        </a:spcAft>
                      </a:pPr>
                      <a:r>
                        <a:rPr lang="en-GB" sz="1800" dirty="0">
                          <a:effectLst/>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a:effectLst/>
                        </a:rPr>
                        <a:t>Half term</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a:effectLst/>
                        </a:rPr>
                        <a:t> </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37062515"/>
                  </a:ext>
                </a:extLst>
              </a:tr>
              <a:tr h="229793">
                <a:tc>
                  <a:txBody>
                    <a:bodyPr/>
                    <a:lstStyle/>
                    <a:p>
                      <a:pPr algn="ctr">
                        <a:lnSpc>
                          <a:spcPct val="115000"/>
                        </a:lnSpc>
                        <a:spcAft>
                          <a:spcPts val="1000"/>
                        </a:spcAft>
                      </a:pPr>
                      <a:r>
                        <a:rPr lang="en-GB" sz="1800" dirty="0">
                          <a:effectLst/>
                        </a:rPr>
                        <a:t>6</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l">
                        <a:lnSpc>
                          <a:spcPct val="115000"/>
                        </a:lnSpc>
                        <a:spcAft>
                          <a:spcPts val="1000"/>
                        </a:spcAft>
                      </a:pPr>
                      <a:r>
                        <a:rPr lang="en-GB" sz="1800">
                          <a:effectLst/>
                        </a:rPr>
                        <a:t>Unit 7.9 </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a:effectLst/>
                        </a:rPr>
                        <a:t>Percentages (of amounts)</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17080763"/>
                  </a:ext>
                </a:extLst>
              </a:tr>
              <a:tr h="229793">
                <a:tc>
                  <a:txBody>
                    <a:bodyPr/>
                    <a:lstStyle/>
                    <a:p>
                      <a:pPr algn="ctr">
                        <a:lnSpc>
                          <a:spcPct val="115000"/>
                        </a:lnSpc>
                        <a:spcAft>
                          <a:spcPts val="1000"/>
                        </a:spcAft>
                      </a:pPr>
                      <a:r>
                        <a:rPr lang="en-GB" sz="1800" dirty="0">
                          <a:effectLst/>
                        </a:rPr>
                        <a:t>7</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pPr algn="l">
                        <a:lnSpc>
                          <a:spcPct val="115000"/>
                        </a:lnSpc>
                        <a:spcAft>
                          <a:spcPts val="1000"/>
                        </a:spcAft>
                      </a:pPr>
                      <a:r>
                        <a:rPr lang="en-GB" sz="1800">
                          <a:effectLst/>
                        </a:rPr>
                        <a:t>Percentages (FDP equivalence)</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06576122"/>
                  </a:ext>
                </a:extLst>
              </a:tr>
              <a:tr h="229793">
                <a:tc>
                  <a:txBody>
                    <a:bodyPr/>
                    <a:lstStyle/>
                    <a:p>
                      <a:pPr algn="ctr">
                        <a:lnSpc>
                          <a:spcPct val="115000"/>
                        </a:lnSpc>
                        <a:spcAft>
                          <a:spcPts val="1000"/>
                        </a:spcAft>
                      </a:pPr>
                      <a:r>
                        <a:rPr lang="en-GB" sz="1800" dirty="0">
                          <a:effectLst/>
                        </a:rPr>
                        <a:t>8</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pPr algn="l">
                        <a:lnSpc>
                          <a:spcPct val="115000"/>
                        </a:lnSpc>
                        <a:spcAft>
                          <a:spcPts val="1000"/>
                        </a:spcAft>
                      </a:pPr>
                      <a:r>
                        <a:rPr lang="en-GB" sz="1800">
                          <a:effectLst/>
                        </a:rPr>
                        <a:t>Ratio and proportion: Notation and part: whole </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08721546"/>
                  </a:ext>
                </a:extLst>
              </a:tr>
              <a:tr h="229793">
                <a:tc>
                  <a:txBody>
                    <a:bodyPr/>
                    <a:lstStyle/>
                    <a:p>
                      <a:pPr algn="ctr">
                        <a:lnSpc>
                          <a:spcPct val="115000"/>
                        </a:lnSpc>
                        <a:spcAft>
                          <a:spcPts val="1000"/>
                        </a:spcAft>
                      </a:pPr>
                      <a:r>
                        <a:rPr lang="en-GB" sz="1800" dirty="0">
                          <a:effectLst/>
                        </a:rPr>
                        <a:t>9</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l">
                        <a:lnSpc>
                          <a:spcPct val="115000"/>
                        </a:lnSpc>
                        <a:spcAft>
                          <a:spcPts val="1000"/>
                        </a:spcAft>
                      </a:pPr>
                      <a:r>
                        <a:rPr lang="en-GB" sz="1800">
                          <a:effectLst/>
                        </a:rPr>
                        <a:t>Unit 7.10</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a:effectLst/>
                        </a:rPr>
                        <a:t>Coordinates (four quadrants)</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78391754"/>
                  </a:ext>
                </a:extLst>
              </a:tr>
              <a:tr h="229793">
                <a:tc>
                  <a:txBody>
                    <a:bodyPr/>
                    <a:lstStyle/>
                    <a:p>
                      <a:pPr algn="ctr">
                        <a:lnSpc>
                          <a:spcPct val="115000"/>
                        </a:lnSpc>
                        <a:spcAft>
                          <a:spcPts val="1000"/>
                        </a:spcAft>
                      </a:pPr>
                      <a:r>
                        <a:rPr lang="en-GB" sz="1800" dirty="0">
                          <a:effectLst/>
                        </a:rPr>
                        <a:t>10</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pPr algn="l">
                        <a:lnSpc>
                          <a:spcPct val="115000"/>
                        </a:lnSpc>
                        <a:spcAft>
                          <a:spcPts val="1000"/>
                        </a:spcAft>
                      </a:pPr>
                      <a:r>
                        <a:rPr lang="en-GB" sz="1800" dirty="0">
                          <a:effectLst/>
                        </a:rPr>
                        <a:t>Coordinates (linear functions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8706884"/>
                  </a:ext>
                </a:extLst>
              </a:tr>
            </a:tbl>
          </a:graphicData>
        </a:graphic>
      </p:graphicFrame>
    </p:spTree>
    <p:extLst>
      <p:ext uri="{BB962C8B-B14F-4D97-AF65-F5344CB8AC3E}">
        <p14:creationId xmlns:p14="http://schemas.microsoft.com/office/powerpoint/2010/main" val="2644395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2">
            <a:extLst>
              <a:ext uri="{FF2B5EF4-FFF2-40B4-BE49-F238E27FC236}">
                <a16:creationId xmlns:a16="http://schemas.microsoft.com/office/drawing/2014/main" id="{DA64A2BB-2F32-43B9-9726-E432C328686A}"/>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2" name="TextBox 1">
            <a:extLst>
              <a:ext uri="{FF2B5EF4-FFF2-40B4-BE49-F238E27FC236}">
                <a16:creationId xmlns:a16="http://schemas.microsoft.com/office/drawing/2014/main" id="{4E8843F2-41B8-498A-A2A2-B1C6BB4BA6E0}"/>
              </a:ext>
            </a:extLst>
          </p:cNvPr>
          <p:cNvSpPr txBox="1"/>
          <p:nvPr/>
        </p:nvSpPr>
        <p:spPr>
          <a:xfrm>
            <a:off x="8333509" y="5444836"/>
            <a:ext cx="2174954" cy="307777"/>
          </a:xfrm>
          <a:prstGeom prst="rect">
            <a:avLst/>
          </a:prstGeom>
          <a:noFill/>
        </p:spPr>
        <p:txBody>
          <a:bodyPr wrap="none" rtlCol="0">
            <a:spAutoFit/>
          </a:bodyPr>
          <a:lstStyle/>
          <a:p>
            <a:r>
              <a:rPr lang="en-GB" sz="1400" dirty="0"/>
              <a:t>Adapted from ‘Test Base’</a:t>
            </a:r>
          </a:p>
        </p:txBody>
      </p:sp>
      <p:pic>
        <p:nvPicPr>
          <p:cNvPr id="6" name="Picture 5">
            <a:extLst>
              <a:ext uri="{FF2B5EF4-FFF2-40B4-BE49-F238E27FC236}">
                <a16:creationId xmlns:a16="http://schemas.microsoft.com/office/drawing/2014/main" id="{B719C0A4-E158-4CA9-97D7-559F8CC05F08}"/>
              </a:ext>
            </a:extLst>
          </p:cNvPr>
          <p:cNvPicPr>
            <a:picLocks noChangeAspect="1"/>
          </p:cNvPicPr>
          <p:nvPr/>
        </p:nvPicPr>
        <p:blipFill rotWithShape="1">
          <a:blip r:embed="rId3"/>
          <a:srcRect l="5011" t="9341" r="28806" b="68230"/>
          <a:stretch/>
        </p:blipFill>
        <p:spPr>
          <a:xfrm>
            <a:off x="473753" y="1839191"/>
            <a:ext cx="4143848" cy="1774198"/>
          </a:xfrm>
          <a:prstGeom prst="rect">
            <a:avLst/>
          </a:prstGeom>
        </p:spPr>
      </p:pic>
      <p:sp>
        <p:nvSpPr>
          <p:cNvPr id="4" name="TextBox 3">
            <a:extLst>
              <a:ext uri="{FF2B5EF4-FFF2-40B4-BE49-F238E27FC236}">
                <a16:creationId xmlns:a16="http://schemas.microsoft.com/office/drawing/2014/main" id="{07E8D21C-9A69-46C6-8F29-01378D11EBCB}"/>
              </a:ext>
            </a:extLst>
          </p:cNvPr>
          <p:cNvSpPr txBox="1"/>
          <p:nvPr/>
        </p:nvSpPr>
        <p:spPr>
          <a:xfrm>
            <a:off x="4850504" y="1582064"/>
            <a:ext cx="4570482" cy="2031325"/>
          </a:xfrm>
          <a:prstGeom prst="rect">
            <a:avLst/>
          </a:prstGeom>
          <a:noFill/>
        </p:spPr>
        <p:txBody>
          <a:bodyPr wrap="none" rtlCol="0">
            <a:spAutoFit/>
          </a:bodyPr>
          <a:lstStyle/>
          <a:p>
            <a:r>
              <a:rPr lang="en-GB" sz="1400" b="1" dirty="0"/>
              <a:t>Russian dolls</a:t>
            </a:r>
            <a:endParaRPr lang="en-GB" sz="1400" dirty="0"/>
          </a:p>
          <a:p>
            <a:endParaRPr lang="en-GB" sz="1400" b="1" dirty="0"/>
          </a:p>
          <a:p>
            <a:r>
              <a:rPr lang="en-GB" sz="1400" dirty="0"/>
              <a:t>The heights of the Russian dolls are in the ratio 1 : 2 : 4</a:t>
            </a:r>
          </a:p>
          <a:p>
            <a:endParaRPr lang="en-GB" sz="1400" dirty="0"/>
          </a:p>
          <a:p>
            <a:r>
              <a:rPr lang="en-GB" sz="1400" dirty="0"/>
              <a:t>The smallest doll is 18cm tall</a:t>
            </a:r>
          </a:p>
          <a:p>
            <a:endParaRPr lang="en-GB" sz="1400" dirty="0"/>
          </a:p>
          <a:p>
            <a:r>
              <a:rPr lang="en-GB" sz="1400" dirty="0"/>
              <a:t>The middle doll is ____cm tall</a:t>
            </a:r>
          </a:p>
          <a:p>
            <a:endParaRPr lang="en-GB" sz="1400" dirty="0"/>
          </a:p>
          <a:p>
            <a:r>
              <a:rPr lang="en-GB" sz="1400" dirty="0"/>
              <a:t>The tallest doll is _____cm tall</a:t>
            </a:r>
          </a:p>
        </p:txBody>
      </p:sp>
    </p:spTree>
    <p:extLst>
      <p:ext uri="{BB962C8B-B14F-4D97-AF65-F5344CB8AC3E}">
        <p14:creationId xmlns:p14="http://schemas.microsoft.com/office/powerpoint/2010/main" val="18688950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2">
            <a:extLst>
              <a:ext uri="{FF2B5EF4-FFF2-40B4-BE49-F238E27FC236}">
                <a16:creationId xmlns:a16="http://schemas.microsoft.com/office/drawing/2014/main" id="{DA64A2BB-2F32-43B9-9726-E432C328686A}"/>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2" name="TextBox 1">
            <a:extLst>
              <a:ext uri="{FF2B5EF4-FFF2-40B4-BE49-F238E27FC236}">
                <a16:creationId xmlns:a16="http://schemas.microsoft.com/office/drawing/2014/main" id="{4E8843F2-41B8-498A-A2A2-B1C6BB4BA6E0}"/>
              </a:ext>
            </a:extLst>
          </p:cNvPr>
          <p:cNvSpPr txBox="1"/>
          <p:nvPr/>
        </p:nvSpPr>
        <p:spPr>
          <a:xfrm>
            <a:off x="8333509" y="5444836"/>
            <a:ext cx="2174954" cy="307777"/>
          </a:xfrm>
          <a:prstGeom prst="rect">
            <a:avLst/>
          </a:prstGeom>
          <a:noFill/>
        </p:spPr>
        <p:txBody>
          <a:bodyPr wrap="none" rtlCol="0">
            <a:spAutoFit/>
          </a:bodyPr>
          <a:lstStyle/>
          <a:p>
            <a:r>
              <a:rPr lang="en-GB" sz="1400" dirty="0"/>
              <a:t>Adapted from ‘Test Base’</a:t>
            </a:r>
          </a:p>
        </p:txBody>
      </p:sp>
      <p:pic>
        <p:nvPicPr>
          <p:cNvPr id="6" name="Picture 5">
            <a:extLst>
              <a:ext uri="{FF2B5EF4-FFF2-40B4-BE49-F238E27FC236}">
                <a16:creationId xmlns:a16="http://schemas.microsoft.com/office/drawing/2014/main" id="{B719C0A4-E158-4CA9-97D7-559F8CC05F08}"/>
              </a:ext>
            </a:extLst>
          </p:cNvPr>
          <p:cNvPicPr>
            <a:picLocks noChangeAspect="1"/>
          </p:cNvPicPr>
          <p:nvPr/>
        </p:nvPicPr>
        <p:blipFill rotWithShape="1">
          <a:blip r:embed="rId3"/>
          <a:srcRect l="5011" t="9341" r="28806" b="68230"/>
          <a:stretch/>
        </p:blipFill>
        <p:spPr>
          <a:xfrm>
            <a:off x="473753" y="1839191"/>
            <a:ext cx="4143848" cy="1774198"/>
          </a:xfrm>
          <a:prstGeom prst="rect">
            <a:avLst/>
          </a:prstGeom>
        </p:spPr>
      </p:pic>
      <p:sp>
        <p:nvSpPr>
          <p:cNvPr id="4" name="TextBox 3">
            <a:extLst>
              <a:ext uri="{FF2B5EF4-FFF2-40B4-BE49-F238E27FC236}">
                <a16:creationId xmlns:a16="http://schemas.microsoft.com/office/drawing/2014/main" id="{07E8D21C-9A69-46C6-8F29-01378D11EBCB}"/>
              </a:ext>
            </a:extLst>
          </p:cNvPr>
          <p:cNvSpPr txBox="1"/>
          <p:nvPr/>
        </p:nvSpPr>
        <p:spPr>
          <a:xfrm>
            <a:off x="4850504" y="1582064"/>
            <a:ext cx="4570482" cy="2031325"/>
          </a:xfrm>
          <a:prstGeom prst="rect">
            <a:avLst/>
          </a:prstGeom>
          <a:noFill/>
        </p:spPr>
        <p:txBody>
          <a:bodyPr wrap="none" rtlCol="0">
            <a:spAutoFit/>
          </a:bodyPr>
          <a:lstStyle/>
          <a:p>
            <a:r>
              <a:rPr lang="en-GB" sz="1400" b="1" dirty="0"/>
              <a:t>Russian dolls</a:t>
            </a:r>
            <a:endParaRPr lang="en-GB" sz="1400" dirty="0"/>
          </a:p>
          <a:p>
            <a:endParaRPr lang="en-GB" sz="1400" b="1" dirty="0"/>
          </a:p>
          <a:p>
            <a:r>
              <a:rPr lang="en-GB" sz="1400" dirty="0"/>
              <a:t>The heights of the Russian dolls are in the ratio 1 : 2 : 4</a:t>
            </a:r>
          </a:p>
          <a:p>
            <a:endParaRPr lang="en-GB" sz="1400" dirty="0"/>
          </a:p>
          <a:p>
            <a:r>
              <a:rPr lang="en-GB" sz="1400" dirty="0"/>
              <a:t>The smallest doll is ____cm tall</a:t>
            </a:r>
          </a:p>
          <a:p>
            <a:endParaRPr lang="en-GB" sz="1400" dirty="0"/>
          </a:p>
          <a:p>
            <a:r>
              <a:rPr lang="en-GB" sz="1400" dirty="0"/>
              <a:t>The middle doll is 12 cm tall</a:t>
            </a:r>
          </a:p>
          <a:p>
            <a:endParaRPr lang="en-GB" sz="1400" dirty="0"/>
          </a:p>
          <a:p>
            <a:r>
              <a:rPr lang="en-GB" sz="1400" dirty="0"/>
              <a:t>The tallest doll is _____cm tall</a:t>
            </a:r>
          </a:p>
        </p:txBody>
      </p:sp>
    </p:spTree>
    <p:extLst>
      <p:ext uri="{BB962C8B-B14F-4D97-AF65-F5344CB8AC3E}">
        <p14:creationId xmlns:p14="http://schemas.microsoft.com/office/powerpoint/2010/main" val="2433125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2">
            <a:extLst>
              <a:ext uri="{FF2B5EF4-FFF2-40B4-BE49-F238E27FC236}">
                <a16:creationId xmlns:a16="http://schemas.microsoft.com/office/drawing/2014/main" id="{DA64A2BB-2F32-43B9-9726-E432C328686A}"/>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2" name="TextBox 1">
            <a:extLst>
              <a:ext uri="{FF2B5EF4-FFF2-40B4-BE49-F238E27FC236}">
                <a16:creationId xmlns:a16="http://schemas.microsoft.com/office/drawing/2014/main" id="{4E8843F2-41B8-498A-A2A2-B1C6BB4BA6E0}"/>
              </a:ext>
            </a:extLst>
          </p:cNvPr>
          <p:cNvSpPr txBox="1"/>
          <p:nvPr/>
        </p:nvSpPr>
        <p:spPr>
          <a:xfrm>
            <a:off x="8333509" y="5444836"/>
            <a:ext cx="2174954" cy="307777"/>
          </a:xfrm>
          <a:prstGeom prst="rect">
            <a:avLst/>
          </a:prstGeom>
          <a:noFill/>
        </p:spPr>
        <p:txBody>
          <a:bodyPr wrap="none" rtlCol="0">
            <a:spAutoFit/>
          </a:bodyPr>
          <a:lstStyle/>
          <a:p>
            <a:r>
              <a:rPr lang="en-GB" sz="1400" dirty="0"/>
              <a:t>Adapted from ‘Test Base’</a:t>
            </a:r>
          </a:p>
        </p:txBody>
      </p:sp>
      <p:pic>
        <p:nvPicPr>
          <p:cNvPr id="6" name="Picture 5">
            <a:extLst>
              <a:ext uri="{FF2B5EF4-FFF2-40B4-BE49-F238E27FC236}">
                <a16:creationId xmlns:a16="http://schemas.microsoft.com/office/drawing/2014/main" id="{B719C0A4-E158-4CA9-97D7-559F8CC05F08}"/>
              </a:ext>
            </a:extLst>
          </p:cNvPr>
          <p:cNvPicPr>
            <a:picLocks noChangeAspect="1"/>
          </p:cNvPicPr>
          <p:nvPr/>
        </p:nvPicPr>
        <p:blipFill rotWithShape="1">
          <a:blip r:embed="rId3"/>
          <a:srcRect l="5011" t="9341" r="28806" b="68230"/>
          <a:stretch/>
        </p:blipFill>
        <p:spPr>
          <a:xfrm>
            <a:off x="473753" y="1839191"/>
            <a:ext cx="4143848" cy="1774198"/>
          </a:xfrm>
          <a:prstGeom prst="rect">
            <a:avLst/>
          </a:prstGeom>
        </p:spPr>
      </p:pic>
      <p:sp>
        <p:nvSpPr>
          <p:cNvPr id="4" name="TextBox 3">
            <a:extLst>
              <a:ext uri="{FF2B5EF4-FFF2-40B4-BE49-F238E27FC236}">
                <a16:creationId xmlns:a16="http://schemas.microsoft.com/office/drawing/2014/main" id="{07E8D21C-9A69-46C6-8F29-01378D11EBCB}"/>
              </a:ext>
            </a:extLst>
          </p:cNvPr>
          <p:cNvSpPr txBox="1"/>
          <p:nvPr/>
        </p:nvSpPr>
        <p:spPr>
          <a:xfrm>
            <a:off x="4850504" y="1582064"/>
            <a:ext cx="4570482" cy="2031325"/>
          </a:xfrm>
          <a:prstGeom prst="rect">
            <a:avLst/>
          </a:prstGeom>
          <a:noFill/>
        </p:spPr>
        <p:txBody>
          <a:bodyPr wrap="none" rtlCol="0">
            <a:spAutoFit/>
          </a:bodyPr>
          <a:lstStyle/>
          <a:p>
            <a:r>
              <a:rPr lang="en-GB" sz="1400" b="1" dirty="0"/>
              <a:t>Russian dolls</a:t>
            </a:r>
            <a:endParaRPr lang="en-GB" sz="1400" dirty="0"/>
          </a:p>
          <a:p>
            <a:endParaRPr lang="en-GB" sz="1400" b="1" dirty="0"/>
          </a:p>
          <a:p>
            <a:r>
              <a:rPr lang="en-GB" sz="1400" dirty="0"/>
              <a:t>The heights of the Russian dolls are in the ratio 1 : 2 : 4</a:t>
            </a:r>
          </a:p>
          <a:p>
            <a:endParaRPr lang="en-GB" sz="1400" dirty="0"/>
          </a:p>
          <a:p>
            <a:r>
              <a:rPr lang="en-GB" sz="1400" dirty="0"/>
              <a:t>The smallest doll is ____cm tall</a:t>
            </a:r>
          </a:p>
          <a:p>
            <a:endParaRPr lang="en-GB" sz="1400" dirty="0"/>
          </a:p>
          <a:p>
            <a:r>
              <a:rPr lang="en-GB" sz="1400" dirty="0"/>
              <a:t>The middle doll is _____cm tall</a:t>
            </a:r>
          </a:p>
          <a:p>
            <a:endParaRPr lang="en-GB" sz="1400" dirty="0"/>
          </a:p>
          <a:p>
            <a:r>
              <a:rPr lang="en-GB" sz="1400" dirty="0"/>
              <a:t>The tallest doll is 64cm tall</a:t>
            </a:r>
          </a:p>
        </p:txBody>
      </p:sp>
    </p:spTree>
    <p:extLst>
      <p:ext uri="{BB962C8B-B14F-4D97-AF65-F5344CB8AC3E}">
        <p14:creationId xmlns:p14="http://schemas.microsoft.com/office/powerpoint/2010/main" val="10231883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2">
            <a:extLst>
              <a:ext uri="{FF2B5EF4-FFF2-40B4-BE49-F238E27FC236}">
                <a16:creationId xmlns:a16="http://schemas.microsoft.com/office/drawing/2014/main" id="{DA64A2BB-2F32-43B9-9726-E432C328686A}"/>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2" name="TextBox 1">
            <a:extLst>
              <a:ext uri="{FF2B5EF4-FFF2-40B4-BE49-F238E27FC236}">
                <a16:creationId xmlns:a16="http://schemas.microsoft.com/office/drawing/2014/main" id="{4E8843F2-41B8-498A-A2A2-B1C6BB4BA6E0}"/>
              </a:ext>
            </a:extLst>
          </p:cNvPr>
          <p:cNvSpPr txBox="1"/>
          <p:nvPr/>
        </p:nvSpPr>
        <p:spPr>
          <a:xfrm>
            <a:off x="8333509" y="5444836"/>
            <a:ext cx="2174954" cy="307777"/>
          </a:xfrm>
          <a:prstGeom prst="rect">
            <a:avLst/>
          </a:prstGeom>
          <a:noFill/>
        </p:spPr>
        <p:txBody>
          <a:bodyPr wrap="none" rtlCol="0">
            <a:spAutoFit/>
          </a:bodyPr>
          <a:lstStyle/>
          <a:p>
            <a:r>
              <a:rPr lang="en-GB" sz="1400" dirty="0"/>
              <a:t>Adapted from ‘Test Base’</a:t>
            </a:r>
          </a:p>
        </p:txBody>
      </p:sp>
      <p:pic>
        <p:nvPicPr>
          <p:cNvPr id="6" name="Picture 5">
            <a:extLst>
              <a:ext uri="{FF2B5EF4-FFF2-40B4-BE49-F238E27FC236}">
                <a16:creationId xmlns:a16="http://schemas.microsoft.com/office/drawing/2014/main" id="{B719C0A4-E158-4CA9-97D7-559F8CC05F08}"/>
              </a:ext>
            </a:extLst>
          </p:cNvPr>
          <p:cNvPicPr>
            <a:picLocks noChangeAspect="1"/>
          </p:cNvPicPr>
          <p:nvPr/>
        </p:nvPicPr>
        <p:blipFill rotWithShape="1">
          <a:blip r:embed="rId3"/>
          <a:srcRect l="5011" t="9341" r="28806" b="68230"/>
          <a:stretch/>
        </p:blipFill>
        <p:spPr>
          <a:xfrm>
            <a:off x="473753" y="1839191"/>
            <a:ext cx="4143848" cy="1774198"/>
          </a:xfrm>
          <a:prstGeom prst="rect">
            <a:avLst/>
          </a:prstGeom>
        </p:spPr>
      </p:pic>
      <p:sp>
        <p:nvSpPr>
          <p:cNvPr id="4" name="TextBox 3">
            <a:extLst>
              <a:ext uri="{FF2B5EF4-FFF2-40B4-BE49-F238E27FC236}">
                <a16:creationId xmlns:a16="http://schemas.microsoft.com/office/drawing/2014/main" id="{07E8D21C-9A69-46C6-8F29-01378D11EBCB}"/>
              </a:ext>
            </a:extLst>
          </p:cNvPr>
          <p:cNvSpPr txBox="1"/>
          <p:nvPr/>
        </p:nvSpPr>
        <p:spPr>
          <a:xfrm>
            <a:off x="4850504" y="1582064"/>
            <a:ext cx="4570482" cy="2031325"/>
          </a:xfrm>
          <a:prstGeom prst="rect">
            <a:avLst/>
          </a:prstGeom>
          <a:noFill/>
        </p:spPr>
        <p:txBody>
          <a:bodyPr wrap="none" rtlCol="0">
            <a:spAutoFit/>
          </a:bodyPr>
          <a:lstStyle/>
          <a:p>
            <a:r>
              <a:rPr lang="en-GB" sz="1400" b="1" dirty="0"/>
              <a:t>Russian dolls</a:t>
            </a:r>
            <a:endParaRPr lang="en-GB" sz="1400" dirty="0"/>
          </a:p>
          <a:p>
            <a:endParaRPr lang="en-GB" sz="1400" b="1" dirty="0"/>
          </a:p>
          <a:p>
            <a:r>
              <a:rPr lang="en-GB" sz="1400" dirty="0"/>
              <a:t>The heights of the Russian dolls are in the ratio 2 : 3 : 6</a:t>
            </a:r>
          </a:p>
          <a:p>
            <a:endParaRPr lang="en-GB" sz="1400" dirty="0"/>
          </a:p>
          <a:p>
            <a:r>
              <a:rPr lang="en-GB" sz="1400" dirty="0"/>
              <a:t>The smallest doll is 8 cm tall</a:t>
            </a:r>
          </a:p>
          <a:p>
            <a:endParaRPr lang="en-GB" sz="1400" dirty="0"/>
          </a:p>
          <a:p>
            <a:r>
              <a:rPr lang="en-GB" sz="1400" dirty="0"/>
              <a:t>The middle doll is _____cm tall</a:t>
            </a:r>
          </a:p>
          <a:p>
            <a:endParaRPr lang="en-GB" sz="1400" dirty="0"/>
          </a:p>
          <a:p>
            <a:r>
              <a:rPr lang="en-GB" sz="1400" dirty="0"/>
              <a:t>The tallest doll is ____cm tall</a:t>
            </a:r>
          </a:p>
        </p:txBody>
      </p:sp>
    </p:spTree>
    <p:extLst>
      <p:ext uri="{BB962C8B-B14F-4D97-AF65-F5344CB8AC3E}">
        <p14:creationId xmlns:p14="http://schemas.microsoft.com/office/powerpoint/2010/main" val="22657633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2">
            <a:extLst>
              <a:ext uri="{FF2B5EF4-FFF2-40B4-BE49-F238E27FC236}">
                <a16:creationId xmlns:a16="http://schemas.microsoft.com/office/drawing/2014/main" id="{DA64A2BB-2F32-43B9-9726-E432C328686A}"/>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2" name="TextBox 1">
            <a:extLst>
              <a:ext uri="{FF2B5EF4-FFF2-40B4-BE49-F238E27FC236}">
                <a16:creationId xmlns:a16="http://schemas.microsoft.com/office/drawing/2014/main" id="{4E8843F2-41B8-498A-A2A2-B1C6BB4BA6E0}"/>
              </a:ext>
            </a:extLst>
          </p:cNvPr>
          <p:cNvSpPr txBox="1"/>
          <p:nvPr/>
        </p:nvSpPr>
        <p:spPr>
          <a:xfrm>
            <a:off x="8333509" y="5444836"/>
            <a:ext cx="2174954" cy="307777"/>
          </a:xfrm>
          <a:prstGeom prst="rect">
            <a:avLst/>
          </a:prstGeom>
          <a:noFill/>
        </p:spPr>
        <p:txBody>
          <a:bodyPr wrap="none" rtlCol="0">
            <a:spAutoFit/>
          </a:bodyPr>
          <a:lstStyle/>
          <a:p>
            <a:r>
              <a:rPr lang="en-GB" sz="1400" dirty="0"/>
              <a:t>Adapted from ‘Test Base’</a:t>
            </a:r>
          </a:p>
        </p:txBody>
      </p:sp>
      <p:pic>
        <p:nvPicPr>
          <p:cNvPr id="6" name="Picture 5">
            <a:extLst>
              <a:ext uri="{FF2B5EF4-FFF2-40B4-BE49-F238E27FC236}">
                <a16:creationId xmlns:a16="http://schemas.microsoft.com/office/drawing/2014/main" id="{B719C0A4-E158-4CA9-97D7-559F8CC05F08}"/>
              </a:ext>
            </a:extLst>
          </p:cNvPr>
          <p:cNvPicPr>
            <a:picLocks noChangeAspect="1"/>
          </p:cNvPicPr>
          <p:nvPr/>
        </p:nvPicPr>
        <p:blipFill rotWithShape="1">
          <a:blip r:embed="rId3"/>
          <a:srcRect l="5011" t="9341" r="28806" b="68230"/>
          <a:stretch/>
        </p:blipFill>
        <p:spPr>
          <a:xfrm>
            <a:off x="473753" y="1839191"/>
            <a:ext cx="4143848" cy="1774198"/>
          </a:xfrm>
          <a:prstGeom prst="rect">
            <a:avLst/>
          </a:prstGeom>
        </p:spPr>
      </p:pic>
      <p:sp>
        <p:nvSpPr>
          <p:cNvPr id="4" name="TextBox 3">
            <a:extLst>
              <a:ext uri="{FF2B5EF4-FFF2-40B4-BE49-F238E27FC236}">
                <a16:creationId xmlns:a16="http://schemas.microsoft.com/office/drawing/2014/main" id="{07E8D21C-9A69-46C6-8F29-01378D11EBCB}"/>
              </a:ext>
            </a:extLst>
          </p:cNvPr>
          <p:cNvSpPr txBox="1"/>
          <p:nvPr/>
        </p:nvSpPr>
        <p:spPr>
          <a:xfrm>
            <a:off x="4850504" y="1582064"/>
            <a:ext cx="4570482" cy="2031325"/>
          </a:xfrm>
          <a:prstGeom prst="rect">
            <a:avLst/>
          </a:prstGeom>
          <a:noFill/>
        </p:spPr>
        <p:txBody>
          <a:bodyPr wrap="none" rtlCol="0">
            <a:spAutoFit/>
          </a:bodyPr>
          <a:lstStyle/>
          <a:p>
            <a:r>
              <a:rPr lang="en-GB" sz="1400" b="1" dirty="0"/>
              <a:t>Russian dolls</a:t>
            </a:r>
            <a:endParaRPr lang="en-GB" sz="1400" dirty="0"/>
          </a:p>
          <a:p>
            <a:endParaRPr lang="en-GB" sz="1400" b="1" dirty="0"/>
          </a:p>
          <a:p>
            <a:r>
              <a:rPr lang="en-GB" sz="1400" dirty="0"/>
              <a:t>The heights of the Russian dolls are in the ratio 2 : 3 : 6</a:t>
            </a:r>
          </a:p>
          <a:p>
            <a:endParaRPr lang="en-GB" sz="1400" dirty="0"/>
          </a:p>
          <a:p>
            <a:r>
              <a:rPr lang="en-GB" sz="1400" dirty="0"/>
              <a:t>The smallest doll is ____cm tall</a:t>
            </a:r>
          </a:p>
          <a:p>
            <a:endParaRPr lang="en-GB" sz="1400" dirty="0"/>
          </a:p>
          <a:p>
            <a:r>
              <a:rPr lang="en-GB" sz="1400" dirty="0"/>
              <a:t>The middle doll is 18 cm tall</a:t>
            </a:r>
          </a:p>
          <a:p>
            <a:endParaRPr lang="en-GB" sz="1400" dirty="0"/>
          </a:p>
          <a:p>
            <a:r>
              <a:rPr lang="en-GB" sz="1400" dirty="0"/>
              <a:t>The tallest doll is ____cm tall</a:t>
            </a:r>
          </a:p>
        </p:txBody>
      </p:sp>
    </p:spTree>
    <p:extLst>
      <p:ext uri="{BB962C8B-B14F-4D97-AF65-F5344CB8AC3E}">
        <p14:creationId xmlns:p14="http://schemas.microsoft.com/office/powerpoint/2010/main" val="18109997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2">
            <a:extLst>
              <a:ext uri="{FF2B5EF4-FFF2-40B4-BE49-F238E27FC236}">
                <a16:creationId xmlns:a16="http://schemas.microsoft.com/office/drawing/2014/main" id="{DA64A2BB-2F32-43B9-9726-E432C328686A}"/>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2" name="TextBox 1">
            <a:extLst>
              <a:ext uri="{FF2B5EF4-FFF2-40B4-BE49-F238E27FC236}">
                <a16:creationId xmlns:a16="http://schemas.microsoft.com/office/drawing/2014/main" id="{4E8843F2-41B8-498A-A2A2-B1C6BB4BA6E0}"/>
              </a:ext>
            </a:extLst>
          </p:cNvPr>
          <p:cNvSpPr txBox="1"/>
          <p:nvPr/>
        </p:nvSpPr>
        <p:spPr>
          <a:xfrm>
            <a:off x="8333509" y="5444836"/>
            <a:ext cx="2174954" cy="307777"/>
          </a:xfrm>
          <a:prstGeom prst="rect">
            <a:avLst/>
          </a:prstGeom>
          <a:noFill/>
        </p:spPr>
        <p:txBody>
          <a:bodyPr wrap="none" rtlCol="0">
            <a:spAutoFit/>
          </a:bodyPr>
          <a:lstStyle/>
          <a:p>
            <a:r>
              <a:rPr lang="en-GB" sz="1400" dirty="0"/>
              <a:t>Adapted from ‘Test Base’</a:t>
            </a:r>
          </a:p>
        </p:txBody>
      </p:sp>
      <p:pic>
        <p:nvPicPr>
          <p:cNvPr id="6" name="Picture 5">
            <a:extLst>
              <a:ext uri="{FF2B5EF4-FFF2-40B4-BE49-F238E27FC236}">
                <a16:creationId xmlns:a16="http://schemas.microsoft.com/office/drawing/2014/main" id="{B719C0A4-E158-4CA9-97D7-559F8CC05F08}"/>
              </a:ext>
            </a:extLst>
          </p:cNvPr>
          <p:cNvPicPr>
            <a:picLocks noChangeAspect="1"/>
          </p:cNvPicPr>
          <p:nvPr/>
        </p:nvPicPr>
        <p:blipFill rotWithShape="1">
          <a:blip r:embed="rId3"/>
          <a:srcRect l="5011" t="9341" r="28806" b="68230"/>
          <a:stretch/>
        </p:blipFill>
        <p:spPr>
          <a:xfrm>
            <a:off x="473753" y="1839191"/>
            <a:ext cx="4143848" cy="1774198"/>
          </a:xfrm>
          <a:prstGeom prst="rect">
            <a:avLst/>
          </a:prstGeom>
        </p:spPr>
      </p:pic>
      <p:sp>
        <p:nvSpPr>
          <p:cNvPr id="4" name="TextBox 3">
            <a:extLst>
              <a:ext uri="{FF2B5EF4-FFF2-40B4-BE49-F238E27FC236}">
                <a16:creationId xmlns:a16="http://schemas.microsoft.com/office/drawing/2014/main" id="{07E8D21C-9A69-46C6-8F29-01378D11EBCB}"/>
              </a:ext>
            </a:extLst>
          </p:cNvPr>
          <p:cNvSpPr txBox="1"/>
          <p:nvPr/>
        </p:nvSpPr>
        <p:spPr>
          <a:xfrm>
            <a:off x="4850504" y="1582064"/>
            <a:ext cx="4570482" cy="2031325"/>
          </a:xfrm>
          <a:prstGeom prst="rect">
            <a:avLst/>
          </a:prstGeom>
          <a:noFill/>
        </p:spPr>
        <p:txBody>
          <a:bodyPr wrap="none" rtlCol="0">
            <a:spAutoFit/>
          </a:bodyPr>
          <a:lstStyle/>
          <a:p>
            <a:r>
              <a:rPr lang="en-GB" sz="1400" b="1" dirty="0"/>
              <a:t>Russian dolls</a:t>
            </a:r>
            <a:endParaRPr lang="en-GB" sz="1400" dirty="0"/>
          </a:p>
          <a:p>
            <a:endParaRPr lang="en-GB" sz="1400" b="1" dirty="0"/>
          </a:p>
          <a:p>
            <a:r>
              <a:rPr lang="en-GB" sz="1400" dirty="0"/>
              <a:t>The heights of the Russian dolls are in the ratio 2 : 3 : 6</a:t>
            </a:r>
          </a:p>
          <a:p>
            <a:endParaRPr lang="en-GB" sz="1400" dirty="0"/>
          </a:p>
          <a:p>
            <a:r>
              <a:rPr lang="en-GB" sz="1400" dirty="0"/>
              <a:t>The smallest doll is ____cm tall</a:t>
            </a:r>
          </a:p>
          <a:p>
            <a:endParaRPr lang="en-GB" sz="1400" dirty="0"/>
          </a:p>
          <a:p>
            <a:r>
              <a:rPr lang="en-GB" sz="1400" dirty="0"/>
              <a:t>The middle doll is ____cm tall</a:t>
            </a:r>
          </a:p>
          <a:p>
            <a:endParaRPr lang="en-GB" sz="1400" dirty="0"/>
          </a:p>
          <a:p>
            <a:r>
              <a:rPr lang="en-GB" sz="1400" dirty="0"/>
              <a:t>The tallest doll is 66cm tall</a:t>
            </a:r>
          </a:p>
        </p:txBody>
      </p:sp>
    </p:spTree>
    <p:extLst>
      <p:ext uri="{BB962C8B-B14F-4D97-AF65-F5344CB8AC3E}">
        <p14:creationId xmlns:p14="http://schemas.microsoft.com/office/powerpoint/2010/main" val="4082299757"/>
      </p:ext>
    </p:extLst>
  </p:cSld>
  <p:clrMapOvr>
    <a:masterClrMapping/>
  </p:clrMapOvr>
</p:sld>
</file>

<file path=ppt/theme/theme1.xml><?xml version="1.0" encoding="utf-8"?>
<a:theme xmlns:a="http://schemas.openxmlformats.org/drawingml/2006/main" name="3_HIAS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802</TotalTime>
  <Words>1174</Words>
  <Application>Microsoft Office PowerPoint</Application>
  <PresentationFormat>Widescreen</PresentationFormat>
  <Paragraphs>193</Paragraphs>
  <Slides>14</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3_HIAS PowerPoint template</vt:lpstr>
      <vt:lpstr>Year 7</vt:lpstr>
      <vt:lpstr>HIAS Blended Learning Resource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HIAS Maths team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dc:title>
  <dc:creator>Clifft, Jacqui</dc:creator>
  <cp:lastModifiedBy>JO Lees</cp:lastModifiedBy>
  <cp:revision>82</cp:revision>
  <dcterms:created xsi:type="dcterms:W3CDTF">2021-01-05T11:02:27Z</dcterms:created>
  <dcterms:modified xsi:type="dcterms:W3CDTF">2021-01-21T12:34:03Z</dcterms:modified>
</cp:coreProperties>
</file>