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2" r:id="rId2"/>
    <p:sldId id="2643" r:id="rId3"/>
    <p:sldId id="2645" r:id="rId4"/>
    <p:sldId id="262" r:id="rId5"/>
    <p:sldId id="273" r:id="rId6"/>
    <p:sldId id="2637" r:id="rId7"/>
    <p:sldId id="2638" r:id="rId8"/>
    <p:sldId id="2639" r:id="rId9"/>
    <p:sldId id="2644" r:id="rId10"/>
    <p:sldId id="2641" r:id="rId11"/>
    <p:sldId id="2646" r:id="rId12"/>
    <p:sldId id="264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6F727-C022-4C35-9B47-1F1527B64B9E}" v="6" dt="2021-02-27T20:05:47.375"/>
    <p1510:client id="{ADBEF974-6C20-42B2-B59F-4BA9F808ADD8}" v="9" dt="2021-02-28T13:15:14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0AFF3-C104-4FF2-9246-46F3E724236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9179-DAC7-4087-8034-1DBDA8E95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29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48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00996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0080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67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56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77440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774405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75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07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56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4" y="188913"/>
            <a:ext cx="31199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84785"/>
            <a:ext cx="6815667" cy="446449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84785"/>
            <a:ext cx="4011084" cy="446260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9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4" y="188913"/>
            <a:ext cx="31199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03" y="4800600"/>
            <a:ext cx="7315200" cy="566738"/>
          </a:xfrm>
        </p:spPr>
        <p:txBody>
          <a:bodyPr anchor="b"/>
          <a:lstStyle>
            <a:lvl1pPr algn="l">
              <a:defRPr sz="20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03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003" y="5367338"/>
            <a:ext cx="7315200" cy="509934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74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81745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7" b="43192"/>
          <a:stretch>
            <a:fillRect/>
          </a:stretch>
        </p:blipFill>
        <p:spPr bwMode="auto">
          <a:xfrm>
            <a:off x="9914468" y="4652964"/>
            <a:ext cx="251883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67" y="260350"/>
            <a:ext cx="264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1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o.Lees@hants.gov.uk" TargetMode="External"/><Relationship Id="rId2" Type="http://schemas.openxmlformats.org/officeDocument/2006/relationships/hyperlink" Target="mailto:Jacqui.clifft@hants.gov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1016" r="535"/>
          <a:stretch/>
        </p:blipFill>
        <p:spPr bwMode="auto">
          <a:xfrm>
            <a:off x="472664" y="179786"/>
            <a:ext cx="10163596" cy="651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528" y="162880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Year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528" y="3068960"/>
            <a:ext cx="7776864" cy="622920"/>
          </a:xfrm>
        </p:spPr>
        <p:txBody>
          <a:bodyPr>
            <a:normAutofit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</a:rPr>
              <a:t>Addition and Subtraction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83718" y="4797152"/>
            <a:ext cx="7776864" cy="11269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HIAS maths  Team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2021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version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Hampshire County Council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537" y="323225"/>
            <a:ext cx="2139950" cy="83502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841" y="6052700"/>
            <a:ext cx="195135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F7241127-A1E3-4953-ACD2-C403C58C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105" y="982672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424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en-GB" sz="2000" b="1" dirty="0"/>
              <a:t>Review your solution: does it seem reasonable?</a:t>
            </a:r>
            <a:br>
              <a:rPr lang="en-GB" sz="2000" b="1" dirty="0"/>
            </a:br>
            <a:r>
              <a:rPr lang="en-GB" sz="2000" b="1" dirty="0"/>
              <a:t>Which steps/ parts did you find easy and which harder?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535422" y="1765879"/>
            <a:ext cx="4518053" cy="4462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How could you check?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Go through the steps you took  and check for errors</a:t>
            </a:r>
          </a:p>
          <a:p>
            <a:r>
              <a:rPr lang="en-GB" b="1" dirty="0">
                <a:cs typeface="Times New Roman" panose="02020603050405020304" pitchFamily="18" charset="0"/>
              </a:rPr>
              <a:t>	</a:t>
            </a:r>
            <a:r>
              <a:rPr lang="en-GB" sz="1600" dirty="0">
                <a:cs typeface="Times New Roman" panose="02020603050405020304" pitchFamily="18" charset="0"/>
              </a:rPr>
              <a:t>Remember the question is about making sure the two parts add up to make the whole. 	</a:t>
            </a:r>
          </a:p>
          <a:p>
            <a:pPr marL="342900" indent="-342900">
              <a:buAutoNum type="arabicPeriod"/>
            </a:pPr>
            <a:endParaRPr lang="en-GB" b="1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Try to solve the calculation a different way and see if you get the same answer. You could use Dienes to check your calculation. 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D770C60-640C-4B6F-953B-DF120EE6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0BF20FB-1925-4104-B0A4-127381A90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668" y="1765879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F2DA1-C710-42BD-9F76-FDF9B4850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202" y="1842628"/>
            <a:ext cx="3366119" cy="398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1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78FD21-AD40-4741-BB82-41D582D08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196517" y="2103417"/>
            <a:ext cx="2738025" cy="5062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C42483-B97F-455B-BC12-AA0F91CC0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403664" y="2359424"/>
            <a:ext cx="2611582" cy="4550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FB2B9A-F78D-461E-B10E-5FE914FD79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797149" y="-784927"/>
            <a:ext cx="2837792" cy="473877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46CC3E-5C66-4007-A21C-BB85503255FD}"/>
              </a:ext>
            </a:extLst>
          </p:cNvPr>
          <p:cNvCxnSpPr>
            <a:cxnSpLocks/>
          </p:cNvCxnSpPr>
          <p:nvPr/>
        </p:nvCxnSpPr>
        <p:spPr>
          <a:xfrm>
            <a:off x="5130350" y="4960418"/>
            <a:ext cx="8253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78C1F05-9130-4C3B-8DE8-868E77A80F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3370" y="429504"/>
            <a:ext cx="1967334" cy="4632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5F16D2-D4BA-48FA-A2B6-520120C21C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2760" y="6236655"/>
            <a:ext cx="1920284" cy="4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2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en-GB" sz="2800" b="1" dirty="0"/>
              <a:t>Now try this 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373581" y="1515025"/>
            <a:ext cx="4518053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Understand the problem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Make a plan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Carry out your plan: show your reasoning 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Review your solution: does it seem reasonable?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Think about your learning: which parts of the problem did you find easy and which parts did you find harder?</a:t>
            </a: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AAB0834-6429-4AC1-A84A-DB2DD63D2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678FD38-1421-43FD-A6FF-C88203988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747" y="1515025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  <a:ea typeface="Bariol" charset="0"/>
                <a:cs typeface="Bariol" charset="0"/>
              </a:rPr>
              <a:t>TASK variation</a:t>
            </a: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FD13F-D921-4BD3-AA09-3F2EBC076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118" y="1641294"/>
            <a:ext cx="2726076" cy="374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6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36712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HIAS Maths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15FA5-D23A-4E53-9E19-A45B7DE6E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061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The HIAS maths team offer a wide range of high-quality services to support schools in improving outcomes for learners, including courses, bespoke consultancy and in-house training. 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For further details referring to maths, please contact either of the team leads:</a:t>
            </a:r>
          </a:p>
          <a:p>
            <a:pPr marL="0" indent="0">
              <a:buNone/>
            </a:pPr>
            <a:r>
              <a:rPr lang="en-GB" sz="1800" dirty="0"/>
              <a:t>	Jacqui Clifft : </a:t>
            </a:r>
            <a:r>
              <a:rPr lang="en-GB" sz="1800" dirty="0">
                <a:hlinkClick r:id="rId2"/>
              </a:rPr>
              <a:t>Jacqui.clifft@hants.gov.uk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	Jo Lees: </a:t>
            </a:r>
            <a:r>
              <a:rPr lang="en-GB" sz="1800" dirty="0">
                <a:hlinkClick r:id="rId3"/>
              </a:rPr>
              <a:t>Jo.Lees@hants.gov.uk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For further details on the full range of services available please contact us using the following details: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Tel: 01962 874820 or email: hias.enquiries@hants.gov.uk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214C5-B01F-45DC-B050-A3009F4A4ED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78" y="6353176"/>
            <a:ext cx="195135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age001">
            <a:extLst>
              <a:ext uri="{FF2B5EF4-FFF2-40B4-BE49-F238E27FC236}">
                <a16:creationId xmlns:a16="http://schemas.microsoft.com/office/drawing/2014/main" id="{A1225777-4001-4A53-9C8C-6F01F7A25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7177" r="11766" b="27104"/>
          <a:stretch/>
        </p:blipFill>
        <p:spPr bwMode="auto">
          <a:xfrm>
            <a:off x="9112668" y="5517232"/>
            <a:ext cx="1555333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1B487DCA-45D9-4B74-AC20-F64217D74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293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08BC7-3958-4725-9814-E8937628E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slides are intended to support teachers and pupils with a blended approach to learning, either in-class or online. The tasks are intended to form part of a learning journey and could be the basis of either one lesson or a short sequence of connected lessons.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4-step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Polya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model for problem solving has been used to provide a structure to support reasoning. Teachers may need to use more or fewer steps to support the range of learners in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class.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Teachers should delete, change and add slides to suit the needs of their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pupils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Extra slides with personalised prompts and appropriate examples based on previous teaching may be suitable. When changing the slide-deck, teachers should consider:</a:t>
            </a:r>
          </a:p>
          <a:p>
            <a:pPr marL="742950" lvl="1" indent="-285750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Their expectations for the use of representations such as bar models, number lines, arrays and  diagrams.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Which strategies and methods pupils should use and record when solving problems or identifying solutions. This could include a range of informal jottings and diagrams, the use of tables to record solutions systematically and formal or informal calculation methods.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Teachers may also wish to record a ‘voice over’ to talk pupils through the slides.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AD1D9EC-C89D-4E25-B8F7-4B64D4F88E5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174038" cy="1143000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hangingPunct="0">
              <a:spcBef>
                <a:spcPts val="700"/>
              </a:spcBef>
            </a:pPr>
            <a:b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</a:b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772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865E9A0-6519-4C34-A90D-9DC1AB00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06" y="506029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794BD-7A56-4ADD-AB22-E23ACB84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944" y="1142681"/>
            <a:ext cx="4382112" cy="4572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8F265A-7D5C-42F1-84B4-D2C743825212}"/>
              </a:ext>
            </a:extLst>
          </p:cNvPr>
          <p:cNvSpPr txBox="1"/>
          <p:nvPr/>
        </p:nvSpPr>
        <p:spPr>
          <a:xfrm>
            <a:off x="3681876" y="5922740"/>
            <a:ext cx="629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1945 George </a:t>
            </a:r>
            <a:r>
              <a:rPr lang="en-GB" sz="1200" dirty="0" err="1"/>
              <a:t>Polya</a:t>
            </a:r>
            <a:r>
              <a:rPr lang="en-GB" sz="1200" dirty="0"/>
              <a:t> published  ‘How To Solve It’ 2nd ed., Princeton University Press, 1957, ISBN 0-691-08097-6.</a:t>
            </a:r>
          </a:p>
        </p:txBody>
      </p:sp>
    </p:spTree>
    <p:extLst>
      <p:ext uri="{BB962C8B-B14F-4D97-AF65-F5344CB8AC3E}">
        <p14:creationId xmlns:p14="http://schemas.microsoft.com/office/powerpoint/2010/main" val="399897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17" y="542751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Maths focus: Addition and subtraction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865E9A0-6519-4C34-A90D-9DC1AB00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B31DD9-8E2E-46DD-AF29-7B4D41EA3658}"/>
              </a:ext>
            </a:extLst>
          </p:cNvPr>
          <p:cNvSpPr txBox="1"/>
          <p:nvPr/>
        </p:nvSpPr>
        <p:spPr>
          <a:xfrm>
            <a:off x="1981200" y="1836891"/>
            <a:ext cx="83442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4226A-9F05-4064-93C7-96A6A34E7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125" y="1315272"/>
            <a:ext cx="4395592" cy="520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9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16" y="895018"/>
            <a:ext cx="4816110" cy="409461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dirty="0"/>
              <a:t>Understand the problem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70844-A6DB-4EF5-B64A-949EEFBE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101" y="1218892"/>
            <a:ext cx="5436085" cy="465973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4E2B1-015F-49CE-9770-4DDD36444C69}"/>
              </a:ext>
            </a:extLst>
          </p:cNvPr>
          <p:cNvSpPr txBox="1"/>
          <p:nvPr/>
        </p:nvSpPr>
        <p:spPr>
          <a:xfrm>
            <a:off x="359219" y="1883053"/>
            <a:ext cx="5639675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i="1" dirty="0"/>
              <a:t>This problem is about additive relationships.</a:t>
            </a:r>
          </a:p>
          <a:p>
            <a:endParaRPr lang="en-GB" sz="2000" i="1" dirty="0"/>
          </a:p>
          <a:p>
            <a:r>
              <a:rPr lang="en-GB" sz="2000" i="1" dirty="0"/>
              <a:t>We know the total weight of the strawberry and the tomato.</a:t>
            </a:r>
          </a:p>
          <a:p>
            <a:endParaRPr lang="en-GB" sz="2000" i="1" dirty="0"/>
          </a:p>
          <a:p>
            <a:r>
              <a:rPr lang="en-GB" sz="2000" i="1" dirty="0"/>
              <a:t>We know the weight of the strawberry.</a:t>
            </a:r>
          </a:p>
          <a:p>
            <a:endParaRPr lang="en-GB" sz="2000" i="1" dirty="0"/>
          </a:p>
          <a:p>
            <a:r>
              <a:rPr lang="en-GB" sz="2000" i="1" dirty="0"/>
              <a:t>We have to work out the wight of the tomato.</a:t>
            </a:r>
          </a:p>
          <a:p>
            <a:endParaRPr lang="en-GB" sz="2000" i="1" dirty="0"/>
          </a:p>
          <a:p>
            <a:endParaRPr lang="en-GB" sz="2000" i="1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712F957F-6A38-42C6-B2CC-C148604EF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E12DD-DF87-48C4-8B07-CF6C8995E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165" y="1304479"/>
            <a:ext cx="3651390" cy="43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Make a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8D53A-CBF5-4B0E-8282-15120F8F0D36}"/>
              </a:ext>
            </a:extLst>
          </p:cNvPr>
          <p:cNvSpPr txBox="1"/>
          <p:nvPr/>
        </p:nvSpPr>
        <p:spPr>
          <a:xfrm>
            <a:off x="387069" y="1720840"/>
            <a:ext cx="5460776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Step 1: I could draw a bar model to show the parts and the whole in the calculation.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2: This will show me the type of calculation I need to do to find the missing part.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3: I can then work out the calculation to find the weight of the tomato and check by adding the two parts together, making sure they total 69. </a:t>
            </a: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E2E1DF6-EBEE-4FA9-AD9A-6A698225B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4DEFC3-0C95-497B-AFFA-CBC417195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156" y="1425730"/>
            <a:ext cx="5565558" cy="465973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42700-3A2B-4F83-88ED-08767FB96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168" y="1460876"/>
            <a:ext cx="3554286" cy="421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2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2D651-B2DC-4271-A676-2BF6E5EC2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06" y="1340839"/>
            <a:ext cx="10134143" cy="1766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900FE8-32EF-49D7-AE64-1FAE0B730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53" y="3906430"/>
            <a:ext cx="3495675" cy="1276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A35E7C-E9CE-4632-924F-B546C5661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12621"/>
            <a:ext cx="33718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3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Carry out your plan: show your reasoning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2C7A72-7C4A-4506-8DEE-575441380A26}"/>
              </a:ext>
            </a:extLst>
          </p:cNvPr>
          <p:cNvSpPr txBox="1"/>
          <p:nvPr/>
        </p:nvSpPr>
        <p:spPr>
          <a:xfrm>
            <a:off x="427942" y="2142139"/>
            <a:ext cx="5800641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Step 1: 69 grams is the whole. I know one part is 24 grams. I don’t know the weight of the other part.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2: I need to take 24 away from 69. This will give me the weight of the part I don’t know (the tomato).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3: Once I know the weight of the tomato, I can add both parts together to make sure they total 69.</a:t>
            </a: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775A32F-6EE0-4238-AD7B-00A6AE70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AF30C61-9CD0-4747-81DE-2CB5C4DE6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260" y="1801733"/>
            <a:ext cx="5322798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2D0F0-9C0E-4FA2-AAD1-13877629A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815" y="1956022"/>
            <a:ext cx="3235259" cy="383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3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5C33EB-5FAF-44C3-838D-B013CCDB95FE}"/>
              </a:ext>
            </a:extLst>
          </p:cNvPr>
          <p:cNvSpPr txBox="1"/>
          <p:nvPr/>
        </p:nvSpPr>
        <p:spPr>
          <a:xfrm>
            <a:off x="965771" y="863029"/>
            <a:ext cx="117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Step 1: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B503E4-7A24-43E8-B191-8505D38E8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025" y="590924"/>
            <a:ext cx="7248525" cy="1114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98B333-BFA7-4116-BEEE-00E52F3DBA41}"/>
              </a:ext>
            </a:extLst>
          </p:cNvPr>
          <p:cNvSpPr txBox="1"/>
          <p:nvPr/>
        </p:nvSpPr>
        <p:spPr>
          <a:xfrm>
            <a:off x="965771" y="2587375"/>
            <a:ext cx="117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Step 2: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780CB5-D41B-4533-AC86-DA2AAAF00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025" y="2405328"/>
            <a:ext cx="2714625" cy="733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3E6020-5B22-4EAD-B500-5949B5972B8D}"/>
              </a:ext>
            </a:extLst>
          </p:cNvPr>
          <p:cNvSpPr txBox="1"/>
          <p:nvPr/>
        </p:nvSpPr>
        <p:spPr>
          <a:xfrm>
            <a:off x="965771" y="4127055"/>
            <a:ext cx="117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Step 3: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32BD34-C8F3-408E-B91B-1EBB73716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150" y="3897383"/>
            <a:ext cx="285750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EE8064-C92F-4F89-A82D-C4CA0C43E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852478" y="997260"/>
            <a:ext cx="826291" cy="36424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E6627A-FAEB-4548-847D-1DA55E20F1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011738" y="1849970"/>
            <a:ext cx="14097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42760"/>
      </p:ext>
    </p:extLst>
  </p:cSld>
  <p:clrMapOvr>
    <a:masterClrMapping/>
  </p:clrMapOvr>
</p:sld>
</file>

<file path=ppt/theme/theme1.xml><?xml version="1.0" encoding="utf-8"?>
<a:theme xmlns:a="http://schemas.openxmlformats.org/drawingml/2006/main" name="3_HI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746</Words>
  <Application>Microsoft Office PowerPoint</Application>
  <PresentationFormat>Widescreen</PresentationFormat>
  <Paragraphs>127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Symbol</vt:lpstr>
      <vt:lpstr>3_HIAS PowerPoint template</vt:lpstr>
      <vt:lpstr>Year 2</vt:lpstr>
      <vt:lpstr> HIAS Blended Learning Resource</vt:lpstr>
      <vt:lpstr>PowerPoint Presentation</vt:lpstr>
      <vt:lpstr>Maths focus: Addition and subtraction</vt:lpstr>
      <vt:lpstr>Understand the problem</vt:lpstr>
      <vt:lpstr>Make a Plan</vt:lpstr>
      <vt:lpstr>PowerPoint Presentation</vt:lpstr>
      <vt:lpstr>Carry out your plan: show your reasoning</vt:lpstr>
      <vt:lpstr>PowerPoint Presentation</vt:lpstr>
      <vt:lpstr>Review your solution: does it seem reasonable? Which steps/ parts did you find easy and which harder?</vt:lpstr>
      <vt:lpstr>PowerPoint Presentation</vt:lpstr>
      <vt:lpstr>Now try this one</vt:lpstr>
      <vt:lpstr>HIAS Maths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</dc:title>
  <dc:creator>Clifft, Jacqui</dc:creator>
  <cp:lastModifiedBy>Vickers, Rebecca</cp:lastModifiedBy>
  <cp:revision>11</cp:revision>
  <dcterms:created xsi:type="dcterms:W3CDTF">2021-01-05T11:02:27Z</dcterms:created>
  <dcterms:modified xsi:type="dcterms:W3CDTF">2021-03-01T11:55:11Z</dcterms:modified>
</cp:coreProperties>
</file>