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7" r:id="rId3"/>
    <p:sldId id="2646" r:id="rId4"/>
    <p:sldId id="262" r:id="rId5"/>
    <p:sldId id="2636" r:id="rId6"/>
    <p:sldId id="2637" r:id="rId7"/>
    <p:sldId id="2651" r:id="rId8"/>
    <p:sldId id="2638" r:id="rId9"/>
    <p:sldId id="2652" r:id="rId10"/>
    <p:sldId id="2641" r:id="rId11"/>
    <p:sldId id="2642" r:id="rId12"/>
    <p:sldId id="263" r:id="rId13"/>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C73A1E-2868-458F-BAD5-348C6207E424}" v="4" dt="2021-02-22T15:04:37.2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87" autoAdjust="0"/>
  </p:normalViewPr>
  <p:slideViewPr>
    <p:cSldViewPr snapToGrid="0">
      <p:cViewPr varScale="1">
        <p:scale>
          <a:sx n="79" d="100"/>
          <a:sy n="79" d="100"/>
        </p:scale>
        <p:origin x="148" y="72"/>
      </p:cViewPr>
      <p:guideLst/>
    </p:cSldViewPr>
  </p:slideViewPr>
  <p:notesTextViewPr>
    <p:cViewPr>
      <p:scale>
        <a:sx n="1" d="1"/>
        <a:sy n="1" d="1"/>
      </p:scale>
      <p:origin x="0" y="0"/>
    </p:cViewPr>
  </p:notesTextViewPr>
  <p:sorterViewPr>
    <p:cViewPr>
      <p:scale>
        <a:sx n="100" d="100"/>
        <a:sy n="100" d="100"/>
      </p:scale>
      <p:origin x="0" y="-75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rnell, Dave" userId="164ff1f7-6d4b-4db1-8bbf-580e54230b03" providerId="ADAL" clId="{0AC73A1E-2868-458F-BAD5-348C6207E424}"/>
    <pc:docChg chg="undo redo custSel addSld modSld">
      <pc:chgData name="Parnell, Dave" userId="164ff1f7-6d4b-4db1-8bbf-580e54230b03" providerId="ADAL" clId="{0AC73A1E-2868-458F-BAD5-348C6207E424}" dt="2021-02-22T15:06:33.547" v="33" actId="14100"/>
      <pc:docMkLst>
        <pc:docMk/>
      </pc:docMkLst>
      <pc:sldChg chg="addSp delSp modSp add mod">
        <pc:chgData name="Parnell, Dave" userId="164ff1f7-6d4b-4db1-8bbf-580e54230b03" providerId="ADAL" clId="{0AC73A1E-2868-458F-BAD5-348C6207E424}" dt="2021-02-22T15:06:33.547" v="33" actId="14100"/>
        <pc:sldMkLst>
          <pc:docMk/>
          <pc:sldMk cId="106451852" sldId="2652"/>
        </pc:sldMkLst>
        <pc:spChg chg="mod">
          <ac:chgData name="Parnell, Dave" userId="164ff1f7-6d4b-4db1-8bbf-580e54230b03" providerId="ADAL" clId="{0AC73A1E-2868-458F-BAD5-348C6207E424}" dt="2021-02-22T15:03:31.817" v="19" actId="164"/>
          <ac:spMkLst>
            <pc:docMk/>
            <pc:sldMk cId="106451852" sldId="2652"/>
            <ac:spMk id="4" creationId="{E67B586E-8F9C-4072-AE8B-DB4BA762EA3F}"/>
          </ac:spMkLst>
        </pc:spChg>
        <pc:spChg chg="add del mod">
          <ac:chgData name="Parnell, Dave" userId="164ff1f7-6d4b-4db1-8bbf-580e54230b03" providerId="ADAL" clId="{0AC73A1E-2868-458F-BAD5-348C6207E424}" dt="2021-02-22T15:02:32.749" v="7" actId="47"/>
          <ac:spMkLst>
            <pc:docMk/>
            <pc:sldMk cId="106451852" sldId="2652"/>
            <ac:spMk id="5" creationId="{C6BFED79-EEFE-45E1-B84A-0D8FC32C93FB}"/>
          </ac:spMkLst>
        </pc:spChg>
        <pc:spChg chg="mod">
          <ac:chgData name="Parnell, Dave" userId="164ff1f7-6d4b-4db1-8bbf-580e54230b03" providerId="ADAL" clId="{0AC73A1E-2868-458F-BAD5-348C6207E424}" dt="2021-02-22T15:03:31.817" v="19" actId="164"/>
          <ac:spMkLst>
            <pc:docMk/>
            <pc:sldMk cId="106451852" sldId="2652"/>
            <ac:spMk id="6" creationId="{D4CA0D2D-258C-4D60-B15D-DA1D2F57EEBC}"/>
          </ac:spMkLst>
        </pc:spChg>
        <pc:spChg chg="mod">
          <ac:chgData name="Parnell, Dave" userId="164ff1f7-6d4b-4db1-8bbf-580e54230b03" providerId="ADAL" clId="{0AC73A1E-2868-458F-BAD5-348C6207E424}" dt="2021-02-22T15:03:31.817" v="19" actId="164"/>
          <ac:spMkLst>
            <pc:docMk/>
            <pc:sldMk cId="106451852" sldId="2652"/>
            <ac:spMk id="7" creationId="{A9095F51-AB28-4E2D-A61B-2D755A6D3FB7}"/>
          </ac:spMkLst>
        </pc:spChg>
        <pc:spChg chg="mod">
          <ac:chgData name="Parnell, Dave" userId="164ff1f7-6d4b-4db1-8bbf-580e54230b03" providerId="ADAL" clId="{0AC73A1E-2868-458F-BAD5-348C6207E424}" dt="2021-02-22T15:03:31.817" v="19" actId="164"/>
          <ac:spMkLst>
            <pc:docMk/>
            <pc:sldMk cId="106451852" sldId="2652"/>
            <ac:spMk id="8" creationId="{71280EBD-7F25-42CA-B98F-82A954215C04}"/>
          </ac:spMkLst>
        </pc:spChg>
        <pc:spChg chg="add mod">
          <ac:chgData name="Parnell, Dave" userId="164ff1f7-6d4b-4db1-8bbf-580e54230b03" providerId="ADAL" clId="{0AC73A1E-2868-458F-BAD5-348C6207E424}" dt="2021-02-22T15:06:33.547" v="33" actId="14100"/>
          <ac:spMkLst>
            <pc:docMk/>
            <pc:sldMk cId="106451852" sldId="2652"/>
            <ac:spMk id="9" creationId="{6659ECE9-1754-4FB2-92B6-0849637C4A02}"/>
          </ac:spMkLst>
        </pc:spChg>
        <pc:grpChg chg="add mod">
          <ac:chgData name="Parnell, Dave" userId="164ff1f7-6d4b-4db1-8bbf-580e54230b03" providerId="ADAL" clId="{0AC73A1E-2868-458F-BAD5-348C6207E424}" dt="2021-02-22T15:04:16.900" v="21" actId="1076"/>
          <ac:grpSpMkLst>
            <pc:docMk/>
            <pc:sldMk cId="106451852" sldId="2652"/>
            <ac:grpSpMk id="2" creationId="{D7585E33-088A-450B-BB1C-8D198D781510}"/>
          </ac:grpSpMkLst>
        </pc:grpChg>
        <pc:picChg chg="mod">
          <ac:chgData name="Parnell, Dave" userId="164ff1f7-6d4b-4db1-8bbf-580e54230b03" providerId="ADAL" clId="{0AC73A1E-2868-458F-BAD5-348C6207E424}" dt="2021-02-22T15:03:31.817" v="19" actId="164"/>
          <ac:picMkLst>
            <pc:docMk/>
            <pc:sldMk cId="106451852" sldId="2652"/>
            <ac:picMk id="3" creationId="{E3F4F428-5641-4902-A357-0DD3246754F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fld id="{9FD0AFF3-C104-4FF2-9246-46F3E7242363}" type="datetimeFigureOut">
              <a:rPr lang="en-GB" smtClean="0"/>
              <a:t>22/02/2021</a:t>
            </a:fld>
            <a:endParaRPr lang="en-GB"/>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5</a:t>
            </a:r>
          </a:p>
        </p:txBody>
      </p:sp>
      <p:sp>
        <p:nvSpPr>
          <p:cNvPr id="3" name="Subtitle 2"/>
          <p:cNvSpPr>
            <a:spLocks noGrp="1"/>
          </p:cNvSpPr>
          <p:nvPr>
            <p:ph type="subTitle" idx="1"/>
          </p:nvPr>
        </p:nvSpPr>
        <p:spPr>
          <a:xfrm>
            <a:off x="1847528" y="3068959"/>
            <a:ext cx="7772400" cy="966223"/>
          </a:xfrm>
        </p:spPr>
        <p:txBody>
          <a:bodyPr>
            <a:normAutofit fontScale="25000" lnSpcReduction="20000"/>
          </a:bodyPr>
          <a:lstStyle/>
          <a:p>
            <a:pPr algn="l"/>
            <a:r>
              <a:rPr lang="en-GB" sz="6400" b="1" dirty="0">
                <a:solidFill>
                  <a:schemeClr val="tx1"/>
                </a:solidFill>
              </a:rPr>
              <a:t>Fractions</a:t>
            </a:r>
          </a:p>
          <a:p>
            <a:pPr algn="l"/>
            <a:r>
              <a:rPr lang="en-GB" sz="6400" b="1"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Solve problems which require knowing percentage and decimal equivalents, including those with a denominator of a multiple of 10 or 25.</a:t>
            </a:r>
            <a:endParaRPr lang="en-GB" sz="6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GB" sz="2400"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485B68E5-F36B-4783-B160-42CF83F0A404}"/>
              </a:ext>
            </a:extLst>
          </p:cNvPr>
          <p:cNvSpPr txBox="1">
            <a:spLocks noChangeArrowheads="1"/>
          </p:cNvSpPr>
          <p:nvPr/>
        </p:nvSpPr>
        <p:spPr bwMode="auto">
          <a:xfrm>
            <a:off x="1524000" y="652224"/>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2862322"/>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pPr marL="342900" indent="-342900">
              <a:buAutoNum type="arabicPeriod"/>
            </a:pPr>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How many children would 20%, 75% and 5% represent? Does this add up to 40 children?</a:t>
            </a: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1874448-AD1E-4E6E-B8A1-D95533F3A45F}"/>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Text Box 2">
            <a:extLst>
              <a:ext uri="{FF2B5EF4-FFF2-40B4-BE49-F238E27FC236}">
                <a16:creationId xmlns:a16="http://schemas.microsoft.com/office/drawing/2014/main" id="{98D99E47-C8F8-4738-9F75-E5475125CFFB}"/>
              </a:ext>
            </a:extLst>
          </p:cNvPr>
          <p:cNvSpPr txBox="1">
            <a:spLocks noChangeArrowheads="1"/>
          </p:cNvSpPr>
          <p:nvPr/>
        </p:nvSpPr>
        <p:spPr bwMode="auto">
          <a:xfrm>
            <a:off x="6096000" y="1765879"/>
            <a:ext cx="4193308" cy="3970318"/>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000" dirty="0">
                <a:ln>
                  <a:noFill/>
                </a:ln>
                <a:solidFill>
                  <a:srgbClr val="000000"/>
                </a:solidFill>
                <a:effectLst/>
                <a:ea typeface="Arial Unicode MS"/>
              </a:rPr>
              <a:t>There are 40 children in the school hall.</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Unicode MS"/>
              </a:rPr>
              <a:t>Two tenths of the children are wearing red t-shirts and 75% are wearing white t-shirts.</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Unicode MS"/>
              </a:rPr>
              <a:t>What percentage of the children are not wearing either a red or white t-shirt?</a:t>
            </a:r>
            <a:endParaRPr lang="en-GB" sz="2000" dirty="0">
              <a:ln>
                <a:noFill/>
              </a:ln>
              <a:solidFill>
                <a:srgbClr val="000000"/>
              </a:solidFill>
              <a:effectLst/>
              <a:ea typeface="Arial Unicode MS"/>
            </a:endParaRPr>
          </a:p>
        </p:txBody>
      </p:sp>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E47093AC-0C9F-49A7-8108-3D53CED6F4E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9" name="Text Box 2">
            <a:extLst>
              <a:ext uri="{FF2B5EF4-FFF2-40B4-BE49-F238E27FC236}">
                <a16:creationId xmlns:a16="http://schemas.microsoft.com/office/drawing/2014/main" id="{62147529-EB48-483E-AB0A-51A8851CEA3C}"/>
              </a:ext>
            </a:extLst>
          </p:cNvPr>
          <p:cNvSpPr txBox="1">
            <a:spLocks noChangeArrowheads="1"/>
          </p:cNvSpPr>
          <p:nvPr/>
        </p:nvSpPr>
        <p:spPr bwMode="auto">
          <a:xfrm>
            <a:off x="6321592" y="1600200"/>
            <a:ext cx="4193308" cy="3970318"/>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000" dirty="0">
                <a:ln>
                  <a:noFill/>
                </a:ln>
                <a:solidFill>
                  <a:srgbClr val="000000"/>
                </a:solidFill>
                <a:effectLst/>
                <a:ea typeface="Arial Unicode MS"/>
              </a:rPr>
              <a:t>There are 60 children in the school hall.</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Unicode MS"/>
              </a:rPr>
              <a:t>Three tenths of the children are wearing red t-shirts and 25% are wearing white t-shirts.</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Unicode MS"/>
              </a:rPr>
              <a:t>What percentage of the children are not wearing either a red or white t-shirt?</a:t>
            </a:r>
            <a:endParaRPr lang="en-GB" sz="2000" dirty="0">
              <a:ln>
                <a:noFill/>
              </a:ln>
              <a:solidFill>
                <a:srgbClr val="000000"/>
              </a:solidFill>
              <a:effectLst/>
              <a:ea typeface="Arial Unicode MS"/>
            </a:endParaRPr>
          </a:p>
        </p:txBody>
      </p:sp>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554982C7-EA62-4593-9C65-70B45EF440D4}"/>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03268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793019" y="744467"/>
            <a:ext cx="9417781" cy="809203"/>
          </a:xfrm>
        </p:spPr>
        <p:txBody>
          <a:bodyPr>
            <a:normAutofit fontScale="90000"/>
          </a:bodyPr>
          <a:lstStyle/>
          <a:p>
            <a:pPr algn="l"/>
            <a:r>
              <a:rPr lang="en-GB" sz="2800" b="1"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Solve problems which require knowing percentage and decimal equivalents</a:t>
            </a:r>
            <a:endParaRPr lang="en-GB" sz="2800" b="1" dirty="0"/>
          </a:p>
        </p:txBody>
      </p:sp>
      <p:sp>
        <p:nvSpPr>
          <p:cNvPr id="7" name="Text Box 2">
            <a:extLst>
              <a:ext uri="{FF2B5EF4-FFF2-40B4-BE49-F238E27FC236}">
                <a16:creationId xmlns:a16="http://schemas.microsoft.com/office/drawing/2014/main" id="{4BDCC19A-4AE3-4E9F-8535-27B8BC575D2D}"/>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Text Box 2">
            <a:extLst>
              <a:ext uri="{FF2B5EF4-FFF2-40B4-BE49-F238E27FC236}">
                <a16:creationId xmlns:a16="http://schemas.microsoft.com/office/drawing/2014/main" id="{CDBF6ADD-A40C-4876-BC77-8926013FEF6D}"/>
              </a:ext>
            </a:extLst>
          </p:cNvPr>
          <p:cNvSpPr txBox="1">
            <a:spLocks noChangeArrowheads="1"/>
          </p:cNvSpPr>
          <p:nvPr/>
        </p:nvSpPr>
        <p:spPr bwMode="auto">
          <a:xfrm>
            <a:off x="3675496" y="1741353"/>
            <a:ext cx="4193308" cy="3970318"/>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000" dirty="0">
                <a:ln>
                  <a:noFill/>
                </a:ln>
                <a:solidFill>
                  <a:srgbClr val="000000"/>
                </a:solidFill>
                <a:effectLst/>
                <a:ea typeface="Arial Unicode MS"/>
              </a:rPr>
              <a:t>There are 40 children in the school hall.</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Unicode MS"/>
              </a:rPr>
              <a:t>Two tenths of the children are wearing red t-shirts and 75% are wearing white t-shirts.</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Unicode MS"/>
              </a:rPr>
              <a:t>What percentage of the children are not wearing either a red or white t-shirt?</a:t>
            </a:r>
            <a:endParaRPr lang="en-GB" sz="2000" dirty="0">
              <a:ln>
                <a:noFill/>
              </a:ln>
              <a:solidFill>
                <a:srgbClr val="000000"/>
              </a:solidFill>
              <a:effectLst/>
              <a:ea typeface="Arial Unicode MS"/>
            </a:endParaRPr>
          </a:p>
        </p:txBody>
      </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Understand the problem</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108D53A-CBF5-4B0E-8282-15120F8F0D36}"/>
                  </a:ext>
                </a:extLst>
              </p:cNvPr>
              <p:cNvSpPr txBox="1"/>
              <p:nvPr/>
            </p:nvSpPr>
            <p:spPr>
              <a:xfrm>
                <a:off x="590720" y="1527013"/>
                <a:ext cx="5389294" cy="4352795"/>
              </a:xfrm>
              <a:prstGeom prst="rect">
                <a:avLst/>
              </a:prstGeom>
              <a:solidFill>
                <a:schemeClr val="accent5">
                  <a:lumMod val="20000"/>
                  <a:lumOff val="80000"/>
                </a:schemeClr>
              </a:solidFill>
            </p:spPr>
            <p:txBody>
              <a:bodyPr wrap="square" rtlCol="0">
                <a:spAutoFit/>
              </a:bodyPr>
              <a:lstStyle/>
              <a:p>
                <a:r>
                  <a:rPr lang="en-GB" dirty="0"/>
                  <a:t>There are 40 children in the school hall. Some of them are wearing red t-shirts (</a:t>
                </a:r>
                <a14:m>
                  <m:oMath xmlns:m="http://schemas.openxmlformats.org/officeDocument/2006/math">
                    <m:f>
                      <m:fPr>
                        <m:ctrlPr>
                          <a:rPr lang="en-GB" i="1">
                            <a:latin typeface="Cambria Math" panose="02040503050406030204" pitchFamily="18" charset="0"/>
                            <a:cs typeface="Times New Roman" panose="02020603050405020304" pitchFamily="18" charset="0"/>
                          </a:rPr>
                        </m:ctrlPr>
                      </m:fPr>
                      <m:num>
                        <m:r>
                          <a:rPr lang="en-GB" b="0" i="1" smtClean="0">
                            <a:latin typeface="Cambria Math" panose="02040503050406030204" pitchFamily="18" charset="0"/>
                            <a:cs typeface="Times New Roman" panose="02020603050405020304" pitchFamily="18" charset="0"/>
                          </a:rPr>
                          <m:t>2</m:t>
                        </m:r>
                      </m:num>
                      <m:den>
                        <m:r>
                          <a:rPr lang="en-GB" b="0" i="1" smtClean="0">
                            <a:latin typeface="Cambria Math" panose="02040503050406030204" pitchFamily="18" charset="0"/>
                            <a:cs typeface="Times New Roman" panose="02020603050405020304" pitchFamily="18" charset="0"/>
                          </a:rPr>
                          <m:t>10</m:t>
                        </m:r>
                      </m:den>
                    </m:f>
                  </m:oMath>
                </a14:m>
                <a:r>
                  <a:rPr lang="en-GB" dirty="0"/>
                  <a:t>), some are wearing white t-shirts (75%) and the rest are wearing another kind of top. If we add these two fractions together and subtract the answer from 100% we can find out the percentage of children not wearing either a red or white t-shirt.</a:t>
                </a:r>
              </a:p>
              <a:p>
                <a:r>
                  <a:rPr lang="en-GB" i="1" dirty="0"/>
                  <a:t>Fractions, decimals and percentages are different ways of representing equal parts.</a:t>
                </a:r>
              </a:p>
              <a:p>
                <a:endParaRPr lang="en-GB" i="1" dirty="0"/>
              </a:p>
              <a:p>
                <a:r>
                  <a:rPr lang="en-GB" b="1" i="1" dirty="0"/>
                  <a:t>Key fact: </a:t>
                </a:r>
                <a14:m>
                  <m:oMath xmlns:m="http://schemas.openxmlformats.org/officeDocument/2006/math">
                    <m:f>
                      <m:fPr>
                        <m:ctrlPr>
                          <a:rPr lang="en-GB" i="1">
                            <a:latin typeface="Cambria Math" panose="02040503050406030204" pitchFamily="18" charset="0"/>
                            <a:cs typeface="Times New Roman" panose="02020603050405020304" pitchFamily="18" charset="0"/>
                          </a:rPr>
                        </m:ctrlPr>
                      </m:fPr>
                      <m:num>
                        <m:r>
                          <a:rPr lang="en-GB" i="1">
                            <a:latin typeface="Cambria Math" panose="02040503050406030204" pitchFamily="18" charset="0"/>
                            <a:cs typeface="Times New Roman" panose="02020603050405020304" pitchFamily="18" charset="0"/>
                          </a:rPr>
                          <m:t>1</m:t>
                        </m:r>
                      </m:num>
                      <m:den>
                        <m:r>
                          <a:rPr lang="en-GB" b="0" i="1" smtClean="0">
                            <a:latin typeface="Cambria Math" panose="02040503050406030204" pitchFamily="18" charset="0"/>
                            <a:cs typeface="Times New Roman" panose="02020603050405020304" pitchFamily="18" charset="0"/>
                          </a:rPr>
                          <m:t>10</m:t>
                        </m:r>
                      </m:den>
                    </m:f>
                  </m:oMath>
                </a14:m>
                <a:r>
                  <a:rPr lang="en-GB" i="1" dirty="0"/>
                  <a:t> = 0.1 = 10%</a:t>
                </a:r>
              </a:p>
              <a:p>
                <a:endParaRPr lang="en-GB" i="1" dirty="0"/>
              </a:p>
              <a:p>
                <a:r>
                  <a:rPr lang="en-GB" b="1" i="1" dirty="0"/>
                  <a:t>Key fact: </a:t>
                </a:r>
                <a14:m>
                  <m:oMath xmlns:m="http://schemas.openxmlformats.org/officeDocument/2006/math">
                    <m:f>
                      <m:fPr>
                        <m:ctrlPr>
                          <a:rPr lang="en-GB" i="1">
                            <a:latin typeface="Cambria Math" panose="02040503050406030204" pitchFamily="18" charset="0"/>
                            <a:cs typeface="Times New Roman" panose="02020603050405020304" pitchFamily="18" charset="0"/>
                          </a:rPr>
                        </m:ctrlPr>
                      </m:fPr>
                      <m:num>
                        <m:r>
                          <a:rPr lang="en-GB" b="0" i="1" smtClean="0">
                            <a:latin typeface="Cambria Math" panose="02040503050406030204" pitchFamily="18" charset="0"/>
                            <a:cs typeface="Times New Roman" panose="02020603050405020304" pitchFamily="18" charset="0"/>
                          </a:rPr>
                          <m:t>3</m:t>
                        </m:r>
                      </m:num>
                      <m:den>
                        <m:r>
                          <a:rPr lang="en-GB" b="0" i="1" smtClean="0">
                            <a:latin typeface="Cambria Math" panose="02040503050406030204" pitchFamily="18" charset="0"/>
                            <a:cs typeface="Times New Roman" panose="02020603050405020304" pitchFamily="18" charset="0"/>
                          </a:rPr>
                          <m:t>4</m:t>
                        </m:r>
                      </m:den>
                    </m:f>
                  </m:oMath>
                </a14:m>
                <a:r>
                  <a:rPr lang="en-GB" i="1" dirty="0"/>
                  <a:t> = 0.75 = 75%</a:t>
                </a:r>
              </a:p>
              <a:p>
                <a:endParaRPr lang="en-GB" i="1" dirty="0"/>
              </a:p>
            </p:txBody>
          </p:sp>
        </mc:Choice>
        <mc:Fallback xmlns="">
          <p:sp>
            <p:nvSpPr>
              <p:cNvPr id="3" name="TextBox 2">
                <a:extLst>
                  <a:ext uri="{FF2B5EF4-FFF2-40B4-BE49-F238E27FC236}">
                    <a16:creationId xmlns:a16="http://schemas.microsoft.com/office/drawing/2014/main" id="{C108D53A-CBF5-4B0E-8282-15120F8F0D36}"/>
                  </a:ext>
                </a:extLst>
              </p:cNvPr>
              <p:cNvSpPr txBox="1">
                <a:spLocks noRot="1" noChangeAspect="1" noMove="1" noResize="1" noEditPoints="1" noAdjustHandles="1" noChangeArrowheads="1" noChangeShapeType="1" noTextEdit="1"/>
              </p:cNvSpPr>
              <p:nvPr/>
            </p:nvSpPr>
            <p:spPr>
              <a:xfrm>
                <a:off x="590720" y="1527013"/>
                <a:ext cx="5389294" cy="4352795"/>
              </a:xfrm>
              <a:prstGeom prst="rect">
                <a:avLst/>
              </a:prstGeom>
              <a:blipFill>
                <a:blip r:embed="rId2"/>
                <a:stretch>
                  <a:fillRect l="-1018" t="-699"/>
                </a:stretch>
              </a:blipFill>
            </p:spPr>
            <p:txBody>
              <a:bodyPr/>
              <a:lstStyle/>
              <a:p>
                <a:r>
                  <a:rPr lang="en-GB">
                    <a:noFill/>
                  </a:rPr>
                  <a:t> </a:t>
                </a:r>
              </a:p>
            </p:txBody>
          </p:sp>
        </mc:Fallback>
      </mc:AlternateContent>
      <p:sp>
        <p:nvSpPr>
          <p:cNvPr id="8" name="Text Box 2">
            <a:extLst>
              <a:ext uri="{FF2B5EF4-FFF2-40B4-BE49-F238E27FC236}">
                <a16:creationId xmlns:a16="http://schemas.microsoft.com/office/drawing/2014/main" id="{BDD2FE1C-7079-43D6-B71D-DFAD019DFD92}"/>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9" name="Text Box 2">
            <a:extLst>
              <a:ext uri="{FF2B5EF4-FFF2-40B4-BE49-F238E27FC236}">
                <a16:creationId xmlns:a16="http://schemas.microsoft.com/office/drawing/2014/main" id="{11B76973-768A-416D-971E-98977982AD5D}"/>
              </a:ext>
            </a:extLst>
          </p:cNvPr>
          <p:cNvSpPr txBox="1">
            <a:spLocks noChangeArrowheads="1"/>
          </p:cNvSpPr>
          <p:nvPr/>
        </p:nvSpPr>
        <p:spPr bwMode="auto">
          <a:xfrm>
            <a:off x="6329684" y="1527013"/>
            <a:ext cx="4193308" cy="3970318"/>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000" dirty="0">
                <a:ln>
                  <a:noFill/>
                </a:ln>
                <a:solidFill>
                  <a:srgbClr val="000000"/>
                </a:solidFill>
                <a:effectLst/>
                <a:ea typeface="Arial Unicode MS"/>
              </a:rPr>
              <a:t>There are 40 children in the school hall.</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Unicode MS"/>
              </a:rPr>
              <a:t>Two tenths of the children are wearing red t-shirts and 75% are wearing white t-shirts.</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Unicode MS"/>
              </a:rPr>
              <a:t>What percentage of the children are not wearing either a red or white t-shirt?</a:t>
            </a:r>
            <a:endParaRPr lang="en-GB" sz="2000" dirty="0">
              <a:ln>
                <a:noFill/>
              </a:ln>
              <a:solidFill>
                <a:srgbClr val="000000"/>
              </a:solidFill>
              <a:effectLst/>
              <a:ea typeface="Arial Unicode MS"/>
            </a:endParaRPr>
          </a:p>
        </p:txBody>
      </p:sp>
    </p:spTree>
    <p:extLst>
      <p:ext uri="{BB962C8B-B14F-4D97-AF65-F5344CB8AC3E}">
        <p14:creationId xmlns:p14="http://schemas.microsoft.com/office/powerpoint/2010/main" val="2524474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30226" y="1425730"/>
            <a:ext cx="4518053" cy="4524315"/>
          </a:xfrm>
          <a:prstGeom prst="rect">
            <a:avLst/>
          </a:prstGeom>
          <a:solidFill>
            <a:schemeClr val="accent5">
              <a:lumMod val="20000"/>
              <a:lumOff val="80000"/>
            </a:schemeClr>
          </a:solidFill>
        </p:spPr>
        <p:txBody>
          <a:bodyPr wrap="square" rtlCol="0">
            <a:spAutoFit/>
          </a:bodyPr>
          <a:lstStyle/>
          <a:p>
            <a:r>
              <a:rPr lang="en-GB" b="1" dirty="0"/>
              <a:t>Step 1: We need to visualise the different fractions so we can solve the problem. </a:t>
            </a:r>
            <a:r>
              <a:rPr lang="en-GB" b="1" dirty="0">
                <a:cs typeface="Times New Roman" panose="02020603050405020304" pitchFamily="18" charset="0"/>
              </a:rPr>
              <a:t>Representing these with the bar model should help us. </a:t>
            </a:r>
            <a:endParaRPr lang="en-GB" b="1" i="1" dirty="0"/>
          </a:p>
          <a:p>
            <a:endParaRPr lang="en-GB" b="1" dirty="0"/>
          </a:p>
          <a:p>
            <a:r>
              <a:rPr lang="en-GB" b="1" dirty="0">
                <a:cs typeface="Times New Roman" panose="02020603050405020304" pitchFamily="18" charset="0"/>
              </a:rPr>
              <a:t>Step 2: : We need to convert the two tenths to a percentage so we can add it to the 75%. We then need to take this total from 100% to work out the percentage of children not wearing either red or white t-shirts.</a:t>
            </a:r>
          </a:p>
          <a:p>
            <a:endParaRPr lang="en-GB" dirty="0">
              <a:cs typeface="Times New Roman" panose="02020603050405020304" pitchFamily="18" charset="0"/>
            </a:endParaRPr>
          </a:p>
          <a:p>
            <a:r>
              <a:rPr lang="en-GB" b="1" dirty="0">
                <a:cs typeface="Times New Roman" panose="02020603050405020304" pitchFamily="18" charset="0"/>
              </a:rPr>
              <a:t>Step 3: We need to record the </a:t>
            </a:r>
            <a:r>
              <a:rPr lang="en-US" b="1" dirty="0">
                <a:solidFill>
                  <a:srgbClr val="000000"/>
                </a:solidFill>
                <a:ea typeface="Arial Unicode MS"/>
              </a:rPr>
              <a:t>percentage of the children who are not wearing either a red or white t-shirt as the answer to the problem.</a:t>
            </a:r>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FF54B870-8BF1-419D-B303-3966401531CB}"/>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Text Box 2">
            <a:extLst>
              <a:ext uri="{FF2B5EF4-FFF2-40B4-BE49-F238E27FC236}">
                <a16:creationId xmlns:a16="http://schemas.microsoft.com/office/drawing/2014/main" id="{91E5341F-D272-48E0-AC0C-4FA69605D01B}"/>
              </a:ext>
            </a:extLst>
          </p:cNvPr>
          <p:cNvSpPr txBox="1">
            <a:spLocks noChangeArrowheads="1"/>
          </p:cNvSpPr>
          <p:nvPr/>
        </p:nvSpPr>
        <p:spPr bwMode="auto">
          <a:xfrm>
            <a:off x="6459156" y="1425730"/>
            <a:ext cx="4193308" cy="3970318"/>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000" dirty="0">
                <a:ln>
                  <a:noFill/>
                </a:ln>
                <a:solidFill>
                  <a:srgbClr val="000000"/>
                </a:solidFill>
                <a:effectLst/>
                <a:ea typeface="Arial Unicode MS"/>
              </a:rPr>
              <a:t>There are 40 children in the school hall.</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Unicode MS"/>
              </a:rPr>
              <a:t>Two tenths of the children are wearing red t-shirts and 75% are wearing white t-shirts.</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Unicode MS"/>
              </a:rPr>
              <a:t>What percentage of the children are not wearing either a red or white t-shirt?</a:t>
            </a:r>
            <a:endParaRPr lang="en-GB" sz="2000" dirty="0">
              <a:ln>
                <a:noFill/>
              </a:ln>
              <a:solidFill>
                <a:srgbClr val="000000"/>
              </a:solidFill>
              <a:effectLst/>
              <a:ea typeface="Arial Unicode MS"/>
            </a:endParaRPr>
          </a:p>
        </p:txBody>
      </p:sp>
    </p:spTree>
    <p:extLst>
      <p:ext uri="{BB962C8B-B14F-4D97-AF65-F5344CB8AC3E}">
        <p14:creationId xmlns:p14="http://schemas.microsoft.com/office/powerpoint/2010/main" val="248352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able&#10;&#10;Description automatically generated with medium confidence">
            <a:extLst>
              <a:ext uri="{FF2B5EF4-FFF2-40B4-BE49-F238E27FC236}">
                <a16:creationId xmlns:a16="http://schemas.microsoft.com/office/drawing/2014/main" id="{E3F4F428-5641-4902-A357-0DD3246754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772" y="2302252"/>
            <a:ext cx="9678603" cy="2253495"/>
          </a:xfrm>
          <a:prstGeom prst="rect">
            <a:avLst/>
          </a:prstGeom>
        </p:spPr>
      </p:pic>
      <p:sp>
        <p:nvSpPr>
          <p:cNvPr id="4" name="TextBox 3">
            <a:extLst>
              <a:ext uri="{FF2B5EF4-FFF2-40B4-BE49-F238E27FC236}">
                <a16:creationId xmlns:a16="http://schemas.microsoft.com/office/drawing/2014/main" id="{E67B586E-8F9C-4072-AE8B-DB4BA762EA3F}"/>
              </a:ext>
            </a:extLst>
          </p:cNvPr>
          <p:cNvSpPr txBox="1"/>
          <p:nvPr/>
        </p:nvSpPr>
        <p:spPr>
          <a:xfrm>
            <a:off x="3568588" y="4603876"/>
            <a:ext cx="655455" cy="369332"/>
          </a:xfrm>
          <a:prstGeom prst="rect">
            <a:avLst/>
          </a:prstGeom>
          <a:noFill/>
        </p:spPr>
        <p:txBody>
          <a:bodyPr wrap="square" rtlCol="0">
            <a:spAutoFit/>
          </a:bodyPr>
          <a:lstStyle/>
          <a:p>
            <a:r>
              <a:rPr lang="en-GB" dirty="0"/>
              <a:t>75%</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C6BFED79-EEFE-45E1-B84A-0D8FC32C93FB}"/>
                  </a:ext>
                </a:extLst>
              </p:cNvPr>
              <p:cNvSpPr txBox="1"/>
              <p:nvPr/>
            </p:nvSpPr>
            <p:spPr>
              <a:xfrm>
                <a:off x="776307" y="566443"/>
                <a:ext cx="5902320" cy="1180131"/>
              </a:xfrm>
              <a:prstGeom prst="rect">
                <a:avLst/>
              </a:prstGeom>
              <a:noFill/>
            </p:spPr>
            <p:txBody>
              <a:bodyPr wrap="square" rtlCol="0">
                <a:spAutoFit/>
              </a:bodyPr>
              <a:lstStyle/>
              <a:p>
                <a:r>
                  <a:rPr lang="en-GB" dirty="0"/>
                  <a:t>We know that </a:t>
                </a:r>
                <a14:m>
                  <m:oMath xmlns:m="http://schemas.openxmlformats.org/officeDocument/2006/math">
                    <m:f>
                      <m:fPr>
                        <m:ctrlPr>
                          <a:rPr lang="en-GB" i="1" smtClean="0">
                            <a:latin typeface="Cambria Math" panose="02040503050406030204" pitchFamily="18" charset="0"/>
                            <a:cs typeface="Times New Roman" panose="02020603050405020304" pitchFamily="18" charset="0"/>
                          </a:rPr>
                        </m:ctrlPr>
                      </m:fPr>
                      <m:num>
                        <m:r>
                          <a:rPr lang="en-GB" i="1">
                            <a:latin typeface="Cambria Math" panose="02040503050406030204" pitchFamily="18" charset="0"/>
                            <a:cs typeface="Times New Roman" panose="02020603050405020304" pitchFamily="18" charset="0"/>
                          </a:rPr>
                          <m:t>1</m:t>
                        </m:r>
                      </m:num>
                      <m:den>
                        <m:r>
                          <a:rPr lang="en-GB" b="0" i="1" smtClean="0">
                            <a:latin typeface="Cambria Math" panose="02040503050406030204" pitchFamily="18" charset="0"/>
                            <a:cs typeface="Times New Roman" panose="02020603050405020304" pitchFamily="18" charset="0"/>
                          </a:rPr>
                          <m:t>10</m:t>
                        </m:r>
                      </m:den>
                    </m:f>
                  </m:oMath>
                </a14:m>
                <a:r>
                  <a:rPr lang="en-GB" i="1" dirty="0"/>
                  <a:t> = 0.1 = 10% </a:t>
                </a:r>
              </a:p>
              <a:p>
                <a:r>
                  <a:rPr lang="en-GB" dirty="0"/>
                  <a:t>So </a:t>
                </a:r>
                <a14:m>
                  <m:oMath xmlns:m="http://schemas.openxmlformats.org/officeDocument/2006/math">
                    <m:f>
                      <m:fPr>
                        <m:ctrlPr>
                          <a:rPr lang="en-GB" i="1" smtClean="0">
                            <a:latin typeface="Cambria Math" panose="02040503050406030204" pitchFamily="18" charset="0"/>
                            <a:cs typeface="Times New Roman" panose="02020603050405020304" pitchFamily="18" charset="0"/>
                          </a:rPr>
                        </m:ctrlPr>
                      </m:fPr>
                      <m:num>
                        <m:r>
                          <a:rPr lang="en-GB" b="0" i="1" smtClean="0">
                            <a:latin typeface="Cambria Math" panose="02040503050406030204" pitchFamily="18" charset="0"/>
                            <a:cs typeface="Times New Roman" panose="02020603050405020304" pitchFamily="18" charset="0"/>
                          </a:rPr>
                          <m:t>2</m:t>
                        </m:r>
                      </m:num>
                      <m:den>
                        <m:r>
                          <a:rPr lang="en-GB" b="0" i="1" smtClean="0">
                            <a:latin typeface="Cambria Math" panose="02040503050406030204" pitchFamily="18" charset="0"/>
                            <a:cs typeface="Times New Roman" panose="02020603050405020304" pitchFamily="18" charset="0"/>
                          </a:rPr>
                          <m:t>10</m:t>
                        </m:r>
                      </m:den>
                    </m:f>
                  </m:oMath>
                </a14:m>
                <a:r>
                  <a:rPr lang="en-GB" i="1" dirty="0"/>
                  <a:t> = 0.2 = 20% </a:t>
                </a:r>
                <a:endParaRPr lang="en-GB" dirty="0"/>
              </a:p>
              <a:p>
                <a:endParaRPr lang="en-GB" dirty="0"/>
              </a:p>
            </p:txBody>
          </p:sp>
        </mc:Choice>
        <mc:Fallback xmlns="">
          <p:sp>
            <p:nvSpPr>
              <p:cNvPr id="5" name="TextBox 4">
                <a:extLst>
                  <a:ext uri="{FF2B5EF4-FFF2-40B4-BE49-F238E27FC236}">
                    <a16:creationId xmlns:a16="http://schemas.microsoft.com/office/drawing/2014/main" id="{C6BFED79-EEFE-45E1-B84A-0D8FC32C93FB}"/>
                  </a:ext>
                </a:extLst>
              </p:cNvPr>
              <p:cNvSpPr txBox="1">
                <a:spLocks noRot="1" noChangeAspect="1" noMove="1" noResize="1" noEditPoints="1" noAdjustHandles="1" noChangeArrowheads="1" noChangeShapeType="1" noTextEdit="1"/>
              </p:cNvSpPr>
              <p:nvPr/>
            </p:nvSpPr>
            <p:spPr>
              <a:xfrm>
                <a:off x="776307" y="566443"/>
                <a:ext cx="5902320" cy="1180131"/>
              </a:xfrm>
              <a:prstGeom prst="rect">
                <a:avLst/>
              </a:prstGeom>
              <a:blipFill>
                <a:blip r:embed="rId3"/>
                <a:stretch>
                  <a:fillRect l="-826"/>
                </a:stretch>
              </a:blipFill>
            </p:spPr>
            <p:txBody>
              <a:bodyPr/>
              <a:lstStyle/>
              <a:p>
                <a:r>
                  <a:rPr lang="en-GB">
                    <a:noFill/>
                  </a:rPr>
                  <a:t> </a:t>
                </a:r>
              </a:p>
            </p:txBody>
          </p:sp>
        </mc:Fallback>
      </mc:AlternateContent>
      <p:sp>
        <p:nvSpPr>
          <p:cNvPr id="6" name="TextBox 5">
            <a:extLst>
              <a:ext uri="{FF2B5EF4-FFF2-40B4-BE49-F238E27FC236}">
                <a16:creationId xmlns:a16="http://schemas.microsoft.com/office/drawing/2014/main" id="{D4CA0D2D-258C-4D60-B15D-DA1D2F57EEBC}"/>
              </a:ext>
            </a:extLst>
          </p:cNvPr>
          <p:cNvSpPr txBox="1"/>
          <p:nvPr/>
        </p:nvSpPr>
        <p:spPr>
          <a:xfrm>
            <a:off x="6096000" y="2378062"/>
            <a:ext cx="1061406" cy="369332"/>
          </a:xfrm>
          <a:prstGeom prst="rect">
            <a:avLst/>
          </a:prstGeom>
          <a:noFill/>
        </p:spPr>
        <p:txBody>
          <a:bodyPr wrap="square" rtlCol="0">
            <a:spAutoFit/>
          </a:bodyPr>
          <a:lstStyle/>
          <a:p>
            <a:r>
              <a:rPr lang="en-GB" dirty="0"/>
              <a:t>(100%)</a:t>
            </a:r>
          </a:p>
        </p:txBody>
      </p:sp>
      <p:sp>
        <p:nvSpPr>
          <p:cNvPr id="7" name="TextBox 6">
            <a:extLst>
              <a:ext uri="{FF2B5EF4-FFF2-40B4-BE49-F238E27FC236}">
                <a16:creationId xmlns:a16="http://schemas.microsoft.com/office/drawing/2014/main" id="{A9095F51-AB28-4E2D-A61B-2D755A6D3FB7}"/>
              </a:ext>
            </a:extLst>
          </p:cNvPr>
          <p:cNvSpPr txBox="1"/>
          <p:nvPr/>
        </p:nvSpPr>
        <p:spPr>
          <a:xfrm>
            <a:off x="7967959" y="4600905"/>
            <a:ext cx="655455" cy="369332"/>
          </a:xfrm>
          <a:prstGeom prst="rect">
            <a:avLst/>
          </a:prstGeom>
          <a:noFill/>
        </p:spPr>
        <p:txBody>
          <a:bodyPr wrap="square" rtlCol="0">
            <a:spAutoFit/>
          </a:bodyPr>
          <a:lstStyle/>
          <a:p>
            <a:r>
              <a:rPr lang="en-GB" dirty="0"/>
              <a:t>20%</a:t>
            </a:r>
          </a:p>
        </p:txBody>
      </p:sp>
      <p:sp>
        <p:nvSpPr>
          <p:cNvPr id="8" name="TextBox 7">
            <a:extLst>
              <a:ext uri="{FF2B5EF4-FFF2-40B4-BE49-F238E27FC236}">
                <a16:creationId xmlns:a16="http://schemas.microsoft.com/office/drawing/2014/main" id="{71280EBD-7F25-42CA-B98F-82A954215C04}"/>
              </a:ext>
            </a:extLst>
          </p:cNvPr>
          <p:cNvSpPr txBox="1"/>
          <p:nvPr/>
        </p:nvSpPr>
        <p:spPr>
          <a:xfrm>
            <a:off x="9305841" y="4600905"/>
            <a:ext cx="315589" cy="369332"/>
          </a:xfrm>
          <a:prstGeom prst="rect">
            <a:avLst/>
          </a:prstGeom>
          <a:noFill/>
        </p:spPr>
        <p:txBody>
          <a:bodyPr wrap="square" rtlCol="0">
            <a:spAutoFit/>
          </a:bodyPr>
          <a:lstStyle/>
          <a:p>
            <a:r>
              <a:rPr lang="en-GB" dirty="0"/>
              <a:t>?</a:t>
            </a:r>
          </a:p>
        </p:txBody>
      </p:sp>
    </p:spTree>
    <p:extLst>
      <p:ext uri="{BB962C8B-B14F-4D97-AF65-F5344CB8AC3E}">
        <p14:creationId xmlns:p14="http://schemas.microsoft.com/office/powerpoint/2010/main" val="3074729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108D53A-CBF5-4B0E-8282-15120F8F0D36}"/>
                  </a:ext>
                </a:extLst>
              </p:cNvPr>
              <p:cNvSpPr txBox="1"/>
              <p:nvPr/>
            </p:nvSpPr>
            <p:spPr>
              <a:xfrm>
                <a:off x="519238" y="1601732"/>
                <a:ext cx="5056174" cy="4834272"/>
              </a:xfrm>
              <a:prstGeom prst="rect">
                <a:avLst/>
              </a:prstGeom>
              <a:solidFill>
                <a:schemeClr val="accent5">
                  <a:lumMod val="20000"/>
                  <a:lumOff val="80000"/>
                </a:schemeClr>
              </a:solidFill>
            </p:spPr>
            <p:txBody>
              <a:bodyPr wrap="square" rtlCol="0">
                <a:spAutoFit/>
              </a:bodyPr>
              <a:lstStyle/>
              <a:p>
                <a:r>
                  <a:rPr lang="en-GB" sz="1600" b="1" dirty="0"/>
                  <a:t>Step 1: Draw the bar model diagram to represent the problem.</a:t>
                </a:r>
              </a:p>
              <a:p>
                <a:endParaRPr lang="en-GB" sz="1600" b="1" dirty="0">
                  <a:cs typeface="Times New Roman" panose="02020603050405020304" pitchFamily="18" charset="0"/>
                </a:endParaRPr>
              </a:p>
              <a:p>
                <a:r>
                  <a:rPr lang="en-GB" sz="1600" b="1" dirty="0">
                    <a:cs typeface="Times New Roman" panose="02020603050405020304" pitchFamily="18" charset="0"/>
                  </a:rPr>
                  <a:t>Step 2: </a:t>
                </a:r>
                <a:r>
                  <a:rPr lang="en-GB" sz="1600" b="1" dirty="0"/>
                  <a:t>We can use the knowledge that</a:t>
                </a:r>
              </a:p>
              <a:p>
                <a:r>
                  <a:rPr lang="en-GB" sz="1600" b="1" dirty="0"/>
                  <a:t> </a:t>
                </a:r>
                <a14:m>
                  <m:oMath xmlns:m="http://schemas.openxmlformats.org/officeDocument/2006/math">
                    <m:f>
                      <m:fPr>
                        <m:ctrlPr>
                          <a:rPr lang="en-GB" sz="1600" b="1" i="1">
                            <a:latin typeface="Cambria Math" panose="02040503050406030204" pitchFamily="18" charset="0"/>
                            <a:cs typeface="Times New Roman" panose="02020603050405020304" pitchFamily="18" charset="0"/>
                          </a:rPr>
                        </m:ctrlPr>
                      </m:fPr>
                      <m:num>
                        <m:r>
                          <a:rPr lang="en-GB" sz="1600" b="1" i="1">
                            <a:latin typeface="Cambria Math" panose="02040503050406030204" pitchFamily="18" charset="0"/>
                            <a:cs typeface="Times New Roman" panose="02020603050405020304" pitchFamily="18" charset="0"/>
                          </a:rPr>
                          <m:t>𝟏</m:t>
                        </m:r>
                      </m:num>
                      <m:den>
                        <m:r>
                          <a:rPr lang="en-GB" sz="1600" b="1" i="1">
                            <a:latin typeface="Cambria Math" panose="02040503050406030204" pitchFamily="18" charset="0"/>
                            <a:cs typeface="Times New Roman" panose="02020603050405020304" pitchFamily="18" charset="0"/>
                          </a:rPr>
                          <m:t>𝟏𝟎</m:t>
                        </m:r>
                      </m:den>
                    </m:f>
                  </m:oMath>
                </a14:m>
                <a:r>
                  <a:rPr lang="en-GB" sz="1600" b="1" i="1" dirty="0"/>
                  <a:t> = 0.1 = 10% </a:t>
                </a:r>
              </a:p>
              <a:p>
                <a:r>
                  <a:rPr lang="en-GB" sz="1600" b="1" dirty="0"/>
                  <a:t>to work out that</a:t>
                </a:r>
              </a:p>
              <a:p>
                <a:r>
                  <a:rPr lang="en-GB" sz="1600" b="1" dirty="0"/>
                  <a:t> </a:t>
                </a:r>
                <a14:m>
                  <m:oMath xmlns:m="http://schemas.openxmlformats.org/officeDocument/2006/math">
                    <m:f>
                      <m:fPr>
                        <m:ctrlPr>
                          <a:rPr lang="en-GB" sz="1600" b="1" i="1">
                            <a:latin typeface="Cambria Math" panose="02040503050406030204" pitchFamily="18" charset="0"/>
                            <a:cs typeface="Times New Roman" panose="02020603050405020304" pitchFamily="18" charset="0"/>
                          </a:rPr>
                        </m:ctrlPr>
                      </m:fPr>
                      <m:num>
                        <m:r>
                          <a:rPr lang="en-GB" sz="1600" b="1" i="1">
                            <a:latin typeface="Cambria Math" panose="02040503050406030204" pitchFamily="18" charset="0"/>
                            <a:cs typeface="Times New Roman" panose="02020603050405020304" pitchFamily="18" charset="0"/>
                          </a:rPr>
                          <m:t>𝟐</m:t>
                        </m:r>
                      </m:num>
                      <m:den>
                        <m:r>
                          <a:rPr lang="en-GB" sz="1600" b="1" i="1">
                            <a:latin typeface="Cambria Math" panose="02040503050406030204" pitchFamily="18" charset="0"/>
                            <a:cs typeface="Times New Roman" panose="02020603050405020304" pitchFamily="18" charset="0"/>
                          </a:rPr>
                          <m:t>𝟏𝟎</m:t>
                        </m:r>
                      </m:den>
                    </m:f>
                  </m:oMath>
                </a14:m>
                <a:r>
                  <a:rPr lang="en-GB" sz="1600" b="1" i="1" dirty="0"/>
                  <a:t> = 0.2 = 20% </a:t>
                </a:r>
                <a:endParaRPr lang="en-GB" sz="1600" b="1" dirty="0"/>
              </a:p>
              <a:p>
                <a:r>
                  <a:rPr lang="en-GB" sz="1600" b="1" dirty="0"/>
                  <a:t> If 75% have red t-shirts, then 20% (</a:t>
                </a:r>
                <a14:m>
                  <m:oMath xmlns:m="http://schemas.openxmlformats.org/officeDocument/2006/math">
                    <m:f>
                      <m:fPr>
                        <m:ctrlPr>
                          <a:rPr lang="en-GB" sz="1600" b="1" i="1" smtClean="0">
                            <a:latin typeface="Cambria Math" panose="02040503050406030204" pitchFamily="18" charset="0"/>
                            <a:cs typeface="Times New Roman" panose="02020603050405020304" pitchFamily="18" charset="0"/>
                          </a:rPr>
                        </m:ctrlPr>
                      </m:fPr>
                      <m:num>
                        <m:r>
                          <a:rPr lang="en-GB" sz="1600" b="1" i="0">
                            <a:latin typeface="Cambria Math" panose="02040503050406030204" pitchFamily="18" charset="0"/>
                            <a:cs typeface="Times New Roman" panose="02020603050405020304" pitchFamily="18" charset="0"/>
                          </a:rPr>
                          <m:t>𝟐</m:t>
                        </m:r>
                      </m:num>
                      <m:den>
                        <m:r>
                          <a:rPr lang="en-GB" sz="1600" b="1" i="0">
                            <a:latin typeface="Cambria Math" panose="02040503050406030204" pitchFamily="18" charset="0"/>
                            <a:cs typeface="Times New Roman" panose="02020603050405020304" pitchFamily="18" charset="0"/>
                          </a:rPr>
                          <m:t>𝟏𝟎</m:t>
                        </m:r>
                      </m:den>
                    </m:f>
                  </m:oMath>
                </a14:m>
                <a:r>
                  <a:rPr lang="en-GB" sz="1600" b="1" dirty="0"/>
                  <a:t>) have white t-shirts.</a:t>
                </a:r>
              </a:p>
              <a:p>
                <a:r>
                  <a:rPr lang="en-GB" sz="1600" b="1" i="1" dirty="0"/>
                  <a:t>75% + 20% = 95%</a:t>
                </a:r>
              </a:p>
              <a:p>
                <a:r>
                  <a:rPr lang="en-GB" sz="1600" b="1" dirty="0"/>
                  <a:t>The rest of the children are not wearing a red or white t-shirt:</a:t>
                </a:r>
              </a:p>
              <a:p>
                <a:r>
                  <a:rPr lang="en-GB" sz="1600" b="1" i="1" dirty="0"/>
                  <a:t>100% - 95% = 5%</a:t>
                </a:r>
                <a:endParaRPr lang="en-GB" sz="1600" b="1" dirty="0"/>
              </a:p>
              <a:p>
                <a:endParaRPr lang="en-GB" sz="1600" b="1" dirty="0"/>
              </a:p>
              <a:p>
                <a:r>
                  <a:rPr lang="en-GB" sz="1600" b="1" dirty="0">
                    <a:cs typeface="Times New Roman" panose="02020603050405020304" pitchFamily="18" charset="0"/>
                  </a:rPr>
                  <a:t>Step 3:The answer to the problem is </a:t>
                </a:r>
              </a:p>
              <a:p>
                <a:r>
                  <a:rPr lang="en-GB" sz="1600" b="1" dirty="0">
                    <a:cs typeface="Times New Roman" panose="02020603050405020304" pitchFamily="18" charset="0"/>
                  </a:rPr>
                  <a:t>5% of the children are not wearing a red or white t-shirt.</a:t>
                </a:r>
                <a:endParaRPr lang="en-GB" sz="1600" b="1" dirty="0"/>
              </a:p>
              <a:p>
                <a:endParaRPr lang="en-GB" sz="1600" b="1" dirty="0"/>
              </a:p>
            </p:txBody>
          </p:sp>
        </mc:Choice>
        <mc:Fallback xmlns="">
          <p:sp>
            <p:nvSpPr>
              <p:cNvPr id="3" name="TextBox 2">
                <a:extLst>
                  <a:ext uri="{FF2B5EF4-FFF2-40B4-BE49-F238E27FC236}">
                    <a16:creationId xmlns:a16="http://schemas.microsoft.com/office/drawing/2014/main" id="{C108D53A-CBF5-4B0E-8282-15120F8F0D36}"/>
                  </a:ext>
                </a:extLst>
              </p:cNvPr>
              <p:cNvSpPr txBox="1">
                <a:spLocks noRot="1" noChangeAspect="1" noMove="1" noResize="1" noEditPoints="1" noAdjustHandles="1" noChangeArrowheads="1" noChangeShapeType="1" noTextEdit="1"/>
              </p:cNvSpPr>
              <p:nvPr/>
            </p:nvSpPr>
            <p:spPr>
              <a:xfrm>
                <a:off x="519238" y="1601732"/>
                <a:ext cx="5056174" cy="4834272"/>
              </a:xfrm>
              <a:prstGeom prst="rect">
                <a:avLst/>
              </a:prstGeom>
              <a:blipFill>
                <a:blip r:embed="rId2"/>
                <a:stretch>
                  <a:fillRect l="-602" t="-378"/>
                </a:stretch>
              </a:blipFill>
            </p:spPr>
            <p:txBody>
              <a:bodyPr/>
              <a:lstStyle/>
              <a:p>
                <a:r>
                  <a:rPr lang="en-GB">
                    <a:noFill/>
                  </a:rPr>
                  <a:t> </a:t>
                </a:r>
              </a:p>
            </p:txBody>
          </p:sp>
        </mc:Fallback>
      </mc:AlternateContent>
      <p:sp>
        <p:nvSpPr>
          <p:cNvPr id="7" name="Text Box 2">
            <a:extLst>
              <a:ext uri="{FF2B5EF4-FFF2-40B4-BE49-F238E27FC236}">
                <a16:creationId xmlns:a16="http://schemas.microsoft.com/office/drawing/2014/main" id="{ED0D315E-310F-43DF-8548-1B18021FB1F2}"/>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Text Box 2">
            <a:extLst>
              <a:ext uri="{FF2B5EF4-FFF2-40B4-BE49-F238E27FC236}">
                <a16:creationId xmlns:a16="http://schemas.microsoft.com/office/drawing/2014/main" id="{021FAAA5-C6EF-40B2-A04A-542D03A83B62}"/>
              </a:ext>
            </a:extLst>
          </p:cNvPr>
          <p:cNvSpPr txBox="1">
            <a:spLocks noChangeArrowheads="1"/>
          </p:cNvSpPr>
          <p:nvPr/>
        </p:nvSpPr>
        <p:spPr bwMode="auto">
          <a:xfrm>
            <a:off x="6096000" y="1600200"/>
            <a:ext cx="4193308" cy="3970318"/>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000" dirty="0">
                <a:ln>
                  <a:noFill/>
                </a:ln>
                <a:solidFill>
                  <a:srgbClr val="000000"/>
                </a:solidFill>
                <a:effectLst/>
                <a:ea typeface="Arial Unicode MS"/>
              </a:rPr>
              <a:t>There are 40 children in the school hall.</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Unicode MS"/>
              </a:rPr>
              <a:t>Two tenths of the children are wearing red t-shirts and 75% are wearing white t-shirts.</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US" sz="2000" dirty="0">
                <a:ln>
                  <a:noFill/>
                </a:ln>
                <a:solidFill>
                  <a:srgbClr val="000000"/>
                </a:solidFill>
                <a:effectLst/>
                <a:ea typeface="Arial Unicode MS"/>
              </a:rPr>
              <a:t>What percentage of the children are not wearing either a red or white t-shirt?</a:t>
            </a:r>
            <a:endParaRPr lang="en-GB" sz="2000" dirty="0">
              <a:ln>
                <a:noFill/>
              </a:ln>
              <a:solidFill>
                <a:srgbClr val="000000"/>
              </a:solidFill>
              <a:effectLst/>
              <a:ea typeface="Arial Unicode MS"/>
            </a:endParaRPr>
          </a:p>
        </p:txBody>
      </p:sp>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7585E33-088A-450B-BB1C-8D198D781510}"/>
              </a:ext>
            </a:extLst>
          </p:cNvPr>
          <p:cNvGrpSpPr/>
          <p:nvPr/>
        </p:nvGrpSpPr>
        <p:grpSpPr>
          <a:xfrm>
            <a:off x="266509" y="878054"/>
            <a:ext cx="9678603" cy="2670956"/>
            <a:chOff x="201772" y="2302252"/>
            <a:chExt cx="9678603" cy="2670956"/>
          </a:xfrm>
        </p:grpSpPr>
        <p:pic>
          <p:nvPicPr>
            <p:cNvPr id="3" name="Picture 2" descr="Table&#10;&#10;Description automatically generated with medium confidence">
              <a:extLst>
                <a:ext uri="{FF2B5EF4-FFF2-40B4-BE49-F238E27FC236}">
                  <a16:creationId xmlns:a16="http://schemas.microsoft.com/office/drawing/2014/main" id="{E3F4F428-5641-4902-A357-0DD3246754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772" y="2302252"/>
              <a:ext cx="9678603" cy="2253495"/>
            </a:xfrm>
            <a:prstGeom prst="rect">
              <a:avLst/>
            </a:prstGeom>
          </p:spPr>
        </p:pic>
        <p:sp>
          <p:nvSpPr>
            <p:cNvPr id="4" name="TextBox 3">
              <a:extLst>
                <a:ext uri="{FF2B5EF4-FFF2-40B4-BE49-F238E27FC236}">
                  <a16:creationId xmlns:a16="http://schemas.microsoft.com/office/drawing/2014/main" id="{E67B586E-8F9C-4072-AE8B-DB4BA762EA3F}"/>
                </a:ext>
              </a:extLst>
            </p:cNvPr>
            <p:cNvSpPr txBox="1"/>
            <p:nvPr/>
          </p:nvSpPr>
          <p:spPr>
            <a:xfrm>
              <a:off x="3568588" y="4603876"/>
              <a:ext cx="655455" cy="369332"/>
            </a:xfrm>
            <a:prstGeom prst="rect">
              <a:avLst/>
            </a:prstGeom>
            <a:noFill/>
          </p:spPr>
          <p:txBody>
            <a:bodyPr wrap="square" rtlCol="0">
              <a:spAutoFit/>
            </a:bodyPr>
            <a:lstStyle/>
            <a:p>
              <a:r>
                <a:rPr lang="en-GB" dirty="0"/>
                <a:t>75%</a:t>
              </a:r>
            </a:p>
          </p:txBody>
        </p:sp>
        <p:sp>
          <p:nvSpPr>
            <p:cNvPr id="6" name="TextBox 5">
              <a:extLst>
                <a:ext uri="{FF2B5EF4-FFF2-40B4-BE49-F238E27FC236}">
                  <a16:creationId xmlns:a16="http://schemas.microsoft.com/office/drawing/2014/main" id="{D4CA0D2D-258C-4D60-B15D-DA1D2F57EEBC}"/>
                </a:ext>
              </a:extLst>
            </p:cNvPr>
            <p:cNvSpPr txBox="1"/>
            <p:nvPr/>
          </p:nvSpPr>
          <p:spPr>
            <a:xfrm>
              <a:off x="6096000" y="2378062"/>
              <a:ext cx="1061406" cy="369332"/>
            </a:xfrm>
            <a:prstGeom prst="rect">
              <a:avLst/>
            </a:prstGeom>
            <a:noFill/>
          </p:spPr>
          <p:txBody>
            <a:bodyPr wrap="square" rtlCol="0">
              <a:spAutoFit/>
            </a:bodyPr>
            <a:lstStyle/>
            <a:p>
              <a:r>
                <a:rPr lang="en-GB" dirty="0"/>
                <a:t>(100%)</a:t>
              </a:r>
            </a:p>
          </p:txBody>
        </p:sp>
        <p:sp>
          <p:nvSpPr>
            <p:cNvPr id="7" name="TextBox 6">
              <a:extLst>
                <a:ext uri="{FF2B5EF4-FFF2-40B4-BE49-F238E27FC236}">
                  <a16:creationId xmlns:a16="http://schemas.microsoft.com/office/drawing/2014/main" id="{A9095F51-AB28-4E2D-A61B-2D755A6D3FB7}"/>
                </a:ext>
              </a:extLst>
            </p:cNvPr>
            <p:cNvSpPr txBox="1"/>
            <p:nvPr/>
          </p:nvSpPr>
          <p:spPr>
            <a:xfrm>
              <a:off x="7967959" y="4600905"/>
              <a:ext cx="655455" cy="369332"/>
            </a:xfrm>
            <a:prstGeom prst="rect">
              <a:avLst/>
            </a:prstGeom>
            <a:noFill/>
          </p:spPr>
          <p:txBody>
            <a:bodyPr wrap="square" rtlCol="0">
              <a:spAutoFit/>
            </a:bodyPr>
            <a:lstStyle/>
            <a:p>
              <a:r>
                <a:rPr lang="en-GB" dirty="0"/>
                <a:t>20%</a:t>
              </a:r>
            </a:p>
          </p:txBody>
        </p:sp>
        <p:sp>
          <p:nvSpPr>
            <p:cNvPr id="8" name="TextBox 7">
              <a:extLst>
                <a:ext uri="{FF2B5EF4-FFF2-40B4-BE49-F238E27FC236}">
                  <a16:creationId xmlns:a16="http://schemas.microsoft.com/office/drawing/2014/main" id="{71280EBD-7F25-42CA-B98F-82A954215C04}"/>
                </a:ext>
              </a:extLst>
            </p:cNvPr>
            <p:cNvSpPr txBox="1"/>
            <p:nvPr/>
          </p:nvSpPr>
          <p:spPr>
            <a:xfrm>
              <a:off x="9257289" y="4600905"/>
              <a:ext cx="574534" cy="369332"/>
            </a:xfrm>
            <a:prstGeom prst="rect">
              <a:avLst/>
            </a:prstGeom>
            <a:noFill/>
          </p:spPr>
          <p:txBody>
            <a:bodyPr wrap="square" rtlCol="0">
              <a:spAutoFit/>
            </a:bodyPr>
            <a:lstStyle/>
            <a:p>
              <a:r>
                <a:rPr lang="en-GB" dirty="0"/>
                <a:t>5%</a:t>
              </a:r>
            </a:p>
          </p:txBody>
        </p:sp>
      </p:grpSp>
      <p:sp>
        <p:nvSpPr>
          <p:cNvPr id="9" name="TextBox 8">
            <a:extLst>
              <a:ext uri="{FF2B5EF4-FFF2-40B4-BE49-F238E27FC236}">
                <a16:creationId xmlns:a16="http://schemas.microsoft.com/office/drawing/2014/main" id="{6659ECE9-1754-4FB2-92B6-0849637C4A02}"/>
              </a:ext>
            </a:extLst>
          </p:cNvPr>
          <p:cNvSpPr txBox="1"/>
          <p:nvPr/>
        </p:nvSpPr>
        <p:spPr>
          <a:xfrm>
            <a:off x="930584" y="3957006"/>
            <a:ext cx="11061812" cy="1200329"/>
          </a:xfrm>
          <a:prstGeom prst="rect">
            <a:avLst/>
          </a:prstGeom>
          <a:noFill/>
        </p:spPr>
        <p:txBody>
          <a:bodyPr wrap="square" rtlCol="0">
            <a:spAutoFit/>
          </a:bodyPr>
          <a:lstStyle/>
          <a:p>
            <a:r>
              <a:rPr lang="en-GB" sz="1800" b="1" i="1" dirty="0"/>
              <a:t>75% + 20% = 95%</a:t>
            </a:r>
          </a:p>
          <a:p>
            <a:endParaRPr lang="en-GB" sz="1800" b="1" i="1" dirty="0"/>
          </a:p>
          <a:p>
            <a:r>
              <a:rPr lang="en-GB" sz="1800" b="1" dirty="0"/>
              <a:t>The rest of the children are not wearing a red or white t-shirt: </a:t>
            </a:r>
            <a:r>
              <a:rPr lang="en-GB" sz="1800" b="1" i="1" dirty="0"/>
              <a:t>100% - 95% = 5%</a:t>
            </a:r>
            <a:endParaRPr lang="en-GB" sz="1800" b="1" dirty="0"/>
          </a:p>
          <a:p>
            <a:endParaRPr lang="en-GB" dirty="0"/>
          </a:p>
        </p:txBody>
      </p:sp>
    </p:spTree>
    <p:extLst>
      <p:ext uri="{BB962C8B-B14F-4D97-AF65-F5344CB8AC3E}">
        <p14:creationId xmlns:p14="http://schemas.microsoft.com/office/powerpoint/2010/main" val="106451852"/>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2030</TotalTime>
  <Words>1215</Words>
  <Application>Microsoft Office PowerPoint</Application>
  <PresentationFormat>Widescreen</PresentationFormat>
  <Paragraphs>131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Cambria Math</vt:lpstr>
      <vt:lpstr>Symbol</vt:lpstr>
      <vt:lpstr>3_HIAS PowerPoint template</vt:lpstr>
      <vt:lpstr>Year 5</vt:lpstr>
      <vt:lpstr> HIAS Blended Learning Resource</vt:lpstr>
      <vt:lpstr>PowerPoint Presentation</vt:lpstr>
      <vt:lpstr>Solve problems which require knowing percentage and decimal equivalents</vt:lpstr>
      <vt:lpstr>Understand the problem</vt:lpstr>
      <vt:lpstr>Make a Plan</vt:lpstr>
      <vt:lpstr>PowerPoint Presentation</vt:lpstr>
      <vt:lpstr>Carry out your plan: show your reasoning</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Parnell, Dave</cp:lastModifiedBy>
  <cp:revision>12</cp:revision>
  <cp:lastPrinted>2021-01-17T18:03:11Z</cp:lastPrinted>
  <dcterms:created xsi:type="dcterms:W3CDTF">2021-01-05T11:02:27Z</dcterms:created>
  <dcterms:modified xsi:type="dcterms:W3CDTF">2021-02-22T15:06:53Z</dcterms:modified>
</cp:coreProperties>
</file>