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72" r:id="rId2"/>
    <p:sldId id="2643" r:id="rId3"/>
    <p:sldId id="2645" r:id="rId4"/>
    <p:sldId id="2646" r:id="rId5"/>
    <p:sldId id="273" r:id="rId6"/>
    <p:sldId id="2637" r:id="rId7"/>
    <p:sldId id="2638" r:id="rId8"/>
    <p:sldId id="2639" r:id="rId9"/>
    <p:sldId id="2644" r:id="rId10"/>
    <p:sldId id="2647" r:id="rId11"/>
    <p:sldId id="2641" r:id="rId12"/>
    <p:sldId id="264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66597F-DEBB-4EFD-9A9E-8090FBEAE40E}" v="86" dt="2021-01-13T08:29:21.560"/>
    <p1510:client id="{F09859F9-DE4A-4762-B185-C6C67E5A74A9}" v="3" dt="2021-01-13T09:10:41.2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81" d="100"/>
          <a:sy n="81" d="100"/>
        </p:scale>
        <p:origin x="4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ifft, Jacqui" userId="e081c27f-f45d-4bac-b4a7-d1871eea1aad" providerId="ADAL" clId="{F09859F9-DE4A-4762-B185-C6C67E5A74A9}"/>
    <pc:docChg chg="undo custSel addSld delSld modSld">
      <pc:chgData name="Clifft, Jacqui" userId="e081c27f-f45d-4bac-b4a7-d1871eea1aad" providerId="ADAL" clId="{F09859F9-DE4A-4762-B185-C6C67E5A74A9}" dt="2021-01-13T09:11:36.811" v="5" actId="14100"/>
      <pc:docMkLst>
        <pc:docMk/>
      </pc:docMkLst>
      <pc:sldChg chg="modAnim">
        <pc:chgData name="Clifft, Jacqui" userId="e081c27f-f45d-4bac-b4a7-d1871eea1aad" providerId="ADAL" clId="{F09859F9-DE4A-4762-B185-C6C67E5A74A9}" dt="2021-01-13T09:10:41.218" v="4"/>
        <pc:sldMkLst>
          <pc:docMk/>
          <pc:sldMk cId="3415331786" sldId="2639"/>
        </pc:sldMkLst>
      </pc:sldChg>
      <pc:sldChg chg="modSp mod">
        <pc:chgData name="Clifft, Jacqui" userId="e081c27f-f45d-4bac-b4a7-d1871eea1aad" providerId="ADAL" clId="{F09859F9-DE4A-4762-B185-C6C67E5A74A9}" dt="2021-01-13T09:11:36.811" v="5" actId="14100"/>
        <pc:sldMkLst>
          <pc:docMk/>
          <pc:sldMk cId="2895142760" sldId="2644"/>
        </pc:sldMkLst>
        <pc:spChg chg="mod">
          <ac:chgData name="Clifft, Jacqui" userId="e081c27f-f45d-4bac-b4a7-d1871eea1aad" providerId="ADAL" clId="{F09859F9-DE4A-4762-B185-C6C67E5A74A9}" dt="2021-01-13T09:11:36.811" v="5" actId="14100"/>
          <ac:spMkLst>
            <pc:docMk/>
            <pc:sldMk cId="2895142760" sldId="2644"/>
            <ac:spMk id="5" creationId="{6D90FAA5-8CA2-460C-BBEF-80FBD08C043D}"/>
          </ac:spMkLst>
        </pc:spChg>
      </pc:sldChg>
      <pc:sldChg chg="new del">
        <pc:chgData name="Clifft, Jacqui" userId="e081c27f-f45d-4bac-b4a7-d1871eea1aad" providerId="ADAL" clId="{F09859F9-DE4A-4762-B185-C6C67E5A74A9}" dt="2021-01-13T09:09:58.665" v="1" actId="680"/>
        <pc:sldMkLst>
          <pc:docMk/>
          <pc:sldMk cId="2427407473" sldId="264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Jo.Lees@hants.gov.uk" TargetMode="External"/><Relationship Id="rId2" Type="http://schemas.openxmlformats.org/officeDocument/2006/relationships/hyperlink" Target="mailto:Jacqui.clifft@hants.gov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7.png"/><Relationship Id="rId4" Type="http://schemas.openxmlformats.org/officeDocument/2006/relationships/hyperlink" Target="mailto:hias.enquiries@hants.gov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Addition and subtraction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Solve addition and subtraction two-step problems in context, deciding which operations and methods to use and why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1D20835-5C53-4CB8-B414-447D4DCD7917}"/>
                  </a:ext>
                </a:extLst>
              </p:cNvPr>
              <p:cNvSpPr txBox="1"/>
              <p:nvPr/>
            </p:nvSpPr>
            <p:spPr>
              <a:xfrm>
                <a:off x="371475" y="396910"/>
                <a:ext cx="8577558" cy="15914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b="1" dirty="0">
                    <a:cs typeface="Times New Roman" panose="02020603050405020304" pitchFamily="18" charset="0"/>
                  </a:rPr>
                  <a:t>Step 3: work out if the number of pages read is more than half of 300 pages.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dirty="0"/>
                  <a:t> of 300 = 150</a:t>
                </a:r>
              </a:p>
              <a:p>
                <a:endParaRPr lang="en-GB" dirty="0"/>
              </a:p>
              <a:p>
                <a:r>
                  <a:rPr lang="en-GB"/>
                  <a:t>75 </a:t>
                </a:r>
                <a:r>
                  <a:rPr lang="en-GB" dirty="0"/>
                  <a:t>&lt;</a:t>
                </a:r>
                <a:r>
                  <a:rPr lang="en-GB"/>
                  <a:t> </a:t>
                </a:r>
                <a:r>
                  <a:rPr lang="en-GB" dirty="0"/>
                  <a:t>150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1D20835-5C53-4CB8-B414-447D4DCD79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396910"/>
                <a:ext cx="8577558" cy="1591461"/>
              </a:xfrm>
              <a:prstGeom prst="rect">
                <a:avLst/>
              </a:prstGeom>
              <a:blipFill>
                <a:blip r:embed="rId2"/>
                <a:stretch>
                  <a:fillRect l="-640" t="-1916" b="-53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1F78C0C2-A9F5-4ABC-A0A2-4CAD4BF1EA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818" y="2069292"/>
            <a:ext cx="8723215" cy="251826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BA09DDC-0BC4-453F-8F0F-A1F721487033}"/>
              </a:ext>
            </a:extLst>
          </p:cNvPr>
          <p:cNvSpPr txBox="1"/>
          <p:nvPr/>
        </p:nvSpPr>
        <p:spPr>
          <a:xfrm>
            <a:off x="525982" y="5203179"/>
            <a:ext cx="935384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b="1" dirty="0"/>
              <a:t>Jane has read less than half of her book because she has read less than 150 pages.</a:t>
            </a:r>
          </a:p>
        </p:txBody>
      </p:sp>
    </p:spTree>
    <p:extLst>
      <p:ext uri="{BB962C8B-B14F-4D97-AF65-F5344CB8AC3E}">
        <p14:creationId xmlns:p14="http://schemas.microsoft.com/office/powerpoint/2010/main" val="2364239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42473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errors. </a:t>
            </a:r>
          </a:p>
          <a:p>
            <a:pPr lvl="1"/>
            <a:r>
              <a:rPr lang="en-GB" b="1" dirty="0">
                <a:cs typeface="Times New Roman" panose="02020603050405020304" pitchFamily="18" charset="0"/>
              </a:rPr>
              <a:t>- </a:t>
            </a:r>
            <a:r>
              <a:rPr lang="en-GB" dirty="0">
                <a:cs typeface="Times New Roman" panose="02020603050405020304" pitchFamily="18" charset="0"/>
              </a:rPr>
              <a:t>Remember the question needs two answers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Times New Roman" panose="02020603050405020304" pitchFamily="18" charset="0"/>
              </a:rPr>
              <a:t>Try to solve the calculation a different way and see if you get the same answer</a:t>
            </a:r>
          </a:p>
          <a:p>
            <a:pPr lvl="1"/>
            <a:r>
              <a:rPr lang="en-GB" b="1" dirty="0">
                <a:cs typeface="Times New Roman" panose="02020603050405020304" pitchFamily="18" charset="0"/>
              </a:rPr>
              <a:t>- </a:t>
            </a:r>
            <a:r>
              <a:rPr lang="en-GB" dirty="0">
                <a:cs typeface="Times New Roman" panose="02020603050405020304" pitchFamily="18" charset="0"/>
              </a:rPr>
              <a:t>When can you use subtraction instead of addition?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D30EB529-36F2-45A5-AB9F-6E32D6E0771C}"/>
              </a:ext>
            </a:extLst>
          </p:cNvPr>
          <p:cNvSpPr txBox="1">
            <a:spLocks/>
          </p:cNvSpPr>
          <p:nvPr/>
        </p:nvSpPr>
        <p:spPr bwMode="auto">
          <a:xfrm>
            <a:off x="5404449" y="1765879"/>
            <a:ext cx="6419850" cy="378565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GB" sz="2400" dirty="0"/>
              <a:t>Jane loves reading.</a:t>
            </a:r>
          </a:p>
          <a:p>
            <a:pPr marL="0" indent="0">
              <a:buFont typeface="Arial" charset="0"/>
              <a:buNone/>
            </a:pPr>
            <a:r>
              <a:rPr lang="en-GB" sz="2400" dirty="0"/>
              <a:t>The book she is reading is 300 pages long. She read 50 pages on Saturday and 25 pages on Sunday.</a:t>
            </a:r>
          </a:p>
          <a:p>
            <a:pPr marL="0" indent="0">
              <a:buFont typeface="Arial" charset="0"/>
              <a:buNone/>
            </a:pPr>
            <a:endParaRPr lang="en-GB" sz="2400" dirty="0"/>
          </a:p>
          <a:p>
            <a:pPr marL="0" indent="0">
              <a:buFont typeface="Arial" charset="0"/>
              <a:buNone/>
            </a:pPr>
            <a:r>
              <a:rPr lang="en-GB" sz="2400" dirty="0"/>
              <a:t>How many pages does she have left to read?</a:t>
            </a:r>
          </a:p>
          <a:p>
            <a:pPr marL="0" indent="0">
              <a:buFont typeface="Arial" charset="0"/>
              <a:buNone/>
            </a:pPr>
            <a:endParaRPr lang="en-GB" sz="2400" dirty="0"/>
          </a:p>
          <a:p>
            <a:pPr marL="0" indent="0">
              <a:buFont typeface="Arial" charset="0"/>
              <a:buNone/>
            </a:pPr>
            <a:r>
              <a:rPr lang="en-GB" sz="2400" dirty="0"/>
              <a:t>Jane thinks she is already more than half  way through the book. Is she correct?</a:t>
            </a:r>
            <a:endParaRPr lang="en-US" sz="2400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CE12464-3822-4884-B539-1B31CCE930E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227" t="22474" r="18724" b="19938"/>
          <a:stretch/>
        </p:blipFill>
        <p:spPr>
          <a:xfrm>
            <a:off x="8614374" y="1061218"/>
            <a:ext cx="1077138" cy="116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6183" y="1260155"/>
            <a:ext cx="6419850" cy="453662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Font typeface="Arial" charset="0"/>
              <a:buNone/>
            </a:pPr>
            <a:endParaRPr lang="en-GB" sz="2000" dirty="0"/>
          </a:p>
          <a:p>
            <a:pPr marL="0" indent="0">
              <a:buFont typeface="Arial" charset="0"/>
              <a:buNone/>
            </a:pPr>
            <a:r>
              <a:rPr lang="en-GB" sz="2400" dirty="0"/>
              <a:t>Jane loves reading.</a:t>
            </a:r>
          </a:p>
          <a:p>
            <a:pPr marL="0" indent="0">
              <a:buFont typeface="Arial" charset="0"/>
              <a:buNone/>
            </a:pPr>
            <a:r>
              <a:rPr lang="en-GB" sz="2400" dirty="0"/>
              <a:t>The book she is reading is 1000 pages long. She read 250 pages on Saturday and 125 pages on Sunday.</a:t>
            </a:r>
          </a:p>
          <a:p>
            <a:pPr marL="0" indent="0">
              <a:buFont typeface="Arial" charset="0"/>
              <a:buNone/>
            </a:pPr>
            <a:endParaRPr lang="en-GB" sz="2400" dirty="0"/>
          </a:p>
          <a:p>
            <a:pPr marL="0" indent="0">
              <a:buFont typeface="Arial" charset="0"/>
              <a:buNone/>
            </a:pPr>
            <a:r>
              <a:rPr lang="en-GB" sz="2400" dirty="0"/>
              <a:t>How many pages does she have left to read?</a:t>
            </a:r>
          </a:p>
          <a:p>
            <a:pPr marL="0" indent="0">
              <a:buFont typeface="Arial" charset="0"/>
              <a:buNone/>
            </a:pPr>
            <a:endParaRPr lang="en-GB" sz="2400" dirty="0"/>
          </a:p>
          <a:p>
            <a:pPr marL="0" indent="0">
              <a:buFont typeface="Arial" charset="0"/>
              <a:buNone/>
            </a:pPr>
            <a:r>
              <a:rPr lang="en-GB" sz="2400" dirty="0"/>
              <a:t>Jane thinks she is already more than three quarters of the way through the book. Is she correct?</a:t>
            </a:r>
            <a:endParaRPr lang="en-US" sz="2400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4E8247A-B7E4-4907-A82B-9CDBF080D3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227" t="22474" r="18724" b="19938"/>
          <a:stretch/>
        </p:blipFill>
        <p:spPr>
          <a:xfrm>
            <a:off x="8260490" y="841080"/>
            <a:ext cx="1077138" cy="116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</a:t>
            </a:r>
            <a:r>
              <a:rPr lang="en-GB" sz="1800"/>
              <a:t>to maths, </a:t>
            </a:r>
            <a:r>
              <a:rPr lang="en-GB" sz="1800" dirty="0"/>
              <a:t>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Jacqui Clifft : </a:t>
            </a:r>
            <a:r>
              <a:rPr lang="en-GB" sz="1800" dirty="0">
                <a:hlinkClick r:id="rId2"/>
              </a:rPr>
              <a:t>Jacqui.clifft@hants.gov.uk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3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4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>
                <a:latin typeface="Calibri" panose="020F0502020204030204" pitchFamily="34" charset="0"/>
                <a:ea typeface="Calibri" panose="020F0502020204030204" pitchFamily="34" charset="0"/>
              </a:rPr>
              <a:t>pupil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Using addition and subtraction 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36E9DD-E9E7-4907-8754-779CDA0218C8}"/>
              </a:ext>
            </a:extLst>
          </p:cNvPr>
          <p:cNvSpPr txBox="1"/>
          <p:nvPr/>
        </p:nvSpPr>
        <p:spPr>
          <a:xfrm>
            <a:off x="2406032" y="1636157"/>
            <a:ext cx="7539080" cy="397031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sz="2400" dirty="0"/>
              <a:t>Jane loves reading.</a:t>
            </a:r>
          </a:p>
          <a:p>
            <a:endParaRPr lang="en-GB" sz="2400" dirty="0"/>
          </a:p>
          <a:p>
            <a:r>
              <a:rPr lang="en-GB" sz="2400" dirty="0"/>
              <a:t>The book she is reading is 300 pages long. She read 50 pages on Saturday and 25 pages on Sunday.</a:t>
            </a:r>
          </a:p>
          <a:p>
            <a:endParaRPr lang="en-GB" sz="2400" dirty="0"/>
          </a:p>
          <a:p>
            <a:r>
              <a:rPr lang="en-GB" sz="2400" dirty="0"/>
              <a:t>How many pages does she have left to read?</a:t>
            </a:r>
          </a:p>
          <a:p>
            <a:endParaRPr lang="en-GB" sz="2400" dirty="0"/>
          </a:p>
          <a:p>
            <a:r>
              <a:rPr lang="en-GB" sz="2400" dirty="0"/>
              <a:t>Jane thinks she is already more than half way through the book. Is she correct?</a:t>
            </a:r>
          </a:p>
          <a:p>
            <a:endParaRPr lang="en-GB" dirty="0"/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557A7AE-7E7E-42E5-877D-536581A898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227" t="22474" r="18724" b="19938"/>
          <a:stretch/>
        </p:blipFill>
        <p:spPr>
          <a:xfrm>
            <a:off x="892821" y="1679097"/>
            <a:ext cx="1513211" cy="1642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413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9198" y="1637708"/>
            <a:ext cx="6836008" cy="422885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400" dirty="0"/>
              <a:t>Jane loves reading.</a:t>
            </a:r>
          </a:p>
          <a:p>
            <a:pPr marL="0" indent="0">
              <a:buNone/>
            </a:pPr>
            <a:r>
              <a:rPr lang="en-GB" sz="2400" dirty="0"/>
              <a:t>The book she is reading is 300 pages long. She read 50 pages on Saturday and 25 pages on Sunday.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How many pages does she have left to read?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Jane thinks she is already more than half way through the book. Is she correct?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456325" y="1659284"/>
            <a:ext cx="4665933" cy="42473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i="1" dirty="0"/>
              <a:t>Jane read some pages of her book on Saturday and Sunday.</a:t>
            </a:r>
          </a:p>
          <a:p>
            <a:endParaRPr lang="en-GB" i="1" dirty="0"/>
          </a:p>
          <a:p>
            <a:r>
              <a:rPr lang="en-GB" i="1" dirty="0"/>
              <a:t>Need to work out how many pages Jane has read and then work out how many pages she has left to read.</a:t>
            </a:r>
          </a:p>
          <a:p>
            <a:endParaRPr lang="en-GB" b="1" i="1" dirty="0"/>
          </a:p>
          <a:p>
            <a:r>
              <a:rPr lang="en-GB" b="1" i="1" dirty="0"/>
              <a:t>Key fact</a:t>
            </a:r>
            <a:r>
              <a:rPr lang="en-GB" i="1" dirty="0"/>
              <a:t>: this book is 300 pages long</a:t>
            </a:r>
          </a:p>
          <a:p>
            <a:endParaRPr lang="en-GB" i="1" dirty="0"/>
          </a:p>
          <a:p>
            <a:r>
              <a:rPr lang="en-GB" i="1" dirty="0"/>
              <a:t>Decide whether Jane is right about being more than half way through the book.</a:t>
            </a:r>
          </a:p>
          <a:p>
            <a:endParaRPr lang="en-GB" i="1" dirty="0"/>
          </a:p>
          <a:p>
            <a:r>
              <a:rPr lang="en-GB" b="1" i="1" dirty="0"/>
              <a:t>Key fact: </a:t>
            </a:r>
            <a:r>
              <a:rPr lang="en-GB" i="1" dirty="0"/>
              <a:t>divide by 2 to work out half a number</a:t>
            </a:r>
          </a:p>
          <a:p>
            <a:endParaRPr lang="en-GB" i="1" dirty="0"/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CB668B5-9893-4AB1-8DC2-B4084C09A5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227" t="22474" r="18724" b="19938"/>
          <a:stretch/>
        </p:blipFill>
        <p:spPr>
          <a:xfrm>
            <a:off x="8784307" y="915561"/>
            <a:ext cx="1077138" cy="116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446410" y="1425730"/>
            <a:ext cx="4518053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Work out the total number of  pages she has read</a:t>
            </a:r>
          </a:p>
          <a:p>
            <a:endParaRPr lang="en-GB" dirty="0"/>
          </a:p>
          <a:p>
            <a:r>
              <a:rPr lang="en-GB" dirty="0"/>
              <a:t>Which strategy will you use? Mental? Number line jotting?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Work out how many pages she has left to read from 300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dirty="0">
                <a:cs typeface="Times New Roman" panose="02020603050405020304" pitchFamily="18" charset="0"/>
              </a:rPr>
              <a:t>Will you use addition or subtraction?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work out if the number of pages  read is more than half of 300 pages.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14DEFC3-0C95-497B-AFFA-CBC41719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9864" y="1425730"/>
            <a:ext cx="6419850" cy="459818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24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GB" sz="2400" dirty="0"/>
              <a:t>Jane loves reading.</a:t>
            </a:r>
          </a:p>
          <a:p>
            <a:pPr marL="0" indent="0">
              <a:buNone/>
            </a:pPr>
            <a:r>
              <a:rPr lang="en-GB" sz="2400" dirty="0"/>
              <a:t>The book she is reading is 300 pages long. She read 50 pages on Saturday and 25 pages on Sunday.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How many pages does she have left to read?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Jane thinks she is already more than half  way through the book. Is she correct?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EF6D8B2-CA67-435E-9925-E1032B069C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227" t="22474" r="18724" b="19938"/>
          <a:stretch/>
        </p:blipFill>
        <p:spPr>
          <a:xfrm>
            <a:off x="8614374" y="1061218"/>
            <a:ext cx="1077138" cy="116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072D78-7543-40CC-8B44-FB38C8BD8B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519237"/>
            <a:ext cx="11430000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2C7A72-7C4A-4506-8DEE-575441380A26}"/>
                  </a:ext>
                </a:extLst>
              </p:cNvPr>
              <p:cNvSpPr txBox="1"/>
              <p:nvPr/>
            </p:nvSpPr>
            <p:spPr>
              <a:xfrm>
                <a:off x="357398" y="1765879"/>
                <a:ext cx="4518053" cy="4915448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b="1" dirty="0"/>
                  <a:t>Step one: Work out the total number of  pages she has read</a:t>
                </a:r>
              </a:p>
              <a:p>
                <a:endParaRPr lang="en-GB" dirty="0"/>
              </a:p>
              <a:p>
                <a:r>
                  <a:rPr lang="en-GB" dirty="0"/>
                  <a:t>50+25 =75</a:t>
                </a:r>
              </a:p>
              <a:p>
                <a:endParaRPr lang="en-GB" b="1" dirty="0"/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2: Work out how many pages she has left to read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r>
                  <a:rPr lang="en-GB" dirty="0">
                    <a:cs typeface="Times New Roman" panose="02020603050405020304" pitchFamily="18" charset="0"/>
                  </a:rPr>
                  <a:t>300-75 = 225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3: work out if the number of pages  read is more than half of 300 pages.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dirty="0"/>
                  <a:t> of 300 = 150</a:t>
                </a:r>
              </a:p>
              <a:p>
                <a:endParaRPr lang="en-GB" dirty="0"/>
              </a:p>
              <a:p>
                <a:r>
                  <a:rPr lang="en-GB" dirty="0"/>
                  <a:t>75 &lt; 150 </a:t>
                </a:r>
              </a:p>
              <a:p>
                <a:endParaRPr lang="en-GB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2C7A72-7C4A-4506-8DEE-575441380A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398" y="1765879"/>
                <a:ext cx="4518053" cy="4915448"/>
              </a:xfrm>
              <a:prstGeom prst="rect">
                <a:avLst/>
              </a:prstGeom>
              <a:blipFill>
                <a:blip r:embed="rId2"/>
                <a:stretch>
                  <a:fillRect l="-1215" t="-744" r="-31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AF30C61-9CD0-4747-81DE-2CB5C4DE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4449" y="1765879"/>
            <a:ext cx="6419850" cy="378565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400" dirty="0"/>
              <a:t>Jane loves reading.</a:t>
            </a:r>
          </a:p>
          <a:p>
            <a:pPr marL="0" indent="0">
              <a:buNone/>
            </a:pPr>
            <a:r>
              <a:rPr lang="en-GB" sz="2400" dirty="0"/>
              <a:t>The book she is reading is 300 pages long. She read 50 pages on Saturday and 25 pages on Sunday.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How many pages does she have left to read?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Jane thinks she is already more than half  way through the book. Is she correct?</a:t>
            </a:r>
            <a:endParaRPr lang="en-US" sz="2400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8DCC6AA-FCE6-4D49-9ECE-8C4BE4018E6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25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227" t="22474" r="18724" b="19938"/>
          <a:stretch/>
        </p:blipFill>
        <p:spPr>
          <a:xfrm>
            <a:off x="8614374" y="1061218"/>
            <a:ext cx="1077138" cy="116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D90FAA5-8CA2-460C-BBEF-80FBD08C043D}"/>
              </a:ext>
            </a:extLst>
          </p:cNvPr>
          <p:cNvSpPr txBox="1"/>
          <p:nvPr/>
        </p:nvSpPr>
        <p:spPr>
          <a:xfrm>
            <a:off x="248156" y="541538"/>
            <a:ext cx="5052127" cy="1785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Step one: Work out the total number of  pages she has read</a:t>
            </a:r>
          </a:p>
          <a:p>
            <a:endParaRPr lang="en-GB" dirty="0"/>
          </a:p>
          <a:p>
            <a:r>
              <a:rPr lang="en-GB" dirty="0"/>
              <a:t>50+25 =75</a:t>
            </a:r>
          </a:p>
          <a:p>
            <a:r>
              <a:rPr lang="en-GB" dirty="0"/>
              <a:t>Mental strategy: count in 10s from 50 and then add 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EED937-6BFD-4E40-B3B5-08C654EE0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56" y="2288022"/>
            <a:ext cx="5343440" cy="1785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EAD0406-9313-4B68-8225-79D9FF643898}"/>
              </a:ext>
            </a:extLst>
          </p:cNvPr>
          <p:cNvSpPr txBox="1"/>
          <p:nvPr/>
        </p:nvSpPr>
        <p:spPr>
          <a:xfrm>
            <a:off x="6096001" y="198211"/>
            <a:ext cx="5847844" cy="535531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2: Work out how many pages she has left to read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dirty="0">
                <a:cs typeface="Times New Roman" panose="02020603050405020304" pitchFamily="18" charset="0"/>
              </a:rPr>
              <a:t>300-75 = 225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cs typeface="Times New Roman" panose="02020603050405020304" pitchFamily="18" charset="0"/>
              </a:rPr>
              <a:t>Mental strategy</a:t>
            </a:r>
            <a:r>
              <a:rPr lang="en-GB" dirty="0">
                <a:cs typeface="Times New Roman" panose="02020603050405020304" pitchFamily="18" charset="0"/>
              </a:rPr>
              <a:t>: using key fact 75 +25 = 100  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cs typeface="Times New Roman" panose="02020603050405020304" pitchFamily="18" charset="0"/>
              </a:rPr>
              <a:t>Number line jotting</a:t>
            </a:r>
            <a:r>
              <a:rPr lang="en-GB" dirty="0">
                <a:cs typeface="Times New Roman" panose="02020603050405020304" pitchFamily="18" charset="0"/>
              </a:rPr>
              <a:t>:</a:t>
            </a:r>
          </a:p>
          <a:p>
            <a:r>
              <a:rPr lang="en-GB" dirty="0">
                <a:cs typeface="Times New Roman" panose="02020603050405020304" pitchFamily="18" charset="0"/>
              </a:rPr>
              <a:t>-Using subtraction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dirty="0">
                <a:cs typeface="Times New Roman" panose="02020603050405020304" pitchFamily="18" charset="0"/>
              </a:rPr>
              <a:t>-`Using addition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cs typeface="Times New Roman" panose="02020603050405020304" pitchFamily="18" charset="0"/>
              </a:rPr>
              <a:t>Bar model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1A05F44-C964-4E70-B041-88C2273245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718" t="13052" r="53928" b="25104"/>
          <a:stretch/>
        </p:blipFill>
        <p:spPr bwMode="auto">
          <a:xfrm rot="5400000">
            <a:off x="9267063" y="2668742"/>
            <a:ext cx="935955" cy="2827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18F5D139-9348-43AF-A500-CF1F09D07F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806" t="15309" r="36361" b="25104"/>
          <a:stretch/>
        </p:blipFill>
        <p:spPr bwMode="auto">
          <a:xfrm rot="5400000">
            <a:off x="9479620" y="1664126"/>
            <a:ext cx="1148057" cy="2724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8316CA7-7B0E-4828-BD8E-D01DC1683CC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6058"/>
          <a:stretch/>
        </p:blipFill>
        <p:spPr>
          <a:xfrm>
            <a:off x="6292212" y="4943939"/>
            <a:ext cx="5455422" cy="15861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0515498-DEDD-45DD-816F-E22C1CA7305D}"/>
              </a:ext>
            </a:extLst>
          </p:cNvPr>
          <p:cNvSpPr txBox="1"/>
          <p:nvPr/>
        </p:nvSpPr>
        <p:spPr>
          <a:xfrm>
            <a:off x="946768" y="5012807"/>
            <a:ext cx="444252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Jane has 225 more pages of her book left to read</a:t>
            </a:r>
          </a:p>
        </p:txBody>
      </p:sp>
    </p:spTree>
    <p:extLst>
      <p:ext uri="{BB962C8B-B14F-4D97-AF65-F5344CB8AC3E}">
        <p14:creationId xmlns:p14="http://schemas.microsoft.com/office/powerpoint/2010/main" val="2895142760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1224</Words>
  <Application>Microsoft Office PowerPoint</Application>
  <PresentationFormat>Widescreen</PresentationFormat>
  <Paragraphs>166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 Math</vt:lpstr>
      <vt:lpstr>Symbol</vt:lpstr>
      <vt:lpstr>3_HIAS PowerPoint template</vt:lpstr>
      <vt:lpstr>Year 4</vt:lpstr>
      <vt:lpstr> HIAS Blended Learning Resource</vt:lpstr>
      <vt:lpstr>PowerPoint Presentation</vt:lpstr>
      <vt:lpstr>Using addition and subtraction 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Vickers, Rebecca</cp:lastModifiedBy>
  <cp:revision>12</cp:revision>
  <dcterms:created xsi:type="dcterms:W3CDTF">2021-01-05T11:02:27Z</dcterms:created>
  <dcterms:modified xsi:type="dcterms:W3CDTF">2021-01-18T12:34:34Z</dcterms:modified>
</cp:coreProperties>
</file>