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304" r:id="rId3"/>
    <p:sldId id="379" r:id="rId4"/>
    <p:sldId id="380" r:id="rId5"/>
    <p:sldId id="381" r:id="rId6"/>
    <p:sldId id="382" r:id="rId7"/>
    <p:sldId id="377" r:id="rId8"/>
    <p:sldId id="376" r:id="rId9"/>
    <p:sldId id="261" r:id="rId10"/>
    <p:sldId id="422" r:id="rId11"/>
    <p:sldId id="308" r:id="rId12"/>
    <p:sldId id="403" r:id="rId13"/>
    <p:sldId id="383" r:id="rId14"/>
    <p:sldId id="423" r:id="rId15"/>
    <p:sldId id="424" r:id="rId16"/>
    <p:sldId id="315" r:id="rId17"/>
    <p:sldId id="385" r:id="rId18"/>
    <p:sldId id="387" r:id="rId19"/>
    <p:sldId id="402" r:id="rId20"/>
    <p:sldId id="388" r:id="rId21"/>
    <p:sldId id="321" r:id="rId22"/>
    <p:sldId id="425" r:id="rId23"/>
    <p:sldId id="426" r:id="rId24"/>
    <p:sldId id="427" r:id="rId25"/>
    <p:sldId id="428" r:id="rId26"/>
    <p:sldId id="429" r:id="rId27"/>
    <p:sldId id="430" r:id="rId28"/>
    <p:sldId id="431" r:id="rId29"/>
    <p:sldId id="432" r:id="rId30"/>
    <p:sldId id="433" r:id="rId31"/>
    <p:sldId id="434" r:id="rId32"/>
    <p:sldId id="435" r:id="rId33"/>
    <p:sldId id="436" r:id="rId34"/>
    <p:sldId id="437" r:id="rId35"/>
    <p:sldId id="438" r:id="rId36"/>
    <p:sldId id="439" r:id="rId37"/>
    <p:sldId id="440" r:id="rId38"/>
    <p:sldId id="441" r:id="rId39"/>
    <p:sldId id="442" r:id="rId40"/>
    <p:sldId id="443" r:id="rId41"/>
    <p:sldId id="444" r:id="rId42"/>
    <p:sldId id="445" r:id="rId43"/>
    <p:sldId id="446" r:id="rId44"/>
    <p:sldId id="447" r:id="rId45"/>
    <p:sldId id="448" r:id="rId46"/>
    <p:sldId id="449" r:id="rId47"/>
    <p:sldId id="450" r:id="rId48"/>
    <p:sldId id="451" r:id="rId49"/>
    <p:sldId id="452" r:id="rId50"/>
    <p:sldId id="453" r:id="rId51"/>
    <p:sldId id="454" r:id="rId52"/>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91" autoAdjust="0"/>
    <p:restoredTop sz="87500" autoAdjust="0"/>
  </p:normalViewPr>
  <p:slideViewPr>
    <p:cSldViewPr snapToGrid="0">
      <p:cViewPr varScale="1">
        <p:scale>
          <a:sx n="92" d="100"/>
          <a:sy n="92" d="100"/>
        </p:scale>
        <p:origin x="184" y="1808"/>
      </p:cViewPr>
      <p:guideLst/>
    </p:cSldViewPr>
  </p:slideViewPr>
  <p:notesTextViewPr>
    <p:cViewPr>
      <p:scale>
        <a:sx n="1" d="1"/>
        <a:sy n="1" d="1"/>
      </p:scale>
      <p:origin x="0" y="0"/>
    </p:cViewPr>
  </p:notesTextViewPr>
  <p:sorterViewPr>
    <p:cViewPr>
      <p:scale>
        <a:sx n="100" d="100"/>
        <a:sy n="100" d="100"/>
      </p:scale>
      <p:origin x="0" y="-7836"/>
    </p:cViewPr>
  </p:sorterViewPr>
  <p:notesViewPr>
    <p:cSldViewPr snapToGrid="0">
      <p:cViewPr varScale="1">
        <p:scale>
          <a:sx n="64" d="100"/>
          <a:sy n="64" d="100"/>
        </p:scale>
        <p:origin x="240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4C66C97A-4788-4F6E-8669-B337EE080FF0}" type="datetimeFigureOut">
              <a:rPr lang="en-GB" smtClean="0"/>
              <a:t>05/07/2022</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B70A550E-B6C0-4DC0-ABFC-EECACA0192D6}" type="slidenum">
              <a:rPr lang="en-GB" smtClean="0"/>
              <a:t>‹#›</a:t>
            </a:fld>
            <a:endParaRPr lang="en-GB"/>
          </a:p>
        </p:txBody>
      </p:sp>
    </p:spTree>
    <p:extLst>
      <p:ext uri="{BB962C8B-B14F-4D97-AF65-F5344CB8AC3E}">
        <p14:creationId xmlns:p14="http://schemas.microsoft.com/office/powerpoint/2010/main" val="2775406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8</a:t>
            </a:fld>
            <a:endParaRPr lang="en-GB"/>
          </a:p>
        </p:txBody>
      </p:sp>
    </p:spTree>
    <p:extLst>
      <p:ext uri="{BB962C8B-B14F-4D97-AF65-F5344CB8AC3E}">
        <p14:creationId xmlns:p14="http://schemas.microsoft.com/office/powerpoint/2010/main" val="247278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26</a:t>
            </a:fld>
            <a:endParaRPr lang="en-GB"/>
          </a:p>
        </p:txBody>
      </p:sp>
    </p:spTree>
    <p:extLst>
      <p:ext uri="{BB962C8B-B14F-4D97-AF65-F5344CB8AC3E}">
        <p14:creationId xmlns:p14="http://schemas.microsoft.com/office/powerpoint/2010/main" val="50051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27</a:t>
            </a:fld>
            <a:endParaRPr lang="en-GB"/>
          </a:p>
        </p:txBody>
      </p:sp>
    </p:spTree>
    <p:extLst>
      <p:ext uri="{BB962C8B-B14F-4D97-AF65-F5344CB8AC3E}">
        <p14:creationId xmlns:p14="http://schemas.microsoft.com/office/powerpoint/2010/main" val="2752769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28</a:t>
            </a:fld>
            <a:endParaRPr lang="en-GB"/>
          </a:p>
        </p:txBody>
      </p:sp>
    </p:spTree>
    <p:extLst>
      <p:ext uri="{BB962C8B-B14F-4D97-AF65-F5344CB8AC3E}">
        <p14:creationId xmlns:p14="http://schemas.microsoft.com/office/powerpoint/2010/main" val="218117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29</a:t>
            </a:fld>
            <a:endParaRPr lang="en-GB"/>
          </a:p>
        </p:txBody>
      </p:sp>
    </p:spTree>
    <p:extLst>
      <p:ext uri="{BB962C8B-B14F-4D97-AF65-F5344CB8AC3E}">
        <p14:creationId xmlns:p14="http://schemas.microsoft.com/office/powerpoint/2010/main" val="344054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30</a:t>
            </a:fld>
            <a:endParaRPr lang="en-GB"/>
          </a:p>
        </p:txBody>
      </p:sp>
    </p:spTree>
    <p:extLst>
      <p:ext uri="{BB962C8B-B14F-4D97-AF65-F5344CB8AC3E}">
        <p14:creationId xmlns:p14="http://schemas.microsoft.com/office/powerpoint/2010/main" val="1838376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31</a:t>
            </a:fld>
            <a:endParaRPr lang="en-GB"/>
          </a:p>
        </p:txBody>
      </p:sp>
    </p:spTree>
    <p:extLst>
      <p:ext uri="{BB962C8B-B14F-4D97-AF65-F5344CB8AC3E}">
        <p14:creationId xmlns:p14="http://schemas.microsoft.com/office/powerpoint/2010/main" val="274593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32</a:t>
            </a:fld>
            <a:endParaRPr lang="en-GB"/>
          </a:p>
        </p:txBody>
      </p:sp>
    </p:spTree>
    <p:extLst>
      <p:ext uri="{BB962C8B-B14F-4D97-AF65-F5344CB8AC3E}">
        <p14:creationId xmlns:p14="http://schemas.microsoft.com/office/powerpoint/2010/main" val="271018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33</a:t>
            </a:fld>
            <a:endParaRPr lang="en-GB"/>
          </a:p>
        </p:txBody>
      </p:sp>
    </p:spTree>
    <p:extLst>
      <p:ext uri="{BB962C8B-B14F-4D97-AF65-F5344CB8AC3E}">
        <p14:creationId xmlns:p14="http://schemas.microsoft.com/office/powerpoint/2010/main" val="3769342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34</a:t>
            </a:fld>
            <a:endParaRPr lang="en-GB"/>
          </a:p>
        </p:txBody>
      </p:sp>
    </p:spTree>
    <p:extLst>
      <p:ext uri="{BB962C8B-B14F-4D97-AF65-F5344CB8AC3E}">
        <p14:creationId xmlns:p14="http://schemas.microsoft.com/office/powerpoint/2010/main" val="175187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35</a:t>
            </a:fld>
            <a:endParaRPr lang="en-GB"/>
          </a:p>
        </p:txBody>
      </p:sp>
    </p:spTree>
    <p:extLst>
      <p:ext uri="{BB962C8B-B14F-4D97-AF65-F5344CB8AC3E}">
        <p14:creationId xmlns:p14="http://schemas.microsoft.com/office/powerpoint/2010/main" val="372944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in order of the test top to bottom, left to right..</a:t>
            </a:r>
          </a:p>
        </p:txBody>
      </p:sp>
      <p:sp>
        <p:nvSpPr>
          <p:cNvPr id="4" name="Slide Number Placeholder 3"/>
          <p:cNvSpPr>
            <a:spLocks noGrp="1"/>
          </p:cNvSpPr>
          <p:nvPr>
            <p:ph type="sldNum" sz="quarter" idx="5"/>
          </p:nvPr>
        </p:nvSpPr>
        <p:spPr/>
        <p:txBody>
          <a:bodyPr/>
          <a:lstStyle/>
          <a:p>
            <a:fld id="{B70A550E-B6C0-4DC0-ABFC-EECACA0192D6}" type="slidenum">
              <a:rPr lang="en-GB" smtClean="0"/>
              <a:t>14</a:t>
            </a:fld>
            <a:endParaRPr lang="en-GB"/>
          </a:p>
        </p:txBody>
      </p:sp>
    </p:spTree>
    <p:extLst>
      <p:ext uri="{BB962C8B-B14F-4D97-AF65-F5344CB8AC3E}">
        <p14:creationId xmlns:p14="http://schemas.microsoft.com/office/powerpoint/2010/main" val="2968560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36</a:t>
            </a:fld>
            <a:endParaRPr lang="en-GB"/>
          </a:p>
        </p:txBody>
      </p:sp>
    </p:spTree>
    <p:extLst>
      <p:ext uri="{BB962C8B-B14F-4D97-AF65-F5344CB8AC3E}">
        <p14:creationId xmlns:p14="http://schemas.microsoft.com/office/powerpoint/2010/main" val="3813657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37</a:t>
            </a:fld>
            <a:endParaRPr lang="en-GB"/>
          </a:p>
        </p:txBody>
      </p:sp>
    </p:spTree>
    <p:extLst>
      <p:ext uri="{BB962C8B-B14F-4D97-AF65-F5344CB8AC3E}">
        <p14:creationId xmlns:p14="http://schemas.microsoft.com/office/powerpoint/2010/main" val="499286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38</a:t>
            </a:fld>
            <a:endParaRPr lang="en-GB"/>
          </a:p>
        </p:txBody>
      </p:sp>
    </p:spTree>
    <p:extLst>
      <p:ext uri="{BB962C8B-B14F-4D97-AF65-F5344CB8AC3E}">
        <p14:creationId xmlns:p14="http://schemas.microsoft.com/office/powerpoint/2010/main" val="1110736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39</a:t>
            </a:fld>
            <a:endParaRPr lang="en-GB"/>
          </a:p>
        </p:txBody>
      </p:sp>
    </p:spTree>
    <p:extLst>
      <p:ext uri="{BB962C8B-B14F-4D97-AF65-F5344CB8AC3E}">
        <p14:creationId xmlns:p14="http://schemas.microsoft.com/office/powerpoint/2010/main" val="3712740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40</a:t>
            </a:fld>
            <a:endParaRPr lang="en-GB"/>
          </a:p>
        </p:txBody>
      </p:sp>
    </p:spTree>
    <p:extLst>
      <p:ext uri="{BB962C8B-B14F-4D97-AF65-F5344CB8AC3E}">
        <p14:creationId xmlns:p14="http://schemas.microsoft.com/office/powerpoint/2010/main" val="959103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41</a:t>
            </a:fld>
            <a:endParaRPr lang="en-GB"/>
          </a:p>
        </p:txBody>
      </p:sp>
    </p:spTree>
    <p:extLst>
      <p:ext uri="{BB962C8B-B14F-4D97-AF65-F5344CB8AC3E}">
        <p14:creationId xmlns:p14="http://schemas.microsoft.com/office/powerpoint/2010/main" val="666778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42</a:t>
            </a:fld>
            <a:endParaRPr lang="en-GB"/>
          </a:p>
        </p:txBody>
      </p:sp>
    </p:spTree>
    <p:extLst>
      <p:ext uri="{BB962C8B-B14F-4D97-AF65-F5344CB8AC3E}">
        <p14:creationId xmlns:p14="http://schemas.microsoft.com/office/powerpoint/2010/main" val="2708751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43</a:t>
            </a:fld>
            <a:endParaRPr lang="en-GB"/>
          </a:p>
        </p:txBody>
      </p:sp>
    </p:spTree>
    <p:extLst>
      <p:ext uri="{BB962C8B-B14F-4D97-AF65-F5344CB8AC3E}">
        <p14:creationId xmlns:p14="http://schemas.microsoft.com/office/powerpoint/2010/main" val="3273102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44</a:t>
            </a:fld>
            <a:endParaRPr lang="en-GB"/>
          </a:p>
        </p:txBody>
      </p:sp>
    </p:spTree>
    <p:extLst>
      <p:ext uri="{BB962C8B-B14F-4D97-AF65-F5344CB8AC3E}">
        <p14:creationId xmlns:p14="http://schemas.microsoft.com/office/powerpoint/2010/main" val="3883160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45</a:t>
            </a:fld>
            <a:endParaRPr lang="en-GB"/>
          </a:p>
        </p:txBody>
      </p:sp>
    </p:spTree>
    <p:extLst>
      <p:ext uri="{BB962C8B-B14F-4D97-AF65-F5344CB8AC3E}">
        <p14:creationId xmlns:p14="http://schemas.microsoft.com/office/powerpoint/2010/main" val="3391359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in order of the test top to bottom, left to right..</a:t>
            </a:r>
          </a:p>
        </p:txBody>
      </p:sp>
      <p:sp>
        <p:nvSpPr>
          <p:cNvPr id="4" name="Slide Number Placeholder 3"/>
          <p:cNvSpPr>
            <a:spLocks noGrp="1"/>
          </p:cNvSpPr>
          <p:nvPr>
            <p:ph type="sldNum" sz="quarter" idx="5"/>
          </p:nvPr>
        </p:nvSpPr>
        <p:spPr/>
        <p:txBody>
          <a:bodyPr/>
          <a:lstStyle/>
          <a:p>
            <a:fld id="{B70A550E-B6C0-4DC0-ABFC-EECACA0192D6}" type="slidenum">
              <a:rPr lang="en-GB" smtClean="0"/>
              <a:t>15</a:t>
            </a:fld>
            <a:endParaRPr lang="en-GB"/>
          </a:p>
        </p:txBody>
      </p:sp>
    </p:spTree>
    <p:extLst>
      <p:ext uri="{BB962C8B-B14F-4D97-AF65-F5344CB8AC3E}">
        <p14:creationId xmlns:p14="http://schemas.microsoft.com/office/powerpoint/2010/main" val="635261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46</a:t>
            </a:fld>
            <a:endParaRPr lang="en-GB"/>
          </a:p>
        </p:txBody>
      </p:sp>
    </p:spTree>
    <p:extLst>
      <p:ext uri="{BB962C8B-B14F-4D97-AF65-F5344CB8AC3E}">
        <p14:creationId xmlns:p14="http://schemas.microsoft.com/office/powerpoint/2010/main" val="3406237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47</a:t>
            </a:fld>
            <a:endParaRPr lang="en-GB"/>
          </a:p>
        </p:txBody>
      </p:sp>
    </p:spTree>
    <p:extLst>
      <p:ext uri="{BB962C8B-B14F-4D97-AF65-F5344CB8AC3E}">
        <p14:creationId xmlns:p14="http://schemas.microsoft.com/office/powerpoint/2010/main" val="4199611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48</a:t>
            </a:fld>
            <a:endParaRPr lang="en-GB"/>
          </a:p>
        </p:txBody>
      </p:sp>
    </p:spTree>
    <p:extLst>
      <p:ext uri="{BB962C8B-B14F-4D97-AF65-F5344CB8AC3E}">
        <p14:creationId xmlns:p14="http://schemas.microsoft.com/office/powerpoint/2010/main" val="1905807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49</a:t>
            </a:fld>
            <a:endParaRPr lang="en-GB"/>
          </a:p>
        </p:txBody>
      </p:sp>
    </p:spTree>
    <p:extLst>
      <p:ext uri="{BB962C8B-B14F-4D97-AF65-F5344CB8AC3E}">
        <p14:creationId xmlns:p14="http://schemas.microsoft.com/office/powerpoint/2010/main" val="189172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50</a:t>
            </a:fld>
            <a:endParaRPr lang="en-GB"/>
          </a:p>
        </p:txBody>
      </p:sp>
    </p:spTree>
    <p:extLst>
      <p:ext uri="{BB962C8B-B14F-4D97-AF65-F5344CB8AC3E}">
        <p14:creationId xmlns:p14="http://schemas.microsoft.com/office/powerpoint/2010/main" val="192062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51</a:t>
            </a:fld>
            <a:endParaRPr lang="en-GB"/>
          </a:p>
        </p:txBody>
      </p:sp>
    </p:spTree>
    <p:extLst>
      <p:ext uri="{BB962C8B-B14F-4D97-AF65-F5344CB8AC3E}">
        <p14:creationId xmlns:p14="http://schemas.microsoft.com/office/powerpoint/2010/main" val="398274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Questions in order of the test top to bottom, left to right..</a:t>
            </a:r>
          </a:p>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16</a:t>
            </a:fld>
            <a:endParaRPr lang="en-GB"/>
          </a:p>
        </p:txBody>
      </p:sp>
    </p:spTree>
    <p:extLst>
      <p:ext uri="{BB962C8B-B14F-4D97-AF65-F5344CB8AC3E}">
        <p14:creationId xmlns:p14="http://schemas.microsoft.com/office/powerpoint/2010/main" val="13983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21</a:t>
            </a:fld>
            <a:endParaRPr lang="en-GB"/>
          </a:p>
        </p:txBody>
      </p:sp>
    </p:spTree>
    <p:extLst>
      <p:ext uri="{BB962C8B-B14F-4D97-AF65-F5344CB8AC3E}">
        <p14:creationId xmlns:p14="http://schemas.microsoft.com/office/powerpoint/2010/main" val="317166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22</a:t>
            </a:fld>
            <a:endParaRPr lang="en-GB"/>
          </a:p>
        </p:txBody>
      </p:sp>
    </p:spTree>
    <p:extLst>
      <p:ext uri="{BB962C8B-B14F-4D97-AF65-F5344CB8AC3E}">
        <p14:creationId xmlns:p14="http://schemas.microsoft.com/office/powerpoint/2010/main" val="71698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23</a:t>
            </a:fld>
            <a:endParaRPr lang="en-GB"/>
          </a:p>
        </p:txBody>
      </p:sp>
    </p:spTree>
    <p:extLst>
      <p:ext uri="{BB962C8B-B14F-4D97-AF65-F5344CB8AC3E}">
        <p14:creationId xmlns:p14="http://schemas.microsoft.com/office/powerpoint/2010/main" val="130623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24</a:t>
            </a:fld>
            <a:endParaRPr lang="en-GB"/>
          </a:p>
        </p:txBody>
      </p:sp>
    </p:spTree>
    <p:extLst>
      <p:ext uri="{BB962C8B-B14F-4D97-AF65-F5344CB8AC3E}">
        <p14:creationId xmlns:p14="http://schemas.microsoft.com/office/powerpoint/2010/main" val="178996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3916115"/>
          </a:xfrm>
        </p:spPr>
        <p:txBody>
          <a:bodyPr/>
          <a:lstStyle/>
          <a:p>
            <a:endParaRPr lang="en-GB" dirty="0"/>
          </a:p>
        </p:txBody>
      </p:sp>
      <p:sp>
        <p:nvSpPr>
          <p:cNvPr id="4" name="Slide Number Placeholder 3"/>
          <p:cNvSpPr>
            <a:spLocks noGrp="1"/>
          </p:cNvSpPr>
          <p:nvPr>
            <p:ph type="sldNum" sz="quarter" idx="5"/>
          </p:nvPr>
        </p:nvSpPr>
        <p:spPr/>
        <p:txBody>
          <a:bodyPr/>
          <a:lstStyle/>
          <a:p>
            <a:fld id="{B70A550E-B6C0-4DC0-ABFC-EECACA0192D6}" type="slidenum">
              <a:rPr lang="en-GB" smtClean="0"/>
              <a:t>25</a:t>
            </a:fld>
            <a:endParaRPr lang="en-GB"/>
          </a:p>
        </p:txBody>
      </p:sp>
    </p:spTree>
    <p:extLst>
      <p:ext uri="{BB962C8B-B14F-4D97-AF65-F5344CB8AC3E}">
        <p14:creationId xmlns:p14="http://schemas.microsoft.com/office/powerpoint/2010/main" val="142443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80838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0569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200996"/>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963084" y="1700809"/>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8561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609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9995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77440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774405"/>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8171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61545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9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766733" y="1484785"/>
            <a:ext cx="6815667" cy="4464496"/>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1" y="1484785"/>
            <a:ext cx="4011084" cy="446260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406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5003" y="4800600"/>
            <a:ext cx="73152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605003" y="612775"/>
            <a:ext cx="7315200" cy="4114800"/>
          </a:xfr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605003" y="5367338"/>
            <a:ext cx="73152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763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1" y="274638"/>
            <a:ext cx="81745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609600" y="1600200"/>
            <a:ext cx="109728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052" name="Picture 2"/>
          <p:cNvPicPr>
            <a:picLocks noChangeAspect="1" noChangeArrowheads="1"/>
          </p:cNvPicPr>
          <p:nvPr/>
        </p:nvPicPr>
        <p:blipFill>
          <a:blip r:embed="rId11">
            <a:extLst>
              <a:ext uri="{28A0092B-C50C-407E-A947-70E740481C1C}">
                <a14:useLocalDpi xmlns:a14="http://schemas.microsoft.com/office/drawing/2010/main" val="0"/>
              </a:ext>
            </a:extLst>
          </a:blip>
          <a:srcRect r="81207" b="43192"/>
          <a:stretch>
            <a:fillRect/>
          </a:stretch>
        </p:blipFill>
        <p:spPr bwMode="auto">
          <a:xfrm>
            <a:off x="9914468" y="4652964"/>
            <a:ext cx="251883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5967" y="260350"/>
            <a:ext cx="2641600" cy="76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888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pitchFamily="34" charset="0"/>
          <a:cs typeface="Arial" pitchFamily="34" charset="0"/>
        </a:defRPr>
      </a:lvl2pPr>
      <a:lvl3pPr algn="ctr" rtl="0" eaLnBrk="0" fontAlgn="base" hangingPunct="0">
        <a:spcBef>
          <a:spcPct val="0"/>
        </a:spcBef>
        <a:spcAft>
          <a:spcPct val="0"/>
        </a:spcAft>
        <a:defRPr sz="3200">
          <a:solidFill>
            <a:schemeClr val="tx1"/>
          </a:solidFill>
          <a:latin typeface="Arial" pitchFamily="34" charset="0"/>
          <a:cs typeface="Arial" pitchFamily="34" charset="0"/>
        </a:defRPr>
      </a:lvl3pPr>
      <a:lvl4pPr algn="ctr" rtl="0" eaLnBrk="0" fontAlgn="base" hangingPunct="0">
        <a:spcBef>
          <a:spcPct val="0"/>
        </a:spcBef>
        <a:spcAft>
          <a:spcPct val="0"/>
        </a:spcAft>
        <a:defRPr sz="3200">
          <a:solidFill>
            <a:schemeClr val="tx1"/>
          </a:solidFill>
          <a:latin typeface="Arial" pitchFamily="34" charset="0"/>
          <a:cs typeface="Arial" pitchFamily="34" charset="0"/>
        </a:defRPr>
      </a:lvl4pPr>
      <a:lvl5pPr algn="ctr" rtl="0" eaLnBrk="0" fontAlgn="base" hangingPunct="0">
        <a:spcBef>
          <a:spcPct val="0"/>
        </a:spcBef>
        <a:spcAft>
          <a:spcPct val="0"/>
        </a:spcAft>
        <a:defRPr sz="3200">
          <a:solidFill>
            <a:schemeClr val="tx1"/>
          </a:solidFill>
          <a:latin typeface="Arial" pitchFamily="34" charset="0"/>
          <a:cs typeface="Arial" pitchFamily="34" charset="0"/>
        </a:defRPr>
      </a:lvl5pPr>
      <a:lvl6pPr marL="457200" algn="ctr" rtl="0" fontAlgn="base">
        <a:spcBef>
          <a:spcPct val="0"/>
        </a:spcBef>
        <a:spcAft>
          <a:spcPct val="0"/>
        </a:spcAft>
        <a:defRPr sz="3200">
          <a:solidFill>
            <a:schemeClr val="tx1"/>
          </a:solidFill>
          <a:latin typeface="Arial" pitchFamily="34" charset="0"/>
          <a:cs typeface="Arial" pitchFamily="34" charset="0"/>
        </a:defRPr>
      </a:lvl6pPr>
      <a:lvl7pPr marL="914400" algn="ctr" rtl="0" fontAlgn="base">
        <a:spcBef>
          <a:spcPct val="0"/>
        </a:spcBef>
        <a:spcAft>
          <a:spcPct val="0"/>
        </a:spcAft>
        <a:defRPr sz="3200">
          <a:solidFill>
            <a:schemeClr val="tx1"/>
          </a:solidFill>
          <a:latin typeface="Arial" pitchFamily="34" charset="0"/>
          <a:cs typeface="Arial" pitchFamily="34" charset="0"/>
        </a:defRPr>
      </a:lvl7pPr>
      <a:lvl8pPr marL="1371600" algn="ctr" rtl="0" fontAlgn="base">
        <a:spcBef>
          <a:spcPct val="0"/>
        </a:spcBef>
        <a:spcAft>
          <a:spcPct val="0"/>
        </a:spcAft>
        <a:defRPr sz="3200">
          <a:solidFill>
            <a:schemeClr val="tx1"/>
          </a:solidFill>
          <a:latin typeface="Arial" pitchFamily="34" charset="0"/>
          <a:cs typeface="Arial" pitchFamily="34" charset="0"/>
        </a:defRPr>
      </a:lvl8pPr>
      <a:lvl9pPr marL="1828800" algn="ctr" rtl="0" fontAlgn="base">
        <a:spcBef>
          <a:spcPct val="0"/>
        </a:spcBef>
        <a:spcAft>
          <a:spcPct val="0"/>
        </a:spcAft>
        <a:defRPr sz="32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ov.uk/government/publications/key-stage-1-tests-2022-mathematics-test-material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ov.uk/government/publications/key-stage-1-tests-2022-mathematics-test-material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www.gov.uk/government/publications/key-stage-1-tests-2022-mathematics-test-material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hyperlink" Target="https://www.gov.uk/government/publications/key-stage-1-tests-2022-mathematics-test-materials" TargetMode="Externa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hyperlink" Target="https://www.gov.uk/government/publications/key-stage-1-tests-2022-mathematics-test-materials" TargetMode="Externa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hyperlink" Target="https://www.gov.uk/government/publications/key-stage-1-tests-2022-mathematics-test-materials" TargetMode="External"/><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hyperlink" Target="https://www.gov.uk/government/publications/key-stage-1-tests-2022-mathematics-test-materials" TargetMode="Externa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gov.uk/government/publications/key-stage-1-tests-2022-mathematics-test-materials" TargetMode="Externa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gov.uk/government/publications/key-stage-1-tests-2022-mathematics-test-material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gov.uk/government/publications/2022-scaled-scores-at-key-stage-1" TargetMode="External"/><Relationship Id="rId2" Type="http://schemas.openxmlformats.org/officeDocument/2006/relationships/hyperlink" Target="https://www.gov.uk/government/publications/key-stage-1-tests-2022-mathematics-test-materials"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gov.uk/guidance/understanding-scaled-scores-at-key-stage-1" TargetMode="External"/><Relationship Id="rId4" Type="http://schemas.openxmlformats.org/officeDocument/2006/relationships/hyperlink" Target="https://www.gov.uk/guidance/understanding-scaled-scores-at-key-stage-1?utm_source=36c460f0-d4c3-4291-a08d-4227fd051299&amp;utm_medium=email&amp;utm_campaign=govuk-notifications&amp;utm_content=immediat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uidance/understanding-scaled-scores-at-key-stage-1" TargetMode="External"/><Relationship Id="rId2" Type="http://schemas.openxmlformats.org/officeDocument/2006/relationships/hyperlink" Target="https://www.gov.uk/guidance/understanding-scaled-scores-at-key-stage-1?utm_source=36c460f0-d4c3-4291-a08d-4227fd051299&amp;utm_medium=email&amp;utm_campaign=govuk-notifications&amp;utm_content=immediat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hyperlink" Target="https://www.gov.uk/guidance/understanding-scaled-scores-at-key-stage-1"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uidance/understanding-scaled-scores-at-key-stage-1"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hyperlink" Target="https://www.gov.uk/government/publications/key-stage-1-tests-2022-mathematics-test-material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2" Type="http://schemas.openxmlformats.org/officeDocument/2006/relationships/hyperlink" Target="https://www.gov.uk/guidance/understanding-scaled-scores-at-key-stage-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2022-scaled-scores-at-key-stage-1" TargetMode="External"/><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s://www.gov.uk/government/publications/pre-key-stage-1-standar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8592"/>
            <a:ext cx="10363200" cy="1470025"/>
          </a:xfrm>
        </p:spPr>
        <p:txBody>
          <a:bodyPr/>
          <a:lstStyle/>
          <a:p>
            <a:r>
              <a:rPr lang="en-GB" b="1" dirty="0">
                <a:solidFill>
                  <a:srgbClr val="0070C0"/>
                </a:solidFill>
              </a:rPr>
              <a:t>2022 Key Stage 1 SATs</a:t>
            </a:r>
            <a:br>
              <a:rPr lang="en-GB" b="1" dirty="0">
                <a:solidFill>
                  <a:srgbClr val="0070C0"/>
                </a:solidFill>
              </a:rPr>
            </a:br>
            <a:r>
              <a:rPr lang="en-GB" b="1" dirty="0">
                <a:solidFill>
                  <a:srgbClr val="0070C0"/>
                </a:solidFill>
              </a:rPr>
              <a:t>Mathematics</a:t>
            </a:r>
          </a:p>
        </p:txBody>
      </p:sp>
      <p:sp>
        <p:nvSpPr>
          <p:cNvPr id="3" name="Subtitle 2"/>
          <p:cNvSpPr>
            <a:spLocks noGrp="1"/>
          </p:cNvSpPr>
          <p:nvPr>
            <p:ph type="subTitle" idx="1"/>
          </p:nvPr>
        </p:nvSpPr>
        <p:spPr>
          <a:xfrm>
            <a:off x="436922" y="4181004"/>
            <a:ext cx="3463869" cy="1752600"/>
          </a:xfrm>
        </p:spPr>
        <p:txBody>
          <a:bodyPr/>
          <a:lstStyle/>
          <a:p>
            <a:pPr algn="l"/>
            <a:r>
              <a:rPr lang="en-GB" sz="2000" dirty="0"/>
              <a:t>Arithmetic Paper 1</a:t>
            </a:r>
          </a:p>
          <a:p>
            <a:pPr algn="l"/>
            <a:r>
              <a:rPr lang="en-GB" sz="2000" dirty="0"/>
              <a:t>Reasoning Paper 2</a:t>
            </a:r>
          </a:p>
          <a:p>
            <a:pPr algn="l"/>
            <a:r>
              <a:rPr lang="en-GB" sz="2000" dirty="0"/>
              <a:t>Pre- Key Stage 1 Standards</a:t>
            </a:r>
          </a:p>
        </p:txBody>
      </p:sp>
      <p:pic>
        <p:nvPicPr>
          <p:cNvPr id="8" name="Picture 7" descr="Graphical user interface, application, table&#10;&#10;Description automatically generated">
            <a:extLst>
              <a:ext uri="{FF2B5EF4-FFF2-40B4-BE49-F238E27FC236}">
                <a16:creationId xmlns:a16="http://schemas.microsoft.com/office/drawing/2014/main" id="{8532F1A7-15AD-029E-2B8C-946F49441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3099">
            <a:off x="9284986" y="1256446"/>
            <a:ext cx="2281193" cy="3217984"/>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able&#10;&#10;Description automatically generated">
            <a:extLst>
              <a:ext uri="{FF2B5EF4-FFF2-40B4-BE49-F238E27FC236}">
                <a16:creationId xmlns:a16="http://schemas.microsoft.com/office/drawing/2014/main" id="{0E744C1E-3779-D909-C346-876A3FD04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6840">
            <a:off x="8384489" y="3133726"/>
            <a:ext cx="2221705" cy="3257549"/>
          </a:xfrm>
          <a:prstGeom prst="rect">
            <a:avLst/>
          </a:prstGeom>
          <a:ln>
            <a:noFill/>
          </a:ln>
          <a:effectLst>
            <a:outerShdw blurRad="292100" dist="139700" dir="2700000" algn="tl" rotWithShape="0">
              <a:srgbClr val="333333">
                <a:alpha val="65000"/>
              </a:srgbClr>
            </a:outerShdw>
          </a:effectLst>
        </p:spPr>
      </p:pic>
      <p:pic>
        <p:nvPicPr>
          <p:cNvPr id="12" name="Picture 11" descr="Text, letter&#10;&#10;Description automatically generated">
            <a:extLst>
              <a:ext uri="{FF2B5EF4-FFF2-40B4-BE49-F238E27FC236}">
                <a16:creationId xmlns:a16="http://schemas.microsoft.com/office/drawing/2014/main" id="{180752FF-AD08-00F0-CF58-FCB2EBAED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740" y="2632601"/>
            <a:ext cx="2170851" cy="3096807"/>
          </a:xfrm>
          <a:prstGeom prst="rect">
            <a:avLst/>
          </a:prstGeom>
          <a:ln>
            <a:noFill/>
          </a:ln>
          <a:effectLst>
            <a:outerShdw blurRad="292100" dist="139700" dir="2700000" algn="tl" rotWithShape="0">
              <a:srgbClr val="333333">
                <a:alpha val="65000"/>
              </a:srgbClr>
            </a:outerShdw>
          </a:effectLst>
        </p:spPr>
      </p:pic>
      <p:pic>
        <p:nvPicPr>
          <p:cNvPr id="14" name="Picture 13" descr="Text, application&#10;&#10;Description automatically generated">
            <a:extLst>
              <a:ext uri="{FF2B5EF4-FFF2-40B4-BE49-F238E27FC236}">
                <a16:creationId xmlns:a16="http://schemas.microsoft.com/office/drawing/2014/main" id="{300135B8-4AFA-82D2-DAEF-C99BFECE7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15" y="302811"/>
            <a:ext cx="2284845" cy="3284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9172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47" y="320145"/>
            <a:ext cx="3610743" cy="562074"/>
          </a:xfrm>
        </p:spPr>
        <p:txBody>
          <a:bodyPr/>
          <a:lstStyle/>
          <a:p>
            <a:pPr algn="l"/>
            <a:r>
              <a:rPr lang="en-GB" b="1" dirty="0">
                <a:solidFill>
                  <a:srgbClr val="0070C0"/>
                </a:solidFill>
              </a:rPr>
              <a:t>Pre Key Stage 1</a:t>
            </a:r>
          </a:p>
        </p:txBody>
      </p:sp>
      <p:pic>
        <p:nvPicPr>
          <p:cNvPr id="4" name="Picture 3" descr="Graphical user interface, text, application&#10;&#10;Description automatically generated">
            <a:extLst>
              <a:ext uri="{FF2B5EF4-FFF2-40B4-BE49-F238E27FC236}">
                <a16:creationId xmlns:a16="http://schemas.microsoft.com/office/drawing/2014/main" id="{F56E13DD-9C4C-19F1-856B-998FCECD8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190" y="0"/>
            <a:ext cx="5501473" cy="6858000"/>
          </a:xfrm>
          <a:prstGeom prst="rect">
            <a:avLst/>
          </a:prstGeom>
        </p:spPr>
      </p:pic>
    </p:spTree>
    <p:extLst>
      <p:ext uri="{BB962C8B-B14F-4D97-AF65-F5344CB8AC3E}">
        <p14:creationId xmlns:p14="http://schemas.microsoft.com/office/powerpoint/2010/main" val="3329535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353E3A-E06D-422D-810A-69B98532109B}"/>
              </a:ext>
            </a:extLst>
          </p:cNvPr>
          <p:cNvSpPr txBox="1"/>
          <p:nvPr/>
        </p:nvSpPr>
        <p:spPr>
          <a:xfrm>
            <a:off x="409354" y="338913"/>
            <a:ext cx="3881191" cy="830997"/>
          </a:xfrm>
          <a:prstGeom prst="rect">
            <a:avLst/>
          </a:prstGeom>
          <a:noFill/>
        </p:spPr>
        <p:txBody>
          <a:bodyPr wrap="none" rtlCol="0">
            <a:spAutoFit/>
          </a:bodyPr>
          <a:lstStyle/>
          <a:p>
            <a:r>
              <a:rPr lang="en-GB" sz="2400" b="1" dirty="0">
                <a:solidFill>
                  <a:srgbClr val="0070C0"/>
                </a:solidFill>
              </a:rPr>
              <a:t>Key Stage 1 Mathematics</a:t>
            </a:r>
          </a:p>
          <a:p>
            <a:r>
              <a:rPr lang="en-GB" sz="2400" b="1" dirty="0">
                <a:solidFill>
                  <a:srgbClr val="0070C0"/>
                </a:solidFill>
              </a:rPr>
              <a:t>Mark Scheme</a:t>
            </a:r>
          </a:p>
        </p:txBody>
      </p:sp>
      <p:sp>
        <p:nvSpPr>
          <p:cNvPr id="7" name="TextBox 6">
            <a:extLst>
              <a:ext uri="{FF2B5EF4-FFF2-40B4-BE49-F238E27FC236}">
                <a16:creationId xmlns:a16="http://schemas.microsoft.com/office/drawing/2014/main" id="{F4C883DF-3D85-1EA0-B61F-A940801A7A03}"/>
              </a:ext>
            </a:extLst>
          </p:cNvPr>
          <p:cNvSpPr txBox="1"/>
          <p:nvPr/>
        </p:nvSpPr>
        <p:spPr>
          <a:xfrm>
            <a:off x="409354" y="3919225"/>
            <a:ext cx="2482703" cy="1477328"/>
          </a:xfrm>
          <a:prstGeom prst="rect">
            <a:avLst/>
          </a:prstGeom>
          <a:noFill/>
        </p:spPr>
        <p:txBody>
          <a:bodyPr wrap="square">
            <a:spAutoFit/>
          </a:bodyPr>
          <a:lstStyle/>
          <a:p>
            <a:r>
              <a:rPr lang="en-US" dirty="0">
                <a:hlinkClick r:id="rId2"/>
              </a:rPr>
              <a:t>https://www.gov.uk/government/publications/key-stage-1-tests-2022-mathematics-test-materials</a:t>
            </a:r>
            <a:r>
              <a:rPr lang="en-US" dirty="0"/>
              <a:t> </a:t>
            </a:r>
          </a:p>
        </p:txBody>
      </p:sp>
      <p:pic>
        <p:nvPicPr>
          <p:cNvPr id="10" name="Picture 9" descr="Table&#10;&#10;Description automatically generated">
            <a:extLst>
              <a:ext uri="{FF2B5EF4-FFF2-40B4-BE49-F238E27FC236}">
                <a16:creationId xmlns:a16="http://schemas.microsoft.com/office/drawing/2014/main" id="{D077F5E1-915B-C9C0-4D91-3AB344D39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675" y="171450"/>
            <a:ext cx="4461204" cy="6551719"/>
          </a:xfrm>
          <a:prstGeom prst="rect">
            <a:avLst/>
          </a:prstGeom>
        </p:spPr>
      </p:pic>
    </p:spTree>
    <p:extLst>
      <p:ext uri="{BB962C8B-B14F-4D97-AF65-F5344CB8AC3E}">
        <p14:creationId xmlns:p14="http://schemas.microsoft.com/office/powerpoint/2010/main" val="26875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4C30EB-6142-F7FB-C34C-FCDC7EDFC325}"/>
              </a:ext>
            </a:extLst>
          </p:cNvPr>
          <p:cNvSpPr txBox="1"/>
          <p:nvPr/>
        </p:nvSpPr>
        <p:spPr>
          <a:xfrm>
            <a:off x="3280144" y="5962650"/>
            <a:ext cx="6220046" cy="646331"/>
          </a:xfrm>
          <a:prstGeom prst="rect">
            <a:avLst/>
          </a:prstGeom>
          <a:noFill/>
        </p:spPr>
        <p:txBody>
          <a:bodyPr wrap="square">
            <a:spAutoFit/>
          </a:bodyPr>
          <a:lstStyle/>
          <a:p>
            <a:r>
              <a:rPr lang="en-US" dirty="0">
                <a:hlinkClick r:id="rId2"/>
              </a:rPr>
              <a:t>https://www.gov.uk/government/publications/key-stage-1-tests-2022-mathematics-test-materials</a:t>
            </a:r>
            <a:r>
              <a:rPr lang="en-US" dirty="0"/>
              <a:t> </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50D534FC-A1F9-0AE4-9958-8A9ACE71D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25" y="148010"/>
            <a:ext cx="8550497" cy="5386014"/>
          </a:xfrm>
          <a:prstGeom prst="rect">
            <a:avLst/>
          </a:prstGeom>
        </p:spPr>
      </p:pic>
    </p:spTree>
    <p:extLst>
      <p:ext uri="{BB962C8B-B14F-4D97-AF65-F5344CB8AC3E}">
        <p14:creationId xmlns:p14="http://schemas.microsoft.com/office/powerpoint/2010/main" val="284769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35E1B-AFBF-821C-F599-3B0EC86BA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4" y="210879"/>
            <a:ext cx="7835900" cy="609600"/>
          </a:xfrm>
          <a:prstGeom prst="rect">
            <a:avLst/>
          </a:prstGeom>
        </p:spPr>
      </p:pic>
      <p:pic>
        <p:nvPicPr>
          <p:cNvPr id="5" name="Picture 4" descr="Table&#10;&#10;Description automatically generated">
            <a:extLst>
              <a:ext uri="{FF2B5EF4-FFF2-40B4-BE49-F238E27FC236}">
                <a16:creationId xmlns:a16="http://schemas.microsoft.com/office/drawing/2014/main" id="{A2FC6AC3-94B6-F7AD-2B4D-1119D2D2D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605" y="820479"/>
            <a:ext cx="5114328" cy="6037521"/>
          </a:xfrm>
          <a:prstGeom prst="rect">
            <a:avLst/>
          </a:prstGeom>
        </p:spPr>
      </p:pic>
      <p:sp>
        <p:nvSpPr>
          <p:cNvPr id="10" name="TextBox 9">
            <a:extLst>
              <a:ext uri="{FF2B5EF4-FFF2-40B4-BE49-F238E27FC236}">
                <a16:creationId xmlns:a16="http://schemas.microsoft.com/office/drawing/2014/main" id="{FABC0D01-477F-EF48-FE26-E2D3005A847F}"/>
              </a:ext>
            </a:extLst>
          </p:cNvPr>
          <p:cNvSpPr txBox="1"/>
          <p:nvPr/>
        </p:nvSpPr>
        <p:spPr>
          <a:xfrm>
            <a:off x="199604" y="4344528"/>
            <a:ext cx="3287875" cy="1200329"/>
          </a:xfrm>
          <a:prstGeom prst="rect">
            <a:avLst/>
          </a:prstGeom>
          <a:noFill/>
        </p:spPr>
        <p:txBody>
          <a:bodyPr wrap="square">
            <a:spAutoFit/>
          </a:bodyPr>
          <a:lstStyle/>
          <a:p>
            <a:r>
              <a:rPr lang="en-US" dirty="0">
                <a:hlinkClick r:id="rId4"/>
              </a:rPr>
              <a:t>https://www.gov.uk/government/publications/key-stage-1-tests-2022-mathematics-test-materials</a:t>
            </a:r>
            <a:r>
              <a:rPr lang="en-US" dirty="0"/>
              <a:t> </a:t>
            </a:r>
          </a:p>
        </p:txBody>
      </p:sp>
    </p:spTree>
    <p:extLst>
      <p:ext uri="{BB962C8B-B14F-4D97-AF65-F5344CB8AC3E}">
        <p14:creationId xmlns:p14="http://schemas.microsoft.com/office/powerpoint/2010/main" val="311180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DE57-F2B9-4827-84FB-C7446BE044CF}"/>
              </a:ext>
            </a:extLst>
          </p:cNvPr>
          <p:cNvSpPr>
            <a:spLocks noGrp="1"/>
          </p:cNvSpPr>
          <p:nvPr>
            <p:ph type="title"/>
          </p:nvPr>
        </p:nvSpPr>
        <p:spPr/>
        <p:txBody>
          <a:bodyPr/>
          <a:lstStyle/>
          <a:p>
            <a:r>
              <a:rPr lang="en-GB" b="1" dirty="0">
                <a:solidFill>
                  <a:srgbClr val="0070C0"/>
                </a:solidFill>
              </a:rPr>
              <a:t>Key Stage 1 Arithmetic Paper 2022</a:t>
            </a:r>
            <a:br>
              <a:rPr lang="en-GB" b="1" dirty="0">
                <a:solidFill>
                  <a:srgbClr val="0070C0"/>
                </a:solidFill>
              </a:rPr>
            </a:br>
            <a:endParaRPr lang="en-GB" b="1" dirty="0">
              <a:solidFill>
                <a:srgbClr val="0070C0"/>
              </a:solidFill>
            </a:endParaRPr>
          </a:p>
        </p:txBody>
      </p:sp>
      <p:sp>
        <p:nvSpPr>
          <p:cNvPr id="15" name="TextBox 14">
            <a:extLst>
              <a:ext uri="{FF2B5EF4-FFF2-40B4-BE49-F238E27FC236}">
                <a16:creationId xmlns:a16="http://schemas.microsoft.com/office/drawing/2014/main" id="{E6E15AEE-A793-5CFF-0CF6-EADED1B45A07}"/>
              </a:ext>
            </a:extLst>
          </p:cNvPr>
          <p:cNvSpPr txBox="1"/>
          <p:nvPr/>
        </p:nvSpPr>
        <p:spPr>
          <a:xfrm>
            <a:off x="3280144" y="5962650"/>
            <a:ext cx="6220046" cy="646331"/>
          </a:xfrm>
          <a:prstGeom prst="rect">
            <a:avLst/>
          </a:prstGeom>
          <a:noFill/>
        </p:spPr>
        <p:txBody>
          <a:bodyPr wrap="square">
            <a:spAutoFit/>
          </a:bodyPr>
          <a:lstStyle/>
          <a:p>
            <a:r>
              <a:rPr lang="en-US" dirty="0">
                <a:hlinkClick r:id="rId3"/>
              </a:rPr>
              <a:t>https://www.gov.uk/government/publications/key-stage-1-tests-2022-mathematics-test-materials</a:t>
            </a:r>
            <a:r>
              <a:rPr lang="en-US" dirty="0"/>
              <a:t> </a:t>
            </a:r>
          </a:p>
        </p:txBody>
      </p:sp>
      <p:pic>
        <p:nvPicPr>
          <p:cNvPr id="4" name="Picture 3" descr="Text&#10;&#10;Description automatically generated with low confidence">
            <a:extLst>
              <a:ext uri="{FF2B5EF4-FFF2-40B4-BE49-F238E27FC236}">
                <a16:creationId xmlns:a16="http://schemas.microsoft.com/office/drawing/2014/main" id="{1F2284E5-EDBB-D8BC-E624-EF80FAB89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87" y="1023357"/>
            <a:ext cx="3110922" cy="78856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CE4D9CC-F49D-B6A0-732A-1D069EFE7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586" y="2086934"/>
            <a:ext cx="3355692" cy="6711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6E1E28F-F7D7-EFE7-BC31-CAC33F3308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586" y="3040711"/>
            <a:ext cx="3655217" cy="78856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039F1CB4-5FDF-5C94-4273-5BF45AA78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586" y="4067505"/>
            <a:ext cx="3549814" cy="67340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FF78A7F-E377-9F91-949C-6068F1415A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586" y="5027671"/>
            <a:ext cx="3273485" cy="683086"/>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39E8AA17-78F1-3343-59A6-09F3D5F636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6588" y="1122614"/>
            <a:ext cx="3110922" cy="686364"/>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003341-15EB-8997-2F96-EA02754FE1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9257" y="2014200"/>
            <a:ext cx="3273485" cy="67974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D3FD8521-1608-8FB8-8293-9A6FE96E53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2415" y="2985042"/>
            <a:ext cx="3375671" cy="705101"/>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74BB640B-DCF5-ADD8-08B9-AE45A78D65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76588" y="3943495"/>
            <a:ext cx="3427326" cy="70510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61684E2-1708-C0A0-3D53-96F970BC96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38038" y="4968083"/>
            <a:ext cx="3188021" cy="673406"/>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F99EC14A-6611-9D0A-F2C6-8B967A96CE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72602" y="1391042"/>
            <a:ext cx="3370727" cy="705101"/>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0DFFE80B-9251-EF7C-ED36-423B562805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72602" y="2435718"/>
            <a:ext cx="3188021" cy="72566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08C283F-D20D-1F95-7509-8DA1587D2C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72602" y="3426974"/>
            <a:ext cx="3442470" cy="725662"/>
          </a:xfrm>
          <a:prstGeom prst="rect">
            <a:avLst/>
          </a:prstGeom>
        </p:spPr>
      </p:pic>
    </p:spTree>
    <p:extLst>
      <p:ext uri="{BB962C8B-B14F-4D97-AF65-F5344CB8AC3E}">
        <p14:creationId xmlns:p14="http://schemas.microsoft.com/office/powerpoint/2010/main" val="2504129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DE57-F2B9-4827-84FB-C7446BE044CF}"/>
              </a:ext>
            </a:extLst>
          </p:cNvPr>
          <p:cNvSpPr>
            <a:spLocks noGrp="1"/>
          </p:cNvSpPr>
          <p:nvPr>
            <p:ph type="title"/>
          </p:nvPr>
        </p:nvSpPr>
        <p:spPr/>
        <p:txBody>
          <a:bodyPr/>
          <a:lstStyle/>
          <a:p>
            <a:r>
              <a:rPr lang="en-GB" b="1" dirty="0">
                <a:solidFill>
                  <a:srgbClr val="0070C0"/>
                </a:solidFill>
              </a:rPr>
              <a:t>Key Stage 1 Arithmetic Paper 2022</a:t>
            </a:r>
            <a:br>
              <a:rPr lang="en-GB" b="1" dirty="0">
                <a:solidFill>
                  <a:srgbClr val="0070C0"/>
                </a:solidFill>
              </a:rPr>
            </a:br>
            <a:endParaRPr lang="en-GB" b="1" dirty="0">
              <a:solidFill>
                <a:srgbClr val="0070C0"/>
              </a:solidFill>
            </a:endParaRPr>
          </a:p>
        </p:txBody>
      </p:sp>
      <p:sp>
        <p:nvSpPr>
          <p:cNvPr id="15" name="TextBox 14">
            <a:extLst>
              <a:ext uri="{FF2B5EF4-FFF2-40B4-BE49-F238E27FC236}">
                <a16:creationId xmlns:a16="http://schemas.microsoft.com/office/drawing/2014/main" id="{E6E15AEE-A793-5CFF-0CF6-EADED1B45A07}"/>
              </a:ext>
            </a:extLst>
          </p:cNvPr>
          <p:cNvSpPr txBox="1"/>
          <p:nvPr/>
        </p:nvSpPr>
        <p:spPr>
          <a:xfrm>
            <a:off x="3280144" y="5962650"/>
            <a:ext cx="6220046" cy="646331"/>
          </a:xfrm>
          <a:prstGeom prst="rect">
            <a:avLst/>
          </a:prstGeom>
          <a:noFill/>
        </p:spPr>
        <p:txBody>
          <a:bodyPr wrap="square">
            <a:spAutoFit/>
          </a:bodyPr>
          <a:lstStyle/>
          <a:p>
            <a:r>
              <a:rPr lang="en-US" dirty="0">
                <a:hlinkClick r:id="rId3"/>
              </a:rPr>
              <a:t>https://www.gov.uk/government/publications/key-stage-1-tests-2022-mathematics-test-materials</a:t>
            </a:r>
            <a:r>
              <a:rPr lang="en-US" dirty="0"/>
              <a:t> </a:t>
            </a:r>
          </a:p>
        </p:txBody>
      </p:sp>
      <p:pic>
        <p:nvPicPr>
          <p:cNvPr id="5" name="Picture 4" descr="Shape&#10;&#10;Description automatically generated">
            <a:extLst>
              <a:ext uri="{FF2B5EF4-FFF2-40B4-BE49-F238E27FC236}">
                <a16:creationId xmlns:a16="http://schemas.microsoft.com/office/drawing/2014/main" id="{7A735A7D-D7BC-62A9-B92F-272E66ACF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40" y="1228451"/>
            <a:ext cx="3628554" cy="614581"/>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9FA63264-A972-0B0E-7B8E-540F636BC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85" y="2146509"/>
            <a:ext cx="3494471" cy="650336"/>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BE0A2260-9A21-40E2-A01D-556A7F028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385" y="3100322"/>
            <a:ext cx="3235002" cy="650336"/>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82A51ECF-5872-BB26-BD7A-A6B0D5EAD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385" y="4095171"/>
            <a:ext cx="3299691" cy="646331"/>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137016E9-0823-5CB3-DFCB-840CBDF211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130" y="5048984"/>
            <a:ext cx="3235002" cy="707914"/>
          </a:xfrm>
          <a:prstGeom prst="rect">
            <a:avLst/>
          </a:prstGeom>
        </p:spPr>
      </p:pic>
      <p:pic>
        <p:nvPicPr>
          <p:cNvPr id="25" name="Picture 24" descr="Shape, rectangle&#10;&#10;Description automatically generated">
            <a:extLst>
              <a:ext uri="{FF2B5EF4-FFF2-40B4-BE49-F238E27FC236}">
                <a16:creationId xmlns:a16="http://schemas.microsoft.com/office/drawing/2014/main" id="{FC75A881-C2E4-CBFF-DF76-7407D9E70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2759" y="1272408"/>
            <a:ext cx="3274954" cy="614580"/>
          </a:xfrm>
          <a:prstGeom prst="rect">
            <a:avLst/>
          </a:prstGeom>
        </p:spPr>
      </p:pic>
      <p:pic>
        <p:nvPicPr>
          <p:cNvPr id="27" name="Picture 26" descr="Shape&#10;&#10;Description automatically generated">
            <a:extLst>
              <a:ext uri="{FF2B5EF4-FFF2-40B4-BE49-F238E27FC236}">
                <a16:creationId xmlns:a16="http://schemas.microsoft.com/office/drawing/2014/main" id="{4A528A95-C6C9-6DD7-17CC-265B6641C8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2759" y="2112504"/>
            <a:ext cx="2806481" cy="575329"/>
          </a:xfrm>
          <a:prstGeom prst="rect">
            <a:avLst/>
          </a:prstGeom>
        </p:spPr>
      </p:pic>
      <p:pic>
        <p:nvPicPr>
          <p:cNvPr id="29" name="Picture 28" descr="Text&#10;&#10;Description automatically generated with low confidence">
            <a:extLst>
              <a:ext uri="{FF2B5EF4-FFF2-40B4-BE49-F238E27FC236}">
                <a16:creationId xmlns:a16="http://schemas.microsoft.com/office/drawing/2014/main" id="{300F3D62-A70D-384F-56DB-5799102C85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2759" y="3020222"/>
            <a:ext cx="3175100" cy="646331"/>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B95B4805-349D-4688-61B3-F9E1E84C02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8974" y="4095171"/>
            <a:ext cx="2810266" cy="575330"/>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FA87EE70-4A52-2798-B3F8-30DCF8C2D5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2760" y="5037053"/>
            <a:ext cx="3175100" cy="677464"/>
          </a:xfrm>
          <a:prstGeom prst="rect">
            <a:avLst/>
          </a:prstGeom>
        </p:spPr>
      </p:pic>
      <p:pic>
        <p:nvPicPr>
          <p:cNvPr id="36" name="Picture 35" descr="Shape&#10;&#10;Description automatically generated with low confidence">
            <a:extLst>
              <a:ext uri="{FF2B5EF4-FFF2-40B4-BE49-F238E27FC236}">
                <a16:creationId xmlns:a16="http://schemas.microsoft.com/office/drawing/2014/main" id="{71C7F3F9-F163-090F-CC57-9905ED0573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75563" y="1816149"/>
            <a:ext cx="3156199" cy="631240"/>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E7E2B256-3790-391F-8BB9-0861ABD6D9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75563" y="2812656"/>
            <a:ext cx="3333708" cy="646331"/>
          </a:xfrm>
          <a:prstGeom prst="rect">
            <a:avLst/>
          </a:prstGeom>
        </p:spPr>
      </p:pic>
    </p:spTree>
    <p:extLst>
      <p:ext uri="{BB962C8B-B14F-4D97-AF65-F5344CB8AC3E}">
        <p14:creationId xmlns:p14="http://schemas.microsoft.com/office/powerpoint/2010/main" val="137046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7F3A-422D-4CD2-9B8A-E770F487295B}"/>
              </a:ext>
            </a:extLst>
          </p:cNvPr>
          <p:cNvSpPr>
            <a:spLocks noGrp="1"/>
          </p:cNvSpPr>
          <p:nvPr>
            <p:ph type="title"/>
          </p:nvPr>
        </p:nvSpPr>
        <p:spPr>
          <a:xfrm>
            <a:off x="609601" y="274638"/>
            <a:ext cx="8174567" cy="766762"/>
          </a:xfrm>
          <a:solidFill>
            <a:schemeClr val="accent5">
              <a:lumMod val="40000"/>
              <a:lumOff val="60000"/>
            </a:schemeClr>
          </a:solidFill>
        </p:spPr>
        <p:txBody>
          <a:bodyPr/>
          <a:lstStyle/>
          <a:p>
            <a:r>
              <a:rPr lang="en-GB" sz="2400" b="1" dirty="0">
                <a:solidFill>
                  <a:srgbClr val="0070C0"/>
                </a:solidFill>
              </a:rPr>
              <a:t>2022: KS1 Arithmetic Paper</a:t>
            </a:r>
            <a:br>
              <a:rPr lang="en-GB" sz="2400" b="1" dirty="0">
                <a:solidFill>
                  <a:srgbClr val="0070C0"/>
                </a:solidFill>
              </a:rPr>
            </a:br>
            <a:r>
              <a:rPr lang="en-GB" sz="2400" b="1" dirty="0">
                <a:solidFill>
                  <a:srgbClr val="0070C0"/>
                </a:solidFill>
              </a:rPr>
              <a:t>Addition and subtraction</a:t>
            </a:r>
            <a:endParaRPr lang="en-GB" sz="2400" dirty="0"/>
          </a:p>
        </p:txBody>
      </p:sp>
      <p:sp>
        <p:nvSpPr>
          <p:cNvPr id="39" name="TextBox 38">
            <a:extLst>
              <a:ext uri="{FF2B5EF4-FFF2-40B4-BE49-F238E27FC236}">
                <a16:creationId xmlns:a16="http://schemas.microsoft.com/office/drawing/2014/main" id="{54851BEC-F077-1F15-F74B-0CA9EE700C8D}"/>
              </a:ext>
            </a:extLst>
          </p:cNvPr>
          <p:cNvSpPr txBox="1"/>
          <p:nvPr/>
        </p:nvSpPr>
        <p:spPr>
          <a:xfrm>
            <a:off x="3280144" y="5962650"/>
            <a:ext cx="6220046" cy="646331"/>
          </a:xfrm>
          <a:prstGeom prst="rect">
            <a:avLst/>
          </a:prstGeom>
          <a:noFill/>
        </p:spPr>
        <p:txBody>
          <a:bodyPr wrap="square">
            <a:spAutoFit/>
          </a:bodyPr>
          <a:lstStyle/>
          <a:p>
            <a:r>
              <a:rPr lang="en-US" dirty="0">
                <a:hlinkClick r:id="rId3"/>
              </a:rPr>
              <a:t>https://www.gov.uk/government/publications/key-stage-1-tests-2022-mathematics-test-materials</a:t>
            </a:r>
            <a:r>
              <a:rPr lang="en-US" dirty="0"/>
              <a:t> </a:t>
            </a:r>
          </a:p>
        </p:txBody>
      </p:sp>
      <p:pic>
        <p:nvPicPr>
          <p:cNvPr id="4" name="Picture 3" descr="A picture containing text&#10;&#10;Description automatically generated">
            <a:extLst>
              <a:ext uri="{FF2B5EF4-FFF2-40B4-BE49-F238E27FC236}">
                <a16:creationId xmlns:a16="http://schemas.microsoft.com/office/drawing/2014/main" id="{17CEBD60-65A3-6544-3C7E-373DF82DA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05" y="1195160"/>
            <a:ext cx="2723173" cy="635000"/>
          </a:xfrm>
          <a:prstGeom prst="rect">
            <a:avLst/>
          </a:prstGeom>
        </p:spPr>
      </p:pic>
      <p:pic>
        <p:nvPicPr>
          <p:cNvPr id="6" name="Picture 5" descr="Text&#10;&#10;Description automatically generated">
            <a:extLst>
              <a:ext uri="{FF2B5EF4-FFF2-40B4-BE49-F238E27FC236}">
                <a16:creationId xmlns:a16="http://schemas.microsoft.com/office/drawing/2014/main" id="{32097038-439E-0F5A-9435-AED9C68BC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205" y="1919248"/>
            <a:ext cx="2582014" cy="51851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127EE45-C73D-D6D4-0218-F6DB0551F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504" y="2496008"/>
            <a:ext cx="2772063" cy="6223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AF88327-36B5-4A26-277F-5CDACF586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304" y="3158348"/>
            <a:ext cx="2933700" cy="62230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F5F3D9FF-08D4-CAE7-17B3-111B031DC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547" y="3833649"/>
            <a:ext cx="2933700" cy="635000"/>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59CC8851-7AA8-BD4D-C426-B663CB01F6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47" y="4521878"/>
            <a:ext cx="3098800" cy="6477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A1DBC62-8281-8348-F2DA-449459599A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547" y="5209879"/>
            <a:ext cx="2849979" cy="607373"/>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FDDAF906-AA46-2375-E2C4-D063A9A95E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7271" y="1311852"/>
            <a:ext cx="3175000" cy="7493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66D8B20E-4C71-2A1A-5699-794BE14B7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6040" y="2853532"/>
            <a:ext cx="3111500" cy="673100"/>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896C013A-34E3-8F84-05C2-49AC2A15DC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47712" y="2050834"/>
            <a:ext cx="3136900" cy="660400"/>
          </a:xfrm>
          <a:prstGeom prst="rect">
            <a:avLst/>
          </a:prstGeom>
        </p:spPr>
      </p:pic>
      <p:pic>
        <p:nvPicPr>
          <p:cNvPr id="43" name="Picture 42" descr="A picture containing shape&#10;&#10;Description automatically generated">
            <a:extLst>
              <a:ext uri="{FF2B5EF4-FFF2-40B4-BE49-F238E27FC236}">
                <a16:creationId xmlns:a16="http://schemas.microsoft.com/office/drawing/2014/main" id="{B1964B3B-DF3A-D129-7A81-73CA6E6D5C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36040" y="1311852"/>
            <a:ext cx="3073400" cy="660400"/>
          </a:xfrm>
          <a:prstGeom prst="rect">
            <a:avLst/>
          </a:prstGeom>
        </p:spPr>
      </p:pic>
      <p:pic>
        <p:nvPicPr>
          <p:cNvPr id="45" name="Picture 44" descr="Shape, rectangle&#10;&#10;Description automatically generated">
            <a:extLst>
              <a:ext uri="{FF2B5EF4-FFF2-40B4-BE49-F238E27FC236}">
                <a16:creationId xmlns:a16="http://schemas.microsoft.com/office/drawing/2014/main" id="{818AEAFC-B2A2-D423-1749-32B4F40044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48347" y="5201246"/>
            <a:ext cx="3213100" cy="647700"/>
          </a:xfrm>
          <a:prstGeom prst="rect">
            <a:avLst/>
          </a:prstGeom>
        </p:spPr>
      </p:pic>
      <p:pic>
        <p:nvPicPr>
          <p:cNvPr id="47" name="Picture 46" descr="Text&#10;&#10;Description automatically generated">
            <a:extLst>
              <a:ext uri="{FF2B5EF4-FFF2-40B4-BE49-F238E27FC236}">
                <a16:creationId xmlns:a16="http://schemas.microsoft.com/office/drawing/2014/main" id="{4B70BBD8-89ED-DF7C-8C53-21D83F33386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36321" y="3671274"/>
            <a:ext cx="3136900" cy="673100"/>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9F0B95FA-4783-9108-5BF2-60FD060019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42671" y="4452523"/>
            <a:ext cx="3124200" cy="698500"/>
          </a:xfrm>
          <a:prstGeom prst="rect">
            <a:avLst/>
          </a:prstGeom>
        </p:spPr>
      </p:pic>
      <p:pic>
        <p:nvPicPr>
          <p:cNvPr id="51" name="Picture 50" descr="A picture containing shape&#10;&#10;Description automatically generated">
            <a:extLst>
              <a:ext uri="{FF2B5EF4-FFF2-40B4-BE49-F238E27FC236}">
                <a16:creationId xmlns:a16="http://schemas.microsoft.com/office/drawing/2014/main" id="{F2E09828-8EBC-2649-592D-FCB1387C610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13199" y="2969207"/>
            <a:ext cx="3429000" cy="609600"/>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48FBF3B3-A009-A01D-B212-EDE93D6BD9A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13199" y="2178508"/>
            <a:ext cx="3086100" cy="635000"/>
          </a:xfrm>
          <a:prstGeom prst="rect">
            <a:avLst/>
          </a:prstGeom>
        </p:spPr>
      </p:pic>
      <p:pic>
        <p:nvPicPr>
          <p:cNvPr id="55" name="Picture 54" descr="A picture containing text&#10;&#10;Description automatically generated">
            <a:extLst>
              <a:ext uri="{FF2B5EF4-FFF2-40B4-BE49-F238E27FC236}">
                <a16:creationId xmlns:a16="http://schemas.microsoft.com/office/drawing/2014/main" id="{862C3046-681F-676E-36A4-39CCDE1817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55090" y="3633174"/>
            <a:ext cx="3086100" cy="711200"/>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D29F9EE7-9501-A102-DFD1-C4E8F94D76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71468" y="4414404"/>
            <a:ext cx="3111500" cy="749300"/>
          </a:xfrm>
          <a:prstGeom prst="rect">
            <a:avLst/>
          </a:prstGeom>
        </p:spPr>
      </p:pic>
    </p:spTree>
    <p:extLst>
      <p:ext uri="{BB962C8B-B14F-4D97-AF65-F5344CB8AC3E}">
        <p14:creationId xmlns:p14="http://schemas.microsoft.com/office/powerpoint/2010/main" val="2034515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7265A7-C295-4A66-9793-B67912BE9064}"/>
              </a:ext>
            </a:extLst>
          </p:cNvPr>
          <p:cNvSpPr>
            <a:spLocks noGrp="1"/>
          </p:cNvSpPr>
          <p:nvPr>
            <p:ph type="title"/>
          </p:nvPr>
        </p:nvSpPr>
        <p:spPr>
          <a:xfrm>
            <a:off x="609600" y="274638"/>
            <a:ext cx="8174038" cy="777363"/>
          </a:xfrm>
          <a:solidFill>
            <a:schemeClr val="accent5">
              <a:lumMod val="40000"/>
              <a:lumOff val="60000"/>
            </a:schemeClr>
          </a:solidFill>
        </p:spPr>
        <p:txBody>
          <a:bodyPr/>
          <a:lstStyle/>
          <a:p>
            <a:r>
              <a:rPr lang="en-GB" sz="2400" b="1" dirty="0">
                <a:solidFill>
                  <a:srgbClr val="0070C0"/>
                </a:solidFill>
              </a:rPr>
              <a:t>2022: KS1 Arithmetic Paper</a:t>
            </a:r>
            <a:br>
              <a:rPr lang="en-GB" sz="2400" b="1" dirty="0">
                <a:solidFill>
                  <a:srgbClr val="0070C0"/>
                </a:solidFill>
              </a:rPr>
            </a:br>
            <a:r>
              <a:rPr lang="en-GB" sz="2400" b="1" dirty="0">
                <a:solidFill>
                  <a:srgbClr val="0070C0"/>
                </a:solidFill>
              </a:rPr>
              <a:t>Multiplication and Division</a:t>
            </a:r>
            <a:endParaRPr lang="en-GB" sz="2400" dirty="0"/>
          </a:p>
        </p:txBody>
      </p:sp>
      <p:sp>
        <p:nvSpPr>
          <p:cNvPr id="9" name="TextBox 8">
            <a:extLst>
              <a:ext uri="{FF2B5EF4-FFF2-40B4-BE49-F238E27FC236}">
                <a16:creationId xmlns:a16="http://schemas.microsoft.com/office/drawing/2014/main" id="{EA8210B4-4771-872D-8112-EFC955FD9959}"/>
              </a:ext>
            </a:extLst>
          </p:cNvPr>
          <p:cNvSpPr txBox="1"/>
          <p:nvPr/>
        </p:nvSpPr>
        <p:spPr>
          <a:xfrm>
            <a:off x="3280144" y="5962650"/>
            <a:ext cx="6220046" cy="646331"/>
          </a:xfrm>
          <a:prstGeom prst="rect">
            <a:avLst/>
          </a:prstGeom>
          <a:noFill/>
        </p:spPr>
        <p:txBody>
          <a:bodyPr wrap="square">
            <a:spAutoFit/>
          </a:bodyPr>
          <a:lstStyle/>
          <a:p>
            <a:r>
              <a:rPr lang="en-US" dirty="0">
                <a:hlinkClick r:id="rId2"/>
              </a:rPr>
              <a:t>https://www.gov.uk/government/publications/key-stage-1-tests-2022-mathematics-test-materials</a:t>
            </a:r>
            <a:r>
              <a:rPr lang="en-US" dirty="0"/>
              <a:t> </a:t>
            </a:r>
          </a:p>
        </p:txBody>
      </p:sp>
      <p:pic>
        <p:nvPicPr>
          <p:cNvPr id="10" name="Picture 9" descr="A picture containing text&#10;&#10;Description automatically generated">
            <a:extLst>
              <a:ext uri="{FF2B5EF4-FFF2-40B4-BE49-F238E27FC236}">
                <a16:creationId xmlns:a16="http://schemas.microsoft.com/office/drawing/2014/main" id="{2E191087-3CD6-CCED-F8C1-F1A2B315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94" y="1228724"/>
            <a:ext cx="3577219" cy="94643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F5AA28B-0E6D-FB4E-9649-5FFB90462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94" y="2497674"/>
            <a:ext cx="4094316" cy="93132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6459C0D6-BB81-0280-6DF0-2488FFB4A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093" y="3976688"/>
            <a:ext cx="4184605" cy="89798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77D6CED8-E694-C7D9-A065-B0AAB96092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5989" y="1450986"/>
            <a:ext cx="3963027" cy="777363"/>
          </a:xfrm>
          <a:prstGeom prst="rect">
            <a:avLst/>
          </a:prstGeom>
        </p:spPr>
      </p:pic>
      <p:pic>
        <p:nvPicPr>
          <p:cNvPr id="18" name="Picture 17" descr="Text&#10;&#10;Description automatically generated with low confidence">
            <a:extLst>
              <a:ext uri="{FF2B5EF4-FFF2-40B4-BE49-F238E27FC236}">
                <a16:creationId xmlns:a16="http://schemas.microsoft.com/office/drawing/2014/main" id="{DE631B3A-9021-7632-D5A0-54C6BC3471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5988" y="2834224"/>
            <a:ext cx="4076743" cy="931325"/>
          </a:xfrm>
          <a:prstGeom prst="rect">
            <a:avLst/>
          </a:prstGeom>
        </p:spPr>
      </p:pic>
    </p:spTree>
    <p:extLst>
      <p:ext uri="{BB962C8B-B14F-4D97-AF65-F5344CB8AC3E}">
        <p14:creationId xmlns:p14="http://schemas.microsoft.com/office/powerpoint/2010/main" val="3198196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BB2438-3CB8-4569-A5B7-5BD72C8EAE72}"/>
              </a:ext>
            </a:extLst>
          </p:cNvPr>
          <p:cNvSpPr txBox="1">
            <a:spLocks noGrp="1"/>
          </p:cNvSpPr>
          <p:nvPr>
            <p:ph type="title"/>
          </p:nvPr>
        </p:nvSpPr>
        <p:spPr bwMode="auto">
          <a:xfrm>
            <a:off x="609600" y="274638"/>
            <a:ext cx="8174038" cy="841038"/>
          </a:xfrm>
          <a:prstGeom prst="rect">
            <a:avLst/>
          </a:prstGeom>
          <a:solidFill>
            <a:schemeClr val="accent5">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pitchFamily="34" charset="0"/>
                <a:cs typeface="Arial" pitchFamily="34" charset="0"/>
              </a:defRPr>
            </a:lvl2pPr>
            <a:lvl3pPr algn="ctr" rtl="0" eaLnBrk="0" fontAlgn="base" hangingPunct="0">
              <a:spcBef>
                <a:spcPct val="0"/>
              </a:spcBef>
              <a:spcAft>
                <a:spcPct val="0"/>
              </a:spcAft>
              <a:defRPr sz="3200">
                <a:solidFill>
                  <a:schemeClr val="tx1"/>
                </a:solidFill>
                <a:latin typeface="Arial" pitchFamily="34" charset="0"/>
                <a:cs typeface="Arial" pitchFamily="34" charset="0"/>
              </a:defRPr>
            </a:lvl3pPr>
            <a:lvl4pPr algn="ctr" rtl="0" eaLnBrk="0" fontAlgn="base" hangingPunct="0">
              <a:spcBef>
                <a:spcPct val="0"/>
              </a:spcBef>
              <a:spcAft>
                <a:spcPct val="0"/>
              </a:spcAft>
              <a:defRPr sz="3200">
                <a:solidFill>
                  <a:schemeClr val="tx1"/>
                </a:solidFill>
                <a:latin typeface="Arial" pitchFamily="34" charset="0"/>
                <a:cs typeface="Arial" pitchFamily="34" charset="0"/>
              </a:defRPr>
            </a:lvl4pPr>
            <a:lvl5pPr algn="ctr" rtl="0" eaLnBrk="0" fontAlgn="base" hangingPunct="0">
              <a:spcBef>
                <a:spcPct val="0"/>
              </a:spcBef>
              <a:spcAft>
                <a:spcPct val="0"/>
              </a:spcAft>
              <a:defRPr sz="3200">
                <a:solidFill>
                  <a:schemeClr val="tx1"/>
                </a:solidFill>
                <a:latin typeface="Arial" pitchFamily="34" charset="0"/>
                <a:cs typeface="Arial" pitchFamily="34" charset="0"/>
              </a:defRPr>
            </a:lvl5pPr>
            <a:lvl6pPr marL="457200" algn="ctr" rtl="0" fontAlgn="base">
              <a:spcBef>
                <a:spcPct val="0"/>
              </a:spcBef>
              <a:spcAft>
                <a:spcPct val="0"/>
              </a:spcAft>
              <a:defRPr sz="3200">
                <a:solidFill>
                  <a:schemeClr val="tx1"/>
                </a:solidFill>
                <a:latin typeface="Arial" pitchFamily="34" charset="0"/>
                <a:cs typeface="Arial" pitchFamily="34" charset="0"/>
              </a:defRPr>
            </a:lvl6pPr>
            <a:lvl7pPr marL="914400" algn="ctr" rtl="0" fontAlgn="base">
              <a:spcBef>
                <a:spcPct val="0"/>
              </a:spcBef>
              <a:spcAft>
                <a:spcPct val="0"/>
              </a:spcAft>
              <a:defRPr sz="3200">
                <a:solidFill>
                  <a:schemeClr val="tx1"/>
                </a:solidFill>
                <a:latin typeface="Arial" pitchFamily="34" charset="0"/>
                <a:cs typeface="Arial" pitchFamily="34" charset="0"/>
              </a:defRPr>
            </a:lvl7pPr>
            <a:lvl8pPr marL="1371600" algn="ctr" rtl="0" fontAlgn="base">
              <a:spcBef>
                <a:spcPct val="0"/>
              </a:spcBef>
              <a:spcAft>
                <a:spcPct val="0"/>
              </a:spcAft>
              <a:defRPr sz="3200">
                <a:solidFill>
                  <a:schemeClr val="tx1"/>
                </a:solidFill>
                <a:latin typeface="Arial" pitchFamily="34" charset="0"/>
                <a:cs typeface="Arial" pitchFamily="34" charset="0"/>
              </a:defRPr>
            </a:lvl8pPr>
            <a:lvl9pPr marL="1828800" algn="ctr" rtl="0" fontAlgn="base">
              <a:spcBef>
                <a:spcPct val="0"/>
              </a:spcBef>
              <a:spcAft>
                <a:spcPct val="0"/>
              </a:spcAft>
              <a:defRPr sz="3200">
                <a:solidFill>
                  <a:schemeClr val="tx1"/>
                </a:solidFill>
                <a:latin typeface="Arial" pitchFamily="34" charset="0"/>
                <a:cs typeface="Arial" pitchFamily="34" charset="0"/>
              </a:defRPr>
            </a:lvl9pPr>
          </a:lstStyle>
          <a:p>
            <a:r>
              <a:rPr lang="en-GB" sz="2400" b="1" dirty="0">
                <a:solidFill>
                  <a:srgbClr val="0070C0"/>
                </a:solidFill>
              </a:rPr>
              <a:t>2019: KS1 Arithmetic Paper</a:t>
            </a:r>
            <a:br>
              <a:rPr lang="en-GB" sz="2400" b="1" dirty="0">
                <a:solidFill>
                  <a:srgbClr val="0070C0"/>
                </a:solidFill>
              </a:rPr>
            </a:br>
            <a:r>
              <a:rPr lang="en-GB" sz="2400" b="1" dirty="0">
                <a:solidFill>
                  <a:srgbClr val="0070C0"/>
                </a:solidFill>
              </a:rPr>
              <a:t>Fractions</a:t>
            </a:r>
            <a:endParaRPr lang="en-GB" sz="2400" dirty="0"/>
          </a:p>
        </p:txBody>
      </p:sp>
      <p:sp>
        <p:nvSpPr>
          <p:cNvPr id="7" name="TextBox 6">
            <a:extLst>
              <a:ext uri="{FF2B5EF4-FFF2-40B4-BE49-F238E27FC236}">
                <a16:creationId xmlns:a16="http://schemas.microsoft.com/office/drawing/2014/main" id="{1FE4F954-9E55-9E5B-C163-23C5DEE2A328}"/>
              </a:ext>
            </a:extLst>
          </p:cNvPr>
          <p:cNvSpPr txBox="1"/>
          <p:nvPr/>
        </p:nvSpPr>
        <p:spPr>
          <a:xfrm>
            <a:off x="3280144" y="5962650"/>
            <a:ext cx="6220046" cy="646331"/>
          </a:xfrm>
          <a:prstGeom prst="rect">
            <a:avLst/>
          </a:prstGeom>
          <a:noFill/>
        </p:spPr>
        <p:txBody>
          <a:bodyPr wrap="square">
            <a:spAutoFit/>
          </a:bodyPr>
          <a:lstStyle/>
          <a:p>
            <a:r>
              <a:rPr lang="en-US" dirty="0">
                <a:hlinkClick r:id="rId2"/>
              </a:rPr>
              <a:t>https://www.gov.uk/government/publications/key-stage-1-tests-2022-mathematics-test-materials</a:t>
            </a:r>
            <a:r>
              <a:rPr lang="en-US" dirty="0"/>
              <a:t> </a:t>
            </a:r>
          </a:p>
        </p:txBody>
      </p:sp>
      <p:pic>
        <p:nvPicPr>
          <p:cNvPr id="11" name="Picture 10" descr="A picture containing graphical user interface&#10;&#10;Description automatically generated">
            <a:extLst>
              <a:ext uri="{FF2B5EF4-FFF2-40B4-BE49-F238E27FC236}">
                <a16:creationId xmlns:a16="http://schemas.microsoft.com/office/drawing/2014/main" id="{14F453BE-AD87-2C81-6FCC-5FAA8753B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408" y="1996690"/>
            <a:ext cx="4384460" cy="116214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62E6100E-EB2E-4C14-CEB4-1E2E8ABD0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79" y="1996690"/>
            <a:ext cx="4470139" cy="1058237"/>
          </a:xfrm>
          <a:prstGeom prst="rect">
            <a:avLst/>
          </a:prstGeom>
        </p:spPr>
      </p:pic>
    </p:spTree>
    <p:extLst>
      <p:ext uri="{BB962C8B-B14F-4D97-AF65-F5344CB8AC3E}">
        <p14:creationId xmlns:p14="http://schemas.microsoft.com/office/powerpoint/2010/main" val="1913238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86000A-2449-BDDA-2835-1D31E7ECF39E}"/>
              </a:ext>
            </a:extLst>
          </p:cNvPr>
          <p:cNvSpPr txBox="1"/>
          <p:nvPr/>
        </p:nvSpPr>
        <p:spPr>
          <a:xfrm>
            <a:off x="3280144" y="5962650"/>
            <a:ext cx="6220046" cy="646331"/>
          </a:xfrm>
          <a:prstGeom prst="rect">
            <a:avLst/>
          </a:prstGeom>
          <a:noFill/>
        </p:spPr>
        <p:txBody>
          <a:bodyPr wrap="square">
            <a:spAutoFit/>
          </a:bodyPr>
          <a:lstStyle/>
          <a:p>
            <a:r>
              <a:rPr lang="en-US" dirty="0">
                <a:hlinkClick r:id="rId2"/>
              </a:rPr>
              <a:t>https://www.gov.uk/government/publications/key-stage-1-tests-2022-mathematics-test-materials</a:t>
            </a:r>
            <a:r>
              <a:rPr lang="en-US" dirty="0"/>
              <a:t> </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D3922690-6873-D553-5749-7A010C60F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43" y="-1"/>
            <a:ext cx="7712283" cy="5497053"/>
          </a:xfrm>
          <a:prstGeom prst="rect">
            <a:avLst/>
          </a:prstGeom>
        </p:spPr>
      </p:pic>
    </p:spTree>
    <p:extLst>
      <p:ext uri="{BB962C8B-B14F-4D97-AF65-F5344CB8AC3E}">
        <p14:creationId xmlns:p14="http://schemas.microsoft.com/office/powerpoint/2010/main" val="2846123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7708" y="842261"/>
            <a:ext cx="10471866" cy="4349750"/>
          </a:xfrm>
          <a:noFill/>
        </p:spPr>
        <p:txBody>
          <a:bodyPr/>
          <a:lstStyle/>
          <a:p>
            <a:pPr marL="0" indent="0">
              <a:buNone/>
            </a:pPr>
            <a:endParaRPr lang="en-GB" sz="2000" b="1" dirty="0">
              <a:solidFill>
                <a:srgbClr val="0070C0"/>
              </a:solidFill>
            </a:endParaRPr>
          </a:p>
          <a:p>
            <a:pPr marL="0" indent="0">
              <a:buNone/>
            </a:pPr>
            <a:r>
              <a:rPr lang="en-GB" sz="2000" b="1" dirty="0">
                <a:solidFill>
                  <a:srgbClr val="0070C0"/>
                </a:solidFill>
              </a:rPr>
              <a:t>Key Stage 1 SATs papers 2022</a:t>
            </a:r>
          </a:p>
          <a:p>
            <a:pPr marL="0" indent="0">
              <a:buNone/>
            </a:pPr>
            <a:r>
              <a:rPr lang="en-GB" sz="1400" b="1" dirty="0">
                <a:solidFill>
                  <a:srgbClr val="FF0000"/>
                </a:solidFill>
                <a:hlinkClick r:id="rId2"/>
              </a:rPr>
              <a:t>https://www.gov.uk/government/publications/key-stage-1-tests-2022-mathematics-test-materials</a:t>
            </a:r>
            <a:r>
              <a:rPr lang="en-GB" sz="1400" b="1" dirty="0">
                <a:solidFill>
                  <a:srgbClr val="FF0000"/>
                </a:solidFill>
              </a:rPr>
              <a:t> </a:t>
            </a:r>
          </a:p>
          <a:p>
            <a:pPr marL="0" indent="0">
              <a:buNone/>
            </a:pPr>
            <a:endParaRPr lang="en-GB" sz="1400" b="1" dirty="0">
              <a:solidFill>
                <a:srgbClr val="FF0000"/>
              </a:solidFill>
            </a:endParaRPr>
          </a:p>
          <a:p>
            <a:pPr marL="0" indent="0">
              <a:buNone/>
            </a:pPr>
            <a:r>
              <a:rPr lang="en-GB" sz="2000" b="1" dirty="0">
                <a:solidFill>
                  <a:srgbClr val="0070C0"/>
                </a:solidFill>
              </a:rPr>
              <a:t>Key stage 1 SATs 2019 scaled scores </a:t>
            </a:r>
          </a:p>
          <a:p>
            <a:pPr marL="0" indent="0">
              <a:buNone/>
            </a:pPr>
            <a:r>
              <a:rPr lang="en-GB" sz="1600" dirty="0"/>
              <a:t>Details</a:t>
            </a:r>
          </a:p>
          <a:p>
            <a:pPr marL="0" indent="0">
              <a:buNone/>
            </a:pPr>
            <a:r>
              <a:rPr lang="en-GB" sz="1600" dirty="0"/>
              <a:t>A scaled score between 100 and 115 shows the pupil has met the expected standard in the test.</a:t>
            </a:r>
          </a:p>
          <a:p>
            <a:pPr marL="0" indent="0">
              <a:buNone/>
            </a:pPr>
            <a:r>
              <a:rPr lang="en-GB" sz="1600" dirty="0"/>
              <a:t>The lowest scaled score that can be awarded on a key stage 1 test is 85. The highest score is 115. Pupils need to have a raw score of at least 3 marks to be awarded the minimum scaled score.</a:t>
            </a:r>
          </a:p>
          <a:p>
            <a:pPr marL="0" indent="0">
              <a:buNone/>
            </a:pPr>
            <a:r>
              <a:rPr lang="en-GB" sz="1600" dirty="0"/>
              <a:t>The subjects are listed on separate tabs within the Excel spreadsheet.</a:t>
            </a:r>
          </a:p>
          <a:p>
            <a:pPr marL="0" indent="0">
              <a:buNone/>
            </a:pPr>
            <a:r>
              <a:rPr lang="en-GB" sz="1400" dirty="0">
                <a:solidFill>
                  <a:srgbClr val="FF0000"/>
                </a:solidFill>
                <a:hlinkClick r:id="rId3"/>
              </a:rPr>
              <a:t>https://www.gov.uk/government/publications/2022-scaled-scores-at-key-stage-1</a:t>
            </a:r>
            <a:r>
              <a:rPr lang="en-GB" sz="1400" dirty="0">
                <a:solidFill>
                  <a:srgbClr val="FF0000"/>
                </a:solidFill>
              </a:rPr>
              <a:t> </a:t>
            </a:r>
          </a:p>
          <a:p>
            <a:pPr marL="0" indent="0">
              <a:buNone/>
            </a:pPr>
            <a:endParaRPr lang="en-GB" sz="1800" b="1" dirty="0">
              <a:solidFill>
                <a:srgbClr val="0070C0"/>
              </a:solidFill>
            </a:endParaRPr>
          </a:p>
          <a:p>
            <a:pPr marL="0" indent="0">
              <a:buNone/>
            </a:pPr>
            <a:r>
              <a:rPr lang="en-GB" sz="1800" b="1" dirty="0">
                <a:solidFill>
                  <a:srgbClr val="0070C0"/>
                </a:solidFill>
              </a:rPr>
              <a:t>Understanding scaled scores at key stage 1</a:t>
            </a:r>
            <a:endParaRPr lang="en-GB" sz="1800" dirty="0">
              <a:solidFill>
                <a:srgbClr val="FF0000"/>
              </a:solidFill>
              <a:hlinkClick r:id="rId4"/>
            </a:endParaRPr>
          </a:p>
          <a:p>
            <a:pPr marL="0" indent="0">
              <a:buNone/>
            </a:pPr>
            <a:r>
              <a:rPr lang="en-GB" sz="1400" dirty="0">
                <a:solidFill>
                  <a:srgbClr val="FF0000"/>
                </a:solidFill>
                <a:hlinkClick r:id="rId5"/>
              </a:rPr>
              <a:t>https://www.gov.uk/guidance/understanding-scaled-scores-at-key-stage-1</a:t>
            </a:r>
            <a:r>
              <a:rPr lang="en-GB" sz="1400" dirty="0">
                <a:solidFill>
                  <a:srgbClr val="FF0000"/>
                </a:solidFill>
              </a:rPr>
              <a:t> </a:t>
            </a:r>
            <a:endParaRPr lang="en-GB" sz="1800" dirty="0">
              <a:solidFill>
                <a:srgbClr val="FF0000"/>
              </a:solidFill>
            </a:endParaRPr>
          </a:p>
        </p:txBody>
      </p:sp>
      <p:pic>
        <p:nvPicPr>
          <p:cNvPr id="2" name="Picture 1">
            <a:extLst>
              <a:ext uri="{FF2B5EF4-FFF2-40B4-BE49-F238E27FC236}">
                <a16:creationId xmlns:a16="http://schemas.microsoft.com/office/drawing/2014/main" id="{318C6042-113D-4E3D-BDC3-2842CD538634}"/>
              </a:ext>
            </a:extLst>
          </p:cNvPr>
          <p:cNvPicPr>
            <a:picLocks noChangeAspect="1"/>
          </p:cNvPicPr>
          <p:nvPr/>
        </p:nvPicPr>
        <p:blipFill>
          <a:blip r:embed="rId6"/>
          <a:stretch>
            <a:fillRect/>
          </a:stretch>
        </p:blipFill>
        <p:spPr>
          <a:xfrm>
            <a:off x="474186" y="603867"/>
            <a:ext cx="2273378" cy="476787"/>
          </a:xfrm>
          <a:prstGeom prst="rect">
            <a:avLst/>
          </a:prstGeom>
        </p:spPr>
      </p:pic>
    </p:spTree>
    <p:extLst>
      <p:ext uri="{BB962C8B-B14F-4D97-AF65-F5344CB8AC3E}">
        <p14:creationId xmlns:p14="http://schemas.microsoft.com/office/powerpoint/2010/main" val="134685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353E3A-E06D-422D-810A-69B98532109B}"/>
              </a:ext>
            </a:extLst>
          </p:cNvPr>
          <p:cNvSpPr txBox="1"/>
          <p:nvPr/>
        </p:nvSpPr>
        <p:spPr>
          <a:xfrm>
            <a:off x="179615" y="742950"/>
            <a:ext cx="3881191" cy="830997"/>
          </a:xfrm>
          <a:prstGeom prst="rect">
            <a:avLst/>
          </a:prstGeom>
          <a:noFill/>
        </p:spPr>
        <p:txBody>
          <a:bodyPr wrap="none" rtlCol="0">
            <a:spAutoFit/>
          </a:bodyPr>
          <a:lstStyle/>
          <a:p>
            <a:r>
              <a:rPr lang="en-GB" sz="2400" b="1" dirty="0">
                <a:solidFill>
                  <a:srgbClr val="0070C0"/>
                </a:solidFill>
              </a:rPr>
              <a:t>Key Stage 1 Mathematics</a:t>
            </a:r>
          </a:p>
          <a:p>
            <a:r>
              <a:rPr lang="en-GB" sz="2400" b="1" dirty="0">
                <a:solidFill>
                  <a:srgbClr val="0070C0"/>
                </a:solidFill>
              </a:rPr>
              <a:t>Mark Scheme</a:t>
            </a:r>
          </a:p>
        </p:txBody>
      </p:sp>
      <p:pic>
        <p:nvPicPr>
          <p:cNvPr id="8" name="Picture 7">
            <a:extLst>
              <a:ext uri="{FF2B5EF4-FFF2-40B4-BE49-F238E27FC236}">
                <a16:creationId xmlns:a16="http://schemas.microsoft.com/office/drawing/2014/main" id="{BE6460BD-9B9E-EC55-928F-6BA268D67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4" y="210879"/>
            <a:ext cx="6478287" cy="503983"/>
          </a:xfrm>
          <a:prstGeom prst="rect">
            <a:avLst/>
          </a:prstGeom>
        </p:spPr>
      </p:pic>
      <p:sp>
        <p:nvSpPr>
          <p:cNvPr id="9" name="TextBox 8">
            <a:extLst>
              <a:ext uri="{FF2B5EF4-FFF2-40B4-BE49-F238E27FC236}">
                <a16:creationId xmlns:a16="http://schemas.microsoft.com/office/drawing/2014/main" id="{926DFCD7-765B-E67C-0768-C6E58376ECDF}"/>
              </a:ext>
            </a:extLst>
          </p:cNvPr>
          <p:cNvSpPr txBox="1"/>
          <p:nvPr/>
        </p:nvSpPr>
        <p:spPr>
          <a:xfrm>
            <a:off x="318795" y="4701886"/>
            <a:ext cx="3602830" cy="923330"/>
          </a:xfrm>
          <a:prstGeom prst="rect">
            <a:avLst/>
          </a:prstGeom>
          <a:noFill/>
        </p:spPr>
        <p:txBody>
          <a:bodyPr wrap="square">
            <a:spAutoFit/>
          </a:bodyPr>
          <a:lstStyle/>
          <a:p>
            <a:r>
              <a:rPr lang="en-US" dirty="0">
                <a:hlinkClick r:id="rId3"/>
              </a:rPr>
              <a:t>https://www.gov.uk/government/publications/key-stage-1-tests-2022-mathematics-test-materials</a:t>
            </a:r>
            <a:r>
              <a:rPr lang="en-US" dirty="0"/>
              <a:t> </a:t>
            </a:r>
          </a:p>
        </p:txBody>
      </p:sp>
      <p:pic>
        <p:nvPicPr>
          <p:cNvPr id="5" name="Picture 4" descr="Table&#10;&#10;Description automatically generated">
            <a:extLst>
              <a:ext uri="{FF2B5EF4-FFF2-40B4-BE49-F238E27FC236}">
                <a16:creationId xmlns:a16="http://schemas.microsoft.com/office/drawing/2014/main" id="{5844CE31-8E34-C6DB-FE03-1AD90BB59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581" y="9342"/>
            <a:ext cx="2313709" cy="6783118"/>
          </a:xfrm>
          <a:prstGeom prst="rect">
            <a:avLst/>
          </a:prstGeom>
        </p:spPr>
      </p:pic>
    </p:spTree>
    <p:extLst>
      <p:ext uri="{BB962C8B-B14F-4D97-AF65-F5344CB8AC3E}">
        <p14:creationId xmlns:p14="http://schemas.microsoft.com/office/powerpoint/2010/main" val="2821793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8" name="Picture 7" descr="Diagram&#10;&#10;Description automatically generated">
            <a:extLst>
              <a:ext uri="{FF2B5EF4-FFF2-40B4-BE49-F238E27FC236}">
                <a16:creationId xmlns:a16="http://schemas.microsoft.com/office/drawing/2014/main" id="{541ACA31-B454-67F8-3BFF-F2BFFE800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498600"/>
            <a:ext cx="7924800" cy="3860800"/>
          </a:xfrm>
          <a:prstGeom prst="rect">
            <a:avLst/>
          </a:prstGeom>
        </p:spPr>
      </p:pic>
    </p:spTree>
    <p:extLst>
      <p:ext uri="{BB962C8B-B14F-4D97-AF65-F5344CB8AC3E}">
        <p14:creationId xmlns:p14="http://schemas.microsoft.com/office/powerpoint/2010/main" val="1400123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7" name="Picture 6" descr="Graphical user interface, shape&#10;&#10;Description automatically generated with medium confidence">
            <a:extLst>
              <a:ext uri="{FF2B5EF4-FFF2-40B4-BE49-F238E27FC236}">
                <a16:creationId xmlns:a16="http://schemas.microsoft.com/office/drawing/2014/main" id="{29ABC190-7792-9DE4-CE31-A1EFAF0CA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450" y="1778000"/>
            <a:ext cx="7785100" cy="3302000"/>
          </a:xfrm>
          <a:prstGeom prst="rect">
            <a:avLst/>
          </a:prstGeom>
        </p:spPr>
      </p:pic>
    </p:spTree>
    <p:extLst>
      <p:ext uri="{BB962C8B-B14F-4D97-AF65-F5344CB8AC3E}">
        <p14:creationId xmlns:p14="http://schemas.microsoft.com/office/powerpoint/2010/main" val="343294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Shape&#10;&#10;Description automatically generated">
            <a:extLst>
              <a:ext uri="{FF2B5EF4-FFF2-40B4-BE49-F238E27FC236}">
                <a16:creationId xmlns:a16="http://schemas.microsoft.com/office/drawing/2014/main" id="{D3210D36-59B7-E889-74CD-7DF65E176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600" y="2184400"/>
            <a:ext cx="7670800" cy="2489200"/>
          </a:xfrm>
          <a:prstGeom prst="rect">
            <a:avLst/>
          </a:prstGeom>
        </p:spPr>
      </p:pic>
    </p:spTree>
    <p:extLst>
      <p:ext uri="{BB962C8B-B14F-4D97-AF65-F5344CB8AC3E}">
        <p14:creationId xmlns:p14="http://schemas.microsoft.com/office/powerpoint/2010/main" val="622985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A screenshot of a clock&#10;&#10;Description automatically generated with medium confidence">
            <a:extLst>
              <a:ext uri="{FF2B5EF4-FFF2-40B4-BE49-F238E27FC236}">
                <a16:creationId xmlns:a16="http://schemas.microsoft.com/office/drawing/2014/main" id="{123403B6-C33C-2619-9247-848A0A23F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5888" y="1417638"/>
            <a:ext cx="4980223" cy="4876800"/>
          </a:xfrm>
          <a:prstGeom prst="rect">
            <a:avLst/>
          </a:prstGeom>
        </p:spPr>
      </p:pic>
    </p:spTree>
    <p:extLst>
      <p:ext uri="{BB962C8B-B14F-4D97-AF65-F5344CB8AC3E}">
        <p14:creationId xmlns:p14="http://schemas.microsoft.com/office/powerpoint/2010/main" val="118361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Graphical user interface&#10;&#10;Description automatically generated">
            <a:extLst>
              <a:ext uri="{FF2B5EF4-FFF2-40B4-BE49-F238E27FC236}">
                <a16:creationId xmlns:a16="http://schemas.microsoft.com/office/drawing/2014/main" id="{4AE8CF3D-A20D-EFE6-C151-7435B84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350" y="1841500"/>
            <a:ext cx="7861300" cy="3175000"/>
          </a:xfrm>
          <a:prstGeom prst="rect">
            <a:avLst/>
          </a:prstGeom>
        </p:spPr>
      </p:pic>
    </p:spTree>
    <p:extLst>
      <p:ext uri="{BB962C8B-B14F-4D97-AF65-F5344CB8AC3E}">
        <p14:creationId xmlns:p14="http://schemas.microsoft.com/office/powerpoint/2010/main" val="303009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Diagram&#10;&#10;Description automatically generated">
            <a:extLst>
              <a:ext uri="{FF2B5EF4-FFF2-40B4-BE49-F238E27FC236}">
                <a16:creationId xmlns:a16="http://schemas.microsoft.com/office/drawing/2014/main" id="{0E792453-E608-636E-F0E9-81EAEDDD3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50" y="1253259"/>
            <a:ext cx="7937500" cy="4711700"/>
          </a:xfrm>
          <a:prstGeom prst="rect">
            <a:avLst/>
          </a:prstGeom>
        </p:spPr>
      </p:pic>
    </p:spTree>
    <p:extLst>
      <p:ext uri="{BB962C8B-B14F-4D97-AF65-F5344CB8AC3E}">
        <p14:creationId xmlns:p14="http://schemas.microsoft.com/office/powerpoint/2010/main" val="2812315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A picture containing shape&#10;&#10;Description automatically generated">
            <a:extLst>
              <a:ext uri="{FF2B5EF4-FFF2-40B4-BE49-F238E27FC236}">
                <a16:creationId xmlns:a16="http://schemas.microsoft.com/office/drawing/2014/main" id="{A676F9CB-4462-1EA1-2C09-F8572D6DA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450" y="1435100"/>
            <a:ext cx="7785100" cy="3987800"/>
          </a:xfrm>
          <a:prstGeom prst="rect">
            <a:avLst/>
          </a:prstGeom>
        </p:spPr>
      </p:pic>
    </p:spTree>
    <p:extLst>
      <p:ext uri="{BB962C8B-B14F-4D97-AF65-F5344CB8AC3E}">
        <p14:creationId xmlns:p14="http://schemas.microsoft.com/office/powerpoint/2010/main" val="90244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Graphical user interface, application&#10;&#10;Description automatically generated">
            <a:extLst>
              <a:ext uri="{FF2B5EF4-FFF2-40B4-BE49-F238E27FC236}">
                <a16:creationId xmlns:a16="http://schemas.microsoft.com/office/drawing/2014/main" id="{40551EAC-B3ED-585E-0150-8266861DD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00" y="1549400"/>
            <a:ext cx="7823200" cy="3759200"/>
          </a:xfrm>
          <a:prstGeom prst="rect">
            <a:avLst/>
          </a:prstGeom>
        </p:spPr>
      </p:pic>
    </p:spTree>
    <p:extLst>
      <p:ext uri="{BB962C8B-B14F-4D97-AF65-F5344CB8AC3E}">
        <p14:creationId xmlns:p14="http://schemas.microsoft.com/office/powerpoint/2010/main" val="4008243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Chart, rectangle, box and whisker chart&#10;&#10;Description automatically generated">
            <a:extLst>
              <a:ext uri="{FF2B5EF4-FFF2-40B4-BE49-F238E27FC236}">
                <a16:creationId xmlns:a16="http://schemas.microsoft.com/office/drawing/2014/main" id="{0E6ABE84-5C4C-1E7B-5D22-3327065A4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0" y="1250372"/>
            <a:ext cx="8001000" cy="4800600"/>
          </a:xfrm>
          <a:prstGeom prst="rect">
            <a:avLst/>
          </a:prstGeom>
        </p:spPr>
      </p:pic>
    </p:spTree>
    <p:extLst>
      <p:ext uri="{BB962C8B-B14F-4D97-AF65-F5344CB8AC3E}">
        <p14:creationId xmlns:p14="http://schemas.microsoft.com/office/powerpoint/2010/main" val="7620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85D6-0344-492C-A145-5BB5F0475173}"/>
              </a:ext>
            </a:extLst>
          </p:cNvPr>
          <p:cNvSpPr>
            <a:spLocks noGrp="1"/>
          </p:cNvSpPr>
          <p:nvPr>
            <p:ph type="title"/>
          </p:nvPr>
        </p:nvSpPr>
        <p:spPr/>
        <p:txBody>
          <a:bodyPr/>
          <a:lstStyle/>
          <a:p>
            <a:pPr algn="l"/>
            <a:r>
              <a:rPr lang="en-GB" sz="2400" b="1" dirty="0">
                <a:solidFill>
                  <a:srgbClr val="0070C0"/>
                </a:solidFill>
              </a:rPr>
              <a:t>Understanding scaled scores at key stage 1</a:t>
            </a:r>
            <a:br>
              <a:rPr lang="en-GB" sz="2400" dirty="0">
                <a:solidFill>
                  <a:srgbClr val="FF0000"/>
                </a:solidFill>
                <a:hlinkClick r:id="rId2"/>
              </a:rPr>
            </a:br>
            <a:r>
              <a:rPr lang="en-GB" sz="1200" dirty="0">
                <a:solidFill>
                  <a:srgbClr val="FF0000"/>
                </a:solidFill>
                <a:hlinkClick r:id="rId3"/>
              </a:rPr>
              <a:t>https://www.gov.uk/guidance/understanding-scaled-scores-at-key-stage-1</a:t>
            </a:r>
            <a:r>
              <a:rPr lang="en-GB" sz="1200" dirty="0">
                <a:solidFill>
                  <a:srgbClr val="FF0000"/>
                </a:solidFill>
              </a:rPr>
              <a:t> </a:t>
            </a:r>
            <a:br>
              <a:rPr lang="en-GB" sz="1600" dirty="0">
                <a:solidFill>
                  <a:srgbClr val="FF0000"/>
                </a:solidFill>
              </a:rPr>
            </a:br>
            <a:endParaRPr lang="en-GB" sz="1800" dirty="0"/>
          </a:p>
        </p:txBody>
      </p:sp>
      <p:sp>
        <p:nvSpPr>
          <p:cNvPr id="3" name="Content Placeholder 2">
            <a:extLst>
              <a:ext uri="{FF2B5EF4-FFF2-40B4-BE49-F238E27FC236}">
                <a16:creationId xmlns:a16="http://schemas.microsoft.com/office/drawing/2014/main" id="{3BE75F2B-32BA-418E-9D59-401F0B5300A1}"/>
              </a:ext>
            </a:extLst>
          </p:cNvPr>
          <p:cNvSpPr>
            <a:spLocks noGrp="1"/>
          </p:cNvSpPr>
          <p:nvPr>
            <p:ph idx="1"/>
          </p:nvPr>
        </p:nvSpPr>
        <p:spPr>
          <a:xfrm>
            <a:off x="484909" y="1417638"/>
            <a:ext cx="10972800" cy="4349750"/>
          </a:xfrm>
        </p:spPr>
        <p:txBody>
          <a:bodyPr/>
          <a:lstStyle/>
          <a:p>
            <a:pPr marL="0" indent="0">
              <a:buNone/>
            </a:pPr>
            <a:r>
              <a:rPr lang="en-GB" sz="1800" b="1" dirty="0">
                <a:solidFill>
                  <a:srgbClr val="0070C0"/>
                </a:solidFill>
              </a:rPr>
              <a:t>What is a scaled score?</a:t>
            </a:r>
          </a:p>
          <a:p>
            <a:pPr marL="0" indent="0">
              <a:buNone/>
            </a:pPr>
            <a:r>
              <a:rPr lang="en-GB" sz="1800" dirty="0"/>
              <a:t>Tests are developed to the same specification each year, however, because the questions must be different, the difficulty of tests may vary slightly each year. This means we need to convert the total number of marks a pupil gets in a test (their ‘raw’ score) into a scaled score, to ensure we can make accurate comparisons of pupil performance over time.</a:t>
            </a:r>
          </a:p>
          <a:p>
            <a:pPr marL="0" indent="0">
              <a:buNone/>
            </a:pPr>
            <a:endParaRPr lang="en-GB" sz="1800" dirty="0"/>
          </a:p>
          <a:p>
            <a:pPr marL="0" indent="0">
              <a:buNone/>
            </a:pPr>
            <a:r>
              <a:rPr lang="en-GB" sz="1800" dirty="0"/>
              <a:t>Pupils scoring at least 100 will always have met the expected standard on the test. However, given that the difficulty of the tests may vary each year, the number of raw score marks needed to achieve a scaled score of 100 may also change. For example, if the overall difficulty of a test decreases compared with previous years, the raw score required to meet the expected standard will increase. Similarly, if the test is more difficult, the raw score required to meet the expected standard will decrease.</a:t>
            </a:r>
          </a:p>
          <a:p>
            <a:pPr marL="0" indent="0">
              <a:buNone/>
            </a:pPr>
            <a:endParaRPr lang="en-GB" sz="1800" dirty="0"/>
          </a:p>
          <a:p>
            <a:pPr marL="0" indent="0">
              <a:buNone/>
            </a:pPr>
            <a:r>
              <a:rPr lang="en-GB" sz="1800" dirty="0"/>
              <a:t>In 2016, panels of teachers set the raw score required to meet the expected standard. We have used data from trialling to maintain that standard for the tests from 2017 onwards</a:t>
            </a:r>
            <a:r>
              <a:rPr lang="en-GB" dirty="0"/>
              <a:t>.</a:t>
            </a:r>
          </a:p>
        </p:txBody>
      </p:sp>
    </p:spTree>
    <p:extLst>
      <p:ext uri="{BB962C8B-B14F-4D97-AF65-F5344CB8AC3E}">
        <p14:creationId xmlns:p14="http://schemas.microsoft.com/office/powerpoint/2010/main" val="1253537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Graphical user interface, application&#10;&#10;Description automatically generated">
            <a:extLst>
              <a:ext uri="{FF2B5EF4-FFF2-40B4-BE49-F238E27FC236}">
                <a16:creationId xmlns:a16="http://schemas.microsoft.com/office/drawing/2014/main" id="{B5AE557C-55A2-EA1C-3C50-11BF2909A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550" y="1631950"/>
            <a:ext cx="7708900" cy="3594100"/>
          </a:xfrm>
          <a:prstGeom prst="rect">
            <a:avLst/>
          </a:prstGeom>
        </p:spPr>
      </p:pic>
    </p:spTree>
    <p:extLst>
      <p:ext uri="{BB962C8B-B14F-4D97-AF65-F5344CB8AC3E}">
        <p14:creationId xmlns:p14="http://schemas.microsoft.com/office/powerpoint/2010/main" val="289150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Shape, polygon&#10;&#10;Description automatically generated">
            <a:extLst>
              <a:ext uri="{FF2B5EF4-FFF2-40B4-BE49-F238E27FC236}">
                <a16:creationId xmlns:a16="http://schemas.microsoft.com/office/drawing/2014/main" id="{9754E1F0-AF7E-1908-6659-3F72163A6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950" y="1690254"/>
            <a:ext cx="6516897" cy="4424795"/>
          </a:xfrm>
          <a:prstGeom prst="rect">
            <a:avLst/>
          </a:prstGeom>
        </p:spPr>
      </p:pic>
    </p:spTree>
    <p:extLst>
      <p:ext uri="{BB962C8B-B14F-4D97-AF65-F5344CB8AC3E}">
        <p14:creationId xmlns:p14="http://schemas.microsoft.com/office/powerpoint/2010/main" val="2550161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Square&#10;&#10;Description automatically generated with low confidence">
            <a:extLst>
              <a:ext uri="{FF2B5EF4-FFF2-40B4-BE49-F238E27FC236}">
                <a16:creationId xmlns:a16="http://schemas.microsoft.com/office/drawing/2014/main" id="{C52382AF-49ED-81D6-4889-872DD8EF1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250" y="1256506"/>
            <a:ext cx="7273496" cy="4604544"/>
          </a:xfrm>
          <a:prstGeom prst="rect">
            <a:avLst/>
          </a:prstGeom>
        </p:spPr>
      </p:pic>
    </p:spTree>
    <p:extLst>
      <p:ext uri="{BB962C8B-B14F-4D97-AF65-F5344CB8AC3E}">
        <p14:creationId xmlns:p14="http://schemas.microsoft.com/office/powerpoint/2010/main" val="3892627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Diagram&#10;&#10;Description automatically generated">
            <a:extLst>
              <a:ext uri="{FF2B5EF4-FFF2-40B4-BE49-F238E27FC236}">
                <a16:creationId xmlns:a16="http://schemas.microsoft.com/office/drawing/2014/main" id="{9F8CAB03-0CE7-4FA8-9AA6-FB468930C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518" y="1358374"/>
            <a:ext cx="6277650" cy="4612357"/>
          </a:xfrm>
          <a:prstGeom prst="rect">
            <a:avLst/>
          </a:prstGeom>
        </p:spPr>
      </p:pic>
    </p:spTree>
    <p:extLst>
      <p:ext uri="{BB962C8B-B14F-4D97-AF65-F5344CB8AC3E}">
        <p14:creationId xmlns:p14="http://schemas.microsoft.com/office/powerpoint/2010/main" val="1431008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7" name="Picture 6" descr="Chart&#10;&#10;Description automatically generated">
            <a:extLst>
              <a:ext uri="{FF2B5EF4-FFF2-40B4-BE49-F238E27FC236}">
                <a16:creationId xmlns:a16="http://schemas.microsoft.com/office/drawing/2014/main" id="{DDE415F0-E34F-D7A1-FA5D-A6738D11E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071" y="1530107"/>
            <a:ext cx="5297837" cy="4679175"/>
          </a:xfrm>
          <a:prstGeom prst="rect">
            <a:avLst/>
          </a:prstGeom>
        </p:spPr>
      </p:pic>
    </p:spTree>
    <p:extLst>
      <p:ext uri="{BB962C8B-B14F-4D97-AF65-F5344CB8AC3E}">
        <p14:creationId xmlns:p14="http://schemas.microsoft.com/office/powerpoint/2010/main" val="907171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Diagram&#10;&#10;Description automatically generated">
            <a:extLst>
              <a:ext uri="{FF2B5EF4-FFF2-40B4-BE49-F238E27FC236}">
                <a16:creationId xmlns:a16="http://schemas.microsoft.com/office/drawing/2014/main" id="{DA4724CF-6520-0E66-CD1F-6F017E23F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296" y="1417638"/>
            <a:ext cx="5759849" cy="4689764"/>
          </a:xfrm>
          <a:prstGeom prst="rect">
            <a:avLst/>
          </a:prstGeom>
        </p:spPr>
      </p:pic>
    </p:spTree>
    <p:extLst>
      <p:ext uri="{BB962C8B-B14F-4D97-AF65-F5344CB8AC3E}">
        <p14:creationId xmlns:p14="http://schemas.microsoft.com/office/powerpoint/2010/main" val="1863721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Table&#10;&#10;Description automatically generated">
            <a:extLst>
              <a:ext uri="{FF2B5EF4-FFF2-40B4-BE49-F238E27FC236}">
                <a16:creationId xmlns:a16="http://schemas.microsoft.com/office/drawing/2014/main" id="{9B136834-3977-442E-3426-34484E1BD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323" y="1152852"/>
            <a:ext cx="7734300" cy="5168900"/>
          </a:xfrm>
          <a:prstGeom prst="rect">
            <a:avLst/>
          </a:prstGeom>
        </p:spPr>
      </p:pic>
    </p:spTree>
    <p:extLst>
      <p:ext uri="{BB962C8B-B14F-4D97-AF65-F5344CB8AC3E}">
        <p14:creationId xmlns:p14="http://schemas.microsoft.com/office/powerpoint/2010/main" val="204536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Square&#10;&#10;Description automatically generated with medium confidence">
            <a:extLst>
              <a:ext uri="{FF2B5EF4-FFF2-40B4-BE49-F238E27FC236}">
                <a16:creationId xmlns:a16="http://schemas.microsoft.com/office/drawing/2014/main" id="{77BB8C6A-F7EE-26B4-7E9C-D0452F40F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950" y="1295078"/>
            <a:ext cx="6793923" cy="4889822"/>
          </a:xfrm>
          <a:prstGeom prst="rect">
            <a:avLst/>
          </a:prstGeom>
        </p:spPr>
      </p:pic>
    </p:spTree>
    <p:extLst>
      <p:ext uri="{BB962C8B-B14F-4D97-AF65-F5344CB8AC3E}">
        <p14:creationId xmlns:p14="http://schemas.microsoft.com/office/powerpoint/2010/main" val="286482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Graphical user interface&#10;&#10;Description automatically generated">
            <a:extLst>
              <a:ext uri="{FF2B5EF4-FFF2-40B4-BE49-F238E27FC236}">
                <a16:creationId xmlns:a16="http://schemas.microsoft.com/office/drawing/2014/main" id="{3865878E-7B8B-6082-44E3-138D9A24D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250" y="1511300"/>
            <a:ext cx="7683500" cy="3835400"/>
          </a:xfrm>
          <a:prstGeom prst="rect">
            <a:avLst/>
          </a:prstGeom>
        </p:spPr>
      </p:pic>
    </p:spTree>
    <p:extLst>
      <p:ext uri="{BB962C8B-B14F-4D97-AF65-F5344CB8AC3E}">
        <p14:creationId xmlns:p14="http://schemas.microsoft.com/office/powerpoint/2010/main" val="2377998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Shape, circle, rectangle&#10;&#10;Description automatically generated">
            <a:extLst>
              <a:ext uri="{FF2B5EF4-FFF2-40B4-BE49-F238E27FC236}">
                <a16:creationId xmlns:a16="http://schemas.microsoft.com/office/drawing/2014/main" id="{157668EF-DEFD-96EE-27B5-1BBCAFD5F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178" y="1258819"/>
            <a:ext cx="4048822" cy="4906454"/>
          </a:xfrm>
          <a:prstGeom prst="rect">
            <a:avLst/>
          </a:prstGeom>
        </p:spPr>
      </p:pic>
    </p:spTree>
    <p:extLst>
      <p:ext uri="{BB962C8B-B14F-4D97-AF65-F5344CB8AC3E}">
        <p14:creationId xmlns:p14="http://schemas.microsoft.com/office/powerpoint/2010/main" val="1340744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15810A-BE0D-4F7C-BD56-11C3C15E3599}"/>
              </a:ext>
            </a:extLst>
          </p:cNvPr>
          <p:cNvPicPr>
            <a:picLocks noGrp="1" noChangeAspect="1"/>
          </p:cNvPicPr>
          <p:nvPr>
            <p:ph idx="4294967295"/>
          </p:nvPr>
        </p:nvPicPr>
        <p:blipFill>
          <a:blip r:embed="rId2"/>
          <a:stretch>
            <a:fillRect/>
          </a:stretch>
        </p:blipFill>
        <p:spPr>
          <a:xfrm>
            <a:off x="456868" y="203435"/>
            <a:ext cx="8027173" cy="6582029"/>
          </a:xfrm>
          <a:prstGeom prst="rect">
            <a:avLst/>
          </a:prstGeom>
        </p:spPr>
      </p:pic>
      <p:sp>
        <p:nvSpPr>
          <p:cNvPr id="5" name="TextBox 4">
            <a:extLst>
              <a:ext uri="{FF2B5EF4-FFF2-40B4-BE49-F238E27FC236}">
                <a16:creationId xmlns:a16="http://schemas.microsoft.com/office/drawing/2014/main" id="{ED971D9D-E6DE-4CAB-9C83-6C1FB3A46F11}"/>
              </a:ext>
            </a:extLst>
          </p:cNvPr>
          <p:cNvSpPr txBox="1"/>
          <p:nvPr/>
        </p:nvSpPr>
        <p:spPr>
          <a:xfrm>
            <a:off x="9016779" y="2751150"/>
            <a:ext cx="2718353" cy="738664"/>
          </a:xfrm>
          <a:prstGeom prst="rect">
            <a:avLst/>
          </a:prstGeom>
          <a:noFill/>
        </p:spPr>
        <p:txBody>
          <a:bodyPr wrap="square" rtlCol="0">
            <a:spAutoFit/>
          </a:bodyPr>
          <a:lstStyle/>
          <a:p>
            <a:r>
              <a:rPr lang="en-GB" sz="1400" dirty="0">
                <a:solidFill>
                  <a:srgbClr val="FF0000"/>
                </a:solidFill>
                <a:hlinkClick r:id="rId3"/>
              </a:rPr>
              <a:t>https://www.gov.uk/guidance/understanding-scaled-scores-at-key-stage-1</a:t>
            </a:r>
            <a:r>
              <a:rPr lang="en-GB" sz="1400" dirty="0">
                <a:solidFill>
                  <a:srgbClr val="FF0000"/>
                </a:solidFill>
              </a:rPr>
              <a:t> </a:t>
            </a:r>
            <a:endParaRPr lang="en-GB" sz="1400" dirty="0"/>
          </a:p>
        </p:txBody>
      </p:sp>
    </p:spTree>
    <p:extLst>
      <p:ext uri="{BB962C8B-B14F-4D97-AF65-F5344CB8AC3E}">
        <p14:creationId xmlns:p14="http://schemas.microsoft.com/office/powerpoint/2010/main" val="3685705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Table&#10;&#10;Description automatically generated with medium confidence">
            <a:extLst>
              <a:ext uri="{FF2B5EF4-FFF2-40B4-BE49-F238E27FC236}">
                <a16:creationId xmlns:a16="http://schemas.microsoft.com/office/drawing/2014/main" id="{796ACD8E-8B1F-5AB7-1ACB-8B4CC6869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850" y="1498600"/>
            <a:ext cx="7734300" cy="3860800"/>
          </a:xfrm>
          <a:prstGeom prst="rect">
            <a:avLst/>
          </a:prstGeom>
        </p:spPr>
      </p:pic>
    </p:spTree>
    <p:extLst>
      <p:ext uri="{BB962C8B-B14F-4D97-AF65-F5344CB8AC3E}">
        <p14:creationId xmlns:p14="http://schemas.microsoft.com/office/powerpoint/2010/main" val="3504696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Shape, polygon&#10;&#10;Description automatically generated">
            <a:extLst>
              <a:ext uri="{FF2B5EF4-FFF2-40B4-BE49-F238E27FC236}">
                <a16:creationId xmlns:a16="http://schemas.microsoft.com/office/drawing/2014/main" id="{A30A3AE5-66A5-C08A-CD48-47B59AC30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850" y="1262776"/>
            <a:ext cx="7053695" cy="4795123"/>
          </a:xfrm>
          <a:prstGeom prst="rect">
            <a:avLst/>
          </a:prstGeom>
        </p:spPr>
      </p:pic>
    </p:spTree>
    <p:extLst>
      <p:ext uri="{BB962C8B-B14F-4D97-AF65-F5344CB8AC3E}">
        <p14:creationId xmlns:p14="http://schemas.microsoft.com/office/powerpoint/2010/main" val="1252216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Graphical user interface, application&#10;&#10;Description automatically generated">
            <a:extLst>
              <a:ext uri="{FF2B5EF4-FFF2-40B4-BE49-F238E27FC236}">
                <a16:creationId xmlns:a16="http://schemas.microsoft.com/office/drawing/2014/main" id="{0E70F132-DFBD-FD22-BDBF-CC539AD41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450" y="1447800"/>
            <a:ext cx="7785100" cy="3962400"/>
          </a:xfrm>
          <a:prstGeom prst="rect">
            <a:avLst/>
          </a:prstGeom>
        </p:spPr>
      </p:pic>
    </p:spTree>
    <p:extLst>
      <p:ext uri="{BB962C8B-B14F-4D97-AF65-F5344CB8AC3E}">
        <p14:creationId xmlns:p14="http://schemas.microsoft.com/office/powerpoint/2010/main" val="3797722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Graphical user interface, icon&#10;&#10;Description automatically generated">
            <a:extLst>
              <a:ext uri="{FF2B5EF4-FFF2-40B4-BE49-F238E27FC236}">
                <a16:creationId xmlns:a16="http://schemas.microsoft.com/office/drawing/2014/main" id="{C67D645E-BF2C-A619-721F-D1DE4C33C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350" y="1348968"/>
            <a:ext cx="6990195" cy="4562882"/>
          </a:xfrm>
          <a:prstGeom prst="rect">
            <a:avLst/>
          </a:prstGeom>
        </p:spPr>
      </p:pic>
    </p:spTree>
    <p:extLst>
      <p:ext uri="{BB962C8B-B14F-4D97-AF65-F5344CB8AC3E}">
        <p14:creationId xmlns:p14="http://schemas.microsoft.com/office/powerpoint/2010/main" val="1407525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A picture containing diagram&#10;&#10;Description automatically generated">
            <a:extLst>
              <a:ext uri="{FF2B5EF4-FFF2-40B4-BE49-F238E27FC236}">
                <a16:creationId xmlns:a16="http://schemas.microsoft.com/office/drawing/2014/main" id="{3B296235-B145-9936-9AC0-1F49E56A7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950" y="1676400"/>
            <a:ext cx="7912100" cy="3505200"/>
          </a:xfrm>
          <a:prstGeom prst="rect">
            <a:avLst/>
          </a:prstGeom>
        </p:spPr>
      </p:pic>
    </p:spTree>
    <p:extLst>
      <p:ext uri="{BB962C8B-B14F-4D97-AF65-F5344CB8AC3E}">
        <p14:creationId xmlns:p14="http://schemas.microsoft.com/office/powerpoint/2010/main" val="4040198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Graphical user interface, application&#10;&#10;Description automatically generated">
            <a:extLst>
              <a:ext uri="{FF2B5EF4-FFF2-40B4-BE49-F238E27FC236}">
                <a16:creationId xmlns:a16="http://schemas.microsoft.com/office/drawing/2014/main" id="{C3AB16F4-FAF7-FE90-BD2B-800DF0D63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850" y="1708150"/>
            <a:ext cx="7734300" cy="3441700"/>
          </a:xfrm>
          <a:prstGeom prst="rect">
            <a:avLst/>
          </a:prstGeom>
        </p:spPr>
      </p:pic>
    </p:spTree>
    <p:extLst>
      <p:ext uri="{BB962C8B-B14F-4D97-AF65-F5344CB8AC3E}">
        <p14:creationId xmlns:p14="http://schemas.microsoft.com/office/powerpoint/2010/main" val="3800772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A picture containing diagram&#10;&#10;Description automatically generated">
            <a:extLst>
              <a:ext uri="{FF2B5EF4-FFF2-40B4-BE49-F238E27FC236}">
                <a16:creationId xmlns:a16="http://schemas.microsoft.com/office/drawing/2014/main" id="{0CA0B6A5-F124-DB61-624B-A7AAC18DE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541" y="1267555"/>
            <a:ext cx="5382110" cy="4800736"/>
          </a:xfrm>
          <a:prstGeom prst="rect">
            <a:avLst/>
          </a:prstGeom>
        </p:spPr>
      </p:pic>
    </p:spTree>
    <p:extLst>
      <p:ext uri="{BB962C8B-B14F-4D97-AF65-F5344CB8AC3E}">
        <p14:creationId xmlns:p14="http://schemas.microsoft.com/office/powerpoint/2010/main" val="2078789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Shape&#10;&#10;Description automatically generated">
            <a:extLst>
              <a:ext uri="{FF2B5EF4-FFF2-40B4-BE49-F238E27FC236}">
                <a16:creationId xmlns:a16="http://schemas.microsoft.com/office/drawing/2014/main" id="{18987804-7EC0-5724-EDFF-1AE7495AB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659" y="1361708"/>
            <a:ext cx="6048086" cy="4727798"/>
          </a:xfrm>
          <a:prstGeom prst="rect">
            <a:avLst/>
          </a:prstGeom>
        </p:spPr>
      </p:pic>
    </p:spTree>
    <p:extLst>
      <p:ext uri="{BB962C8B-B14F-4D97-AF65-F5344CB8AC3E}">
        <p14:creationId xmlns:p14="http://schemas.microsoft.com/office/powerpoint/2010/main" val="3183358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Graphical user interface&#10;&#10;Description automatically generated with medium confidence">
            <a:extLst>
              <a:ext uri="{FF2B5EF4-FFF2-40B4-BE49-F238E27FC236}">
                <a16:creationId xmlns:a16="http://schemas.microsoft.com/office/drawing/2014/main" id="{BC03095E-04C3-1B0F-5C1D-C30D64160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4453" y="1445912"/>
            <a:ext cx="3850238" cy="4839579"/>
          </a:xfrm>
          <a:prstGeom prst="rect">
            <a:avLst/>
          </a:prstGeom>
        </p:spPr>
      </p:pic>
    </p:spTree>
    <p:extLst>
      <p:ext uri="{BB962C8B-B14F-4D97-AF65-F5344CB8AC3E}">
        <p14:creationId xmlns:p14="http://schemas.microsoft.com/office/powerpoint/2010/main" val="4039350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Chart, diagram&#10;&#10;Description automatically generated">
            <a:extLst>
              <a:ext uri="{FF2B5EF4-FFF2-40B4-BE49-F238E27FC236}">
                <a16:creationId xmlns:a16="http://schemas.microsoft.com/office/drawing/2014/main" id="{506EA55C-BA8D-0C55-EFA8-CA6EAB7A3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450" y="1383024"/>
            <a:ext cx="6843568" cy="4744725"/>
          </a:xfrm>
          <a:prstGeom prst="rect">
            <a:avLst/>
          </a:prstGeom>
        </p:spPr>
      </p:pic>
    </p:spTree>
    <p:extLst>
      <p:ext uri="{BB962C8B-B14F-4D97-AF65-F5344CB8AC3E}">
        <p14:creationId xmlns:p14="http://schemas.microsoft.com/office/powerpoint/2010/main" val="1381399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EDE3B-8F7B-4AEE-89E4-1D10F8A5A4F1}"/>
              </a:ext>
            </a:extLst>
          </p:cNvPr>
          <p:cNvSpPr>
            <a:spLocks noGrp="1"/>
          </p:cNvSpPr>
          <p:nvPr>
            <p:ph type="title"/>
          </p:nvPr>
        </p:nvSpPr>
        <p:spPr/>
        <p:txBody>
          <a:bodyPr/>
          <a:lstStyle/>
          <a:p>
            <a:pPr marL="0" indent="0" algn="l">
              <a:buNone/>
            </a:pPr>
            <a:br>
              <a:rPr lang="en-GB" sz="2400" b="1" dirty="0"/>
            </a:br>
            <a:r>
              <a:rPr lang="en-GB" sz="2400" b="1" dirty="0">
                <a:solidFill>
                  <a:srgbClr val="0070C0"/>
                </a:solidFill>
              </a:rPr>
              <a:t>Range of scaled scores and the expected standard</a:t>
            </a:r>
            <a:br>
              <a:rPr lang="en-GB" sz="2400" b="1" dirty="0"/>
            </a:br>
            <a:br>
              <a:rPr lang="en-GB" sz="2400" b="1" dirty="0"/>
            </a:br>
            <a:endParaRPr lang="en-GB" dirty="0"/>
          </a:p>
        </p:txBody>
      </p:sp>
      <p:pic>
        <p:nvPicPr>
          <p:cNvPr id="7" name="Picture 6" descr="Text, letter&#10;&#10;Description automatically generated">
            <a:extLst>
              <a:ext uri="{FF2B5EF4-FFF2-40B4-BE49-F238E27FC236}">
                <a16:creationId xmlns:a16="http://schemas.microsoft.com/office/drawing/2014/main" id="{249A9F24-6939-B42E-2C27-39E5E4D65B6C}"/>
              </a:ext>
            </a:extLst>
          </p:cNvPr>
          <p:cNvPicPr>
            <a:picLocks noChangeAspect="1"/>
          </p:cNvPicPr>
          <p:nvPr/>
        </p:nvPicPr>
        <p:blipFill rotWithShape="1">
          <a:blip r:embed="rId2">
            <a:extLst>
              <a:ext uri="{28A0092B-C50C-407E-A947-70E740481C1C}">
                <a14:useLocalDpi xmlns:a14="http://schemas.microsoft.com/office/drawing/2010/main" val="0"/>
              </a:ext>
            </a:extLst>
          </a:blip>
          <a:srcRect t="7442"/>
          <a:stretch/>
        </p:blipFill>
        <p:spPr>
          <a:xfrm>
            <a:off x="693732" y="1025187"/>
            <a:ext cx="5402268" cy="4807625"/>
          </a:xfrm>
          <a:prstGeom prst="rect">
            <a:avLst/>
          </a:prstGeom>
        </p:spPr>
      </p:pic>
      <p:sp>
        <p:nvSpPr>
          <p:cNvPr id="8" name="TextBox 7">
            <a:extLst>
              <a:ext uri="{FF2B5EF4-FFF2-40B4-BE49-F238E27FC236}">
                <a16:creationId xmlns:a16="http://schemas.microsoft.com/office/drawing/2014/main" id="{18A4BFE5-7199-64BD-5DF1-0C1606A22433}"/>
              </a:ext>
            </a:extLst>
          </p:cNvPr>
          <p:cNvSpPr txBox="1"/>
          <p:nvPr/>
        </p:nvSpPr>
        <p:spPr>
          <a:xfrm>
            <a:off x="7039123" y="5743689"/>
            <a:ext cx="2718353" cy="738664"/>
          </a:xfrm>
          <a:prstGeom prst="rect">
            <a:avLst/>
          </a:prstGeom>
          <a:noFill/>
        </p:spPr>
        <p:txBody>
          <a:bodyPr wrap="square" rtlCol="0">
            <a:spAutoFit/>
          </a:bodyPr>
          <a:lstStyle/>
          <a:p>
            <a:r>
              <a:rPr lang="en-GB" sz="1400" dirty="0">
                <a:solidFill>
                  <a:srgbClr val="FF0000"/>
                </a:solidFill>
                <a:hlinkClick r:id="rId3"/>
              </a:rPr>
              <a:t>https://www.gov.uk/guidance/understanding-scaled-scores-at-key-stage-1</a:t>
            </a:r>
            <a:r>
              <a:rPr lang="en-GB" sz="1400" dirty="0">
                <a:solidFill>
                  <a:srgbClr val="FF0000"/>
                </a:solidFill>
              </a:rPr>
              <a:t> </a:t>
            </a:r>
            <a:endParaRPr lang="en-GB" sz="1400" dirty="0"/>
          </a:p>
        </p:txBody>
      </p:sp>
    </p:spTree>
    <p:extLst>
      <p:ext uri="{BB962C8B-B14F-4D97-AF65-F5344CB8AC3E}">
        <p14:creationId xmlns:p14="http://schemas.microsoft.com/office/powerpoint/2010/main" val="128063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6" name="Picture 5" descr="Table&#10;&#10;Description automatically generated">
            <a:extLst>
              <a:ext uri="{FF2B5EF4-FFF2-40B4-BE49-F238E27FC236}">
                <a16:creationId xmlns:a16="http://schemas.microsoft.com/office/drawing/2014/main" id="{77B99C34-2A4A-055A-B3BD-53355FCA0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0" y="1247212"/>
            <a:ext cx="6828559" cy="5096437"/>
          </a:xfrm>
          <a:prstGeom prst="rect">
            <a:avLst/>
          </a:prstGeom>
        </p:spPr>
      </p:pic>
    </p:spTree>
    <p:extLst>
      <p:ext uri="{BB962C8B-B14F-4D97-AF65-F5344CB8AC3E}">
        <p14:creationId xmlns:p14="http://schemas.microsoft.com/office/powerpoint/2010/main" val="3766081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D064C-88D1-40D9-AAEF-0981C9B55066}"/>
              </a:ext>
            </a:extLst>
          </p:cNvPr>
          <p:cNvSpPr>
            <a:spLocks noGrp="1"/>
          </p:cNvSpPr>
          <p:nvPr>
            <p:ph type="title"/>
          </p:nvPr>
        </p:nvSpPr>
        <p:spPr/>
        <p:txBody>
          <a:bodyPr/>
          <a:lstStyle/>
          <a:p>
            <a:r>
              <a:rPr lang="en-GB" b="1" dirty="0">
                <a:solidFill>
                  <a:srgbClr val="0070C0"/>
                </a:solidFill>
              </a:rPr>
              <a:t>2022 Key Stage 1: Paper 2 Reasoning</a:t>
            </a:r>
          </a:p>
        </p:txBody>
      </p:sp>
      <p:sp>
        <p:nvSpPr>
          <p:cNvPr id="5" name="TextBox 4">
            <a:extLst>
              <a:ext uri="{FF2B5EF4-FFF2-40B4-BE49-F238E27FC236}">
                <a16:creationId xmlns:a16="http://schemas.microsoft.com/office/drawing/2014/main" id="{562A0144-6951-30AD-733E-4A2042C602F4}"/>
              </a:ext>
            </a:extLst>
          </p:cNvPr>
          <p:cNvSpPr txBox="1"/>
          <p:nvPr/>
        </p:nvSpPr>
        <p:spPr>
          <a:xfrm>
            <a:off x="3200541" y="6321752"/>
            <a:ext cx="7273496" cy="261610"/>
          </a:xfrm>
          <a:prstGeom prst="rect">
            <a:avLst/>
          </a:prstGeom>
          <a:noFill/>
        </p:spPr>
        <p:txBody>
          <a:bodyPr wrap="square">
            <a:spAutoFit/>
          </a:bodyPr>
          <a:lstStyle/>
          <a:p>
            <a:r>
              <a:rPr lang="en-US" sz="1100" dirty="0">
                <a:hlinkClick r:id="rId3"/>
              </a:rPr>
              <a:t>https://www.gov.uk/government/publications/key-stage-1-tests-2022-mathematics-test-materials</a:t>
            </a:r>
            <a:r>
              <a:rPr lang="en-US" sz="1100" dirty="0"/>
              <a:t> </a:t>
            </a:r>
          </a:p>
        </p:txBody>
      </p:sp>
      <p:pic>
        <p:nvPicPr>
          <p:cNvPr id="3" name="Picture 2" descr="Diagram&#10;&#10;Description automatically generated">
            <a:extLst>
              <a:ext uri="{FF2B5EF4-FFF2-40B4-BE49-F238E27FC236}">
                <a16:creationId xmlns:a16="http://schemas.microsoft.com/office/drawing/2014/main" id="{0CA736C1-0F0B-2CD2-00F6-879E50F99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034" y="1199524"/>
            <a:ext cx="5004802" cy="5046028"/>
          </a:xfrm>
          <a:prstGeom prst="rect">
            <a:avLst/>
          </a:prstGeom>
        </p:spPr>
      </p:pic>
    </p:spTree>
    <p:extLst>
      <p:ext uri="{BB962C8B-B14F-4D97-AF65-F5344CB8AC3E}">
        <p14:creationId xmlns:p14="http://schemas.microsoft.com/office/powerpoint/2010/main" val="91442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E64C-3E79-4A50-A1F1-CFDDD7AFC0E0}"/>
              </a:ext>
            </a:extLst>
          </p:cNvPr>
          <p:cNvSpPr>
            <a:spLocks noGrp="1"/>
          </p:cNvSpPr>
          <p:nvPr>
            <p:ph type="title"/>
          </p:nvPr>
        </p:nvSpPr>
        <p:spPr/>
        <p:txBody>
          <a:bodyPr/>
          <a:lstStyle/>
          <a:p>
            <a:r>
              <a:rPr lang="en-GB" b="1" dirty="0">
                <a:solidFill>
                  <a:srgbClr val="0070C0"/>
                </a:solidFill>
              </a:rPr>
              <a:t>Using and interpreting test outcomes</a:t>
            </a:r>
            <a:endParaRPr lang="en-GB" dirty="0">
              <a:solidFill>
                <a:srgbClr val="0070C0"/>
              </a:solidFill>
            </a:endParaRPr>
          </a:p>
        </p:txBody>
      </p:sp>
      <p:sp>
        <p:nvSpPr>
          <p:cNvPr id="3" name="Content Placeholder 2">
            <a:extLst>
              <a:ext uri="{FF2B5EF4-FFF2-40B4-BE49-F238E27FC236}">
                <a16:creationId xmlns:a16="http://schemas.microsoft.com/office/drawing/2014/main" id="{208E11EA-99F4-496E-B138-C46A29F08053}"/>
              </a:ext>
            </a:extLst>
          </p:cNvPr>
          <p:cNvSpPr>
            <a:spLocks noGrp="1"/>
          </p:cNvSpPr>
          <p:nvPr>
            <p:ph idx="1"/>
          </p:nvPr>
        </p:nvSpPr>
        <p:spPr>
          <a:xfrm>
            <a:off x="609601" y="1254125"/>
            <a:ext cx="10972800" cy="4349750"/>
          </a:xfrm>
        </p:spPr>
        <p:txBody>
          <a:bodyPr/>
          <a:lstStyle/>
          <a:p>
            <a:pPr marL="0" indent="0">
              <a:buNone/>
            </a:pPr>
            <a:r>
              <a:rPr lang="en-GB" sz="1400" dirty="0"/>
              <a:t>You should use evidence from the English reading and mathematics tests to inform your teacher assessment judgement for each pupil. You can also use the optional KS1 English grammar, punctuation and spelling test to inform your teacher assessment judgement in English writing.</a:t>
            </a:r>
          </a:p>
          <a:p>
            <a:pPr marL="0" indent="0">
              <a:buNone/>
            </a:pPr>
            <a:endParaRPr lang="en-GB" sz="1400" dirty="0"/>
          </a:p>
          <a:p>
            <a:pPr marL="0" indent="0">
              <a:buNone/>
            </a:pPr>
            <a:r>
              <a:rPr lang="en-GB" sz="1400" dirty="0"/>
              <a:t>The tests can provide evidence that a pupil has met certain ‘pupil can’ statements, as well as evidence to support the judgement overall. Tests and teacher assessment are different forms of assessment, so it is not necessary for the outcomes to be the same.</a:t>
            </a:r>
          </a:p>
          <a:p>
            <a:pPr marL="0" indent="0">
              <a:buNone/>
            </a:pPr>
            <a:endParaRPr lang="en-GB" sz="1400" dirty="0"/>
          </a:p>
          <a:p>
            <a:pPr marL="0" indent="0">
              <a:buNone/>
            </a:pPr>
            <a:r>
              <a:rPr lang="en-GB" sz="1400" dirty="0"/>
              <a:t>The national curriculum tests are compensatory – as pupils can score marks from any parts of the tests, pupils with the same total score may achieve their marks in different ways. The teacher assessment frameworks are different and ask teachers to assess pupils against certain aspects of the national curriculum, based on a range of evidence from the classroom.</a:t>
            </a:r>
          </a:p>
          <a:p>
            <a:pPr marL="0" indent="0">
              <a:buNone/>
            </a:pPr>
            <a:endParaRPr lang="en-GB" sz="1400" dirty="0"/>
          </a:p>
          <a:p>
            <a:pPr marL="0" indent="0">
              <a:buNone/>
            </a:pPr>
            <a:r>
              <a:rPr lang="en-GB" sz="1400" dirty="0"/>
              <a:t>It is possible for a pupil to have met the expected standard in the test, but not for teacher assessment, because of gaps in their knowledge or understanding. It is also possible for pupils to have demonstrated their attainment of the ‘pupil can’ statements through their classwork, but not to have achieved the mark for a related question on the test. If a pupil gets a question wrong in the test on an area of the curriculum that they have demonstrated in their classwork, the teacher will want to take this into consideration when making their teacher assessment judgement.</a:t>
            </a:r>
          </a:p>
          <a:p>
            <a:pPr marL="0" indent="0">
              <a:buNone/>
            </a:pPr>
            <a:endParaRPr lang="en-GB" sz="1400" dirty="0"/>
          </a:p>
          <a:p>
            <a:pPr marL="0" indent="0">
              <a:buNone/>
            </a:pPr>
            <a:r>
              <a:rPr lang="en-GB" sz="1400" dirty="0"/>
              <a:t>Together, the tests and teacher assessment provide a broader picture of pupil attainment</a:t>
            </a:r>
          </a:p>
        </p:txBody>
      </p:sp>
      <p:sp>
        <p:nvSpPr>
          <p:cNvPr id="5" name="TextBox 4">
            <a:extLst>
              <a:ext uri="{FF2B5EF4-FFF2-40B4-BE49-F238E27FC236}">
                <a16:creationId xmlns:a16="http://schemas.microsoft.com/office/drawing/2014/main" id="{8A6E9FAC-F4A5-1B8A-3A70-33C199CC1C32}"/>
              </a:ext>
            </a:extLst>
          </p:cNvPr>
          <p:cNvSpPr txBox="1"/>
          <p:nvPr/>
        </p:nvSpPr>
        <p:spPr>
          <a:xfrm>
            <a:off x="3377647" y="5807484"/>
            <a:ext cx="2718353" cy="738664"/>
          </a:xfrm>
          <a:prstGeom prst="rect">
            <a:avLst/>
          </a:prstGeom>
          <a:noFill/>
        </p:spPr>
        <p:txBody>
          <a:bodyPr wrap="square" rtlCol="0">
            <a:spAutoFit/>
          </a:bodyPr>
          <a:lstStyle/>
          <a:p>
            <a:r>
              <a:rPr lang="en-GB" sz="1400" dirty="0">
                <a:solidFill>
                  <a:srgbClr val="FF0000"/>
                </a:solidFill>
                <a:hlinkClick r:id="rId2"/>
              </a:rPr>
              <a:t>https://www.gov.uk/guidance/understanding-scaled-scores-at-key-stage-1</a:t>
            </a:r>
            <a:r>
              <a:rPr lang="en-GB" sz="1400" dirty="0">
                <a:solidFill>
                  <a:srgbClr val="FF0000"/>
                </a:solidFill>
              </a:rPr>
              <a:t> </a:t>
            </a:r>
            <a:endParaRPr lang="en-GB" sz="1400" dirty="0"/>
          </a:p>
        </p:txBody>
      </p:sp>
    </p:spTree>
    <p:extLst>
      <p:ext uri="{BB962C8B-B14F-4D97-AF65-F5344CB8AC3E}">
        <p14:creationId xmlns:p14="http://schemas.microsoft.com/office/powerpoint/2010/main" val="3401603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ndards and Testing Agency" title="Logo">
            <a:extLst>
              <a:ext uri="{FF2B5EF4-FFF2-40B4-BE49-F238E27FC236}">
                <a16:creationId xmlns:a16="http://schemas.microsoft.com/office/drawing/2014/main" id="{F9A2C563-B5DE-41DB-ACBA-08629B3218E6}"/>
              </a:ext>
            </a:extLst>
          </p:cNvPr>
          <p:cNvPicPr/>
          <p:nvPr/>
        </p:nvPicPr>
        <p:blipFill>
          <a:blip r:embed="rId2"/>
          <a:srcRect r="51557"/>
          <a:stretch>
            <a:fillRect/>
          </a:stretch>
        </p:blipFill>
        <p:spPr>
          <a:xfrm>
            <a:off x="1614376" y="1589270"/>
            <a:ext cx="1066800" cy="1079500"/>
          </a:xfrm>
          <a:prstGeom prst="rect">
            <a:avLst/>
          </a:prstGeom>
          <a:noFill/>
          <a:ln cap="flat">
            <a:noFill/>
          </a:ln>
        </p:spPr>
      </p:pic>
      <p:sp>
        <p:nvSpPr>
          <p:cNvPr id="8" name="Title 7">
            <a:extLst>
              <a:ext uri="{FF2B5EF4-FFF2-40B4-BE49-F238E27FC236}">
                <a16:creationId xmlns:a16="http://schemas.microsoft.com/office/drawing/2014/main" id="{72630221-6A5E-4E51-A788-5059B4B61A28}"/>
              </a:ext>
            </a:extLst>
          </p:cNvPr>
          <p:cNvSpPr>
            <a:spLocks noGrp="1"/>
          </p:cNvSpPr>
          <p:nvPr>
            <p:ph type="title"/>
          </p:nvPr>
        </p:nvSpPr>
        <p:spPr>
          <a:xfrm>
            <a:off x="191386" y="174091"/>
            <a:ext cx="3912781" cy="1143000"/>
          </a:xfrm>
        </p:spPr>
        <p:txBody>
          <a:bodyPr/>
          <a:lstStyle/>
          <a:p>
            <a:r>
              <a:rPr lang="en-GB" sz="2400" b="1" dirty="0">
                <a:solidFill>
                  <a:srgbClr val="0070C0"/>
                </a:solidFill>
              </a:rPr>
              <a:t>2022 Key  Stage 1 </a:t>
            </a:r>
            <a:br>
              <a:rPr lang="en-GB" sz="2400" b="1" dirty="0">
                <a:solidFill>
                  <a:srgbClr val="0070C0"/>
                </a:solidFill>
              </a:rPr>
            </a:br>
            <a:r>
              <a:rPr lang="en-GB" sz="2400" b="1" dirty="0">
                <a:solidFill>
                  <a:srgbClr val="0070C0"/>
                </a:solidFill>
              </a:rPr>
              <a:t>Scaled scores: mathematics</a:t>
            </a:r>
          </a:p>
        </p:txBody>
      </p:sp>
      <p:sp>
        <p:nvSpPr>
          <p:cNvPr id="9" name="TextBox 8">
            <a:extLst>
              <a:ext uri="{FF2B5EF4-FFF2-40B4-BE49-F238E27FC236}">
                <a16:creationId xmlns:a16="http://schemas.microsoft.com/office/drawing/2014/main" id="{CF168F3D-FB88-8F15-FE1D-FDFFF9B8D733}"/>
              </a:ext>
            </a:extLst>
          </p:cNvPr>
          <p:cNvSpPr txBox="1"/>
          <p:nvPr/>
        </p:nvSpPr>
        <p:spPr>
          <a:xfrm>
            <a:off x="628657" y="2940949"/>
            <a:ext cx="3135269" cy="923330"/>
          </a:xfrm>
          <a:prstGeom prst="rect">
            <a:avLst/>
          </a:prstGeom>
          <a:noFill/>
        </p:spPr>
        <p:txBody>
          <a:bodyPr wrap="square">
            <a:spAutoFit/>
          </a:bodyPr>
          <a:lstStyle/>
          <a:p>
            <a:pPr marL="0" indent="0">
              <a:buNone/>
            </a:pPr>
            <a:r>
              <a:rPr lang="en-GB" sz="1800" dirty="0">
                <a:solidFill>
                  <a:srgbClr val="FF0000"/>
                </a:solidFill>
                <a:hlinkClick r:id="rId3"/>
              </a:rPr>
              <a:t>https://www.gov.uk/government/publications/2022-scaled-scores-at-key-stage-1</a:t>
            </a:r>
            <a:r>
              <a:rPr lang="en-GB" sz="1800" dirty="0">
                <a:solidFill>
                  <a:srgbClr val="FF0000"/>
                </a:solidFill>
              </a:rPr>
              <a:t> </a:t>
            </a:r>
          </a:p>
        </p:txBody>
      </p:sp>
      <p:pic>
        <p:nvPicPr>
          <p:cNvPr id="12" name="Picture 11" descr="Table&#10;&#10;Description automatically generated">
            <a:extLst>
              <a:ext uri="{FF2B5EF4-FFF2-40B4-BE49-F238E27FC236}">
                <a16:creationId xmlns:a16="http://schemas.microsoft.com/office/drawing/2014/main" id="{F4625302-B744-DBF4-2826-E7E42426A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946" y="274806"/>
            <a:ext cx="4767748" cy="6409103"/>
          </a:xfrm>
          <a:prstGeom prst="rect">
            <a:avLst/>
          </a:prstGeom>
        </p:spPr>
      </p:pic>
    </p:spTree>
    <p:extLst>
      <p:ext uri="{BB962C8B-B14F-4D97-AF65-F5344CB8AC3E}">
        <p14:creationId xmlns:p14="http://schemas.microsoft.com/office/powerpoint/2010/main" val="63828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965CE3-61E2-48E0-97FB-A89165DBF9B3}"/>
              </a:ext>
            </a:extLst>
          </p:cNvPr>
          <p:cNvSpPr txBox="1"/>
          <p:nvPr/>
        </p:nvSpPr>
        <p:spPr>
          <a:xfrm>
            <a:off x="91032" y="231869"/>
            <a:ext cx="4826519" cy="2462213"/>
          </a:xfrm>
          <a:prstGeom prst="rect">
            <a:avLst/>
          </a:prstGeom>
          <a:noFill/>
        </p:spPr>
        <p:txBody>
          <a:bodyPr wrap="square" rtlCol="0">
            <a:spAutoFit/>
          </a:bodyPr>
          <a:lstStyle/>
          <a:p>
            <a:pPr fontAlgn="base"/>
            <a:r>
              <a:rPr lang="en-GB" sz="2800" b="1" dirty="0">
                <a:solidFill>
                  <a:srgbClr val="0070C0"/>
                </a:solidFill>
              </a:rPr>
              <a:t>Statutory guidance </a:t>
            </a:r>
          </a:p>
          <a:p>
            <a:pPr fontAlgn="base"/>
            <a:r>
              <a:rPr lang="en-GB" b="1" dirty="0">
                <a:solidFill>
                  <a:srgbClr val="0070C0"/>
                </a:solidFill>
              </a:rPr>
              <a:t>Pre-key stage 1 standards </a:t>
            </a:r>
          </a:p>
          <a:p>
            <a:pPr fontAlgn="base"/>
            <a:r>
              <a:rPr lang="en-GB" b="1" dirty="0">
                <a:solidFill>
                  <a:srgbClr val="0070C0"/>
                </a:solidFill>
              </a:rPr>
              <a:t>For teachers to report assessment outcomes for pupils working below the standard of national curriculum assessments (commonly called SATs) at the end of KS1. </a:t>
            </a:r>
          </a:p>
          <a:p>
            <a:endParaRPr lang="en-GB" dirty="0"/>
          </a:p>
        </p:txBody>
      </p:sp>
      <p:pic>
        <p:nvPicPr>
          <p:cNvPr id="8" name="Picture 7" descr="Text, application&#10;&#10;Description automatically generated">
            <a:extLst>
              <a:ext uri="{FF2B5EF4-FFF2-40B4-BE49-F238E27FC236}">
                <a16:creationId xmlns:a16="http://schemas.microsoft.com/office/drawing/2014/main" id="{52511237-0957-4045-4DB6-5F956A7F8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918" y="2363792"/>
            <a:ext cx="2419692" cy="347862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32AB620-DB18-0B78-10FF-2BC0C3CFD328}"/>
              </a:ext>
            </a:extLst>
          </p:cNvPr>
          <p:cNvSpPr txBox="1"/>
          <p:nvPr/>
        </p:nvSpPr>
        <p:spPr>
          <a:xfrm>
            <a:off x="3165764" y="6209654"/>
            <a:ext cx="7502236" cy="369332"/>
          </a:xfrm>
          <a:prstGeom prst="rect">
            <a:avLst/>
          </a:prstGeom>
          <a:noFill/>
        </p:spPr>
        <p:txBody>
          <a:bodyPr wrap="square">
            <a:spAutoFit/>
          </a:bodyPr>
          <a:lstStyle/>
          <a:p>
            <a:r>
              <a:rPr lang="en-US" dirty="0">
                <a:hlinkClick r:id="rId4"/>
              </a:rPr>
              <a:t>https://www.gov.uk/government/publications/pre-key-stage-1-standards</a:t>
            </a:r>
            <a:r>
              <a:rPr lang="en-US" dirty="0"/>
              <a:t> </a:t>
            </a:r>
          </a:p>
        </p:txBody>
      </p:sp>
      <p:pic>
        <p:nvPicPr>
          <p:cNvPr id="11" name="Picture 10" descr="Graphical user interface, text, application, email&#10;&#10;Description automatically generated">
            <a:extLst>
              <a:ext uri="{FF2B5EF4-FFF2-40B4-BE49-F238E27FC236}">
                <a16:creationId xmlns:a16="http://schemas.microsoft.com/office/drawing/2014/main" id="{32939E12-B3B2-2378-009B-873113955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551" y="1227674"/>
            <a:ext cx="5400660" cy="4908091"/>
          </a:xfrm>
          <a:prstGeom prst="rect">
            <a:avLst/>
          </a:prstGeom>
        </p:spPr>
      </p:pic>
    </p:spTree>
    <p:extLst>
      <p:ext uri="{BB962C8B-B14F-4D97-AF65-F5344CB8AC3E}">
        <p14:creationId xmlns:p14="http://schemas.microsoft.com/office/powerpoint/2010/main" val="2341031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305" y="264727"/>
            <a:ext cx="3610743" cy="562074"/>
          </a:xfrm>
        </p:spPr>
        <p:txBody>
          <a:bodyPr/>
          <a:lstStyle/>
          <a:p>
            <a:pPr algn="l"/>
            <a:r>
              <a:rPr lang="en-GB" b="1" dirty="0">
                <a:solidFill>
                  <a:srgbClr val="0070C0"/>
                </a:solidFill>
              </a:rPr>
              <a:t>Pre Key Stage 1</a:t>
            </a:r>
          </a:p>
        </p:txBody>
      </p:sp>
      <p:pic>
        <p:nvPicPr>
          <p:cNvPr id="8" name="Picture 7" descr="Text&#10;&#10;Description automatically generated">
            <a:extLst>
              <a:ext uri="{FF2B5EF4-FFF2-40B4-BE49-F238E27FC236}">
                <a16:creationId xmlns:a16="http://schemas.microsoft.com/office/drawing/2014/main" id="{502837AA-FE40-2FA5-EE1F-CD1C26574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08" y="937721"/>
            <a:ext cx="5373502" cy="1213371"/>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4B591E61-4180-044F-8A19-F300A1CAC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1187103"/>
            <a:ext cx="6183483" cy="4982558"/>
          </a:xfrm>
          <a:prstGeom prst="rect">
            <a:avLst/>
          </a:prstGeom>
        </p:spPr>
      </p:pic>
    </p:spTree>
    <p:extLst>
      <p:ext uri="{BB962C8B-B14F-4D97-AF65-F5344CB8AC3E}">
        <p14:creationId xmlns:p14="http://schemas.microsoft.com/office/powerpoint/2010/main" val="3296096223"/>
      </p:ext>
    </p:extLst>
  </p:cSld>
  <p:clrMapOvr>
    <a:masterClrMapping/>
  </p:clrMapOvr>
</p:sld>
</file>

<file path=ppt/theme/theme1.xml><?xml version="1.0" encoding="utf-8"?>
<a:theme xmlns:a="http://schemas.openxmlformats.org/drawingml/2006/main" name="3_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1692</Words>
  <Application>Microsoft Macintosh PowerPoint</Application>
  <PresentationFormat>Widescreen</PresentationFormat>
  <Paragraphs>165</Paragraphs>
  <Slides>51</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3_HIAS PowerPoint template</vt:lpstr>
      <vt:lpstr>2022 Key Stage 1 SATs Mathematics</vt:lpstr>
      <vt:lpstr>PowerPoint Presentation</vt:lpstr>
      <vt:lpstr>Understanding scaled scores at key stage 1 https://www.gov.uk/guidance/understanding-scaled-scores-at-key-stage-1  </vt:lpstr>
      <vt:lpstr>PowerPoint Presentation</vt:lpstr>
      <vt:lpstr> Range of scaled scores and the expected standard  </vt:lpstr>
      <vt:lpstr>Using and interpreting test outcomes</vt:lpstr>
      <vt:lpstr>2022 Key  Stage 1  Scaled scores: mathematics</vt:lpstr>
      <vt:lpstr>PowerPoint Presentation</vt:lpstr>
      <vt:lpstr>Pre Key Stage 1</vt:lpstr>
      <vt:lpstr>Pre Key Stage 1</vt:lpstr>
      <vt:lpstr>PowerPoint Presentation</vt:lpstr>
      <vt:lpstr>PowerPoint Presentation</vt:lpstr>
      <vt:lpstr>PowerPoint Presentation</vt:lpstr>
      <vt:lpstr>Key Stage 1 Arithmetic Paper 2022 </vt:lpstr>
      <vt:lpstr>Key Stage 1 Arithmetic Paper 2022 </vt:lpstr>
      <vt:lpstr>2022: KS1 Arithmetic Paper Addition and subtraction</vt:lpstr>
      <vt:lpstr>2022: KS1 Arithmetic Paper Multiplication and Division</vt:lpstr>
      <vt:lpstr>2019: KS1 Arithmetic Paper Fractions</vt:lpstr>
      <vt:lpstr>PowerPoint Presentation</vt:lpstr>
      <vt:lpstr>PowerPoint Presentation</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lpstr>2022 Key Stage 1: Paper 2 Reasoning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Key Stage 2 SATs Mathematics</dc:title>
  <dc:creator>Clifft, Jacqui</dc:creator>
  <cp:lastModifiedBy>Nikki Farrage</cp:lastModifiedBy>
  <cp:revision>113</cp:revision>
  <cp:lastPrinted>2019-06-04T08:07:48Z</cp:lastPrinted>
  <dcterms:created xsi:type="dcterms:W3CDTF">2019-06-02T06:42:53Z</dcterms:created>
  <dcterms:modified xsi:type="dcterms:W3CDTF">2022-07-05T14:19:31Z</dcterms:modified>
</cp:coreProperties>
</file>