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72" r:id="rId2"/>
    <p:sldId id="2643" r:id="rId3"/>
    <p:sldId id="2644" r:id="rId4"/>
    <p:sldId id="2647" r:id="rId5"/>
    <p:sldId id="2648" r:id="rId6"/>
    <p:sldId id="2649" r:id="rId7"/>
    <p:sldId id="2651" r:id="rId8"/>
    <p:sldId id="2650"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08" autoAdjust="0"/>
    <p:restoredTop sz="77123" autoAdjust="0"/>
  </p:normalViewPr>
  <p:slideViewPr>
    <p:cSldViewPr snapToGrid="0">
      <p:cViewPr varScale="1">
        <p:scale>
          <a:sx n="61" d="100"/>
          <a:sy n="61" d="100"/>
        </p:scale>
        <p:origin x="840" y="56"/>
      </p:cViewPr>
      <p:guideLst/>
    </p:cSldViewPr>
  </p:slideViewPr>
  <p:notesTextViewPr>
    <p:cViewPr>
      <p:scale>
        <a:sx n="1" d="1"/>
        <a:sy n="1" d="1"/>
      </p:scale>
      <p:origin x="0" y="0"/>
    </p:cViewPr>
  </p:notesTextViewPr>
  <p:sorterViewPr>
    <p:cViewPr varScale="1">
      <p:scale>
        <a:sx n="100" d="100"/>
        <a:sy n="100" d="100"/>
      </p:scale>
      <p:origin x="0" y="-75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ngrey, Tessa" userId="76bbaaa5-65e9-438c-a633-87c6bdb8be91" providerId="ADAL" clId="{6F9B32FA-B4B1-4EA2-8885-2BF2351A2A17}"/>
    <pc:docChg chg="undo custSel mod delSld modSld sldOrd">
      <pc:chgData name="Ingrey, Tessa" userId="76bbaaa5-65e9-438c-a633-87c6bdb8be91" providerId="ADAL" clId="{6F9B32FA-B4B1-4EA2-8885-2BF2351A2A17}" dt="2021-01-19T11:43:23.528" v="257" actId="6549"/>
      <pc:docMkLst>
        <pc:docMk/>
      </pc:docMkLst>
      <pc:sldChg chg="del">
        <pc:chgData name="Ingrey, Tessa" userId="76bbaaa5-65e9-438c-a633-87c6bdb8be91" providerId="ADAL" clId="{6F9B32FA-B4B1-4EA2-8885-2BF2351A2A17}" dt="2021-01-17T20:43:35.278" v="42" actId="47"/>
        <pc:sldMkLst>
          <pc:docMk/>
          <pc:sldMk cId="4061990253" sldId="262"/>
        </pc:sldMkLst>
      </pc:sldChg>
      <pc:sldChg chg="modSp mod">
        <pc:chgData name="Ingrey, Tessa" userId="76bbaaa5-65e9-438c-a633-87c6bdb8be91" providerId="ADAL" clId="{6F9B32FA-B4B1-4EA2-8885-2BF2351A2A17}" dt="2021-01-12T16:20:27.194" v="21" actId="20577"/>
        <pc:sldMkLst>
          <pc:docMk/>
          <pc:sldMk cId="4284245350" sldId="272"/>
        </pc:sldMkLst>
        <pc:spChg chg="mod">
          <ac:chgData name="Ingrey, Tessa" userId="76bbaaa5-65e9-438c-a633-87c6bdb8be91" providerId="ADAL" clId="{6F9B32FA-B4B1-4EA2-8885-2BF2351A2A17}" dt="2021-01-12T16:20:27.194" v="21" actId="20577"/>
          <ac:spMkLst>
            <pc:docMk/>
            <pc:sldMk cId="4284245350" sldId="272"/>
            <ac:spMk id="3" creationId="{00000000-0000-0000-0000-000000000000}"/>
          </ac:spMkLst>
        </pc:spChg>
      </pc:sldChg>
      <pc:sldChg chg="modSp mod">
        <pc:chgData name="Ingrey, Tessa" userId="76bbaaa5-65e9-438c-a633-87c6bdb8be91" providerId="ADAL" clId="{6F9B32FA-B4B1-4EA2-8885-2BF2351A2A17}" dt="2021-01-17T20:43:42.065" v="44" actId="6549"/>
        <pc:sldMkLst>
          <pc:docMk/>
          <pc:sldMk cId="1287721433" sldId="2643"/>
        </pc:sldMkLst>
        <pc:spChg chg="mod">
          <ac:chgData name="Ingrey, Tessa" userId="76bbaaa5-65e9-438c-a633-87c6bdb8be91" providerId="ADAL" clId="{6F9B32FA-B4B1-4EA2-8885-2BF2351A2A17}" dt="2021-01-17T20:43:42.065" v="44" actId="6549"/>
          <ac:spMkLst>
            <pc:docMk/>
            <pc:sldMk cId="1287721433" sldId="2643"/>
            <ac:spMk id="3" creationId="{B1B08BC7-3958-4725-9814-E8937628E8C6}"/>
          </ac:spMkLst>
        </pc:spChg>
      </pc:sldChg>
      <pc:sldChg chg="addSp delSp modSp mod modClrScheme chgLayout modNotesTx">
        <pc:chgData name="Ingrey, Tessa" userId="76bbaaa5-65e9-438c-a633-87c6bdb8be91" providerId="ADAL" clId="{6F9B32FA-B4B1-4EA2-8885-2BF2351A2A17}" dt="2021-01-19T11:43:23.528" v="257" actId="6549"/>
        <pc:sldMkLst>
          <pc:docMk/>
          <pc:sldMk cId="1683183876" sldId="2647"/>
        </pc:sldMkLst>
        <pc:spChg chg="mod">
          <ac:chgData name="Ingrey, Tessa" userId="76bbaaa5-65e9-438c-a633-87c6bdb8be91" providerId="ADAL" clId="{6F9B32FA-B4B1-4EA2-8885-2BF2351A2A17}" dt="2021-01-12T17:19:36.242" v="28" actId="26606"/>
          <ac:spMkLst>
            <pc:docMk/>
            <pc:sldMk cId="1683183876" sldId="2647"/>
            <ac:spMk id="4" creationId="{AF0A47A0-7E0A-4A8E-8997-9E81565BC090}"/>
          </ac:spMkLst>
        </pc:spChg>
        <pc:spChg chg="add del mod">
          <ac:chgData name="Ingrey, Tessa" userId="76bbaaa5-65e9-438c-a633-87c6bdb8be91" providerId="ADAL" clId="{6F9B32FA-B4B1-4EA2-8885-2BF2351A2A17}" dt="2021-01-12T17:19:36.242" v="28" actId="26606"/>
          <ac:spMkLst>
            <pc:docMk/>
            <pc:sldMk cId="1683183876" sldId="2647"/>
            <ac:spMk id="10" creationId="{0337B7B6-9DE5-437B-866B-BCA192D1DBF3}"/>
          </ac:spMkLst>
        </pc:spChg>
        <pc:picChg chg="add del">
          <ac:chgData name="Ingrey, Tessa" userId="76bbaaa5-65e9-438c-a633-87c6bdb8be91" providerId="ADAL" clId="{6F9B32FA-B4B1-4EA2-8885-2BF2351A2A17}" dt="2021-01-12T16:20:18.445" v="11"/>
          <ac:picMkLst>
            <pc:docMk/>
            <pc:sldMk cId="1683183876" sldId="2647"/>
            <ac:picMk id="2" creationId="{366D8174-94CA-48C7-AC62-C78F45F6DA51}"/>
          </ac:picMkLst>
        </pc:picChg>
        <pc:picChg chg="add">
          <ac:chgData name="Ingrey, Tessa" userId="76bbaaa5-65e9-438c-a633-87c6bdb8be91" providerId="ADAL" clId="{6F9B32FA-B4B1-4EA2-8885-2BF2351A2A17}" dt="2021-01-19T11:36:26.299" v="125"/>
          <ac:picMkLst>
            <pc:docMk/>
            <pc:sldMk cId="1683183876" sldId="2647"/>
            <ac:picMk id="2" creationId="{AF66441B-E2D8-40DF-AC72-2F6D7D529289}"/>
          </ac:picMkLst>
        </pc:picChg>
        <pc:picChg chg="add del">
          <ac:chgData name="Ingrey, Tessa" userId="76bbaaa5-65e9-438c-a633-87c6bdb8be91" providerId="ADAL" clId="{6F9B32FA-B4B1-4EA2-8885-2BF2351A2A17}" dt="2021-01-12T17:18:17.350" v="23" actId="478"/>
          <ac:picMkLst>
            <pc:docMk/>
            <pc:sldMk cId="1683183876" sldId="2647"/>
            <ac:picMk id="3" creationId="{AC69C800-7166-4073-9027-6A52623738DC}"/>
          </ac:picMkLst>
        </pc:picChg>
        <pc:picChg chg="add del mod">
          <ac:chgData name="Ingrey, Tessa" userId="76bbaaa5-65e9-438c-a633-87c6bdb8be91" providerId="ADAL" clId="{6F9B32FA-B4B1-4EA2-8885-2BF2351A2A17}" dt="2021-01-19T11:36:11.256" v="124" actId="478"/>
          <ac:picMkLst>
            <pc:docMk/>
            <pc:sldMk cId="1683183876" sldId="2647"/>
            <ac:picMk id="5" creationId="{37F050CE-0E6D-4E53-9C51-77431A47100E}"/>
          </ac:picMkLst>
        </pc:picChg>
      </pc:sldChg>
      <pc:sldChg chg="addSp delSp modSp mod modNotesTx">
        <pc:chgData name="Ingrey, Tessa" userId="76bbaaa5-65e9-438c-a633-87c6bdb8be91" providerId="ADAL" clId="{6F9B32FA-B4B1-4EA2-8885-2BF2351A2A17}" dt="2021-01-19T11:41:19.420" v="221" actId="20577"/>
        <pc:sldMkLst>
          <pc:docMk/>
          <pc:sldMk cId="1022996525" sldId="2648"/>
        </pc:sldMkLst>
        <pc:picChg chg="add del">
          <ac:chgData name="Ingrey, Tessa" userId="76bbaaa5-65e9-438c-a633-87c6bdb8be91" providerId="ADAL" clId="{6F9B32FA-B4B1-4EA2-8885-2BF2351A2A17}" dt="2021-01-12T17:29:10.040" v="30"/>
          <ac:picMkLst>
            <pc:docMk/>
            <pc:sldMk cId="1022996525" sldId="2648"/>
            <ac:picMk id="2" creationId="{61B0E523-6890-416D-ACD5-FFE69335DFF0}"/>
          </ac:picMkLst>
        </pc:picChg>
        <pc:picChg chg="add del">
          <ac:chgData name="Ingrey, Tessa" userId="76bbaaa5-65e9-438c-a633-87c6bdb8be91" providerId="ADAL" clId="{6F9B32FA-B4B1-4EA2-8885-2BF2351A2A17}" dt="2021-01-19T11:38:37.185" v="155" actId="478"/>
          <ac:picMkLst>
            <pc:docMk/>
            <pc:sldMk cId="1022996525" sldId="2648"/>
            <ac:picMk id="2" creationId="{C169EC81-B7E1-4150-9BEB-D26F81BE2704}"/>
          </ac:picMkLst>
        </pc:picChg>
        <pc:picChg chg="add del mod">
          <ac:chgData name="Ingrey, Tessa" userId="76bbaaa5-65e9-438c-a633-87c6bdb8be91" providerId="ADAL" clId="{6F9B32FA-B4B1-4EA2-8885-2BF2351A2A17}" dt="2021-01-19T11:36:59.544" v="126" actId="478"/>
          <ac:picMkLst>
            <pc:docMk/>
            <pc:sldMk cId="1022996525" sldId="2648"/>
            <ac:picMk id="3" creationId="{6701BE33-C146-4A6F-AEC7-DE56B78402BF}"/>
          </ac:picMkLst>
        </pc:picChg>
        <pc:picChg chg="add del">
          <ac:chgData name="Ingrey, Tessa" userId="76bbaaa5-65e9-438c-a633-87c6bdb8be91" providerId="ADAL" clId="{6F9B32FA-B4B1-4EA2-8885-2BF2351A2A17}" dt="2021-01-19T11:38:42.246" v="157" actId="478"/>
          <ac:picMkLst>
            <pc:docMk/>
            <pc:sldMk cId="1022996525" sldId="2648"/>
            <ac:picMk id="5" creationId="{B6122372-E89E-46E5-84C7-7B7016EAC171}"/>
          </ac:picMkLst>
        </pc:picChg>
        <pc:picChg chg="add del">
          <ac:chgData name="Ingrey, Tessa" userId="76bbaaa5-65e9-438c-a633-87c6bdb8be91" providerId="ADAL" clId="{6F9B32FA-B4B1-4EA2-8885-2BF2351A2A17}" dt="2021-01-19T11:38:55.591" v="159" actId="478"/>
          <ac:picMkLst>
            <pc:docMk/>
            <pc:sldMk cId="1022996525" sldId="2648"/>
            <ac:picMk id="6" creationId="{775E036C-92F3-4AA0-8491-BB3535C3B63D}"/>
          </ac:picMkLst>
        </pc:picChg>
        <pc:picChg chg="add">
          <ac:chgData name="Ingrey, Tessa" userId="76bbaaa5-65e9-438c-a633-87c6bdb8be91" providerId="ADAL" clId="{6F9B32FA-B4B1-4EA2-8885-2BF2351A2A17}" dt="2021-01-19T11:39:19.070" v="160"/>
          <ac:picMkLst>
            <pc:docMk/>
            <pc:sldMk cId="1022996525" sldId="2648"/>
            <ac:picMk id="7" creationId="{F62ACBEC-1999-4C42-855A-5837C8732E72}"/>
          </ac:picMkLst>
        </pc:picChg>
      </pc:sldChg>
      <pc:sldChg chg="addSp delSp modSp mod modNotesTx">
        <pc:chgData name="Ingrey, Tessa" userId="76bbaaa5-65e9-438c-a633-87c6bdb8be91" providerId="ADAL" clId="{6F9B32FA-B4B1-4EA2-8885-2BF2351A2A17}" dt="2021-01-19T11:41:34.780" v="231" actId="20577"/>
        <pc:sldMkLst>
          <pc:docMk/>
          <pc:sldMk cId="2703991705" sldId="2649"/>
        </pc:sldMkLst>
        <pc:picChg chg="add del">
          <ac:chgData name="Ingrey, Tessa" userId="76bbaaa5-65e9-438c-a633-87c6bdb8be91" providerId="ADAL" clId="{6F9B32FA-B4B1-4EA2-8885-2BF2351A2A17}" dt="2021-01-12T17:33:29.184" v="34"/>
          <ac:picMkLst>
            <pc:docMk/>
            <pc:sldMk cId="2703991705" sldId="2649"/>
            <ac:picMk id="2" creationId="{261E5F35-38C6-496E-B1E9-0C0F92AD95D8}"/>
          </ac:picMkLst>
        </pc:picChg>
        <pc:picChg chg="add mod">
          <ac:chgData name="Ingrey, Tessa" userId="76bbaaa5-65e9-438c-a633-87c6bdb8be91" providerId="ADAL" clId="{6F9B32FA-B4B1-4EA2-8885-2BF2351A2A17}" dt="2021-01-12T17:34:33.178" v="36" actId="14100"/>
          <ac:picMkLst>
            <pc:docMk/>
            <pc:sldMk cId="2703991705" sldId="2649"/>
            <ac:picMk id="3" creationId="{1C0A0B8F-F284-4122-8501-F15E941A78C4}"/>
          </ac:picMkLst>
        </pc:picChg>
      </pc:sldChg>
      <pc:sldChg chg="addSp">
        <pc:chgData name="Ingrey, Tessa" userId="76bbaaa5-65e9-438c-a633-87c6bdb8be91" providerId="ADAL" clId="{6F9B32FA-B4B1-4EA2-8885-2BF2351A2A17}" dt="2021-01-12T17:36:51.014" v="37"/>
        <pc:sldMkLst>
          <pc:docMk/>
          <pc:sldMk cId="1575648264" sldId="2650"/>
        </pc:sldMkLst>
        <pc:picChg chg="add">
          <ac:chgData name="Ingrey, Tessa" userId="76bbaaa5-65e9-438c-a633-87c6bdb8be91" providerId="ADAL" clId="{6F9B32FA-B4B1-4EA2-8885-2BF2351A2A17}" dt="2021-01-12T17:36:51.014" v="37"/>
          <ac:picMkLst>
            <pc:docMk/>
            <pc:sldMk cId="1575648264" sldId="2650"/>
            <ac:picMk id="2" creationId="{1A948088-F039-4ADC-B219-75E59D0FB36B}"/>
          </ac:picMkLst>
        </pc:picChg>
      </pc:sldChg>
      <pc:sldChg chg="addSp modSp mod ord">
        <pc:chgData name="Ingrey, Tessa" userId="76bbaaa5-65e9-438c-a633-87c6bdb8be91" providerId="ADAL" clId="{6F9B32FA-B4B1-4EA2-8885-2BF2351A2A17}" dt="2021-01-12T17:37:39.819" v="41" actId="1076"/>
        <pc:sldMkLst>
          <pc:docMk/>
          <pc:sldMk cId="2161755771" sldId="2651"/>
        </pc:sldMkLst>
        <pc:picChg chg="add mod">
          <ac:chgData name="Ingrey, Tessa" userId="76bbaaa5-65e9-438c-a633-87c6bdb8be91" providerId="ADAL" clId="{6F9B32FA-B4B1-4EA2-8885-2BF2351A2A17}" dt="2021-01-12T17:37:39.819" v="41" actId="1076"/>
          <ac:picMkLst>
            <pc:docMk/>
            <pc:sldMk cId="2161755771" sldId="2651"/>
            <ac:picMk id="2" creationId="{0B92B8C7-304A-46B2-8F9D-170F9B27D749}"/>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0AFF3-C104-4FF2-9246-46F3E7242363}" type="datetimeFigureOut">
              <a:rPr lang="en-GB" smtClean="0"/>
              <a:t>21/01/2021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Solutions:</a:t>
            </a:r>
          </a:p>
          <a:p>
            <a:pPr marL="228600" indent="-228600">
              <a:buAutoNum type="alphaLcPeriod"/>
            </a:pPr>
            <a:r>
              <a:rPr lang="en-GB" dirty="0"/>
              <a:t>(πx30)÷2 = 47.1 to 1dp</a:t>
            </a:r>
          </a:p>
          <a:p>
            <a:pPr marL="228600" indent="-228600">
              <a:buAutoNum type="alphaLcPeriod"/>
            </a:pPr>
            <a:r>
              <a:rPr lang="en-GB" dirty="0"/>
              <a:t>(πx20) ÷2 = 31.4 to 1dp</a:t>
            </a:r>
          </a:p>
          <a:p>
            <a:pPr marL="228600" indent="-228600">
              <a:buAutoNum type="alphaLcPeriod"/>
            </a:pPr>
            <a:r>
              <a:rPr lang="en-GB" dirty="0"/>
              <a:t>a+ b + 10 = 88.5 to 1dp</a:t>
            </a:r>
          </a:p>
          <a:p>
            <a:pPr marL="228600" indent="-228600">
              <a:buAutoNum type="alphaLcPeriod"/>
            </a:pPr>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4</a:t>
            </a:fld>
            <a:endParaRPr lang="en-GB"/>
          </a:p>
        </p:txBody>
      </p:sp>
    </p:spTree>
    <p:extLst>
      <p:ext uri="{BB962C8B-B14F-4D97-AF65-F5344CB8AC3E}">
        <p14:creationId xmlns:p14="http://schemas.microsoft.com/office/powerpoint/2010/main" val="22405802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Solutions:</a:t>
            </a:r>
          </a:p>
          <a:p>
            <a:pPr marL="228600" indent="-228600">
              <a:buAutoNum type="alphaLcPeriod"/>
            </a:pPr>
            <a:r>
              <a:rPr lang="en-GB" dirty="0"/>
              <a:t>(πx24) ÷2 = 12π = 37.7 to 1dp</a:t>
            </a:r>
          </a:p>
          <a:p>
            <a:pPr marL="228600" indent="-228600">
              <a:buAutoNum type="alphaLcPeriod"/>
            </a:pPr>
            <a:r>
              <a:rPr lang="en-GB" dirty="0"/>
              <a:t>(πx15) ÷2  = 7.5π = 23.6 to 1dp</a:t>
            </a:r>
          </a:p>
          <a:p>
            <a:pPr marL="228600" marR="0" lvl="0" indent="-228600" algn="l" defTabSz="914400" rtl="0" eaLnBrk="1" fontAlgn="auto" latinLnBrk="0" hangingPunct="1">
              <a:lnSpc>
                <a:spcPct val="100000"/>
              </a:lnSpc>
              <a:spcBef>
                <a:spcPts val="0"/>
              </a:spcBef>
              <a:spcAft>
                <a:spcPts val="0"/>
              </a:spcAft>
              <a:buClrTx/>
              <a:buSzTx/>
              <a:buFontTx/>
              <a:buAutoNum type="alphaLcPeriod"/>
              <a:tabLst/>
              <a:defRPr/>
            </a:pPr>
            <a:r>
              <a:rPr lang="en-GB" dirty="0"/>
              <a:t>12π+7.5π+9 = 70.3 to 1dp</a:t>
            </a:r>
          </a:p>
          <a:p>
            <a:pPr marL="228600" indent="-228600">
              <a:buAutoNum type="alphaLcPeriod"/>
            </a:pPr>
            <a:endParaRPr lang="en-GB" dirty="0"/>
          </a:p>
          <a:p>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5</a:t>
            </a:fld>
            <a:endParaRPr lang="en-GB"/>
          </a:p>
        </p:txBody>
      </p:sp>
    </p:spTree>
    <p:extLst>
      <p:ext uri="{BB962C8B-B14F-4D97-AF65-F5344CB8AC3E}">
        <p14:creationId xmlns:p14="http://schemas.microsoft.com/office/powerpoint/2010/main" val="40836739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 </a:t>
            </a:r>
          </a:p>
          <a:p>
            <a:r>
              <a:rPr lang="en-GB" dirty="0"/>
              <a:t>(33π÷2 )+(16π÷2 )+17 =94.0 to 1dp</a:t>
            </a:r>
          </a:p>
          <a:p>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6</a:t>
            </a:fld>
            <a:endParaRPr lang="en-GB"/>
          </a:p>
        </p:txBody>
      </p:sp>
    </p:spTree>
    <p:extLst>
      <p:ext uri="{BB962C8B-B14F-4D97-AF65-F5344CB8AC3E}">
        <p14:creationId xmlns:p14="http://schemas.microsoft.com/office/powerpoint/2010/main" val="4673637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a:t>
            </a:r>
          </a:p>
          <a:p>
            <a:pPr marL="228600" indent="-228600">
              <a:buAutoNum type="alphaLcPeriod"/>
            </a:pPr>
            <a:r>
              <a:rPr lang="en-GB" dirty="0"/>
              <a:t>(π15</a:t>
            </a:r>
            <a:r>
              <a:rPr lang="en-GB" baseline="30000" dirty="0"/>
              <a:t>2</a:t>
            </a:r>
            <a:r>
              <a:rPr lang="en-GB" baseline="0" dirty="0"/>
              <a:t>) </a:t>
            </a:r>
            <a:r>
              <a:rPr lang="en-GB" dirty="0"/>
              <a:t>÷2 = 353.4 to 1dp</a:t>
            </a:r>
          </a:p>
          <a:p>
            <a:pPr marL="228600" marR="0" lvl="0" indent="-228600" algn="l" defTabSz="914400" rtl="0" eaLnBrk="1" fontAlgn="auto" latinLnBrk="0" hangingPunct="1">
              <a:lnSpc>
                <a:spcPct val="100000"/>
              </a:lnSpc>
              <a:spcBef>
                <a:spcPts val="0"/>
              </a:spcBef>
              <a:spcAft>
                <a:spcPts val="0"/>
              </a:spcAft>
              <a:buClrTx/>
              <a:buSzTx/>
              <a:buFontTx/>
              <a:buAutoNum type="alphaLcPeriod"/>
              <a:tabLst/>
              <a:defRPr/>
            </a:pPr>
            <a:r>
              <a:rPr lang="en-GB" dirty="0"/>
              <a:t>(π10</a:t>
            </a:r>
            <a:r>
              <a:rPr lang="en-GB" baseline="30000" dirty="0"/>
              <a:t>2</a:t>
            </a:r>
            <a:r>
              <a:rPr lang="en-GB" baseline="0" dirty="0"/>
              <a:t>) </a:t>
            </a:r>
            <a:r>
              <a:rPr lang="en-GB" dirty="0"/>
              <a:t>÷2 = 157.1 to 1dp</a:t>
            </a:r>
          </a:p>
          <a:p>
            <a:pPr marL="228600" marR="0" lvl="0" indent="-228600" algn="l" defTabSz="914400" rtl="0" eaLnBrk="1" fontAlgn="auto" latinLnBrk="0" hangingPunct="1">
              <a:lnSpc>
                <a:spcPct val="100000"/>
              </a:lnSpc>
              <a:spcBef>
                <a:spcPts val="0"/>
              </a:spcBef>
              <a:spcAft>
                <a:spcPts val="0"/>
              </a:spcAft>
              <a:buClrTx/>
              <a:buSzTx/>
              <a:buFontTx/>
              <a:buAutoNum type="alphaLcPeriod"/>
              <a:tabLst/>
              <a:defRPr/>
            </a:pPr>
            <a:r>
              <a:rPr lang="en-GB" dirty="0"/>
              <a:t>{(π15</a:t>
            </a:r>
            <a:r>
              <a:rPr lang="en-GB" baseline="30000" dirty="0"/>
              <a:t>2</a:t>
            </a:r>
            <a:r>
              <a:rPr lang="en-GB" baseline="0" dirty="0"/>
              <a:t>) </a:t>
            </a:r>
            <a:r>
              <a:rPr lang="en-GB" dirty="0"/>
              <a:t>÷2} – {(π10</a:t>
            </a:r>
            <a:r>
              <a:rPr lang="en-GB" baseline="30000" dirty="0"/>
              <a:t>2</a:t>
            </a:r>
            <a:r>
              <a:rPr lang="en-GB" baseline="0" dirty="0"/>
              <a:t>) </a:t>
            </a:r>
            <a:r>
              <a:rPr lang="en-GB" dirty="0"/>
              <a:t>÷2 } = 196.3 to 1dp</a:t>
            </a:r>
          </a:p>
          <a:p>
            <a:pPr marL="228600" indent="-228600">
              <a:buAutoNum type="alphaLcPeriod"/>
            </a:pPr>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7</a:t>
            </a:fld>
            <a:endParaRPr lang="en-GB"/>
          </a:p>
        </p:txBody>
      </p:sp>
    </p:spTree>
    <p:extLst>
      <p:ext uri="{BB962C8B-B14F-4D97-AF65-F5344CB8AC3E}">
        <p14:creationId xmlns:p14="http://schemas.microsoft.com/office/powerpoint/2010/main" val="16154279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a:t>
            </a:r>
          </a:p>
          <a:p>
            <a:pPr marL="0" indent="0">
              <a:buNone/>
            </a:pPr>
            <a:r>
              <a:rPr lang="en-GB" dirty="0"/>
              <a:t>{(π12</a:t>
            </a:r>
            <a:r>
              <a:rPr lang="en-GB" baseline="30000" dirty="0"/>
              <a:t>2</a:t>
            </a:r>
            <a:r>
              <a:rPr lang="en-GB" baseline="0" dirty="0"/>
              <a:t>) </a:t>
            </a:r>
            <a:r>
              <a:rPr lang="en-GB" dirty="0"/>
              <a:t>÷2} – {(π7.5</a:t>
            </a:r>
            <a:r>
              <a:rPr lang="en-GB" baseline="30000" dirty="0"/>
              <a:t>2</a:t>
            </a:r>
            <a:r>
              <a:rPr lang="en-GB" baseline="0" dirty="0"/>
              <a:t>) </a:t>
            </a:r>
            <a:r>
              <a:rPr lang="en-GB" dirty="0"/>
              <a:t>÷2</a:t>
            </a:r>
            <a:r>
              <a:rPr lang="en-GB"/>
              <a:t>} =137.8</a:t>
            </a:r>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8</a:t>
            </a:fld>
            <a:endParaRPr lang="en-GB"/>
          </a:p>
        </p:txBody>
      </p:sp>
    </p:spTree>
    <p:extLst>
      <p:ext uri="{BB962C8B-B14F-4D97-AF65-F5344CB8AC3E}">
        <p14:creationId xmlns:p14="http://schemas.microsoft.com/office/powerpoint/2010/main" val="2061109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Jenny.Burn@hants.gov.uk" TargetMode="External"/><Relationship Id="rId7" Type="http://schemas.openxmlformats.org/officeDocument/2006/relationships/image" Target="../media/image13.png"/><Relationship Id="rId2" Type="http://schemas.openxmlformats.org/officeDocument/2006/relationships/hyperlink" Target="mailto:Jo.Lees@hants.gov.uk" TargetMode="Externa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hyperlink" Target="mailto:hias.enquiries@hants.gov.uk" TargetMode="External"/><Relationship Id="rId4" Type="http://schemas.openxmlformats.org/officeDocument/2006/relationships/hyperlink" Target="mailto:Tessa.Ingrey@hants.gov.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71903"/>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847528" y="1628801"/>
            <a:ext cx="7772400" cy="1470025"/>
          </a:xfrm>
        </p:spPr>
        <p:txBody>
          <a:bodyPr>
            <a:normAutofit/>
          </a:bodyPr>
          <a:lstStyle/>
          <a:p>
            <a:pPr algn="l"/>
            <a:r>
              <a:rPr lang="en-GB" b="1" dirty="0"/>
              <a:t>Year 8</a:t>
            </a:r>
          </a:p>
        </p:txBody>
      </p:sp>
      <p:sp>
        <p:nvSpPr>
          <p:cNvPr id="3" name="Subtitle 2"/>
          <p:cNvSpPr>
            <a:spLocks noGrp="1"/>
          </p:cNvSpPr>
          <p:nvPr>
            <p:ph type="subTitle" idx="1"/>
          </p:nvPr>
        </p:nvSpPr>
        <p:spPr>
          <a:xfrm>
            <a:off x="1847528" y="3068960"/>
            <a:ext cx="7776864" cy="622920"/>
          </a:xfrm>
        </p:spPr>
        <p:txBody>
          <a:bodyPr>
            <a:noAutofit/>
          </a:bodyPr>
          <a:lstStyle/>
          <a:p>
            <a:pPr marL="0" marR="0" lvl="0" indent="0" algn="l" defTabSz="914400" rtl="0" eaLnBrk="0" fontAlgn="base" latinLnBrk="0" hangingPunct="0">
              <a:lnSpc>
                <a:spcPct val="107000"/>
              </a:lnSpc>
              <a:spcBef>
                <a:spcPct val="20000"/>
              </a:spcBef>
              <a:spcAft>
                <a:spcPts val="800"/>
              </a:spcAft>
              <a:buClrTx/>
              <a:buSzTx/>
              <a:buFont typeface="Arial" charset="0"/>
              <a:buNone/>
              <a:tabLst/>
              <a:defRPr/>
            </a:pPr>
            <a:r>
              <a:rPr kumimoji="0" lang="en-GB" sz="1900" b="1" i="0" u="none" strike="noStrike" kern="1200" cap="none" spc="0" normalizeH="0" baseline="0" noProof="0" dirty="0">
                <a:ln>
                  <a:noFill/>
                </a:ln>
                <a:solidFill>
                  <a:prstClr val="black"/>
                </a:solidFill>
                <a:effectLst/>
                <a:uLnTx/>
                <a:uFillTx/>
                <a:latin typeface="Arial"/>
                <a:ea typeface="Calibri" panose="020F0502020204030204" pitchFamily="34" charset="0"/>
                <a:cs typeface="Times New Roman" panose="02020603050405020304" pitchFamily="18" charset="0"/>
              </a:rPr>
              <a:t>Formulae for perimeters and areas (unit 8.6, part 2)</a:t>
            </a:r>
            <a:endParaRPr kumimoji="0" lang="en-GB" sz="1900" b="0" i="0" u="none" strike="noStrike" kern="1200" cap="none" spc="0" normalizeH="0" baseline="0" noProof="0" dirty="0">
              <a:ln>
                <a:noFill/>
              </a:ln>
              <a:solidFill>
                <a:prstClr val="black"/>
              </a:solidFill>
              <a:effectLst/>
              <a:uLnTx/>
              <a:uFillTx/>
              <a:latin typeface="Arial"/>
              <a:ea typeface="Calibri" panose="020F0502020204030204" pitchFamily="34" charset="0"/>
              <a:cs typeface="Times New Roman" panose="02020603050405020304" pitchFamily="18" charset="0"/>
            </a:endParaRPr>
          </a:p>
          <a:p>
            <a:pPr marL="342900" marR="0" lvl="0" indent="-342900" algn="l" defTabSz="914400" rtl="0" eaLnBrk="0" fontAlgn="base" latinLnBrk="0" hangingPunct="0">
              <a:lnSpc>
                <a:spcPct val="107000"/>
              </a:lnSpc>
              <a:spcBef>
                <a:spcPct val="20000"/>
              </a:spcBef>
              <a:spcAft>
                <a:spcPts val="800"/>
              </a:spcAft>
              <a:buClrTx/>
              <a:buSzTx/>
              <a:buFont typeface="Symbol" panose="05050102010706020507" pitchFamily="18" charset="2"/>
              <a:buChar char=""/>
              <a:tabLst/>
              <a:defRPr/>
            </a:pPr>
            <a:r>
              <a:rPr kumimoji="0" lang="en-GB" sz="1900" b="0" i="0" u="none" strike="noStrike" kern="1200" cap="none" spc="0" normalizeH="0" baseline="0" noProof="0" dirty="0">
                <a:ln>
                  <a:noFill/>
                </a:ln>
                <a:solidFill>
                  <a:prstClr val="black"/>
                </a:solidFill>
                <a:effectLst/>
                <a:uLnTx/>
                <a:uFillTx/>
                <a:latin typeface="Arial"/>
                <a:ea typeface="Calibri" panose="020F0502020204030204" pitchFamily="34" charset="0"/>
                <a:cs typeface="Times New Roman" panose="02020603050405020304" pitchFamily="18" charset="0"/>
              </a:rPr>
              <a:t>Calculate and solve problems involving perimeters of 2-d shapes, including circles, areas of circles and composite shapes </a:t>
            </a:r>
          </a:p>
        </p:txBody>
      </p:sp>
      <p:sp>
        <p:nvSpPr>
          <p:cNvPr id="4" name="Subtitle 2"/>
          <p:cNvSpPr txBox="1">
            <a:spLocks/>
          </p:cNvSpPr>
          <p:nvPr/>
        </p:nvSpPr>
        <p:spPr>
          <a:xfrm>
            <a:off x="1883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F7241127-A1E3-4953-ACD2-C403C58C0D98}"/>
              </a:ext>
            </a:extLst>
          </p:cNvPr>
          <p:cNvSpPr txBox="1">
            <a:spLocks noChangeArrowheads="1"/>
          </p:cNvSpPr>
          <p:nvPr/>
        </p:nvSpPr>
        <p:spPr bwMode="auto">
          <a:xfrm>
            <a:off x="1621105" y="982672"/>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4284245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a:xfrm>
            <a:off x="210104" y="1254125"/>
            <a:ext cx="11499542" cy="4349750"/>
          </a:xfrm>
        </p:spPr>
        <p:txBody>
          <a:bodyPr/>
          <a:lstStyle/>
          <a:p>
            <a:pPr marL="0" indent="0">
              <a:buNone/>
            </a:pPr>
            <a:r>
              <a:rPr lang="en-GB" sz="1600" dirty="0"/>
              <a:t>These slides are intended to support teachers and students with a blended approach to learning, either in-class or online. The tasks are intended to form part of a learning journey and could be the basis of either one lesson or a short sequence of connected lessons. </a:t>
            </a:r>
          </a:p>
          <a:p>
            <a:pPr marL="0" indent="0">
              <a:buNone/>
            </a:pPr>
            <a:endParaRPr lang="en-GB" sz="1600" dirty="0"/>
          </a:p>
          <a:p>
            <a:pPr marL="0" indent="0">
              <a:buNone/>
            </a:pPr>
            <a:r>
              <a:rPr lang="en-GB" sz="1600"/>
              <a:t>Teachers </a:t>
            </a:r>
            <a:r>
              <a:rPr lang="en-GB" sz="1600" dirty="0"/>
              <a:t>should delete, change and add slides to suit the needs of their students. Extra slides with personalised prompts and appropriate examples based on previous teaching may be suitable. When changing the slide-deck, teachers should consider:</a:t>
            </a:r>
          </a:p>
          <a:p>
            <a:pPr lvl="1"/>
            <a:r>
              <a:rPr lang="en-GB" sz="1600" dirty="0"/>
              <a:t>Their expectations for the use of representations such as bar models, number lines, arrays and geometric diagrams.</a:t>
            </a:r>
          </a:p>
          <a:p>
            <a:pPr lvl="1"/>
            <a:r>
              <a:rPr lang="en-GB" sz="1600" dirty="0"/>
              <a:t>Which strategies and methods students should use and record when solving problems or identifying solutions. This could include a range of informal jottings and diagrams, the use of tables to record solutions systematically and formal or informal calculation methods.</a:t>
            </a:r>
          </a:p>
          <a:p>
            <a:pPr marL="0" indent="0">
              <a:buNone/>
            </a:pPr>
            <a:endParaRPr lang="en-GB" sz="1600" dirty="0"/>
          </a:p>
          <a:p>
            <a:pPr marL="0" indent="0">
              <a:buNone/>
            </a:pPr>
            <a:r>
              <a:rPr lang="en-GB" sz="1600" dirty="0"/>
              <a:t>Teachers may also wish to record a ‘voice over’ to talk students through the slides. </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1444101" y="304368"/>
            <a:ext cx="6883153" cy="603682"/>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87721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85818" y="275210"/>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aphicFrame>
        <p:nvGraphicFramePr>
          <p:cNvPr id="4" name="Table 3">
            <a:extLst>
              <a:ext uri="{FF2B5EF4-FFF2-40B4-BE49-F238E27FC236}">
                <a16:creationId xmlns:a16="http://schemas.microsoft.com/office/drawing/2014/main" id="{D8E8323C-C806-423C-9B91-D409CDD276ED}"/>
              </a:ext>
            </a:extLst>
          </p:cNvPr>
          <p:cNvGraphicFramePr>
            <a:graphicFrameLocks noGrp="1"/>
          </p:cNvGraphicFramePr>
          <p:nvPr>
            <p:extLst>
              <p:ext uri="{D42A27DB-BD31-4B8C-83A1-F6EECF244321}">
                <p14:modId xmlns:p14="http://schemas.microsoft.com/office/powerpoint/2010/main" val="4059003154"/>
              </p:ext>
            </p:extLst>
          </p:nvPr>
        </p:nvGraphicFramePr>
        <p:xfrm>
          <a:off x="2209893" y="711628"/>
          <a:ext cx="7165204" cy="5367435"/>
        </p:xfrm>
        <a:graphic>
          <a:graphicData uri="http://schemas.openxmlformats.org/drawingml/2006/table">
            <a:tbl>
              <a:tblPr firstRow="1" firstCol="1" bandRow="1">
                <a:tableStyleId>{5C22544A-7EE6-4342-B048-85BDC9FD1C3A}</a:tableStyleId>
              </a:tblPr>
              <a:tblGrid>
                <a:gridCol w="693487">
                  <a:extLst>
                    <a:ext uri="{9D8B030D-6E8A-4147-A177-3AD203B41FA5}">
                      <a16:colId xmlns:a16="http://schemas.microsoft.com/office/drawing/2014/main" val="3537107209"/>
                    </a:ext>
                  </a:extLst>
                </a:gridCol>
                <a:gridCol w="1604212">
                  <a:extLst>
                    <a:ext uri="{9D8B030D-6E8A-4147-A177-3AD203B41FA5}">
                      <a16:colId xmlns:a16="http://schemas.microsoft.com/office/drawing/2014/main" val="2308527142"/>
                    </a:ext>
                  </a:extLst>
                </a:gridCol>
                <a:gridCol w="4867505">
                  <a:extLst>
                    <a:ext uri="{9D8B030D-6E8A-4147-A177-3AD203B41FA5}">
                      <a16:colId xmlns:a16="http://schemas.microsoft.com/office/drawing/2014/main" val="58298509"/>
                    </a:ext>
                  </a:extLst>
                </a:gridCol>
              </a:tblGrid>
              <a:tr h="289819">
                <a:tc gridSpan="3">
                  <a:txBody>
                    <a:bodyPr/>
                    <a:lstStyle/>
                    <a:p>
                      <a:pPr algn="ctr">
                        <a:lnSpc>
                          <a:spcPct val="115000"/>
                        </a:lnSpc>
                        <a:spcAft>
                          <a:spcPts val="10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YEAR 8 : SPRING TERM OVERVIEW</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lnSpc>
                          <a:spcPct val="115000"/>
                        </a:lnSpc>
                        <a:spcAft>
                          <a:spcPts val="1000"/>
                        </a:spcAft>
                      </a:pP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algn="l">
                        <a:lnSpc>
                          <a:spcPct val="115000"/>
                        </a:lnSpc>
                        <a:spcAft>
                          <a:spcPts val="10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46933579"/>
                  </a:ext>
                </a:extLst>
              </a:tr>
              <a:tr h="422818">
                <a:tc>
                  <a:txBody>
                    <a:bodyPr/>
                    <a:lstStyle/>
                    <a:p>
                      <a:pPr algn="ctr">
                        <a:lnSpc>
                          <a:spcPct val="115000"/>
                        </a:lnSpc>
                        <a:spcAft>
                          <a:spcPts val="1000"/>
                        </a:spcAft>
                      </a:pPr>
                      <a:r>
                        <a:rPr lang="en-GB" sz="1600" dirty="0">
                          <a:effectLst/>
                        </a:rPr>
                        <a:t>Week</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b="1" dirty="0">
                          <a:solidFill>
                            <a:schemeClr val="bg1"/>
                          </a:solidFill>
                          <a:effectLst/>
                        </a:rPr>
                        <a:t>HIAS Unit </a:t>
                      </a:r>
                      <a:r>
                        <a:rPr lang="en-GB" sz="2000" b="1" dirty="0">
                          <a:solidFill>
                            <a:schemeClr val="bg1"/>
                          </a:solidFill>
                          <a:effectLst/>
                        </a:rPr>
                        <a:t> </a:t>
                      </a:r>
                      <a:endParaRPr lang="en-GB" sz="2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l">
                        <a:lnSpc>
                          <a:spcPct val="115000"/>
                        </a:lnSpc>
                        <a:spcAft>
                          <a:spcPts val="1000"/>
                        </a:spcAft>
                      </a:pPr>
                      <a:r>
                        <a:rPr lang="en-GB" sz="2000" b="1" dirty="0">
                          <a:solidFill>
                            <a:schemeClr val="bg1"/>
                          </a:solidFill>
                          <a:effectLst/>
                        </a:rPr>
                        <a:t>Topic </a:t>
                      </a:r>
                      <a:endParaRPr lang="en-GB" sz="2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3522243573"/>
                  </a:ext>
                </a:extLst>
              </a:tr>
              <a:tr h="549705">
                <a:tc>
                  <a:txBody>
                    <a:bodyPr/>
                    <a:lstStyle/>
                    <a:p>
                      <a:pPr algn="ctr">
                        <a:lnSpc>
                          <a:spcPct val="115000"/>
                        </a:lnSpc>
                        <a:spcAft>
                          <a:spcPts val="1000"/>
                        </a:spcAft>
                      </a:pPr>
                      <a:r>
                        <a:rPr lang="en-GB" sz="1800" dirty="0">
                          <a:effectLst/>
                        </a:rPr>
                        <a:t>1</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dirty="0">
                          <a:effectLst/>
                        </a:rPr>
                        <a:t>Unit 8.6</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a:effectLst/>
                        </a:rPr>
                        <a:t>Geometry: Formulae for perimeters and areas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00296429"/>
                  </a:ext>
                </a:extLst>
              </a:tr>
              <a:tr h="362456">
                <a:tc>
                  <a:txBody>
                    <a:bodyPr/>
                    <a:lstStyle/>
                    <a:p>
                      <a:pPr algn="ctr">
                        <a:lnSpc>
                          <a:spcPct val="115000"/>
                        </a:lnSpc>
                        <a:spcAft>
                          <a:spcPts val="1000"/>
                        </a:spcAft>
                      </a:pPr>
                      <a:r>
                        <a:rPr lang="en-GB" sz="1800" dirty="0">
                          <a:effectLst/>
                        </a:rPr>
                        <a:t>2</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dirty="0">
                          <a:effectLst/>
                        </a:rPr>
                        <a:t>Unit 8.7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dirty="0">
                          <a:effectLst/>
                        </a:rPr>
                        <a:t>Accuracy, powers, and roots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04397431"/>
                  </a:ext>
                </a:extLst>
              </a:tr>
              <a:tr h="362456">
                <a:tc>
                  <a:txBody>
                    <a:bodyPr/>
                    <a:lstStyle/>
                    <a:p>
                      <a:pPr algn="ctr">
                        <a:lnSpc>
                          <a:spcPct val="115000"/>
                        </a:lnSpc>
                        <a:spcAft>
                          <a:spcPts val="1000"/>
                        </a:spcAft>
                      </a:pPr>
                      <a:r>
                        <a:rPr lang="en-GB" sz="1800" dirty="0">
                          <a:effectLst/>
                        </a:rPr>
                        <a:t>3</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a:effectLst/>
                        </a:rPr>
                        <a:t>Unit 8.8</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dirty="0">
                          <a:effectLst/>
                        </a:rPr>
                        <a:t>Compound measures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19500993"/>
                  </a:ext>
                </a:extLst>
              </a:tr>
              <a:tr h="362456">
                <a:tc>
                  <a:txBody>
                    <a:bodyPr/>
                    <a:lstStyle/>
                    <a:p>
                      <a:pPr algn="ctr">
                        <a:lnSpc>
                          <a:spcPct val="115000"/>
                        </a:lnSpc>
                        <a:spcAft>
                          <a:spcPts val="1000"/>
                        </a:spcAft>
                      </a:pPr>
                      <a:r>
                        <a:rPr lang="en-GB" sz="1800" dirty="0">
                          <a:effectLst/>
                        </a:rPr>
                        <a:t>4</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lnSpc>
                          <a:spcPct val="115000"/>
                        </a:lnSpc>
                        <a:spcAft>
                          <a:spcPts val="1000"/>
                        </a:spcAft>
                      </a:pPr>
                      <a:r>
                        <a:rPr lang="en-GB" sz="1600">
                          <a:effectLst/>
                        </a:rPr>
                        <a:t>Unit 8.9</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dirty="0">
                          <a:effectLst/>
                        </a:rPr>
                        <a:t>Statistics: Graphs and charts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0280606"/>
                  </a:ext>
                </a:extLst>
              </a:tr>
              <a:tr h="362456">
                <a:tc>
                  <a:txBody>
                    <a:bodyPr/>
                    <a:lstStyle/>
                    <a:p>
                      <a:pPr algn="ctr">
                        <a:lnSpc>
                          <a:spcPct val="115000"/>
                        </a:lnSpc>
                        <a:spcAft>
                          <a:spcPts val="1000"/>
                        </a:spcAft>
                      </a:pPr>
                      <a:r>
                        <a:rPr lang="en-GB" sz="1800" dirty="0">
                          <a:effectLst/>
                        </a:rPr>
                        <a:t>5</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600" dirty="0">
                          <a:effectLst/>
                        </a:rPr>
                        <a:t>Statistics: averages for numerical data</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6433354"/>
                  </a:ext>
                </a:extLst>
              </a:tr>
              <a:tr h="240120">
                <a:tc>
                  <a:txBody>
                    <a:bodyPr/>
                    <a:lstStyle/>
                    <a:p>
                      <a:pPr algn="ctr">
                        <a:lnSpc>
                          <a:spcPct val="115000"/>
                        </a:lnSpc>
                        <a:spcAft>
                          <a:spcPts val="1000"/>
                        </a:spcAft>
                      </a:pPr>
                      <a:r>
                        <a:rPr lang="en-GB" sz="1800" dirty="0">
                          <a:effectLst/>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400" dirty="0">
                          <a:effectLst/>
                        </a:rPr>
                        <a:t>Half term</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24860918"/>
                  </a:ext>
                </a:extLst>
              </a:tr>
              <a:tr h="428701">
                <a:tc rowSpan="2">
                  <a:txBody>
                    <a:bodyPr/>
                    <a:lstStyle/>
                    <a:p>
                      <a:pPr algn="ctr">
                        <a:lnSpc>
                          <a:spcPct val="115000"/>
                        </a:lnSpc>
                        <a:spcAft>
                          <a:spcPts val="1000"/>
                        </a:spcAft>
                      </a:pPr>
                      <a:r>
                        <a:rPr lang="en-GB" sz="1800" dirty="0">
                          <a:effectLst/>
                        </a:rPr>
                        <a:t>6</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algn="l">
                        <a:lnSpc>
                          <a:spcPct val="115000"/>
                        </a:lnSpc>
                        <a:spcAft>
                          <a:spcPts val="1000"/>
                        </a:spcAft>
                      </a:pPr>
                      <a:r>
                        <a:rPr lang="en-GB" sz="1600" dirty="0">
                          <a:effectLst/>
                        </a:rPr>
                        <a:t>Unit 8.10</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dirty="0">
                          <a:effectLst/>
                        </a:rPr>
                        <a:t>Number: Standard form (representing numbers)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14322623"/>
                  </a:ext>
                </a:extLst>
              </a:tr>
              <a:tr h="167299">
                <a:tc vMerge="1">
                  <a:txBody>
                    <a:bodyPr/>
                    <a:lstStyle/>
                    <a:p>
                      <a:pPr algn="ctr">
                        <a:lnSpc>
                          <a:spcPct val="115000"/>
                        </a:lnSpc>
                        <a:spcAft>
                          <a:spcPts val="10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rowSpan="2">
                  <a:txBody>
                    <a:bodyPr/>
                    <a:lstStyle/>
                    <a:p>
                      <a:pPr algn="l">
                        <a:lnSpc>
                          <a:spcPct val="115000"/>
                        </a:lnSpc>
                        <a:spcAft>
                          <a:spcPts val="1000"/>
                        </a:spcAft>
                      </a:pPr>
                      <a:r>
                        <a:rPr lang="en-GB" sz="1600" dirty="0">
                          <a:effectLst/>
                        </a:rPr>
                        <a:t>Number: Standard form (simple calculations)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74382580"/>
                  </a:ext>
                </a:extLst>
              </a:tr>
              <a:tr h="267706">
                <a:tc rowSpan="2">
                  <a:txBody>
                    <a:bodyPr/>
                    <a:lstStyle/>
                    <a:p>
                      <a:pPr algn="ctr">
                        <a:lnSpc>
                          <a:spcPct val="115000"/>
                        </a:lnSpc>
                        <a:spcAft>
                          <a:spcPts val="1000"/>
                        </a:spcAft>
                      </a:pPr>
                      <a:r>
                        <a:rPr lang="en-GB" sz="1800" dirty="0">
                          <a:effectLst/>
                        </a:rPr>
                        <a:t>7</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vMerge="1">
                  <a:txBody>
                    <a:bodyPr/>
                    <a:lstStyle/>
                    <a:p>
                      <a:pPr algn="l">
                        <a:lnSpc>
                          <a:spcPct val="115000"/>
                        </a:lnSpc>
                        <a:spcAft>
                          <a:spcPts val="1000"/>
                        </a:spcAft>
                      </a:pPr>
                      <a:r>
                        <a:rPr lang="en-GB" sz="1600" dirty="0">
                          <a:effectLst/>
                        </a:rPr>
                        <a:t>Number: Standard form (simple calculations)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93169467"/>
                  </a:ext>
                </a:extLst>
              </a:tr>
              <a:tr h="281999">
                <a:tc vMerge="1">
                  <a:txBody>
                    <a:bodyPr/>
                    <a:lstStyle/>
                    <a:p>
                      <a:pPr algn="ctr">
                        <a:lnSpc>
                          <a:spcPct val="115000"/>
                        </a:lnSpc>
                        <a:spcAft>
                          <a:spcPts val="10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rowSpan="2">
                  <a:txBody>
                    <a:bodyPr/>
                    <a:lstStyle/>
                    <a:p>
                      <a:pPr algn="l">
                        <a:lnSpc>
                          <a:spcPct val="115000"/>
                        </a:lnSpc>
                        <a:spcAft>
                          <a:spcPts val="1000"/>
                        </a:spcAft>
                      </a:pPr>
                      <a:r>
                        <a:rPr lang="en-GB" sz="1600" dirty="0">
                          <a:effectLst/>
                        </a:rPr>
                        <a:t>Number: Prime factorisations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36974810"/>
                  </a:ext>
                </a:extLst>
              </a:tr>
              <a:tr h="0">
                <a:tc>
                  <a:txBody>
                    <a:bodyPr/>
                    <a:lstStyle/>
                    <a:p>
                      <a:pPr algn="ctr">
                        <a:lnSpc>
                          <a:spcPct val="115000"/>
                        </a:lnSpc>
                        <a:spcAft>
                          <a:spcPts val="1000"/>
                        </a:spcAft>
                      </a:pPr>
                      <a:r>
                        <a:rPr lang="en-GB" sz="1800" dirty="0">
                          <a:effectLst/>
                        </a:rPr>
                        <a:t>8</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vMerge="1">
                  <a:txBody>
                    <a:bodyPr/>
                    <a:lstStyle/>
                    <a:p>
                      <a:pPr algn="l">
                        <a:lnSpc>
                          <a:spcPct val="115000"/>
                        </a:lnSpc>
                        <a:spcAft>
                          <a:spcPts val="1000"/>
                        </a:spcAft>
                      </a:pPr>
                      <a:r>
                        <a:rPr lang="en-GB" sz="1600" dirty="0">
                          <a:effectLst/>
                        </a:rPr>
                        <a:t>Number: Prime factorisations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2930361"/>
                  </a:ext>
                </a:extLst>
              </a:tr>
              <a:tr h="362456">
                <a:tc>
                  <a:txBody>
                    <a:bodyPr/>
                    <a:lstStyle/>
                    <a:p>
                      <a:pPr algn="ctr">
                        <a:lnSpc>
                          <a:spcPct val="115000"/>
                        </a:lnSpc>
                        <a:spcAft>
                          <a:spcPts val="1000"/>
                        </a:spcAft>
                      </a:pPr>
                      <a:r>
                        <a:rPr lang="en-GB" sz="1800" dirty="0">
                          <a:effectLst/>
                        </a:rPr>
                        <a:t>9</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lnSpc>
                          <a:spcPct val="115000"/>
                        </a:lnSpc>
                        <a:spcAft>
                          <a:spcPts val="1000"/>
                        </a:spcAft>
                      </a:pPr>
                      <a:r>
                        <a:rPr lang="en-GB" sz="1600">
                          <a:effectLst/>
                        </a:rPr>
                        <a:t>Unit 8.11</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dirty="0">
                          <a:effectLst/>
                        </a:rPr>
                        <a:t>Graphs: Linear and quadratic</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31560867"/>
                  </a:ext>
                </a:extLst>
              </a:tr>
              <a:tr h="549705">
                <a:tc>
                  <a:txBody>
                    <a:bodyPr/>
                    <a:lstStyle/>
                    <a:p>
                      <a:pPr algn="ctr">
                        <a:lnSpc>
                          <a:spcPct val="115000"/>
                        </a:lnSpc>
                        <a:spcAft>
                          <a:spcPts val="1000"/>
                        </a:spcAft>
                      </a:pPr>
                      <a:r>
                        <a:rPr lang="en-GB" sz="1800" dirty="0">
                          <a:effectLst/>
                        </a:rPr>
                        <a:t>10</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600" dirty="0">
                          <a:effectLst/>
                        </a:rPr>
                        <a:t>Graphs: Simultaneous equations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3841416"/>
                  </a:ext>
                </a:extLst>
              </a:tr>
            </a:tbl>
          </a:graphicData>
        </a:graphic>
      </p:graphicFrame>
    </p:spTree>
    <p:extLst>
      <p:ext uri="{BB962C8B-B14F-4D97-AF65-F5344CB8AC3E}">
        <p14:creationId xmlns:p14="http://schemas.microsoft.com/office/powerpoint/2010/main" val="2644395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2" name="Picture 1">
            <a:extLst>
              <a:ext uri="{FF2B5EF4-FFF2-40B4-BE49-F238E27FC236}">
                <a16:creationId xmlns:a16="http://schemas.microsoft.com/office/drawing/2014/main" id="{AF66441B-E2D8-40DF-AC72-2F6D7D529289}"/>
              </a:ext>
            </a:extLst>
          </p:cNvPr>
          <p:cNvPicPr>
            <a:picLocks noChangeAspect="1"/>
          </p:cNvPicPr>
          <p:nvPr/>
        </p:nvPicPr>
        <p:blipFill>
          <a:blip r:embed="rId3"/>
          <a:stretch>
            <a:fillRect/>
          </a:stretch>
        </p:blipFill>
        <p:spPr>
          <a:xfrm>
            <a:off x="3297693" y="557535"/>
            <a:ext cx="5596613" cy="5742930"/>
          </a:xfrm>
          <a:prstGeom prst="rect">
            <a:avLst/>
          </a:prstGeom>
        </p:spPr>
      </p:pic>
    </p:spTree>
    <p:extLst>
      <p:ext uri="{BB962C8B-B14F-4D97-AF65-F5344CB8AC3E}">
        <p14:creationId xmlns:p14="http://schemas.microsoft.com/office/powerpoint/2010/main" val="1683183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7" name="Picture 6">
            <a:extLst>
              <a:ext uri="{FF2B5EF4-FFF2-40B4-BE49-F238E27FC236}">
                <a16:creationId xmlns:a16="http://schemas.microsoft.com/office/drawing/2014/main" id="{F62ACBEC-1999-4C42-855A-5837C8732E72}"/>
              </a:ext>
            </a:extLst>
          </p:cNvPr>
          <p:cNvPicPr>
            <a:picLocks noChangeAspect="1"/>
          </p:cNvPicPr>
          <p:nvPr/>
        </p:nvPicPr>
        <p:blipFill>
          <a:blip r:embed="rId3"/>
          <a:stretch>
            <a:fillRect/>
          </a:stretch>
        </p:blipFill>
        <p:spPr>
          <a:xfrm>
            <a:off x="3297693" y="560583"/>
            <a:ext cx="5596613" cy="5736833"/>
          </a:xfrm>
          <a:prstGeom prst="rect">
            <a:avLst/>
          </a:prstGeom>
        </p:spPr>
      </p:pic>
    </p:spTree>
    <p:extLst>
      <p:ext uri="{BB962C8B-B14F-4D97-AF65-F5344CB8AC3E}">
        <p14:creationId xmlns:p14="http://schemas.microsoft.com/office/powerpoint/2010/main" val="10229965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1C0A0B8F-F284-4122-8501-F15E941A78C4}"/>
              </a:ext>
            </a:extLst>
          </p:cNvPr>
          <p:cNvPicPr>
            <a:picLocks noChangeAspect="1"/>
          </p:cNvPicPr>
          <p:nvPr/>
        </p:nvPicPr>
        <p:blipFill>
          <a:blip r:embed="rId3"/>
          <a:stretch>
            <a:fillRect/>
          </a:stretch>
        </p:blipFill>
        <p:spPr>
          <a:xfrm>
            <a:off x="3064865" y="744467"/>
            <a:ext cx="5856876" cy="5187158"/>
          </a:xfrm>
          <a:prstGeom prst="rect">
            <a:avLst/>
          </a:prstGeom>
        </p:spPr>
      </p:pic>
    </p:spTree>
    <p:extLst>
      <p:ext uri="{BB962C8B-B14F-4D97-AF65-F5344CB8AC3E}">
        <p14:creationId xmlns:p14="http://schemas.microsoft.com/office/powerpoint/2010/main" val="2703991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2" name="Picture 1">
            <a:extLst>
              <a:ext uri="{FF2B5EF4-FFF2-40B4-BE49-F238E27FC236}">
                <a16:creationId xmlns:a16="http://schemas.microsoft.com/office/drawing/2014/main" id="{0B92B8C7-304A-46B2-8F9D-170F9B27D749}"/>
              </a:ext>
            </a:extLst>
          </p:cNvPr>
          <p:cNvPicPr>
            <a:picLocks noChangeAspect="1"/>
          </p:cNvPicPr>
          <p:nvPr/>
        </p:nvPicPr>
        <p:blipFill>
          <a:blip r:embed="rId3"/>
          <a:stretch>
            <a:fillRect/>
          </a:stretch>
        </p:blipFill>
        <p:spPr>
          <a:xfrm>
            <a:off x="4051226" y="257455"/>
            <a:ext cx="5596613" cy="5840474"/>
          </a:xfrm>
          <a:prstGeom prst="rect">
            <a:avLst/>
          </a:prstGeom>
        </p:spPr>
      </p:pic>
    </p:spTree>
    <p:extLst>
      <p:ext uri="{BB962C8B-B14F-4D97-AF65-F5344CB8AC3E}">
        <p14:creationId xmlns:p14="http://schemas.microsoft.com/office/powerpoint/2010/main" val="2161755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2" name="Picture 1">
            <a:extLst>
              <a:ext uri="{FF2B5EF4-FFF2-40B4-BE49-F238E27FC236}">
                <a16:creationId xmlns:a16="http://schemas.microsoft.com/office/drawing/2014/main" id="{1A948088-F039-4ADC-B219-75E59D0FB36B}"/>
              </a:ext>
            </a:extLst>
          </p:cNvPr>
          <p:cNvPicPr>
            <a:picLocks noChangeAspect="1"/>
          </p:cNvPicPr>
          <p:nvPr/>
        </p:nvPicPr>
        <p:blipFill>
          <a:blip r:embed="rId3"/>
          <a:stretch>
            <a:fillRect/>
          </a:stretch>
        </p:blipFill>
        <p:spPr>
          <a:xfrm>
            <a:off x="3297693" y="935520"/>
            <a:ext cx="5596613" cy="4986960"/>
          </a:xfrm>
          <a:prstGeom prst="rect">
            <a:avLst/>
          </a:prstGeom>
        </p:spPr>
      </p:pic>
    </p:spTree>
    <p:extLst>
      <p:ext uri="{BB962C8B-B14F-4D97-AF65-F5344CB8AC3E}">
        <p14:creationId xmlns:p14="http://schemas.microsoft.com/office/powerpoint/2010/main" val="15756482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402672" y="1600201"/>
            <a:ext cx="10049522"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please contact any member of the secondary maths team:</a:t>
            </a:r>
          </a:p>
          <a:p>
            <a:pPr marL="0" indent="0">
              <a:buNone/>
            </a:pPr>
            <a:r>
              <a:rPr lang="en-GB" sz="1800" dirty="0"/>
              <a:t>	Jo Lees: </a:t>
            </a:r>
            <a:r>
              <a:rPr lang="en-GB" sz="1800" dirty="0">
                <a:hlinkClick r:id="rId2"/>
              </a:rPr>
              <a:t>Jo.Lees@hants.gov.uk</a:t>
            </a:r>
            <a:endParaRPr lang="en-GB" sz="1800" dirty="0"/>
          </a:p>
          <a:p>
            <a:pPr marL="0" indent="0">
              <a:buNone/>
            </a:pPr>
            <a:r>
              <a:rPr lang="en-GB" sz="1800" dirty="0"/>
              <a:t>	Jenny Burn: </a:t>
            </a:r>
            <a:r>
              <a:rPr lang="en-GB" sz="1800" dirty="0">
                <a:hlinkClick r:id="rId3"/>
              </a:rPr>
              <a:t>Jenny.Burn@hants.gov.uk</a:t>
            </a:r>
            <a:endParaRPr lang="en-GB" sz="1800" dirty="0"/>
          </a:p>
          <a:p>
            <a:pPr marL="0" indent="0">
              <a:buNone/>
            </a:pPr>
            <a:r>
              <a:rPr lang="en-GB" sz="1800" dirty="0"/>
              <a:t>	Tessa Ingrey: </a:t>
            </a:r>
            <a:r>
              <a:rPr lang="en-GB" sz="1800" dirty="0">
                <a:hlinkClick r:id="rId4"/>
              </a:rPr>
              <a:t>Tessa.Ingrey@hants.gov.uk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5"/>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1B487DCA-45D9-4B74-AC20-F64217D74BE1}"/>
              </a:ext>
            </a:extLst>
          </p:cNvPr>
          <p:cNvSpPr txBox="1">
            <a:spLocks noChangeArrowheads="1"/>
          </p:cNvSpPr>
          <p:nvPr/>
        </p:nvSpPr>
        <p:spPr bwMode="auto">
          <a:xfrm>
            <a:off x="485312" y="302994"/>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534</TotalTime>
  <Words>630</Words>
  <Application>Microsoft Office PowerPoint</Application>
  <PresentationFormat>Widescreen</PresentationFormat>
  <Paragraphs>98</Paragraphs>
  <Slides>9</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Symbol</vt:lpstr>
      <vt:lpstr>3_HIAS PowerPoint template</vt:lpstr>
      <vt:lpstr>Year 8</vt:lpstr>
      <vt:lpstr>HIAS Blended Learning Resource</vt:lpstr>
      <vt:lpstr>PowerPoint Presentation</vt:lpstr>
      <vt:lpstr>PowerPoint Presentation</vt:lpstr>
      <vt:lpstr>PowerPoint Presentation</vt:lpstr>
      <vt:lpstr>PowerPoint Presentation</vt:lpstr>
      <vt:lpstr>PowerPoint Presentation</vt:lpstr>
      <vt:lpstr>PowerPoint Presentation</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Ingrey, Tessa</cp:lastModifiedBy>
  <cp:revision>27</cp:revision>
  <dcterms:created xsi:type="dcterms:W3CDTF">2021-01-05T11:02:27Z</dcterms:created>
  <dcterms:modified xsi:type="dcterms:W3CDTF">2021-01-21T21:10:09Z</dcterms:modified>
</cp:coreProperties>
</file>