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46" r:id="rId8"/>
    <p:sldId id="2639" r:id="rId9"/>
    <p:sldId id="2641" r:id="rId10"/>
    <p:sldId id="264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ey, Natalie" userId="a8f9db5a-56a5-410f-b4be-06d8425976a7" providerId="ADAL" clId="{441FE741-303E-4D35-B103-6D706C5A5477}"/>
    <pc:docChg chg="custSel delSld modSld">
      <pc:chgData name="Ivey, Natalie" userId="a8f9db5a-56a5-410f-b4be-06d8425976a7" providerId="ADAL" clId="{441FE741-303E-4D35-B103-6D706C5A5477}" dt="2021-03-02T12:29:53.423" v="819" actId="20577"/>
      <pc:docMkLst>
        <pc:docMk/>
      </pc:docMkLst>
      <pc:sldChg chg="addSp modSp mod">
        <pc:chgData name="Ivey, Natalie" userId="a8f9db5a-56a5-410f-b4be-06d8425976a7" providerId="ADAL" clId="{441FE741-303E-4D35-B103-6D706C5A5477}" dt="2021-03-02T12:18:34.357" v="264" actId="20577"/>
        <pc:sldMkLst>
          <pc:docMk/>
          <pc:sldMk cId="4061990253" sldId="262"/>
        </pc:sldMkLst>
      </pc:sldChg>
      <pc:sldChg chg="modSp mod">
        <pc:chgData name="Ivey, Natalie" userId="a8f9db5a-56a5-410f-b4be-06d8425976a7" providerId="ADAL" clId="{441FE741-303E-4D35-B103-6D706C5A5477}" dt="2021-03-02T12:29:23.225" v="812" actId="6549"/>
        <pc:sldMkLst>
          <pc:docMk/>
          <pc:sldMk cId="564609733" sldId="273"/>
        </pc:sldMkLst>
      </pc:sldChg>
      <pc:sldChg chg="modSp mod">
        <pc:chgData name="Ivey, Natalie" userId="a8f9db5a-56a5-410f-b4be-06d8425976a7" providerId="ADAL" clId="{441FE741-303E-4D35-B103-6D706C5A5477}" dt="2021-03-02T12:29:53.423" v="819" actId="20577"/>
        <pc:sldMkLst>
          <pc:docMk/>
          <pc:sldMk cId="2483527723" sldId="2637"/>
        </pc:sldMkLst>
      </pc:sldChg>
      <pc:sldChg chg="addSp delSp modSp mod">
        <pc:chgData name="Ivey, Natalie" userId="a8f9db5a-56a5-410f-b4be-06d8425976a7" providerId="ADAL" clId="{441FE741-303E-4D35-B103-6D706C5A5477}" dt="2021-03-02T12:18:20.714" v="248" actId="1076"/>
        <pc:sldMkLst>
          <pc:docMk/>
          <pc:sldMk cId="3415331786" sldId="2639"/>
        </pc:sldMkLst>
      </pc:sldChg>
      <pc:sldChg chg="addSp delSp modSp mod">
        <pc:chgData name="Ivey, Natalie" userId="a8f9db5a-56a5-410f-b4be-06d8425976a7" providerId="ADAL" clId="{441FE741-303E-4D35-B103-6D706C5A5477}" dt="2021-03-02T12:28:13.995" v="785" actId="20577"/>
        <pc:sldMkLst>
          <pc:docMk/>
          <pc:sldMk cId="2384819719" sldId="2641"/>
        </pc:sldMkLst>
      </pc:sldChg>
      <pc:sldChg chg="addSp delSp modSp mod">
        <pc:chgData name="Ivey, Natalie" userId="a8f9db5a-56a5-410f-b4be-06d8425976a7" providerId="ADAL" clId="{441FE741-303E-4D35-B103-6D706C5A5477}" dt="2021-03-02T12:27:21.132" v="652" actId="21"/>
        <pc:sldMkLst>
          <pc:docMk/>
          <pc:sldMk cId="3123064864" sldId="2642"/>
        </pc:sldMkLst>
      </pc:sldChg>
      <pc:sldChg chg="del">
        <pc:chgData name="Ivey, Natalie" userId="a8f9db5a-56a5-410f-b4be-06d8425976a7" providerId="ADAL" clId="{441FE741-303E-4D35-B103-6D706C5A5477}" dt="2021-03-02T12:19:01.609" v="265" actId="2696"/>
        <pc:sldMkLst>
          <pc:docMk/>
          <pc:sldMk cId="2895142760" sldId="2644"/>
        </pc:sldMkLst>
      </pc:sldChg>
      <pc:sldChg chg="addSp delSp modSp mod">
        <pc:chgData name="Ivey, Natalie" userId="a8f9db5a-56a5-410f-b4be-06d8425976a7" providerId="ADAL" clId="{441FE741-303E-4D35-B103-6D706C5A5477}" dt="2021-03-02T12:21:21.773" v="502" actId="20577"/>
        <pc:sldMkLst>
          <pc:docMk/>
          <pc:sldMk cId="1309777972" sldId="2646"/>
        </pc:sldMkLst>
      </pc:sldChg>
    </pc:docChg>
  </pc:docChgLst>
  <pc:docChgLst>
    <pc:chgData name="Richardson, Hannah" userId="99fc2e72-916b-4301-badb-78507e675e5b" providerId="ADAL" clId="{FD203107-EC23-4BE6-AC57-CAAFE88B419F}"/>
    <pc:docChg chg="modSld">
      <pc:chgData name="Richardson, Hannah" userId="99fc2e72-916b-4301-badb-78507e675e5b" providerId="ADAL" clId="{FD203107-EC23-4BE6-AC57-CAAFE88B419F}" dt="2025-08-18T10:09:28.637" v="0" actId="20577"/>
      <pc:docMkLst>
        <pc:docMk/>
      </pc:docMkLst>
      <pc:sldChg chg="modSp mod">
        <pc:chgData name="Richardson, Hannah" userId="99fc2e72-916b-4301-badb-78507e675e5b" providerId="ADAL" clId="{FD203107-EC23-4BE6-AC57-CAAFE88B419F}" dt="2025-08-18T10:09:28.637" v="0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FD203107-EC23-4BE6-AC57-CAAFE88B419F}" dt="2025-08-18T10:09:28.637" v="0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/>
              <a:t>Year 1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b="1" dirty="0"/>
              <a:t>Multiplication &amp; Division-Doubles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95EE74-5017-45AF-A18D-D59D43E9A43E}"/>
              </a:ext>
            </a:extLst>
          </p:cNvPr>
          <p:cNvSpPr txBox="1"/>
          <p:nvPr/>
        </p:nvSpPr>
        <p:spPr>
          <a:xfrm>
            <a:off x="6416984" y="2435703"/>
            <a:ext cx="44263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Jake has 6 flakes in his ice cream. </a:t>
            </a:r>
          </a:p>
          <a:p>
            <a:r>
              <a:rPr lang="en-GB" dirty="0"/>
              <a:t>Sam has half this amount. </a:t>
            </a:r>
          </a:p>
          <a:p>
            <a:endParaRPr lang="en-GB" dirty="0"/>
          </a:p>
          <a:p>
            <a:r>
              <a:rPr lang="en-GB" dirty="0"/>
              <a:t>How many did Sam have?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2792C6-2823-4265-891F-FD47A32E2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9300" y="2858486"/>
            <a:ext cx="132397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Maths focus: Multiplication &amp; Division-Doubles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TASK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D61345-31DD-4EA7-9A45-BBDC944D0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2862" y="1916841"/>
            <a:ext cx="2295708" cy="41044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8D49384-81FD-483F-B867-661806A9A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9822" y="3211621"/>
            <a:ext cx="2066925" cy="9715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DCCA9FE-0FB5-492C-9593-1401346B58ED}"/>
              </a:ext>
            </a:extLst>
          </p:cNvPr>
          <p:cNvSpPr txBox="1"/>
          <p:nvPr/>
        </p:nvSpPr>
        <p:spPr>
          <a:xfrm>
            <a:off x="7282832" y="4337331"/>
            <a:ext cx="304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Dip and Pick Y1</a:t>
            </a:r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0769" y="1269210"/>
            <a:ext cx="4976122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GB" sz="2400" i="1" dirty="0"/>
          </a:p>
          <a:p>
            <a:r>
              <a:rPr lang="en-GB" sz="2400" i="1" dirty="0"/>
              <a:t>There are 4 marshmallows on 1 ice cream.</a:t>
            </a:r>
          </a:p>
          <a:p>
            <a:endParaRPr lang="en-GB" sz="2400" i="1" dirty="0"/>
          </a:p>
          <a:p>
            <a:r>
              <a:rPr lang="en-GB" sz="2400" i="1" dirty="0"/>
              <a:t>Jake has double. This means the same as “twice as many”. </a:t>
            </a:r>
          </a:p>
          <a:p>
            <a:endParaRPr lang="en-GB" sz="2400" i="1" dirty="0"/>
          </a:p>
          <a:p>
            <a:r>
              <a:rPr lang="en-GB" sz="2400" i="1" dirty="0"/>
              <a:t>This is the same as adding the same number again.</a:t>
            </a:r>
          </a:p>
          <a:p>
            <a:endParaRPr lang="en-GB" sz="2400" i="1" dirty="0"/>
          </a:p>
          <a:p>
            <a:r>
              <a:rPr lang="en-GB" sz="2400" i="1" dirty="0"/>
              <a:t>It is linked to counting in 2s.</a:t>
            </a:r>
          </a:p>
          <a:p>
            <a:endParaRPr lang="en-GB" sz="2400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04AD41-06B7-44D3-9259-83588A770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6457" y="1378493"/>
            <a:ext cx="1874383" cy="335116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6AD0D6B-F9B2-498E-A070-0C30FF0FC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9153" y="3054078"/>
            <a:ext cx="1687588" cy="7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  <a:r>
              <a:rPr lang="en-GB" dirty="0"/>
              <a:t>Represent the problem for Sam’s ice cream. Use counters on a tens frame. 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dirty="0">
                <a:cs typeface="Times New Roman" panose="02020603050405020304" pitchFamily="18" charset="0"/>
              </a:rPr>
              <a:t>Add the same number again for Jake’s ice cream (doubling). Use tens frames.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</a:t>
            </a:r>
            <a:r>
              <a:rPr lang="en-GB" dirty="0">
                <a:cs typeface="Times New Roman" panose="02020603050405020304" pitchFamily="18" charset="0"/>
              </a:rPr>
              <a:t>Count the total marshmallows on Jake’s ice cream. Use a number line to keep track.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4A0DBA-EA99-435D-B8E1-FFAB9BBC7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2776" y="1775115"/>
            <a:ext cx="1874383" cy="33511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8D10171-7D38-4D27-83E8-B856C4551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9153" y="3054078"/>
            <a:ext cx="1687588" cy="7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1D352A-EA08-4007-8C67-815B2E06EE63}"/>
              </a:ext>
            </a:extLst>
          </p:cNvPr>
          <p:cNvSpPr txBox="1"/>
          <p:nvPr/>
        </p:nvSpPr>
        <p:spPr>
          <a:xfrm>
            <a:off x="681460" y="320005"/>
            <a:ext cx="6215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Step 1:</a:t>
            </a:r>
            <a:r>
              <a:rPr lang="en-GB" dirty="0"/>
              <a:t> Draw a picture to represent the problem.</a:t>
            </a:r>
          </a:p>
          <a:p>
            <a:r>
              <a:rPr lang="en-GB" dirty="0"/>
              <a:t>1 counter represents 1 marshmallow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5AAC5D-D861-4EF6-A0E0-5251EFED3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35" y="950766"/>
            <a:ext cx="3769300" cy="15632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FAD75C-4477-4998-8D82-FD60DA96D5A4}"/>
              </a:ext>
            </a:extLst>
          </p:cNvPr>
          <p:cNvSpPr txBox="1"/>
          <p:nvPr/>
        </p:nvSpPr>
        <p:spPr>
          <a:xfrm>
            <a:off x="1084333" y="2525283"/>
            <a:ext cx="2014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13B4B7-359C-490A-9CAB-6A24EB2E5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486" y="973377"/>
            <a:ext cx="3769300" cy="15519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086C8B-0411-40CA-86B0-0D740ACA8587}"/>
              </a:ext>
            </a:extLst>
          </p:cNvPr>
          <p:cNvSpPr txBox="1"/>
          <p:nvPr/>
        </p:nvSpPr>
        <p:spPr>
          <a:xfrm>
            <a:off x="8309171" y="1547739"/>
            <a:ext cx="2014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Jake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7B638C-B961-48F2-AE92-0059945C8F56}"/>
              </a:ext>
            </a:extLst>
          </p:cNvPr>
          <p:cNvSpPr txBox="1"/>
          <p:nvPr/>
        </p:nvSpPr>
        <p:spPr>
          <a:xfrm>
            <a:off x="5913929" y="2571449"/>
            <a:ext cx="6214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2: Add the same number again for Jake’s ice cream (doubling). 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D18B51-0BAB-4A1C-B979-9D2F7225D705}"/>
              </a:ext>
            </a:extLst>
          </p:cNvPr>
          <p:cNvSpPr txBox="1"/>
          <p:nvPr/>
        </p:nvSpPr>
        <p:spPr>
          <a:xfrm>
            <a:off x="1683143" y="4304891"/>
            <a:ext cx="3609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 + 4 = 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638BC0-1684-4D6C-A340-905B91E9CCBD}"/>
              </a:ext>
            </a:extLst>
          </p:cNvPr>
          <p:cNvSpPr txBox="1"/>
          <p:nvPr/>
        </p:nvSpPr>
        <p:spPr>
          <a:xfrm>
            <a:off x="380326" y="3769873"/>
            <a:ext cx="62146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3: Count the total marshmallows on Jake’s ice cream.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1F7641C-52D9-452E-9758-AAC04BB1D5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5571" y="4824950"/>
            <a:ext cx="7096715" cy="835844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A90A7C96-BEFA-42C3-B055-6A8162646FE0}"/>
              </a:ext>
            </a:extLst>
          </p:cNvPr>
          <p:cNvSpPr/>
          <p:nvPr/>
        </p:nvSpPr>
        <p:spPr>
          <a:xfrm>
            <a:off x="3034514" y="5526555"/>
            <a:ext cx="356049" cy="2684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AE171B1-73AE-45B6-BB8C-F8F154A2952B}"/>
              </a:ext>
            </a:extLst>
          </p:cNvPr>
          <p:cNvSpPr/>
          <p:nvPr/>
        </p:nvSpPr>
        <p:spPr>
          <a:xfrm>
            <a:off x="3703457" y="5543044"/>
            <a:ext cx="356049" cy="2684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7EB5E1F-352E-41D9-A076-CBD8A1D5C9D5}"/>
              </a:ext>
            </a:extLst>
          </p:cNvPr>
          <p:cNvSpPr/>
          <p:nvPr/>
        </p:nvSpPr>
        <p:spPr>
          <a:xfrm>
            <a:off x="4368110" y="5544484"/>
            <a:ext cx="356049" cy="2684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E9D9AC2-509F-4C74-872D-9D0745E7DC3D}"/>
              </a:ext>
            </a:extLst>
          </p:cNvPr>
          <p:cNvSpPr/>
          <p:nvPr/>
        </p:nvSpPr>
        <p:spPr>
          <a:xfrm>
            <a:off x="4985248" y="5544484"/>
            <a:ext cx="356049" cy="2684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DEA3DB4-197E-4C5F-94AD-CA4698EF0A9C}"/>
              </a:ext>
            </a:extLst>
          </p:cNvPr>
          <p:cNvSpPr/>
          <p:nvPr/>
        </p:nvSpPr>
        <p:spPr>
          <a:xfrm>
            <a:off x="5639908" y="5525115"/>
            <a:ext cx="356049" cy="2684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CE299AA-A7DB-4D49-9CC0-9D3F950F2C87}"/>
              </a:ext>
            </a:extLst>
          </p:cNvPr>
          <p:cNvSpPr/>
          <p:nvPr/>
        </p:nvSpPr>
        <p:spPr>
          <a:xfrm>
            <a:off x="6308851" y="5541604"/>
            <a:ext cx="356049" cy="2684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B766632-E182-4441-86C2-39C139FFE570}"/>
              </a:ext>
            </a:extLst>
          </p:cNvPr>
          <p:cNvSpPr/>
          <p:nvPr/>
        </p:nvSpPr>
        <p:spPr>
          <a:xfrm>
            <a:off x="6973504" y="5543044"/>
            <a:ext cx="356049" cy="2684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878FFCE-E83E-4B6B-A5BC-8B5C154242B2}"/>
              </a:ext>
            </a:extLst>
          </p:cNvPr>
          <p:cNvSpPr/>
          <p:nvPr/>
        </p:nvSpPr>
        <p:spPr>
          <a:xfrm>
            <a:off x="7590642" y="5543044"/>
            <a:ext cx="356049" cy="2684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777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06767" y="1801733"/>
            <a:ext cx="4518053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1 counter = 1 marshmallow</a:t>
            </a:r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Represent Sam’s and Jake’s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</a:t>
            </a:r>
          </a:p>
          <a:p>
            <a:r>
              <a:rPr lang="en-GB" dirty="0">
                <a:cs typeface="Times New Roman" panose="02020603050405020304" pitchFamily="18" charset="0"/>
              </a:rPr>
              <a:t>Sam has 4</a:t>
            </a:r>
          </a:p>
          <a:p>
            <a:r>
              <a:rPr lang="en-GB" dirty="0">
                <a:cs typeface="Times New Roman" panose="02020603050405020304" pitchFamily="18" charset="0"/>
              </a:rPr>
              <a:t>Jake has double. 4 + 4 = 8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DA6F67-B0EB-444C-B4CE-4DFA71C82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065" y="2744620"/>
            <a:ext cx="2051809" cy="8509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4CE9929-6F4E-4439-9E3B-030F43DC0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4908" y="2750811"/>
            <a:ext cx="2051809" cy="84477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999C8EB-A4A0-4388-A5FF-953CE7B17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9229" y="2293005"/>
            <a:ext cx="1874383" cy="33511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4F328A7-3437-458A-B400-589C7B40EF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5606" y="3571968"/>
            <a:ext cx="1687588" cy="7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31700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Remember the question is about how many marshmallows Jake has.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sz="1600" dirty="0">
                <a:cs typeface="Times New Roman" panose="02020603050405020304" pitchFamily="18" charset="0"/>
              </a:rPr>
              <a:t>Jake has 8 marshmallows on his ice cream.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r>
              <a:rPr lang="en-GB" sz="1600" dirty="0">
                <a:cs typeface="Times New Roman" panose="02020603050405020304" pitchFamily="18" charset="0"/>
              </a:rPr>
              <a:t>Some children may use their understanding of counting in 2s to check double 4, counting in 2s four times = 8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C832E3-7977-451B-9A0D-3D641AB2D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9229" y="2293005"/>
            <a:ext cx="1874383" cy="335116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CADB02-1205-4C73-9314-0F3873245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5606" y="3571968"/>
            <a:ext cx="1687588" cy="7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774</Words>
  <Application>Microsoft Office PowerPoint</Application>
  <PresentationFormat>Widescreen</PresentationFormat>
  <Paragraphs>143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focus: Multiplication &amp; Division-Doubles</vt:lpstr>
      <vt:lpstr>Understand the problem</vt:lpstr>
      <vt:lpstr>Make a Plan</vt:lpstr>
      <vt:lpstr>PowerPoint Presentation</vt:lpstr>
      <vt:lpstr>Carry out your plan: show your reasoning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12</cp:revision>
  <dcterms:created xsi:type="dcterms:W3CDTF">2021-01-05T11:02:27Z</dcterms:created>
  <dcterms:modified xsi:type="dcterms:W3CDTF">2025-08-18T10:09:29Z</dcterms:modified>
</cp:coreProperties>
</file>