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2" r:id="rId2"/>
    <p:sldId id="2643" r:id="rId3"/>
    <p:sldId id="2644" r:id="rId4"/>
    <p:sldId id="2660" r:id="rId5"/>
    <p:sldId id="2649" r:id="rId6"/>
    <p:sldId id="2661" r:id="rId7"/>
    <p:sldId id="2662" r:id="rId8"/>
    <p:sldId id="2659" r:id="rId9"/>
    <p:sldId id="2663"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8335" autoAdjust="0"/>
  </p:normalViewPr>
  <p:slideViewPr>
    <p:cSldViewPr snapToGrid="0">
      <p:cViewPr varScale="1">
        <p:scale>
          <a:sx n="76" d="100"/>
          <a:sy n="76" d="100"/>
        </p:scale>
        <p:origin x="907"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AFF3-C104-4FF2-9246-46F3E7242363}" type="datetimeFigureOut">
              <a:rPr lang="en-GB" smtClean="0"/>
              <a:t>03/03/2021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29179-DAC7-4087-8034-1DBDA8E953E7}" type="slidenum">
              <a:rPr lang="en-GB" smtClean="0"/>
              <a:t>‹#›</a:t>
            </a:fld>
            <a:endParaRPr lang="en-GB"/>
          </a:p>
        </p:txBody>
      </p:sp>
    </p:spTree>
    <p:extLst>
      <p:ext uri="{BB962C8B-B14F-4D97-AF65-F5344CB8AC3E}">
        <p14:creationId xmlns:p14="http://schemas.microsoft.com/office/powerpoint/2010/main" val="20175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7000 = 7 x 10</a:t>
            </a:r>
            <a:r>
              <a:rPr lang="en-GB" baseline="30000" dirty="0"/>
              <a:t>3</a:t>
            </a:r>
            <a:endParaRPr lang="en-GB" dirty="0"/>
          </a:p>
        </p:txBody>
      </p:sp>
      <p:sp>
        <p:nvSpPr>
          <p:cNvPr id="4" name="Slide Number Placeholder 3"/>
          <p:cNvSpPr>
            <a:spLocks noGrp="1"/>
          </p:cNvSpPr>
          <p:nvPr>
            <p:ph type="sldNum" sz="quarter" idx="5"/>
          </p:nvPr>
        </p:nvSpPr>
        <p:spPr/>
        <p:txBody>
          <a:bodyPr/>
          <a:lstStyle/>
          <a:p>
            <a:fld id="{2F929179-DAC7-4087-8034-1DBDA8E953E7}" type="slidenum">
              <a:rPr lang="en-GB" smtClean="0"/>
              <a:t>4</a:t>
            </a:fld>
            <a:endParaRPr lang="en-GB"/>
          </a:p>
        </p:txBody>
      </p:sp>
    </p:spTree>
    <p:extLst>
      <p:ext uri="{BB962C8B-B14F-4D97-AF65-F5344CB8AC3E}">
        <p14:creationId xmlns:p14="http://schemas.microsoft.com/office/powerpoint/2010/main" val="332861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4400 = 4.4 x 10</a:t>
            </a:r>
            <a:r>
              <a:rPr lang="en-GB" baseline="30000" dirty="0"/>
              <a:t>3</a:t>
            </a:r>
            <a:endParaRPr lang="en-GB" dirty="0"/>
          </a:p>
        </p:txBody>
      </p:sp>
      <p:sp>
        <p:nvSpPr>
          <p:cNvPr id="4" name="Slide Number Placeholder 3"/>
          <p:cNvSpPr>
            <a:spLocks noGrp="1"/>
          </p:cNvSpPr>
          <p:nvPr>
            <p:ph type="sldNum" sz="quarter" idx="5"/>
          </p:nvPr>
        </p:nvSpPr>
        <p:spPr/>
        <p:txBody>
          <a:bodyPr/>
          <a:lstStyle/>
          <a:p>
            <a:fld id="{2F929179-DAC7-4087-8034-1DBDA8E953E7}" type="slidenum">
              <a:rPr lang="en-GB" smtClean="0"/>
              <a:t>5</a:t>
            </a:fld>
            <a:endParaRPr lang="en-GB"/>
          </a:p>
        </p:txBody>
      </p:sp>
    </p:spTree>
    <p:extLst>
      <p:ext uri="{BB962C8B-B14F-4D97-AF65-F5344CB8AC3E}">
        <p14:creationId xmlns:p14="http://schemas.microsoft.com/office/powerpoint/2010/main" val="198858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40100 = 4.01 x 10</a:t>
            </a:r>
            <a:r>
              <a:rPr lang="en-GB" baseline="30000" dirty="0"/>
              <a:t>4</a:t>
            </a:r>
            <a:endParaRPr lang="en-GB" dirty="0"/>
          </a:p>
        </p:txBody>
      </p:sp>
      <p:sp>
        <p:nvSpPr>
          <p:cNvPr id="4" name="Slide Number Placeholder 3"/>
          <p:cNvSpPr>
            <a:spLocks noGrp="1"/>
          </p:cNvSpPr>
          <p:nvPr>
            <p:ph type="sldNum" sz="quarter" idx="5"/>
          </p:nvPr>
        </p:nvSpPr>
        <p:spPr/>
        <p:txBody>
          <a:bodyPr/>
          <a:lstStyle/>
          <a:p>
            <a:fld id="{2F929179-DAC7-4087-8034-1DBDA8E953E7}" type="slidenum">
              <a:rPr lang="en-GB" smtClean="0"/>
              <a:t>6</a:t>
            </a:fld>
            <a:endParaRPr lang="en-GB"/>
          </a:p>
        </p:txBody>
      </p:sp>
    </p:spTree>
    <p:extLst>
      <p:ext uri="{BB962C8B-B14F-4D97-AF65-F5344CB8AC3E}">
        <p14:creationId xmlns:p14="http://schemas.microsoft.com/office/powerpoint/2010/main" val="21903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24901 = 2.4901 x 10</a:t>
            </a:r>
            <a:r>
              <a:rPr lang="en-GB" baseline="30000" dirty="0"/>
              <a:t>4</a:t>
            </a:r>
            <a:endParaRPr lang="en-GB" dirty="0"/>
          </a:p>
        </p:txBody>
      </p:sp>
      <p:sp>
        <p:nvSpPr>
          <p:cNvPr id="4" name="Slide Number Placeholder 3"/>
          <p:cNvSpPr>
            <a:spLocks noGrp="1"/>
          </p:cNvSpPr>
          <p:nvPr>
            <p:ph type="sldNum" sz="quarter" idx="5"/>
          </p:nvPr>
        </p:nvSpPr>
        <p:spPr/>
        <p:txBody>
          <a:bodyPr/>
          <a:lstStyle/>
          <a:p>
            <a:fld id="{2F929179-DAC7-4087-8034-1DBDA8E953E7}" type="slidenum">
              <a:rPr lang="en-GB" smtClean="0"/>
              <a:t>7</a:t>
            </a:fld>
            <a:endParaRPr lang="en-GB"/>
          </a:p>
        </p:txBody>
      </p:sp>
    </p:spTree>
    <p:extLst>
      <p:ext uri="{BB962C8B-B14F-4D97-AF65-F5344CB8AC3E}">
        <p14:creationId xmlns:p14="http://schemas.microsoft.com/office/powerpoint/2010/main" val="224504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780000000 = 7.8 x 10</a:t>
            </a:r>
            <a:r>
              <a:rPr lang="en-GB" baseline="30000" dirty="0"/>
              <a:t>8</a:t>
            </a:r>
            <a:endParaRPr lang="en-GB" dirty="0"/>
          </a:p>
          <a:p>
            <a:endParaRPr lang="en-GB" dirty="0"/>
          </a:p>
        </p:txBody>
      </p:sp>
      <p:sp>
        <p:nvSpPr>
          <p:cNvPr id="4" name="Slide Number Placeholder 3"/>
          <p:cNvSpPr>
            <a:spLocks noGrp="1"/>
          </p:cNvSpPr>
          <p:nvPr>
            <p:ph type="sldNum" sz="quarter" idx="5"/>
          </p:nvPr>
        </p:nvSpPr>
        <p:spPr/>
        <p:txBody>
          <a:bodyPr/>
          <a:lstStyle/>
          <a:p>
            <a:fld id="{2F929179-DAC7-4087-8034-1DBDA8E953E7}" type="slidenum">
              <a:rPr lang="en-GB" smtClean="0"/>
              <a:t>8</a:t>
            </a:fld>
            <a:endParaRPr lang="en-GB"/>
          </a:p>
        </p:txBody>
      </p:sp>
    </p:spTree>
    <p:extLst>
      <p:ext uri="{BB962C8B-B14F-4D97-AF65-F5344CB8AC3E}">
        <p14:creationId xmlns:p14="http://schemas.microsoft.com/office/powerpoint/2010/main" val="410305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886.7 million = 886 700 000 = 8.867 x 10</a:t>
            </a:r>
            <a:r>
              <a:rPr lang="en-GB" baseline="30000" dirty="0"/>
              <a:t>8</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550.9 million = 550 900 000 = 5.509 x 10</a:t>
            </a:r>
            <a:r>
              <a:rPr lang="en-GB" baseline="30000" dirty="0"/>
              <a:t>8</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74,600  = 74.6 x </a:t>
            </a:r>
            <a:r>
              <a:rPr lang="en-GB" dirty="0"/>
              <a:t>10</a:t>
            </a:r>
            <a:r>
              <a:rPr lang="en-GB" baseline="30000" dirty="0"/>
              <a:t>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5"/>
          </p:nvPr>
        </p:nvSpPr>
        <p:spPr/>
        <p:txBody>
          <a:bodyPr/>
          <a:lstStyle/>
          <a:p>
            <a:fld id="{2F929179-DAC7-4087-8034-1DBDA8E953E7}" type="slidenum">
              <a:rPr lang="en-GB" smtClean="0"/>
              <a:t>9</a:t>
            </a:fld>
            <a:endParaRPr lang="en-GB"/>
          </a:p>
        </p:txBody>
      </p:sp>
    </p:spTree>
    <p:extLst>
      <p:ext uri="{BB962C8B-B14F-4D97-AF65-F5344CB8AC3E}">
        <p14:creationId xmlns:p14="http://schemas.microsoft.com/office/powerpoint/2010/main" val="4003947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32829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648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00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1700809"/>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067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8856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77440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774405"/>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317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54707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56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1484785"/>
            <a:ext cx="6815667" cy="446449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84785"/>
            <a:ext cx="4011084" cy="446260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290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5003" y="4800600"/>
            <a:ext cx="73152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605003" y="612775"/>
            <a:ext cx="7315200" cy="41148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5003" y="5367338"/>
            <a:ext cx="73152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574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1" y="274638"/>
            <a:ext cx="81745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0"/>
            <a:ext cx="109728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p:cNvPicPr>
            <a:picLocks noChangeAspect="1" noChangeArrowheads="1"/>
          </p:cNvPicPr>
          <p:nvPr/>
        </p:nvPicPr>
        <p:blipFill>
          <a:blip r:embed="rId11">
            <a:extLst>
              <a:ext uri="{28A0092B-C50C-407E-A947-70E740481C1C}">
                <a14:useLocalDpi xmlns:a14="http://schemas.microsoft.com/office/drawing/2010/main" val="0"/>
              </a:ext>
            </a:extLst>
          </a:blip>
          <a:srcRect r="81207" b="43192"/>
          <a:stretch>
            <a:fillRect/>
          </a:stretch>
        </p:blipFill>
        <p:spPr bwMode="auto">
          <a:xfrm>
            <a:off x="9914468" y="4652964"/>
            <a:ext cx="2518833"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5967" y="260350"/>
            <a:ext cx="2641600" cy="76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413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Jenny.Burn@hants.gov.uk" TargetMode="External"/><Relationship Id="rId7" Type="http://schemas.openxmlformats.org/officeDocument/2006/relationships/image" Target="../media/image14.png"/><Relationship Id="rId2" Type="http://schemas.openxmlformats.org/officeDocument/2006/relationships/hyperlink" Target="mailto:Jo.Lees@hants.gov.uk"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hias.enquiries@hants.gov.uk" TargetMode="External"/><Relationship Id="rId4" Type="http://schemas.openxmlformats.org/officeDocument/2006/relationships/hyperlink" Target="mailto:Tessa.Ingrey@hants.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5" t="1016" r="535"/>
          <a:stretch/>
        </p:blipFill>
        <p:spPr bwMode="auto">
          <a:xfrm>
            <a:off x="472664" y="171903"/>
            <a:ext cx="10163596" cy="651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888182" y="1292248"/>
            <a:ext cx="7772400" cy="1470025"/>
          </a:xfrm>
        </p:spPr>
        <p:txBody>
          <a:bodyPr>
            <a:normAutofit/>
          </a:bodyPr>
          <a:lstStyle/>
          <a:p>
            <a:pPr algn="l"/>
            <a:r>
              <a:rPr lang="en-GB" b="1" dirty="0"/>
              <a:t>Year 8</a:t>
            </a:r>
          </a:p>
        </p:txBody>
      </p:sp>
      <p:sp>
        <p:nvSpPr>
          <p:cNvPr id="3" name="Subtitle 2"/>
          <p:cNvSpPr>
            <a:spLocks noGrp="1"/>
          </p:cNvSpPr>
          <p:nvPr>
            <p:ph type="subTitle" idx="1"/>
          </p:nvPr>
        </p:nvSpPr>
        <p:spPr>
          <a:xfrm>
            <a:off x="1898634" y="2278595"/>
            <a:ext cx="8029025" cy="622920"/>
          </a:xfrm>
        </p:spPr>
        <p:txBody>
          <a:bodyPr>
            <a:normAutofit fontScale="25000" lnSpcReduction="20000"/>
          </a:bodyPr>
          <a:lstStyle/>
          <a:p>
            <a:pPr algn="l"/>
            <a:endParaRPr lang="en-GB" sz="6000" b="1" dirty="0">
              <a:solidFill>
                <a:schemeClr val="tx1"/>
              </a:solidFill>
            </a:endParaRPr>
          </a:p>
          <a:p>
            <a:pPr algn="l"/>
            <a:r>
              <a:rPr lang="en-GB" sz="7600" b="1" dirty="0">
                <a:solidFill>
                  <a:schemeClr val="tx1"/>
                </a:solidFill>
              </a:rPr>
              <a:t>Number: Standard Form and Prime Factorisation (unit 8.10) </a:t>
            </a:r>
          </a:p>
          <a:p>
            <a:pPr algn="l"/>
            <a:endParaRPr lang="en-GB" sz="7600" dirty="0">
              <a:solidFill>
                <a:schemeClr val="tx1"/>
              </a:solidFill>
            </a:endParaRPr>
          </a:p>
          <a:p>
            <a:pPr algn="l"/>
            <a:r>
              <a:rPr lang="en-US" sz="6000" dirty="0">
                <a:solidFill>
                  <a:schemeClr val="tx1"/>
                </a:solidFill>
              </a:rPr>
              <a:t>This unit is about representing numbers in different ways. This will include exploring very small and very large numbers , representing and calculating in standard and ordinary form, and application of prime factorisation. </a:t>
            </a:r>
            <a:endParaRPr lang="en-GB" sz="7600" dirty="0">
              <a:solidFill>
                <a:schemeClr val="tx1"/>
              </a:solidFill>
            </a:endParaRPr>
          </a:p>
        </p:txBody>
      </p:sp>
      <p:sp>
        <p:nvSpPr>
          <p:cNvPr id="4" name="Subtitle 2"/>
          <p:cNvSpPr txBox="1">
            <a:spLocks/>
          </p:cNvSpPr>
          <p:nvPr/>
        </p:nvSpPr>
        <p:spPr>
          <a:xfrm>
            <a:off x="1883718" y="4797152"/>
            <a:ext cx="7776864" cy="11269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a:solidFill>
                  <a:schemeClr val="tx1"/>
                </a:solidFill>
                <a:latin typeface="Arial" panose="020B0604020202020204" pitchFamily="34" charset="0"/>
                <a:cs typeface="Arial" panose="020B0604020202020204" pitchFamily="34" charset="0"/>
              </a:rPr>
              <a:t>HIAS maths  Team</a:t>
            </a:r>
          </a:p>
          <a:p>
            <a:pPr algn="l"/>
            <a:r>
              <a:rPr lang="en-GB" sz="1200" dirty="0">
                <a:solidFill>
                  <a:schemeClr val="tx1"/>
                </a:solidFill>
                <a:latin typeface="Arial" panose="020B0604020202020204" pitchFamily="34" charset="0"/>
                <a:cs typeface="Arial" panose="020B0604020202020204" pitchFamily="34" charset="0"/>
              </a:rPr>
              <a:t>Spring 2021</a:t>
            </a:r>
          </a:p>
          <a:p>
            <a:pPr algn="l"/>
            <a:r>
              <a:rPr lang="en-GB" sz="1200" dirty="0">
                <a:solidFill>
                  <a:schemeClr val="tx1"/>
                </a:solidFill>
                <a:latin typeface="Arial" panose="020B0604020202020204" pitchFamily="34" charset="0"/>
                <a:cs typeface="Arial" panose="020B0604020202020204" pitchFamily="34" charset="0"/>
              </a:rPr>
              <a:t>Final version</a:t>
            </a: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200" dirty="0">
                <a:solidFill>
                  <a:schemeClr val="tx1"/>
                </a:solidFill>
                <a:latin typeface="Arial" panose="020B0604020202020204" pitchFamily="34" charset="0"/>
                <a:cs typeface="Arial" panose="020B0604020202020204" pitchFamily="34" charset="0"/>
              </a:rPr>
              <a:t>© Hampshire County Council</a:t>
            </a:r>
          </a:p>
          <a:p>
            <a:pPr algn="l"/>
            <a:endParaRPr lang="en-GB" sz="1400" dirty="0">
              <a:solidFill>
                <a:schemeClr val="tx1"/>
              </a:solidFill>
              <a:latin typeface="Arial" panose="020B0604020202020204" pitchFamily="34" charset="0"/>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789537" y="323225"/>
            <a:ext cx="2139950" cy="835025"/>
          </a:xfrm>
          <a:prstGeom prst="rect">
            <a:avLst/>
          </a:prstGeom>
          <a:noFill/>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355841" y="6052700"/>
            <a:ext cx="1951355" cy="504825"/>
          </a:xfrm>
          <a:prstGeom prst="rect">
            <a:avLst/>
          </a:prstGeom>
          <a:noFill/>
          <a:ln>
            <a:noFill/>
          </a:ln>
        </p:spPr>
      </p:pic>
      <p:sp>
        <p:nvSpPr>
          <p:cNvPr id="9" name="Text Box 2">
            <a:extLst>
              <a:ext uri="{FF2B5EF4-FFF2-40B4-BE49-F238E27FC236}">
                <a16:creationId xmlns:a16="http://schemas.microsoft.com/office/drawing/2014/main" id="{F7241127-A1E3-4953-ACD2-C403C58C0D98}"/>
              </a:ext>
            </a:extLst>
          </p:cNvPr>
          <p:cNvSpPr txBox="1">
            <a:spLocks noChangeArrowheads="1"/>
          </p:cNvSpPr>
          <p:nvPr/>
        </p:nvSpPr>
        <p:spPr bwMode="auto">
          <a:xfrm>
            <a:off x="1621105" y="982672"/>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428424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981200" y="836712"/>
            <a:ext cx="8229600" cy="580926"/>
          </a:xfrm>
        </p:spPr>
        <p:txBody>
          <a:bodyPr>
            <a:normAutofit/>
          </a:bodyPr>
          <a:lstStyle/>
          <a:p>
            <a:pPr algn="l"/>
            <a:r>
              <a:rPr lang="en-GB" sz="2800" b="1" dirty="0"/>
              <a:t>HIAS Maths team</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1402672" y="1600201"/>
            <a:ext cx="10049522" cy="4061047"/>
          </a:xfrm>
        </p:spPr>
        <p:txBody>
          <a:bodyPr>
            <a:noAutofit/>
          </a:bodyPr>
          <a:lstStyle/>
          <a:p>
            <a:pPr marL="0" indent="0">
              <a:buNone/>
            </a:pPr>
            <a:r>
              <a:rPr lang="en-GB" sz="1800" dirty="0"/>
              <a:t>The HIAS maths team offer a wide range of high-quality services to support schools in improving outcomes for learners, including courses, bespoke consultancy and in-house training.  </a:t>
            </a:r>
          </a:p>
          <a:p>
            <a:pPr marL="0" indent="0">
              <a:buNone/>
            </a:pPr>
            <a:endParaRPr lang="en-GB" sz="1800" dirty="0"/>
          </a:p>
          <a:p>
            <a:pPr marL="0" indent="0">
              <a:buNone/>
            </a:pPr>
            <a:r>
              <a:rPr lang="en-GB" sz="1800" dirty="0"/>
              <a:t>For further details, please contact any member of the secondary maths team:</a:t>
            </a:r>
          </a:p>
          <a:p>
            <a:pPr marL="0" indent="0">
              <a:buNone/>
            </a:pPr>
            <a:r>
              <a:rPr lang="en-GB" sz="1800" dirty="0"/>
              <a:t>	Jo Lees: </a:t>
            </a:r>
            <a:r>
              <a:rPr lang="en-GB" sz="1800" dirty="0">
                <a:hlinkClick r:id="rId2"/>
              </a:rPr>
              <a:t>Jo.Lees@hants.gov.uk</a:t>
            </a:r>
            <a:endParaRPr lang="en-GB" sz="1800" dirty="0"/>
          </a:p>
          <a:p>
            <a:pPr marL="0" indent="0">
              <a:buNone/>
            </a:pPr>
            <a:r>
              <a:rPr lang="en-GB" sz="1800" dirty="0"/>
              <a:t>	Jenny Burn: </a:t>
            </a:r>
            <a:r>
              <a:rPr lang="en-GB" sz="1800" dirty="0">
                <a:hlinkClick r:id="rId3"/>
              </a:rPr>
              <a:t>Jenny.Burn@hants.gov.uk</a:t>
            </a:r>
            <a:endParaRPr lang="en-GB" sz="1800" dirty="0"/>
          </a:p>
          <a:p>
            <a:pPr marL="0" indent="0">
              <a:buNone/>
            </a:pPr>
            <a:r>
              <a:rPr lang="en-GB" sz="1800" dirty="0"/>
              <a:t>	Tessa Ingrey: </a:t>
            </a:r>
            <a:r>
              <a:rPr lang="en-GB" sz="1800" dirty="0">
                <a:hlinkClick r:id="rId4"/>
              </a:rPr>
              <a:t>Tessa.Ingrey@hants.gov.uk</a:t>
            </a:r>
            <a:endParaRPr lang="en-GB" sz="1800" dirty="0"/>
          </a:p>
          <a:p>
            <a:pPr marL="0" indent="0">
              <a:buNone/>
            </a:pPr>
            <a:endParaRPr lang="en-GB" sz="1800" dirty="0"/>
          </a:p>
          <a:p>
            <a:pPr marL="0" indent="0">
              <a:buNone/>
            </a:pPr>
            <a:r>
              <a:rPr lang="en-GB" sz="1800" dirty="0"/>
              <a:t>For further details on the full range of services available please contact us using the following details:</a:t>
            </a:r>
          </a:p>
          <a:p>
            <a:pPr marL="0" indent="0">
              <a:buNone/>
            </a:pPr>
            <a:r>
              <a:rPr lang="en-GB" sz="1800" dirty="0"/>
              <a:t> </a:t>
            </a:r>
          </a:p>
          <a:p>
            <a:pPr marL="0" indent="0">
              <a:buNone/>
            </a:pPr>
            <a:r>
              <a:rPr lang="en-GB" sz="1800" dirty="0"/>
              <a:t>Tel: 01962 874820 or email: hias.enquiries@hants.gov.uk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For further details on the full range of services available please contact us using the following details:</a:t>
            </a:r>
          </a:p>
          <a:p>
            <a:pPr marL="0" indent="0">
              <a:buNone/>
            </a:pPr>
            <a:r>
              <a:rPr lang="en-GB" sz="2000" dirty="0"/>
              <a:t> </a:t>
            </a:r>
          </a:p>
          <a:p>
            <a:pPr marL="0" indent="0">
              <a:buNone/>
            </a:pPr>
            <a:r>
              <a:rPr lang="en-GB" sz="2000" dirty="0"/>
              <a:t>Tel: 01962 874820 or email: </a:t>
            </a:r>
            <a:r>
              <a:rPr lang="en-GB" sz="2000" u="sng" dirty="0">
                <a:hlinkClick r:id="rId5"/>
              </a:rPr>
              <a:t>hias.enquiries@hants.gov.uk</a:t>
            </a:r>
            <a:r>
              <a:rPr lang="en-GB" sz="2000" dirty="0"/>
              <a:t> </a:t>
            </a:r>
          </a:p>
        </p:txBody>
      </p:sp>
      <p:pic>
        <p:nvPicPr>
          <p:cNvPr id="4" name="Picture 3">
            <a:extLst>
              <a:ext uri="{FF2B5EF4-FFF2-40B4-BE49-F238E27FC236}">
                <a16:creationId xmlns:a16="http://schemas.microsoft.com/office/drawing/2014/main" id="{EF9214C5-B01F-45DC-B050-A3009F4A4ED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54578" y="6353176"/>
            <a:ext cx="1951355" cy="504825"/>
          </a:xfrm>
          <a:prstGeom prst="rect">
            <a:avLst/>
          </a:prstGeom>
          <a:noFill/>
          <a:ln>
            <a:noFill/>
          </a:ln>
        </p:spPr>
      </p:pic>
      <p:pic>
        <p:nvPicPr>
          <p:cNvPr id="7" name="Picture 2" descr="image001">
            <a:extLst>
              <a:ext uri="{FF2B5EF4-FFF2-40B4-BE49-F238E27FC236}">
                <a16:creationId xmlns:a16="http://schemas.microsoft.com/office/drawing/2014/main" id="{A1225777-4001-4A53-9C8C-6F01F7A252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046" t="17177" r="11766" b="27104"/>
          <a:stretch/>
        </p:blipFill>
        <p:spPr bwMode="auto">
          <a:xfrm>
            <a:off x="9112668" y="5517232"/>
            <a:ext cx="1555333"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1B487DCA-45D9-4B74-AC20-F64217D74BE1}"/>
              </a:ext>
            </a:extLst>
          </p:cNvPr>
          <p:cNvSpPr txBox="1">
            <a:spLocks noChangeArrowheads="1"/>
          </p:cNvSpPr>
          <p:nvPr/>
        </p:nvSpPr>
        <p:spPr bwMode="auto">
          <a:xfrm>
            <a:off x="485312" y="302994"/>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271293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08BC7-3958-4725-9814-E8937628E8C6}"/>
              </a:ext>
            </a:extLst>
          </p:cNvPr>
          <p:cNvSpPr>
            <a:spLocks noGrp="1"/>
          </p:cNvSpPr>
          <p:nvPr>
            <p:ph idx="1"/>
          </p:nvPr>
        </p:nvSpPr>
        <p:spPr>
          <a:xfrm>
            <a:off x="210104" y="1254125"/>
            <a:ext cx="11499542" cy="4349750"/>
          </a:xfrm>
        </p:spPr>
        <p:txBody>
          <a:bodyPr/>
          <a:lstStyle/>
          <a:p>
            <a:pPr marL="0" indent="0">
              <a:buNone/>
            </a:pPr>
            <a:r>
              <a:rPr lang="en-GB" sz="1600" dirty="0"/>
              <a:t>These slides are intended to support teachers and students with a blended approach to learning, either in-class or online. The tasks are intended to form part of a learning journey and could be the basis of either one lesson or a short sequence of connected lessons. </a:t>
            </a:r>
          </a:p>
          <a:p>
            <a:pPr marL="0" indent="0">
              <a:buNone/>
            </a:pPr>
            <a:endParaRPr lang="en-GB" sz="1600" dirty="0"/>
          </a:p>
          <a:p>
            <a:pPr marL="0" indent="0">
              <a:buNone/>
            </a:pPr>
            <a:r>
              <a:rPr lang="en-GB" sz="1600"/>
              <a:t>Teachers </a:t>
            </a:r>
            <a:r>
              <a:rPr lang="en-GB" sz="1600" dirty="0"/>
              <a:t>should delete, change and add slides to suit the needs of their students. Extra slides with personalised prompts and appropriate examples based on previous teaching may be suitable. When changing the slide-deck, teachers should consider:</a:t>
            </a:r>
          </a:p>
          <a:p>
            <a:pPr lvl="1"/>
            <a:r>
              <a:rPr lang="en-GB" sz="1600" dirty="0"/>
              <a:t>Their expectations for the use of representations such as bar models, number lines, arrays and geometric diagrams.</a:t>
            </a:r>
          </a:p>
          <a:p>
            <a:pPr lvl="1"/>
            <a:r>
              <a:rPr lang="en-GB" sz="1600" dirty="0"/>
              <a:t>Which strategies and methods students should use and record when solving problems or identifying solutions. This could include a range of informal jottings and diagrams, the use of tables to record solutions systematically and formal or informal calculation methods.</a:t>
            </a:r>
          </a:p>
          <a:p>
            <a:pPr marL="0" indent="0">
              <a:buNone/>
            </a:pPr>
            <a:endParaRPr lang="en-GB" sz="1600" dirty="0"/>
          </a:p>
          <a:p>
            <a:pPr marL="0" indent="0">
              <a:buNone/>
            </a:pPr>
            <a:r>
              <a:rPr lang="en-GB" sz="1600" dirty="0"/>
              <a:t>Teachers may also wish to record a ‘voice over’ to talk students through the slides. </a:t>
            </a:r>
          </a:p>
        </p:txBody>
      </p:sp>
      <p:sp>
        <p:nvSpPr>
          <p:cNvPr id="4" name="Text Box 2">
            <a:extLst>
              <a:ext uri="{FF2B5EF4-FFF2-40B4-BE49-F238E27FC236}">
                <a16:creationId xmlns:a16="http://schemas.microsoft.com/office/drawing/2014/main" id="{8AD1D9EC-C89D-4E25-B8F7-4B64D4F88E52}"/>
              </a:ext>
            </a:extLst>
          </p:cNvPr>
          <p:cNvSpPr txBox="1">
            <a:spLocks noGrp="1" noChangeArrowheads="1"/>
          </p:cNvSpPr>
          <p:nvPr>
            <p:ph type="title"/>
          </p:nvPr>
        </p:nvSpPr>
        <p:spPr bwMode="auto">
          <a:xfrm>
            <a:off x="1444101" y="304368"/>
            <a:ext cx="6883153" cy="603682"/>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128772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85818" y="27521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graphicFrame>
        <p:nvGraphicFramePr>
          <p:cNvPr id="4" name="Table 3">
            <a:extLst>
              <a:ext uri="{FF2B5EF4-FFF2-40B4-BE49-F238E27FC236}">
                <a16:creationId xmlns:a16="http://schemas.microsoft.com/office/drawing/2014/main" id="{D8E8323C-C806-423C-9B91-D409CDD276ED}"/>
              </a:ext>
            </a:extLst>
          </p:cNvPr>
          <p:cNvGraphicFramePr>
            <a:graphicFrameLocks noGrp="1"/>
          </p:cNvGraphicFramePr>
          <p:nvPr>
            <p:extLst>
              <p:ext uri="{D42A27DB-BD31-4B8C-83A1-F6EECF244321}">
                <p14:modId xmlns:p14="http://schemas.microsoft.com/office/powerpoint/2010/main" val="4059003154"/>
              </p:ext>
            </p:extLst>
          </p:nvPr>
        </p:nvGraphicFramePr>
        <p:xfrm>
          <a:off x="2209893" y="711628"/>
          <a:ext cx="7165204" cy="5367435"/>
        </p:xfrm>
        <a:graphic>
          <a:graphicData uri="http://schemas.openxmlformats.org/drawingml/2006/table">
            <a:tbl>
              <a:tblPr firstRow="1" firstCol="1" bandRow="1">
                <a:tableStyleId>{5C22544A-7EE6-4342-B048-85BDC9FD1C3A}</a:tableStyleId>
              </a:tblPr>
              <a:tblGrid>
                <a:gridCol w="693487">
                  <a:extLst>
                    <a:ext uri="{9D8B030D-6E8A-4147-A177-3AD203B41FA5}">
                      <a16:colId xmlns:a16="http://schemas.microsoft.com/office/drawing/2014/main" val="3537107209"/>
                    </a:ext>
                  </a:extLst>
                </a:gridCol>
                <a:gridCol w="1604212">
                  <a:extLst>
                    <a:ext uri="{9D8B030D-6E8A-4147-A177-3AD203B41FA5}">
                      <a16:colId xmlns:a16="http://schemas.microsoft.com/office/drawing/2014/main" val="2308527142"/>
                    </a:ext>
                  </a:extLst>
                </a:gridCol>
                <a:gridCol w="4867505">
                  <a:extLst>
                    <a:ext uri="{9D8B030D-6E8A-4147-A177-3AD203B41FA5}">
                      <a16:colId xmlns:a16="http://schemas.microsoft.com/office/drawing/2014/main" val="58298509"/>
                    </a:ext>
                  </a:extLst>
                </a:gridCol>
              </a:tblGrid>
              <a:tr h="289819">
                <a:tc gridSpan="3">
                  <a:txBody>
                    <a:bodyPr/>
                    <a:lstStyle/>
                    <a:p>
                      <a:pPr algn="ct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YEAR 8 : SPRING TERM OVERVIEW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lnSpc>
                          <a:spcPct val="115000"/>
                        </a:lnSpc>
                        <a:spcAft>
                          <a:spcPts val="10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l">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933579"/>
                  </a:ext>
                </a:extLst>
              </a:tr>
              <a:tr h="422818">
                <a:tc>
                  <a:txBody>
                    <a:bodyPr/>
                    <a:lstStyle/>
                    <a:p>
                      <a:pPr algn="ctr">
                        <a:lnSpc>
                          <a:spcPct val="115000"/>
                        </a:lnSpc>
                        <a:spcAft>
                          <a:spcPts val="1000"/>
                        </a:spcAft>
                      </a:pPr>
                      <a:r>
                        <a:rPr lang="en-GB" sz="1600" dirty="0">
                          <a:effectLst/>
                        </a:rPr>
                        <a:t>Week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600" b="1" dirty="0">
                          <a:solidFill>
                            <a:schemeClr val="bg1"/>
                          </a:solidFill>
                          <a:effectLst/>
                        </a:rPr>
                        <a:t>HIAS Unit </a:t>
                      </a:r>
                      <a:r>
                        <a:rPr lang="en-GB" sz="2000" b="1" dirty="0">
                          <a:solidFill>
                            <a:schemeClr val="bg1"/>
                          </a:solidFill>
                          <a:effectLst/>
                        </a:rPr>
                        <a:t> </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lnSpc>
                          <a:spcPct val="115000"/>
                        </a:lnSpc>
                        <a:spcAft>
                          <a:spcPts val="1000"/>
                        </a:spcAft>
                      </a:pPr>
                      <a:r>
                        <a:rPr lang="en-GB" sz="2000" b="1" dirty="0">
                          <a:solidFill>
                            <a:schemeClr val="bg1"/>
                          </a:solidFill>
                          <a:effectLst/>
                        </a:rPr>
                        <a:t>Topic </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22243573"/>
                  </a:ext>
                </a:extLst>
              </a:tr>
              <a:tr h="549705">
                <a:tc>
                  <a:txBody>
                    <a:bodyPr/>
                    <a:lstStyle/>
                    <a:p>
                      <a:pPr algn="ctr">
                        <a:lnSpc>
                          <a:spcPct val="115000"/>
                        </a:lnSpc>
                        <a:spcAft>
                          <a:spcPts val="1000"/>
                        </a:spcAft>
                      </a:pPr>
                      <a:r>
                        <a:rPr lang="en-GB" sz="1800" dirty="0">
                          <a:effectLst/>
                        </a:rPr>
                        <a:t>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600" dirty="0">
                          <a:effectLst/>
                        </a:rPr>
                        <a:t>Unit 8.6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600">
                          <a:effectLst/>
                        </a:rPr>
                        <a:t>Geometry: Formulae for perimeters and areas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296429"/>
                  </a:ext>
                </a:extLst>
              </a:tr>
              <a:tr h="362456">
                <a:tc>
                  <a:txBody>
                    <a:bodyPr/>
                    <a:lstStyle/>
                    <a:p>
                      <a:pPr algn="ctr">
                        <a:lnSpc>
                          <a:spcPct val="115000"/>
                        </a:lnSpc>
                        <a:spcAft>
                          <a:spcPts val="1000"/>
                        </a:spcAft>
                      </a:pPr>
                      <a:r>
                        <a:rPr lang="en-GB" sz="1800" dirty="0">
                          <a:effectLst/>
                        </a:rPr>
                        <a:t>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600" dirty="0">
                          <a:effectLst/>
                        </a:rPr>
                        <a:t>Unit 8.7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600" dirty="0">
                          <a:effectLst/>
                        </a:rPr>
                        <a:t>Accuracy, powers, and roots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4397431"/>
                  </a:ext>
                </a:extLst>
              </a:tr>
              <a:tr h="362456">
                <a:tc>
                  <a:txBody>
                    <a:bodyPr/>
                    <a:lstStyle/>
                    <a:p>
                      <a:pPr algn="ctr">
                        <a:lnSpc>
                          <a:spcPct val="115000"/>
                        </a:lnSpc>
                        <a:spcAft>
                          <a:spcPts val="1000"/>
                        </a:spcAft>
                      </a:pPr>
                      <a:r>
                        <a:rPr lang="en-GB" sz="1800" dirty="0">
                          <a:effectLst/>
                        </a:rPr>
                        <a:t>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600">
                          <a:effectLst/>
                        </a:rPr>
                        <a:t>Unit 8.8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600" dirty="0">
                          <a:effectLst/>
                        </a:rPr>
                        <a:t>Compound measures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500993"/>
                  </a:ext>
                </a:extLst>
              </a:tr>
              <a:tr h="362456">
                <a:tc>
                  <a:txBody>
                    <a:bodyPr/>
                    <a:lstStyle/>
                    <a:p>
                      <a:pPr algn="ctr">
                        <a:lnSpc>
                          <a:spcPct val="115000"/>
                        </a:lnSpc>
                        <a:spcAft>
                          <a:spcPts val="1000"/>
                        </a:spcAft>
                      </a:pPr>
                      <a:r>
                        <a:rPr lang="en-GB" sz="1800" dirty="0">
                          <a:effectLst/>
                        </a:rPr>
                        <a:t>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lnSpc>
                          <a:spcPct val="115000"/>
                        </a:lnSpc>
                        <a:spcAft>
                          <a:spcPts val="1000"/>
                        </a:spcAft>
                      </a:pPr>
                      <a:r>
                        <a:rPr lang="en-GB" sz="1600">
                          <a:effectLst/>
                        </a:rPr>
                        <a:t>Unit 8.9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600" dirty="0">
                          <a:effectLst/>
                        </a:rPr>
                        <a:t>Statistics: Graphs and charts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280606"/>
                  </a:ext>
                </a:extLst>
              </a:tr>
              <a:tr h="362456">
                <a:tc>
                  <a:txBody>
                    <a:bodyPr/>
                    <a:lstStyle/>
                    <a:p>
                      <a:pPr algn="ctr">
                        <a:lnSpc>
                          <a:spcPct val="115000"/>
                        </a:lnSpc>
                        <a:spcAft>
                          <a:spcPts val="1000"/>
                        </a:spcAft>
                      </a:pPr>
                      <a:r>
                        <a:rPr lang="en-GB" sz="1800" dirty="0">
                          <a:effectLst/>
                        </a:rPr>
                        <a:t>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l">
                        <a:lnSpc>
                          <a:spcPct val="115000"/>
                        </a:lnSpc>
                        <a:spcAft>
                          <a:spcPts val="1000"/>
                        </a:spcAft>
                      </a:pPr>
                      <a:r>
                        <a:rPr lang="en-GB" sz="1600" dirty="0">
                          <a:effectLst/>
                        </a:rPr>
                        <a:t>Statistics: averages for numerical data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433354"/>
                  </a:ext>
                </a:extLst>
              </a:tr>
              <a:tr h="240120">
                <a:tc>
                  <a:txBody>
                    <a:bodyPr/>
                    <a:lstStyle/>
                    <a:p>
                      <a:pPr algn="ctr">
                        <a:lnSpc>
                          <a:spcPct val="115000"/>
                        </a:lnSpc>
                        <a:spcAft>
                          <a:spcPts val="100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400" dirty="0">
                          <a:effectLst/>
                        </a:rPr>
                        <a:t>Half term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4860918"/>
                  </a:ext>
                </a:extLst>
              </a:tr>
              <a:tr h="428701">
                <a:tc rowSpan="2">
                  <a:txBody>
                    <a:bodyPr/>
                    <a:lstStyle/>
                    <a:p>
                      <a:pPr algn="ctr">
                        <a:lnSpc>
                          <a:spcPct val="115000"/>
                        </a:lnSpc>
                        <a:spcAft>
                          <a:spcPts val="1000"/>
                        </a:spcAft>
                      </a:pPr>
                      <a:r>
                        <a:rPr lang="en-GB" sz="1800" dirty="0">
                          <a:effectLst/>
                        </a:rPr>
                        <a:t>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l">
                        <a:lnSpc>
                          <a:spcPct val="115000"/>
                        </a:lnSpc>
                        <a:spcAft>
                          <a:spcPts val="1000"/>
                        </a:spcAft>
                      </a:pPr>
                      <a:r>
                        <a:rPr lang="en-GB" sz="1600" dirty="0">
                          <a:effectLst/>
                        </a:rPr>
                        <a:t>Unit 8.10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600" dirty="0">
                          <a:effectLst/>
                        </a:rPr>
                        <a:t>Number: Standard form (representing numbers)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322623"/>
                  </a:ext>
                </a:extLst>
              </a:tr>
              <a:tr h="167299">
                <a:tc vMerge="1">
                  <a:txBody>
                    <a:bodyPr/>
                    <a:lstStyle/>
                    <a:p>
                      <a:pPr algn="ct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rowSpan="2">
                  <a:txBody>
                    <a:bodyPr/>
                    <a:lstStyle/>
                    <a:p>
                      <a:pPr algn="l">
                        <a:lnSpc>
                          <a:spcPct val="115000"/>
                        </a:lnSpc>
                        <a:spcAft>
                          <a:spcPts val="1000"/>
                        </a:spcAft>
                      </a:pPr>
                      <a:r>
                        <a:rPr lang="en-GB" sz="1600" dirty="0">
                          <a:effectLst/>
                        </a:rPr>
                        <a:t>Number: Standard form (simple calculations)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382580"/>
                  </a:ext>
                </a:extLst>
              </a:tr>
              <a:tr h="267706">
                <a:tc rowSpan="2">
                  <a:txBody>
                    <a:bodyPr/>
                    <a:lstStyle/>
                    <a:p>
                      <a:pPr algn="ctr">
                        <a:lnSpc>
                          <a:spcPct val="115000"/>
                        </a:lnSpc>
                        <a:spcAft>
                          <a:spcPts val="1000"/>
                        </a:spcAft>
                      </a:pPr>
                      <a:r>
                        <a:rPr lang="en-GB" sz="1800" dirty="0">
                          <a:effectLst/>
                        </a:rPr>
                        <a:t>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pPr algn="l">
                        <a:lnSpc>
                          <a:spcPct val="115000"/>
                        </a:lnSpc>
                        <a:spcAft>
                          <a:spcPts val="1000"/>
                        </a:spcAft>
                      </a:pPr>
                      <a:r>
                        <a:rPr lang="en-GB" sz="1600" dirty="0">
                          <a:effectLst/>
                        </a:rPr>
                        <a:t>Number: Standard form (simple calculations)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3169467"/>
                  </a:ext>
                </a:extLst>
              </a:tr>
              <a:tr h="281999">
                <a:tc vMerge="1">
                  <a:txBody>
                    <a:bodyPr/>
                    <a:lstStyle/>
                    <a:p>
                      <a:pPr algn="ct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rowSpan="2">
                  <a:txBody>
                    <a:bodyPr/>
                    <a:lstStyle/>
                    <a:p>
                      <a:pPr algn="l">
                        <a:lnSpc>
                          <a:spcPct val="115000"/>
                        </a:lnSpc>
                        <a:spcAft>
                          <a:spcPts val="1000"/>
                        </a:spcAft>
                      </a:pPr>
                      <a:r>
                        <a:rPr lang="en-GB" sz="1600" dirty="0">
                          <a:effectLst/>
                        </a:rPr>
                        <a:t>Number: Prime factorisations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6974810"/>
                  </a:ext>
                </a:extLst>
              </a:tr>
              <a:tr h="0">
                <a:tc>
                  <a:txBody>
                    <a:bodyPr/>
                    <a:lstStyle/>
                    <a:p>
                      <a:pPr algn="ctr">
                        <a:lnSpc>
                          <a:spcPct val="115000"/>
                        </a:lnSpc>
                        <a:spcAft>
                          <a:spcPts val="1000"/>
                        </a:spcAft>
                      </a:pPr>
                      <a:r>
                        <a:rPr lang="en-GB" sz="1800" dirty="0">
                          <a:effectLst/>
                        </a:rPr>
                        <a:t>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pPr algn="l">
                        <a:lnSpc>
                          <a:spcPct val="115000"/>
                        </a:lnSpc>
                        <a:spcAft>
                          <a:spcPts val="1000"/>
                        </a:spcAft>
                      </a:pPr>
                      <a:r>
                        <a:rPr lang="en-GB" sz="1600" dirty="0">
                          <a:effectLst/>
                        </a:rPr>
                        <a:t>Number: Prime factorisations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930361"/>
                  </a:ext>
                </a:extLst>
              </a:tr>
              <a:tr h="362456">
                <a:tc>
                  <a:txBody>
                    <a:bodyPr/>
                    <a:lstStyle/>
                    <a:p>
                      <a:pPr algn="ctr">
                        <a:lnSpc>
                          <a:spcPct val="115000"/>
                        </a:lnSpc>
                        <a:spcAft>
                          <a:spcPts val="1000"/>
                        </a:spcAft>
                      </a:pPr>
                      <a:r>
                        <a:rPr lang="en-GB" sz="1800" dirty="0">
                          <a:effectLst/>
                        </a:rPr>
                        <a:t>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lnSpc>
                          <a:spcPct val="115000"/>
                        </a:lnSpc>
                        <a:spcAft>
                          <a:spcPts val="1000"/>
                        </a:spcAft>
                      </a:pPr>
                      <a:r>
                        <a:rPr lang="en-GB" sz="1600">
                          <a:effectLst/>
                        </a:rPr>
                        <a:t>Unit 8.11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600" dirty="0">
                          <a:effectLst/>
                        </a:rPr>
                        <a:t>Graphs: Linear and quadratic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1560867"/>
                  </a:ext>
                </a:extLst>
              </a:tr>
              <a:tr h="549705">
                <a:tc>
                  <a:txBody>
                    <a:bodyPr/>
                    <a:lstStyle/>
                    <a:p>
                      <a:pPr algn="ctr">
                        <a:lnSpc>
                          <a:spcPct val="115000"/>
                        </a:lnSpc>
                        <a:spcAft>
                          <a:spcPts val="1000"/>
                        </a:spcAft>
                      </a:pPr>
                      <a:r>
                        <a:rPr lang="en-GB" sz="1800" dirty="0">
                          <a:effectLst/>
                        </a:rPr>
                        <a:t>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l">
                        <a:lnSpc>
                          <a:spcPct val="115000"/>
                        </a:lnSpc>
                        <a:spcAft>
                          <a:spcPts val="1000"/>
                        </a:spcAft>
                      </a:pPr>
                      <a:r>
                        <a:rPr lang="en-GB" sz="1600" dirty="0">
                          <a:effectLst/>
                        </a:rPr>
                        <a:t>Graphs: Simultaneous equations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841416"/>
                  </a:ext>
                </a:extLst>
              </a:tr>
            </a:tbl>
          </a:graphicData>
        </a:graphic>
      </p:graphicFrame>
    </p:spTree>
    <p:extLst>
      <p:ext uri="{BB962C8B-B14F-4D97-AF65-F5344CB8AC3E}">
        <p14:creationId xmlns:p14="http://schemas.microsoft.com/office/powerpoint/2010/main" val="264439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2" name="TextBox 1">
            <a:extLst>
              <a:ext uri="{FF2B5EF4-FFF2-40B4-BE49-F238E27FC236}">
                <a16:creationId xmlns:a16="http://schemas.microsoft.com/office/drawing/2014/main" id="{B0C91D78-7F60-498D-94DA-5F0FBB62FB0E}"/>
              </a:ext>
            </a:extLst>
          </p:cNvPr>
          <p:cNvSpPr txBox="1"/>
          <p:nvPr/>
        </p:nvSpPr>
        <p:spPr>
          <a:xfrm>
            <a:off x="663192" y="1487928"/>
            <a:ext cx="11097910" cy="923330"/>
          </a:xfrm>
          <a:prstGeom prst="rect">
            <a:avLst/>
          </a:prstGeom>
          <a:noFill/>
        </p:spPr>
        <p:txBody>
          <a:bodyPr wrap="none" rtlCol="0">
            <a:spAutoFit/>
          </a:bodyPr>
          <a:lstStyle/>
          <a:p>
            <a:r>
              <a:rPr lang="en-GB" dirty="0"/>
              <a:t>The distance between the city of Mumbai in India and the city of Paris in France is approximately 7000 kms</a:t>
            </a:r>
          </a:p>
          <a:p>
            <a:endParaRPr lang="en-GB" dirty="0"/>
          </a:p>
          <a:p>
            <a:r>
              <a:rPr lang="en-GB" dirty="0"/>
              <a:t>Write this number in standard form</a:t>
            </a:r>
          </a:p>
        </p:txBody>
      </p:sp>
      <p:pic>
        <p:nvPicPr>
          <p:cNvPr id="6" name="Picture 5">
            <a:extLst>
              <a:ext uri="{FF2B5EF4-FFF2-40B4-BE49-F238E27FC236}">
                <a16:creationId xmlns:a16="http://schemas.microsoft.com/office/drawing/2014/main" id="{BEA21F37-4B01-412F-B930-29F538414B1D}"/>
              </a:ext>
            </a:extLst>
          </p:cNvPr>
          <p:cNvPicPr>
            <a:picLocks noChangeAspect="1"/>
          </p:cNvPicPr>
          <p:nvPr/>
        </p:nvPicPr>
        <p:blipFill>
          <a:blip r:embed="rId3"/>
          <a:stretch>
            <a:fillRect/>
          </a:stretch>
        </p:blipFill>
        <p:spPr>
          <a:xfrm>
            <a:off x="5189187" y="2207026"/>
            <a:ext cx="5070180" cy="3031831"/>
          </a:xfrm>
          <a:prstGeom prst="rect">
            <a:avLst/>
          </a:prstGeom>
        </p:spPr>
      </p:pic>
      <p:sp>
        <p:nvSpPr>
          <p:cNvPr id="3" name="TextBox 2">
            <a:extLst>
              <a:ext uri="{FF2B5EF4-FFF2-40B4-BE49-F238E27FC236}">
                <a16:creationId xmlns:a16="http://schemas.microsoft.com/office/drawing/2014/main" id="{022F0AC6-F55D-41FE-900B-0459AA6FF9FA}"/>
              </a:ext>
            </a:extLst>
          </p:cNvPr>
          <p:cNvSpPr txBox="1"/>
          <p:nvPr/>
        </p:nvSpPr>
        <p:spPr>
          <a:xfrm>
            <a:off x="4803112" y="239278"/>
            <a:ext cx="4249881" cy="369332"/>
          </a:xfrm>
          <a:prstGeom prst="rect">
            <a:avLst/>
          </a:prstGeom>
          <a:noFill/>
        </p:spPr>
        <p:txBody>
          <a:bodyPr wrap="none" rtlCol="0">
            <a:spAutoFit/>
          </a:bodyPr>
          <a:lstStyle/>
          <a:p>
            <a:r>
              <a:rPr lang="en-GB" dirty="0"/>
              <a:t>Representing numbers in standard form</a:t>
            </a:r>
          </a:p>
        </p:txBody>
      </p:sp>
    </p:spTree>
    <p:extLst>
      <p:ext uri="{BB962C8B-B14F-4D97-AF65-F5344CB8AC3E}">
        <p14:creationId xmlns:p14="http://schemas.microsoft.com/office/powerpoint/2010/main" val="50420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2" name="TextBox 1">
            <a:extLst>
              <a:ext uri="{FF2B5EF4-FFF2-40B4-BE49-F238E27FC236}">
                <a16:creationId xmlns:a16="http://schemas.microsoft.com/office/drawing/2014/main" id="{B0C91D78-7F60-498D-94DA-5F0FBB62FB0E}"/>
              </a:ext>
            </a:extLst>
          </p:cNvPr>
          <p:cNvSpPr txBox="1"/>
          <p:nvPr/>
        </p:nvSpPr>
        <p:spPr>
          <a:xfrm>
            <a:off x="663192" y="1487928"/>
            <a:ext cx="11606062" cy="923330"/>
          </a:xfrm>
          <a:prstGeom prst="rect">
            <a:avLst/>
          </a:prstGeom>
          <a:noFill/>
        </p:spPr>
        <p:txBody>
          <a:bodyPr wrap="none" rtlCol="0">
            <a:spAutoFit/>
          </a:bodyPr>
          <a:lstStyle/>
          <a:p>
            <a:r>
              <a:rPr lang="en-GB" dirty="0"/>
              <a:t>The distance between the city of Mumbai in India and the city of Paris in France is approximately 4.4 x 10</a:t>
            </a:r>
            <a:r>
              <a:rPr lang="en-GB" baseline="30000" dirty="0"/>
              <a:t>3</a:t>
            </a:r>
            <a:r>
              <a:rPr lang="en-GB" dirty="0"/>
              <a:t> miles</a:t>
            </a:r>
          </a:p>
          <a:p>
            <a:endParaRPr lang="en-GB" dirty="0"/>
          </a:p>
          <a:p>
            <a:r>
              <a:rPr lang="en-GB" dirty="0"/>
              <a:t>Write this number as an ordinary number</a:t>
            </a:r>
          </a:p>
        </p:txBody>
      </p:sp>
      <p:pic>
        <p:nvPicPr>
          <p:cNvPr id="6" name="Picture 5">
            <a:extLst>
              <a:ext uri="{FF2B5EF4-FFF2-40B4-BE49-F238E27FC236}">
                <a16:creationId xmlns:a16="http://schemas.microsoft.com/office/drawing/2014/main" id="{BEA21F37-4B01-412F-B930-29F538414B1D}"/>
              </a:ext>
            </a:extLst>
          </p:cNvPr>
          <p:cNvPicPr>
            <a:picLocks noChangeAspect="1"/>
          </p:cNvPicPr>
          <p:nvPr/>
        </p:nvPicPr>
        <p:blipFill>
          <a:blip r:embed="rId3"/>
          <a:stretch>
            <a:fillRect/>
          </a:stretch>
        </p:blipFill>
        <p:spPr>
          <a:xfrm>
            <a:off x="5189187" y="2207026"/>
            <a:ext cx="5070180" cy="3031831"/>
          </a:xfrm>
          <a:prstGeom prst="rect">
            <a:avLst/>
          </a:prstGeom>
        </p:spPr>
      </p:pic>
      <p:sp>
        <p:nvSpPr>
          <p:cNvPr id="5" name="TextBox 4">
            <a:extLst>
              <a:ext uri="{FF2B5EF4-FFF2-40B4-BE49-F238E27FC236}">
                <a16:creationId xmlns:a16="http://schemas.microsoft.com/office/drawing/2014/main" id="{F59914EC-8E0A-4002-81C4-4E2D7465C541}"/>
              </a:ext>
            </a:extLst>
          </p:cNvPr>
          <p:cNvSpPr txBox="1"/>
          <p:nvPr/>
        </p:nvSpPr>
        <p:spPr>
          <a:xfrm>
            <a:off x="4803112" y="239278"/>
            <a:ext cx="4249881" cy="369332"/>
          </a:xfrm>
          <a:prstGeom prst="rect">
            <a:avLst/>
          </a:prstGeom>
          <a:noFill/>
        </p:spPr>
        <p:txBody>
          <a:bodyPr wrap="none" rtlCol="0">
            <a:spAutoFit/>
          </a:bodyPr>
          <a:lstStyle/>
          <a:p>
            <a:r>
              <a:rPr lang="en-GB" dirty="0"/>
              <a:t>Representing numbers in standard form</a:t>
            </a:r>
          </a:p>
        </p:txBody>
      </p:sp>
    </p:spTree>
    <p:extLst>
      <p:ext uri="{BB962C8B-B14F-4D97-AF65-F5344CB8AC3E}">
        <p14:creationId xmlns:p14="http://schemas.microsoft.com/office/powerpoint/2010/main" val="191775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2" name="TextBox 1">
            <a:extLst>
              <a:ext uri="{FF2B5EF4-FFF2-40B4-BE49-F238E27FC236}">
                <a16:creationId xmlns:a16="http://schemas.microsoft.com/office/drawing/2014/main" id="{B0C91D78-7F60-498D-94DA-5F0FBB62FB0E}"/>
              </a:ext>
            </a:extLst>
          </p:cNvPr>
          <p:cNvSpPr txBox="1"/>
          <p:nvPr/>
        </p:nvSpPr>
        <p:spPr>
          <a:xfrm>
            <a:off x="663192" y="1487928"/>
            <a:ext cx="8925841" cy="923330"/>
          </a:xfrm>
          <a:prstGeom prst="rect">
            <a:avLst/>
          </a:prstGeom>
          <a:noFill/>
        </p:spPr>
        <p:txBody>
          <a:bodyPr wrap="none" rtlCol="0">
            <a:spAutoFit/>
          </a:bodyPr>
          <a:lstStyle/>
          <a:p>
            <a:r>
              <a:rPr lang="en-GB" dirty="0"/>
              <a:t>The distance around planet earth , using the equator is approximately 4.01 x 10</a:t>
            </a:r>
            <a:r>
              <a:rPr lang="en-GB" baseline="30000" dirty="0"/>
              <a:t>4</a:t>
            </a:r>
            <a:r>
              <a:rPr lang="en-GB" dirty="0"/>
              <a:t> kms </a:t>
            </a:r>
          </a:p>
          <a:p>
            <a:endParaRPr lang="en-GB" dirty="0"/>
          </a:p>
          <a:p>
            <a:r>
              <a:rPr lang="en-GB" dirty="0"/>
              <a:t>Write this number as an ordinary number</a:t>
            </a:r>
          </a:p>
        </p:txBody>
      </p:sp>
      <p:pic>
        <p:nvPicPr>
          <p:cNvPr id="8" name="Picture 7">
            <a:extLst>
              <a:ext uri="{FF2B5EF4-FFF2-40B4-BE49-F238E27FC236}">
                <a16:creationId xmlns:a16="http://schemas.microsoft.com/office/drawing/2014/main" id="{AF9CFDCD-2BC0-43E7-8476-DA4EBCCA0312}"/>
              </a:ext>
            </a:extLst>
          </p:cNvPr>
          <p:cNvPicPr>
            <a:picLocks noChangeAspect="1"/>
          </p:cNvPicPr>
          <p:nvPr/>
        </p:nvPicPr>
        <p:blipFill rotWithShape="1">
          <a:blip r:embed="rId3"/>
          <a:srcRect l="1926"/>
          <a:stretch/>
        </p:blipFill>
        <p:spPr>
          <a:xfrm>
            <a:off x="5886778" y="2411258"/>
            <a:ext cx="3522235" cy="3848637"/>
          </a:xfrm>
          <a:prstGeom prst="rect">
            <a:avLst/>
          </a:prstGeom>
        </p:spPr>
      </p:pic>
      <p:sp>
        <p:nvSpPr>
          <p:cNvPr id="5" name="TextBox 4">
            <a:extLst>
              <a:ext uri="{FF2B5EF4-FFF2-40B4-BE49-F238E27FC236}">
                <a16:creationId xmlns:a16="http://schemas.microsoft.com/office/drawing/2014/main" id="{FB1AC161-700E-4348-9DB0-8916C56FB0DD}"/>
              </a:ext>
            </a:extLst>
          </p:cNvPr>
          <p:cNvSpPr txBox="1"/>
          <p:nvPr/>
        </p:nvSpPr>
        <p:spPr>
          <a:xfrm>
            <a:off x="4803112" y="239278"/>
            <a:ext cx="4249881" cy="369332"/>
          </a:xfrm>
          <a:prstGeom prst="rect">
            <a:avLst/>
          </a:prstGeom>
          <a:noFill/>
        </p:spPr>
        <p:txBody>
          <a:bodyPr wrap="none" rtlCol="0">
            <a:spAutoFit/>
          </a:bodyPr>
          <a:lstStyle/>
          <a:p>
            <a:r>
              <a:rPr lang="en-GB" dirty="0"/>
              <a:t>Representing numbers in standard form</a:t>
            </a:r>
          </a:p>
        </p:txBody>
      </p:sp>
    </p:spTree>
    <p:extLst>
      <p:ext uri="{BB962C8B-B14F-4D97-AF65-F5344CB8AC3E}">
        <p14:creationId xmlns:p14="http://schemas.microsoft.com/office/powerpoint/2010/main" val="253382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2" name="TextBox 1">
            <a:extLst>
              <a:ext uri="{FF2B5EF4-FFF2-40B4-BE49-F238E27FC236}">
                <a16:creationId xmlns:a16="http://schemas.microsoft.com/office/drawing/2014/main" id="{B0C91D78-7F60-498D-94DA-5F0FBB62FB0E}"/>
              </a:ext>
            </a:extLst>
          </p:cNvPr>
          <p:cNvSpPr txBox="1"/>
          <p:nvPr/>
        </p:nvSpPr>
        <p:spPr>
          <a:xfrm>
            <a:off x="663192" y="1487928"/>
            <a:ext cx="8828058" cy="923330"/>
          </a:xfrm>
          <a:prstGeom prst="rect">
            <a:avLst/>
          </a:prstGeom>
          <a:noFill/>
        </p:spPr>
        <p:txBody>
          <a:bodyPr wrap="none" rtlCol="0">
            <a:spAutoFit/>
          </a:bodyPr>
          <a:lstStyle/>
          <a:p>
            <a:r>
              <a:rPr lang="en-GB" dirty="0"/>
              <a:t>The distance around planet earth , using the equator is approximately 24,901 miles </a:t>
            </a:r>
          </a:p>
          <a:p>
            <a:endParaRPr lang="en-GB" dirty="0"/>
          </a:p>
          <a:p>
            <a:r>
              <a:rPr lang="en-GB" dirty="0"/>
              <a:t>Write this number in standard form</a:t>
            </a:r>
          </a:p>
        </p:txBody>
      </p:sp>
      <p:pic>
        <p:nvPicPr>
          <p:cNvPr id="8" name="Picture 7">
            <a:extLst>
              <a:ext uri="{FF2B5EF4-FFF2-40B4-BE49-F238E27FC236}">
                <a16:creationId xmlns:a16="http://schemas.microsoft.com/office/drawing/2014/main" id="{AF9CFDCD-2BC0-43E7-8476-DA4EBCCA0312}"/>
              </a:ext>
            </a:extLst>
          </p:cNvPr>
          <p:cNvPicPr>
            <a:picLocks noChangeAspect="1"/>
          </p:cNvPicPr>
          <p:nvPr/>
        </p:nvPicPr>
        <p:blipFill rotWithShape="1">
          <a:blip r:embed="rId3"/>
          <a:srcRect l="1926"/>
          <a:stretch/>
        </p:blipFill>
        <p:spPr>
          <a:xfrm>
            <a:off x="5886778" y="2411258"/>
            <a:ext cx="3522235" cy="3848637"/>
          </a:xfrm>
          <a:prstGeom prst="rect">
            <a:avLst/>
          </a:prstGeom>
        </p:spPr>
      </p:pic>
      <p:sp>
        <p:nvSpPr>
          <p:cNvPr id="5" name="TextBox 4">
            <a:extLst>
              <a:ext uri="{FF2B5EF4-FFF2-40B4-BE49-F238E27FC236}">
                <a16:creationId xmlns:a16="http://schemas.microsoft.com/office/drawing/2014/main" id="{62D69E68-5743-465E-9854-C609AC2751CB}"/>
              </a:ext>
            </a:extLst>
          </p:cNvPr>
          <p:cNvSpPr txBox="1"/>
          <p:nvPr/>
        </p:nvSpPr>
        <p:spPr>
          <a:xfrm>
            <a:off x="4803112" y="239278"/>
            <a:ext cx="4249881" cy="369332"/>
          </a:xfrm>
          <a:prstGeom prst="rect">
            <a:avLst/>
          </a:prstGeom>
          <a:noFill/>
        </p:spPr>
        <p:txBody>
          <a:bodyPr wrap="none" rtlCol="0">
            <a:spAutoFit/>
          </a:bodyPr>
          <a:lstStyle/>
          <a:p>
            <a:r>
              <a:rPr lang="en-GB" dirty="0"/>
              <a:t>Representing numbers in standard form</a:t>
            </a:r>
          </a:p>
        </p:txBody>
      </p:sp>
    </p:spTree>
    <p:extLst>
      <p:ext uri="{BB962C8B-B14F-4D97-AF65-F5344CB8AC3E}">
        <p14:creationId xmlns:p14="http://schemas.microsoft.com/office/powerpoint/2010/main" val="163135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5" name="Picture 4">
            <a:extLst>
              <a:ext uri="{FF2B5EF4-FFF2-40B4-BE49-F238E27FC236}">
                <a16:creationId xmlns:a16="http://schemas.microsoft.com/office/drawing/2014/main" id="{B9DC4F15-C1CA-4AC1-878E-13A74D75300F}"/>
              </a:ext>
            </a:extLst>
          </p:cNvPr>
          <p:cNvPicPr>
            <a:picLocks noChangeAspect="1"/>
          </p:cNvPicPr>
          <p:nvPr/>
        </p:nvPicPr>
        <p:blipFill rotWithShape="1">
          <a:blip r:embed="rId3"/>
          <a:srcRect l="8621" t="1609" r="9875" b="56592"/>
          <a:stretch/>
        </p:blipFill>
        <p:spPr>
          <a:xfrm>
            <a:off x="3597310" y="1647930"/>
            <a:ext cx="6338360" cy="1215850"/>
          </a:xfrm>
          <a:prstGeom prst="rect">
            <a:avLst/>
          </a:prstGeom>
        </p:spPr>
      </p:pic>
      <p:sp>
        <p:nvSpPr>
          <p:cNvPr id="8" name="TextBox 7">
            <a:extLst>
              <a:ext uri="{FF2B5EF4-FFF2-40B4-BE49-F238E27FC236}">
                <a16:creationId xmlns:a16="http://schemas.microsoft.com/office/drawing/2014/main" id="{A7D290BC-8C68-4DF8-BAA9-EDC85DA91A01}"/>
              </a:ext>
            </a:extLst>
          </p:cNvPr>
          <p:cNvSpPr txBox="1"/>
          <p:nvPr/>
        </p:nvSpPr>
        <p:spPr>
          <a:xfrm>
            <a:off x="8177737" y="6249389"/>
            <a:ext cx="2998765" cy="369332"/>
          </a:xfrm>
          <a:prstGeom prst="rect">
            <a:avLst/>
          </a:prstGeom>
          <a:noFill/>
        </p:spPr>
        <p:txBody>
          <a:bodyPr wrap="square">
            <a:spAutoFit/>
          </a:bodyPr>
          <a:lstStyle/>
          <a:p>
            <a:r>
              <a:rPr lang="en-GB" dirty="0">
                <a:solidFill>
                  <a:srgbClr val="00B0F0"/>
                </a:solidFill>
              </a:rPr>
              <a:t>Test Base question</a:t>
            </a:r>
          </a:p>
        </p:txBody>
      </p:sp>
      <p:pic>
        <p:nvPicPr>
          <p:cNvPr id="3" name="Picture 2">
            <a:extLst>
              <a:ext uri="{FF2B5EF4-FFF2-40B4-BE49-F238E27FC236}">
                <a16:creationId xmlns:a16="http://schemas.microsoft.com/office/drawing/2014/main" id="{458ED39F-28D5-43E2-A117-CBFFAD4335F0}"/>
              </a:ext>
            </a:extLst>
          </p:cNvPr>
          <p:cNvPicPr>
            <a:picLocks noChangeAspect="1"/>
          </p:cNvPicPr>
          <p:nvPr/>
        </p:nvPicPr>
        <p:blipFill>
          <a:blip r:embed="rId4"/>
          <a:stretch>
            <a:fillRect/>
          </a:stretch>
        </p:blipFill>
        <p:spPr>
          <a:xfrm>
            <a:off x="9576191" y="1412897"/>
            <a:ext cx="2143424" cy="2095792"/>
          </a:xfrm>
          <a:prstGeom prst="rect">
            <a:avLst/>
          </a:prstGeom>
        </p:spPr>
      </p:pic>
      <p:pic>
        <p:nvPicPr>
          <p:cNvPr id="7" name="Picture 6">
            <a:extLst>
              <a:ext uri="{FF2B5EF4-FFF2-40B4-BE49-F238E27FC236}">
                <a16:creationId xmlns:a16="http://schemas.microsoft.com/office/drawing/2014/main" id="{CA90A6A4-2A47-4F1A-955B-AE5D5455A4A4}"/>
              </a:ext>
            </a:extLst>
          </p:cNvPr>
          <p:cNvPicPr>
            <a:picLocks noChangeAspect="1"/>
          </p:cNvPicPr>
          <p:nvPr/>
        </p:nvPicPr>
        <p:blipFill>
          <a:blip r:embed="rId5"/>
          <a:stretch>
            <a:fillRect/>
          </a:stretch>
        </p:blipFill>
        <p:spPr>
          <a:xfrm>
            <a:off x="1551519" y="2968812"/>
            <a:ext cx="4091581" cy="2050817"/>
          </a:xfrm>
          <a:prstGeom prst="rect">
            <a:avLst/>
          </a:prstGeom>
        </p:spPr>
      </p:pic>
      <p:sp>
        <p:nvSpPr>
          <p:cNvPr id="9" name="TextBox 8">
            <a:extLst>
              <a:ext uri="{FF2B5EF4-FFF2-40B4-BE49-F238E27FC236}">
                <a16:creationId xmlns:a16="http://schemas.microsoft.com/office/drawing/2014/main" id="{BDD88DE4-349D-447F-AF72-FD223FDCB61A}"/>
              </a:ext>
            </a:extLst>
          </p:cNvPr>
          <p:cNvSpPr txBox="1"/>
          <p:nvPr/>
        </p:nvSpPr>
        <p:spPr>
          <a:xfrm>
            <a:off x="4803112" y="239278"/>
            <a:ext cx="4249881" cy="369332"/>
          </a:xfrm>
          <a:prstGeom prst="rect">
            <a:avLst/>
          </a:prstGeom>
          <a:noFill/>
        </p:spPr>
        <p:txBody>
          <a:bodyPr wrap="none" rtlCol="0">
            <a:spAutoFit/>
          </a:bodyPr>
          <a:lstStyle/>
          <a:p>
            <a:r>
              <a:rPr lang="en-GB" dirty="0"/>
              <a:t>Representing numbers in standard form</a:t>
            </a:r>
          </a:p>
        </p:txBody>
      </p:sp>
    </p:spTree>
    <p:extLst>
      <p:ext uri="{BB962C8B-B14F-4D97-AF65-F5344CB8AC3E}">
        <p14:creationId xmlns:p14="http://schemas.microsoft.com/office/powerpoint/2010/main" val="58628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7" name="Picture 6">
            <a:extLst>
              <a:ext uri="{FF2B5EF4-FFF2-40B4-BE49-F238E27FC236}">
                <a16:creationId xmlns:a16="http://schemas.microsoft.com/office/drawing/2014/main" id="{CA90A6A4-2A47-4F1A-955B-AE5D5455A4A4}"/>
              </a:ext>
            </a:extLst>
          </p:cNvPr>
          <p:cNvPicPr>
            <a:picLocks noChangeAspect="1"/>
          </p:cNvPicPr>
          <p:nvPr/>
        </p:nvPicPr>
        <p:blipFill>
          <a:blip r:embed="rId3"/>
          <a:stretch>
            <a:fillRect/>
          </a:stretch>
        </p:blipFill>
        <p:spPr>
          <a:xfrm>
            <a:off x="546684" y="908900"/>
            <a:ext cx="4091581" cy="2050817"/>
          </a:xfrm>
          <a:prstGeom prst="rect">
            <a:avLst/>
          </a:prstGeom>
        </p:spPr>
      </p:pic>
      <p:sp>
        <p:nvSpPr>
          <p:cNvPr id="2" name="TextBox 1">
            <a:extLst>
              <a:ext uri="{FF2B5EF4-FFF2-40B4-BE49-F238E27FC236}">
                <a16:creationId xmlns:a16="http://schemas.microsoft.com/office/drawing/2014/main" id="{49593FE0-126C-4AFC-BCD7-126D57047A21}"/>
              </a:ext>
            </a:extLst>
          </p:cNvPr>
          <p:cNvSpPr txBox="1"/>
          <p:nvPr/>
        </p:nvSpPr>
        <p:spPr>
          <a:xfrm>
            <a:off x="1959428" y="3637315"/>
            <a:ext cx="9079537" cy="1754326"/>
          </a:xfrm>
          <a:prstGeom prst="rect">
            <a:avLst/>
          </a:prstGeom>
          <a:noFill/>
        </p:spPr>
        <p:txBody>
          <a:bodyPr wrap="none" rtlCol="0">
            <a:spAutoFit/>
          </a:bodyPr>
          <a:lstStyle/>
          <a:p>
            <a:r>
              <a:rPr lang="en-GB" dirty="0"/>
              <a:t>Saturn is </a:t>
            </a:r>
            <a:r>
              <a:rPr lang="en-GB" baseline="0" dirty="0"/>
              <a:t>8.867 x 10</a:t>
            </a:r>
            <a:r>
              <a:rPr lang="en-GB" baseline="30000" dirty="0"/>
              <a:t>8</a:t>
            </a:r>
            <a:r>
              <a:rPr lang="en-GB" b="0" i="0" dirty="0">
                <a:solidFill>
                  <a:srgbClr val="000000"/>
                </a:solidFill>
                <a:effectLst/>
                <a:latin typeface="Lato"/>
              </a:rPr>
              <a:t> million miles away from the Sun, write this as an ordinary number </a:t>
            </a:r>
          </a:p>
          <a:p>
            <a:endParaRPr lang="en-GB" dirty="0">
              <a:solidFill>
                <a:srgbClr val="000000"/>
              </a:solidFill>
              <a:latin typeface="Lato"/>
            </a:endParaRPr>
          </a:p>
          <a:p>
            <a:r>
              <a:rPr lang="en-GB" dirty="0">
                <a:solidFill>
                  <a:srgbClr val="000000"/>
                </a:solidFill>
                <a:latin typeface="Lato"/>
              </a:rPr>
              <a:t>Saturn is </a:t>
            </a:r>
            <a:r>
              <a:rPr lang="en-US" b="0" i="0" dirty="0">
                <a:solidFill>
                  <a:srgbClr val="000000"/>
                </a:solidFill>
                <a:effectLst/>
                <a:latin typeface="Lato"/>
              </a:rPr>
              <a:t>550.9 million miles from Earth, write this in standard form</a:t>
            </a:r>
            <a:endParaRPr lang="en-GB" b="0" i="0" dirty="0">
              <a:solidFill>
                <a:srgbClr val="000000"/>
              </a:solidFill>
              <a:effectLst/>
              <a:latin typeface="Lato"/>
            </a:endParaRPr>
          </a:p>
          <a:p>
            <a:endParaRPr lang="en-GB" dirty="0">
              <a:solidFill>
                <a:srgbClr val="000000"/>
              </a:solidFill>
              <a:latin typeface="Lato"/>
            </a:endParaRPr>
          </a:p>
          <a:p>
            <a:r>
              <a:rPr lang="en-GB" dirty="0">
                <a:solidFill>
                  <a:srgbClr val="000000"/>
                </a:solidFill>
                <a:latin typeface="Lato"/>
              </a:rPr>
              <a:t>Saturn has a diameter of </a:t>
            </a:r>
            <a:r>
              <a:rPr lang="en-GB" b="0" i="0" dirty="0">
                <a:solidFill>
                  <a:srgbClr val="000000"/>
                </a:solidFill>
                <a:effectLst/>
                <a:latin typeface="Lato"/>
              </a:rPr>
              <a:t>74,600 miles, </a:t>
            </a:r>
            <a:r>
              <a:rPr lang="en-US" b="0" i="0" dirty="0">
                <a:solidFill>
                  <a:srgbClr val="000000"/>
                </a:solidFill>
                <a:effectLst/>
                <a:latin typeface="Lato"/>
              </a:rPr>
              <a:t>write this in standard form</a:t>
            </a:r>
            <a:endParaRPr lang="en-GB" b="0" i="0" dirty="0">
              <a:solidFill>
                <a:srgbClr val="000000"/>
              </a:solidFill>
              <a:effectLst/>
              <a:latin typeface="Lato"/>
            </a:endParaRPr>
          </a:p>
          <a:p>
            <a:endParaRPr lang="en-GB" dirty="0"/>
          </a:p>
        </p:txBody>
      </p:sp>
      <p:pic>
        <p:nvPicPr>
          <p:cNvPr id="5" name="Picture 4">
            <a:extLst>
              <a:ext uri="{FF2B5EF4-FFF2-40B4-BE49-F238E27FC236}">
                <a16:creationId xmlns:a16="http://schemas.microsoft.com/office/drawing/2014/main" id="{B67B9E5B-9DDE-4F4E-B186-6FBF700EAE89}"/>
              </a:ext>
            </a:extLst>
          </p:cNvPr>
          <p:cNvPicPr>
            <a:picLocks noChangeAspect="1"/>
          </p:cNvPicPr>
          <p:nvPr/>
        </p:nvPicPr>
        <p:blipFill>
          <a:blip r:embed="rId4"/>
          <a:stretch>
            <a:fillRect/>
          </a:stretch>
        </p:blipFill>
        <p:spPr>
          <a:xfrm>
            <a:off x="9044478" y="1150441"/>
            <a:ext cx="2724530" cy="2105319"/>
          </a:xfrm>
          <a:prstGeom prst="rect">
            <a:avLst/>
          </a:prstGeom>
        </p:spPr>
      </p:pic>
      <p:sp>
        <p:nvSpPr>
          <p:cNvPr id="9" name="TextBox 8">
            <a:extLst>
              <a:ext uri="{FF2B5EF4-FFF2-40B4-BE49-F238E27FC236}">
                <a16:creationId xmlns:a16="http://schemas.microsoft.com/office/drawing/2014/main" id="{5822C3F5-683B-47D1-B394-F1D0591E55E2}"/>
              </a:ext>
            </a:extLst>
          </p:cNvPr>
          <p:cNvSpPr txBox="1"/>
          <p:nvPr/>
        </p:nvSpPr>
        <p:spPr>
          <a:xfrm>
            <a:off x="4803112" y="239278"/>
            <a:ext cx="4249881" cy="369332"/>
          </a:xfrm>
          <a:prstGeom prst="rect">
            <a:avLst/>
          </a:prstGeom>
          <a:noFill/>
        </p:spPr>
        <p:txBody>
          <a:bodyPr wrap="none" rtlCol="0">
            <a:spAutoFit/>
          </a:bodyPr>
          <a:lstStyle/>
          <a:p>
            <a:r>
              <a:rPr lang="en-GB" dirty="0"/>
              <a:t>Representing numbers in standard form</a:t>
            </a:r>
          </a:p>
        </p:txBody>
      </p:sp>
    </p:spTree>
    <p:extLst>
      <p:ext uri="{BB962C8B-B14F-4D97-AF65-F5344CB8AC3E}">
        <p14:creationId xmlns:p14="http://schemas.microsoft.com/office/powerpoint/2010/main" val="3034690719"/>
      </p:ext>
    </p:extLst>
  </p:cSld>
  <p:clrMapOvr>
    <a:masterClrMapping/>
  </p:clrMapOvr>
</p:sld>
</file>

<file path=ppt/theme/theme1.xml><?xml version="1.0" encoding="utf-8"?>
<a:theme xmlns:a="http://schemas.openxmlformats.org/drawingml/2006/main" name="3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TotalTime>
  <Words>745</Words>
  <Application>Microsoft Office PowerPoint</Application>
  <PresentationFormat>Widescreen</PresentationFormat>
  <Paragraphs>118</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Lato</vt:lpstr>
      <vt:lpstr>3_HIAS PowerPoint template</vt:lpstr>
      <vt:lpstr>Year 8</vt:lpstr>
      <vt:lpstr>HIAS Blended Learning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HIAS Maths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dc:title>
  <dc:creator>Clifft, Jacqui</dc:creator>
  <cp:lastModifiedBy>JO Lees</cp:lastModifiedBy>
  <cp:revision>44</cp:revision>
  <dcterms:created xsi:type="dcterms:W3CDTF">2021-01-05T11:02:27Z</dcterms:created>
  <dcterms:modified xsi:type="dcterms:W3CDTF">2021-03-03T15:59:39Z</dcterms:modified>
</cp:coreProperties>
</file>