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72" r:id="rId2"/>
    <p:sldId id="2643" r:id="rId3"/>
    <p:sldId id="2644" r:id="rId4"/>
    <p:sldId id="2653" r:id="rId5"/>
    <p:sldId id="2654" r:id="rId6"/>
    <p:sldId id="2655" r:id="rId7"/>
    <p:sldId id="2656"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AA17C3-9966-4132-A256-523B39FC9DF7}" v="10" dt="2021-02-23T17:30:20.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8596" autoAdjust="0"/>
  </p:normalViewPr>
  <p:slideViewPr>
    <p:cSldViewPr snapToGrid="0">
      <p:cViewPr varScale="1">
        <p:scale>
          <a:sx n="62" d="100"/>
          <a:sy n="62" d="100"/>
        </p:scale>
        <p:origin x="788"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60 x 50 / 100 = 30</a:t>
            </a:r>
          </a:p>
          <a:p>
            <a:pPr marL="228600" indent="-228600">
              <a:buAutoNum type="alphaLcParenR"/>
            </a:pPr>
            <a:r>
              <a:rPr lang="en-GB" dirty="0"/>
              <a:t>10 x 40 = 400</a:t>
            </a:r>
          </a:p>
          <a:p>
            <a:pPr marL="228600" indent="-228600">
              <a:buAutoNum type="alphaLcParenR"/>
            </a:pPr>
            <a:r>
              <a:rPr lang="en-GB" dirty="0"/>
              <a:t>30 x 5 = 150</a:t>
            </a:r>
          </a:p>
          <a:p>
            <a:pPr marL="228600" indent="-228600">
              <a:buAutoNum type="alphaLcParenR"/>
            </a:pPr>
            <a:r>
              <a:rPr lang="en-GB" dirty="0"/>
              <a:t>40 x 300 / 60 = 200</a:t>
            </a:r>
          </a:p>
          <a:p>
            <a:pPr marL="228600" indent="-228600">
              <a:buAutoNum type="alphaLcParenR"/>
            </a:pPr>
            <a:r>
              <a:rPr lang="en-GB" dirty="0"/>
              <a:t>20 x 0.5 /2 = 5</a:t>
            </a:r>
          </a:p>
          <a:p>
            <a:pPr marL="228600" indent="-228600">
              <a:buAutoNum type="alphaLcParenR"/>
            </a:pPr>
            <a:r>
              <a:rPr lang="en-GB" dirty="0"/>
              <a:t>4 squared / 0.5 = 32</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3635288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2 x 800 = 1600</a:t>
            </a:r>
          </a:p>
          <a:p>
            <a:pPr marL="0" indent="0">
              <a:buNone/>
            </a:pPr>
            <a:r>
              <a:rPr lang="en-GB" dirty="0"/>
              <a:t>1 x 200 = 200</a:t>
            </a:r>
          </a:p>
          <a:p>
            <a:pPr marL="0" indent="0">
              <a:buNone/>
            </a:pPr>
            <a:r>
              <a:rPr lang="en-GB" dirty="0"/>
              <a:t>2 x 60 = 120</a:t>
            </a:r>
          </a:p>
          <a:p>
            <a:pPr marL="0" indent="0">
              <a:buNone/>
            </a:pPr>
            <a:r>
              <a:rPr lang="en-GB" dirty="0"/>
              <a:t>Total = 1920  </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161285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GB" dirty="0"/>
              <a:t>Car C</a:t>
            </a:r>
          </a:p>
          <a:p>
            <a:pPr marL="228600" indent="-228600">
              <a:buAutoNum type="alphaLcParenR"/>
            </a:pPr>
            <a:r>
              <a:rPr lang="en-GB" dirty="0"/>
              <a:t>So car A is £13400 a drop of £20</a:t>
            </a:r>
          </a:p>
          <a:p>
            <a:pPr marL="0" indent="0">
              <a:buNone/>
            </a:pPr>
            <a:r>
              <a:rPr lang="en-GB" dirty="0"/>
              <a:t>           car B is £17900 an increase of £40</a:t>
            </a:r>
          </a:p>
          <a:p>
            <a:pPr marL="0" indent="0">
              <a:buNone/>
            </a:pPr>
            <a:r>
              <a:rPr lang="en-GB" dirty="0"/>
              <a:t>           car C is £12600 an increase of £10   so car B changes by the greatest amount</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412926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Q1. 80 x 10 / 400 = 2</a:t>
            </a:r>
          </a:p>
          <a:p>
            <a:pPr marL="0" indent="0">
              <a:buNone/>
            </a:pPr>
            <a:r>
              <a:rPr lang="en-GB" dirty="0"/>
              <a:t>Q2. 1500 and 2499 for 2000 to 1 sig fig</a:t>
            </a:r>
          </a:p>
          <a:p>
            <a:pPr marL="0" indent="0">
              <a:buNone/>
            </a:pPr>
            <a:r>
              <a:rPr lang="en-GB" dirty="0"/>
              <a:t>       1950 and 2049 for 2000 to 2 sig fig </a:t>
            </a:r>
          </a:p>
          <a:p>
            <a:pPr marL="0" indent="0">
              <a:buNone/>
            </a:pPr>
            <a:r>
              <a:rPr lang="en-GB" dirty="0"/>
              <a:t>So 2049 – 1500 = 549</a:t>
            </a:r>
          </a:p>
          <a:p>
            <a:pPr marL="0" indent="0">
              <a:buNone/>
            </a:pPr>
            <a:r>
              <a:rPr lang="en-GB" dirty="0"/>
              <a:t>And 2499 – 1950 = 549    so </a:t>
            </a:r>
            <a:r>
              <a:rPr lang="en-GB"/>
              <a:t>the answer is 549</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1718795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0.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9</a:t>
            </a:r>
          </a:p>
        </p:txBody>
      </p:sp>
      <p:sp>
        <p:nvSpPr>
          <p:cNvPr id="3" name="Subtitle 2"/>
          <p:cNvSpPr>
            <a:spLocks noGrp="1"/>
          </p:cNvSpPr>
          <p:nvPr>
            <p:ph type="subTitle" idx="1"/>
          </p:nvPr>
        </p:nvSpPr>
        <p:spPr>
          <a:xfrm>
            <a:off x="1847528" y="3068960"/>
            <a:ext cx="7776864" cy="1126976"/>
          </a:xfrm>
        </p:spPr>
        <p:txBody>
          <a:bodyPr>
            <a:normAutofit fontScale="70000" lnSpcReduction="20000"/>
          </a:bodyPr>
          <a:lstStyle/>
          <a:p>
            <a:pPr algn="l"/>
            <a:r>
              <a:rPr lang="en-GB" sz="3100" b="1" dirty="0">
                <a:solidFill>
                  <a:schemeClr val="tx1"/>
                </a:solidFill>
                <a:latin typeface="+mn-lt"/>
              </a:rPr>
              <a:t>Approximation (unit 9.9)</a:t>
            </a:r>
            <a:endParaRPr lang="en-GB" sz="3100" b="1" i="1" dirty="0">
              <a:solidFill>
                <a:schemeClr val="tx1"/>
              </a:solidFill>
              <a:latin typeface="+mn-lt"/>
            </a:endParaRPr>
          </a:p>
          <a:p>
            <a:pPr marL="342900" lvl="0" indent="-342900" algn="l">
              <a:lnSpc>
                <a:spcPct val="107000"/>
              </a:lnSpc>
              <a:spcAft>
                <a:spcPts val="800"/>
              </a:spcAft>
              <a:buFont typeface="Symbol" panose="05050102010706020507" pitchFamily="18" charset="2"/>
              <a:buChar char=""/>
            </a:pPr>
            <a:r>
              <a:rPr lang="en-GB" sz="2400" b="1" i="1" dirty="0">
                <a:solidFill>
                  <a:schemeClr val="tx1"/>
                </a:solidFill>
                <a:latin typeface="+mj-lt"/>
              </a:rPr>
              <a:t>Use approximation through rounding to estimate answers and calculate possible resulting errors using inequality notation a &lt; x ≤ b </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3E1255F8-DFEA-45E7-AD96-19BCB863D19A}"/>
              </a:ext>
            </a:extLst>
          </p:cNvPr>
          <p:cNvGraphicFramePr>
            <a:graphicFrameLocks noGrp="1"/>
          </p:cNvGraphicFramePr>
          <p:nvPr>
            <p:extLst>
              <p:ext uri="{D42A27DB-BD31-4B8C-83A1-F6EECF244321}">
                <p14:modId xmlns:p14="http://schemas.microsoft.com/office/powerpoint/2010/main" val="3388425401"/>
              </p:ext>
            </p:extLst>
          </p:nvPr>
        </p:nvGraphicFramePr>
        <p:xfrm>
          <a:off x="3508160" y="1221266"/>
          <a:ext cx="6132990" cy="4154170"/>
        </p:xfrm>
        <a:graphic>
          <a:graphicData uri="http://schemas.openxmlformats.org/drawingml/2006/table">
            <a:tbl>
              <a:tblPr firstRow="1" firstCol="1" bandRow="1">
                <a:tableStyleId>{5C22544A-7EE6-4342-B048-85BDC9FD1C3A}</a:tableStyleId>
              </a:tblPr>
              <a:tblGrid>
                <a:gridCol w="641087">
                  <a:extLst>
                    <a:ext uri="{9D8B030D-6E8A-4147-A177-3AD203B41FA5}">
                      <a16:colId xmlns:a16="http://schemas.microsoft.com/office/drawing/2014/main" val="2777499747"/>
                    </a:ext>
                  </a:extLst>
                </a:gridCol>
                <a:gridCol w="1472938">
                  <a:extLst>
                    <a:ext uri="{9D8B030D-6E8A-4147-A177-3AD203B41FA5}">
                      <a16:colId xmlns:a16="http://schemas.microsoft.com/office/drawing/2014/main" val="3915642422"/>
                    </a:ext>
                  </a:extLst>
                </a:gridCol>
                <a:gridCol w="4018965">
                  <a:extLst>
                    <a:ext uri="{9D8B030D-6E8A-4147-A177-3AD203B41FA5}">
                      <a16:colId xmlns:a16="http://schemas.microsoft.com/office/drawing/2014/main" val="2131575781"/>
                    </a:ext>
                  </a:extLst>
                </a:gridCol>
              </a:tblGrid>
              <a:tr h="178435">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9: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5748489"/>
                  </a:ext>
                </a:extLst>
              </a:tr>
              <a:tr h="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b="1" dirty="0">
                          <a:solidFill>
                            <a:schemeClr val="bg1"/>
                          </a:solidFill>
                          <a:effectLst/>
                        </a:rPr>
                        <a:t>HIAS Unit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84378734"/>
                  </a:ext>
                </a:extLst>
              </a:tr>
              <a:tr h="83820">
                <a:tc>
                  <a:txBody>
                    <a:bodyPr/>
                    <a:lstStyle/>
                    <a:p>
                      <a:pPr algn="ctr">
                        <a:lnSpc>
                          <a:spcPct val="115000"/>
                        </a:lnSpc>
                        <a:spcAft>
                          <a:spcPts val="100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Unit 9.6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Probability: Sets and Venn diagrams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4599383"/>
                  </a:ext>
                </a:extLst>
              </a:tr>
              <a:tr h="83820">
                <a:tc>
                  <a:txBody>
                    <a:bodyPr/>
                    <a:lstStyle/>
                    <a:p>
                      <a:pPr algn="ctr">
                        <a:lnSpc>
                          <a:spcPct val="115000"/>
                        </a:lnSpc>
                        <a:spcAft>
                          <a:spcPts val="100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Statistics: Bivariate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203125"/>
                  </a:ext>
                </a:extLst>
              </a:tr>
              <a:tr h="166370">
                <a:tc>
                  <a:txBody>
                    <a:bodyPr/>
                    <a:lstStyle/>
                    <a:p>
                      <a:pPr algn="ctr">
                        <a:lnSpc>
                          <a:spcPct val="115000"/>
                        </a:lnSpc>
                        <a:spcAft>
                          <a:spcPts val="1000"/>
                        </a:spcAft>
                      </a:pPr>
                      <a:r>
                        <a:rPr lang="en-GB" sz="1600">
                          <a:effectLst/>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9.8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Proportion: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7004694"/>
                  </a:ext>
                </a:extLst>
              </a:tr>
              <a:tr h="166370">
                <a:tc>
                  <a:txBody>
                    <a:bodyPr/>
                    <a:lstStyle/>
                    <a:p>
                      <a:pPr algn="ctr">
                        <a:lnSpc>
                          <a:spcPct val="115000"/>
                        </a:lnSpc>
                        <a:spcAft>
                          <a:spcPts val="1000"/>
                        </a:spcAft>
                      </a:pPr>
                      <a:r>
                        <a:rPr lang="en-GB" sz="1600">
                          <a:effectLst/>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Proportion: Indirect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918664"/>
                  </a:ext>
                </a:extLst>
              </a:tr>
              <a:tr h="166370">
                <a:tc>
                  <a:txBody>
                    <a:bodyPr/>
                    <a:lstStyle/>
                    <a:p>
                      <a:pPr algn="ctr">
                        <a:lnSpc>
                          <a:spcPct val="115000"/>
                        </a:lnSpc>
                        <a:spcAft>
                          <a:spcPts val="1000"/>
                        </a:spcAft>
                      </a:pPr>
                      <a:r>
                        <a:rPr lang="en-GB" sz="1600">
                          <a:effectLst/>
                        </a:rPr>
                        <a:t>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Powers and roots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502161"/>
                  </a:ext>
                </a:extLst>
              </a:tr>
              <a:tr h="166370">
                <a:tc>
                  <a:txBody>
                    <a:bodyPr/>
                    <a:lstStyle/>
                    <a:p>
                      <a:pPr algn="ctr">
                        <a:lnSpc>
                          <a:spcPct val="115000"/>
                        </a:lnSpc>
                        <a:spcAft>
                          <a:spcPts val="10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57634"/>
                  </a:ext>
                </a:extLst>
              </a:tr>
              <a:tr h="154305">
                <a:tc>
                  <a:txBody>
                    <a:bodyPr/>
                    <a:lstStyle/>
                    <a:p>
                      <a:pPr algn="ctr">
                        <a:lnSpc>
                          <a:spcPct val="115000"/>
                        </a:lnSpc>
                        <a:spcAft>
                          <a:spcPts val="1000"/>
                        </a:spcAft>
                      </a:pPr>
                      <a:r>
                        <a:rPr lang="en-GB" sz="1600" dirty="0">
                          <a:effectLst/>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9.9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Approximation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441791"/>
                  </a:ext>
                </a:extLst>
              </a:tr>
              <a:tr h="154305">
                <a:tc>
                  <a:txBody>
                    <a:bodyPr/>
                    <a:lstStyle/>
                    <a:p>
                      <a:pPr algn="ctr">
                        <a:lnSpc>
                          <a:spcPct val="115000"/>
                        </a:lnSpc>
                        <a:spcAft>
                          <a:spcPts val="1000"/>
                        </a:spcAft>
                      </a:pPr>
                      <a:r>
                        <a:rPr lang="en-GB" sz="1600" dirty="0">
                          <a:effectLst/>
                        </a:rPr>
                        <a:t>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Compound units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7990451"/>
                  </a:ext>
                </a:extLst>
              </a:tr>
              <a:tr h="166370">
                <a:tc>
                  <a:txBody>
                    <a:bodyPr/>
                    <a:lstStyle/>
                    <a:p>
                      <a:pPr algn="ctr">
                        <a:lnSpc>
                          <a:spcPct val="115000"/>
                        </a:lnSpc>
                        <a:spcAft>
                          <a:spcPts val="1000"/>
                        </a:spcAft>
                      </a:pPr>
                      <a:r>
                        <a:rPr lang="en-GB" sz="1600" dirty="0">
                          <a:effectLst/>
                        </a:rPr>
                        <a:t>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Geometry: Pythagoras and trigonometry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436464"/>
                  </a:ext>
                </a:extLst>
              </a:tr>
              <a:tr h="166370">
                <a:tc>
                  <a:txBody>
                    <a:bodyPr/>
                    <a:lstStyle/>
                    <a:p>
                      <a:pPr algn="ctr">
                        <a:lnSpc>
                          <a:spcPct val="115000"/>
                        </a:lnSpc>
                        <a:spcAft>
                          <a:spcPts val="1000"/>
                        </a:spcAft>
                      </a:pPr>
                      <a:r>
                        <a:rPr lang="en-GB" sz="1600" dirty="0">
                          <a:effectLst/>
                        </a:rPr>
                        <a:t>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Constructions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714154"/>
                  </a:ext>
                </a:extLst>
              </a:tr>
              <a:tr h="166370">
                <a:tc>
                  <a:txBody>
                    <a:bodyPr/>
                    <a:lstStyle/>
                    <a:p>
                      <a:pPr algn="ctr">
                        <a:lnSpc>
                          <a:spcPct val="115000"/>
                        </a:lnSpc>
                        <a:spcAft>
                          <a:spcPts val="1000"/>
                        </a:spcAft>
                      </a:pPr>
                      <a:r>
                        <a:rPr lang="en-GB" sz="1600" dirty="0">
                          <a:effectLst/>
                        </a:rPr>
                        <a:t>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Algebra: Functions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4950355"/>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565079" y="1315482"/>
            <a:ext cx="5126804" cy="4401205"/>
          </a:xfrm>
          <a:prstGeom prst="rect">
            <a:avLst/>
          </a:prstGeom>
          <a:noFill/>
        </p:spPr>
        <p:txBody>
          <a:bodyPr wrap="square" rtlCol="0">
            <a:spAutoFit/>
          </a:bodyPr>
          <a:lstStyle/>
          <a:p>
            <a:r>
              <a:rPr lang="en-GB" sz="1400" dirty="0"/>
              <a:t>By rounding to the nearest 10, estimate the answer to</a:t>
            </a:r>
          </a:p>
          <a:p>
            <a:endParaRPr lang="en-GB" sz="1400" dirty="0"/>
          </a:p>
          <a:p>
            <a:pPr marL="342900" indent="-342900">
              <a:buAutoNum type="alphaLcParenR"/>
            </a:pPr>
            <a:r>
              <a:rPr lang="en-GB" sz="1400" u="sng" dirty="0"/>
              <a:t>61 x 47 </a:t>
            </a:r>
          </a:p>
          <a:p>
            <a:r>
              <a:rPr lang="en-GB" sz="1400" dirty="0"/>
              <a:t>           102</a:t>
            </a:r>
          </a:p>
          <a:p>
            <a:endParaRPr lang="en-GB" sz="1400" dirty="0"/>
          </a:p>
          <a:p>
            <a:r>
              <a:rPr lang="en-GB" sz="1400" dirty="0"/>
              <a:t>Use approximations to estimate the value of  </a:t>
            </a:r>
          </a:p>
          <a:p>
            <a:endParaRPr lang="en-GB" sz="1400" dirty="0"/>
          </a:p>
          <a:p>
            <a:pPr marL="342900" indent="-342900">
              <a:buAutoNum type="alphaLcParenR" startAt="2"/>
            </a:pPr>
            <a:r>
              <a:rPr lang="en-GB" sz="1400" dirty="0"/>
              <a:t>9.9 x 41</a:t>
            </a:r>
          </a:p>
          <a:p>
            <a:pPr marL="342900" indent="-342900">
              <a:buAutoNum type="alphaLcParenR" startAt="2"/>
            </a:pPr>
            <a:endParaRPr lang="en-GB" sz="1400" dirty="0"/>
          </a:p>
          <a:p>
            <a:r>
              <a:rPr lang="en-GB" sz="1400" dirty="0"/>
              <a:t>c)    29.6 x 5.2</a:t>
            </a:r>
          </a:p>
          <a:p>
            <a:endParaRPr lang="en-GB" sz="1400" dirty="0"/>
          </a:p>
          <a:p>
            <a:r>
              <a:rPr lang="en-GB" sz="1400" dirty="0"/>
              <a:t>d)     </a:t>
            </a:r>
            <a:r>
              <a:rPr lang="en-GB" sz="1400" u="sng" dirty="0"/>
              <a:t>37 x 304</a:t>
            </a:r>
          </a:p>
          <a:p>
            <a:r>
              <a:rPr lang="en-GB" sz="1400" dirty="0"/>
              <a:t>            58</a:t>
            </a:r>
          </a:p>
          <a:p>
            <a:endParaRPr lang="en-GB" sz="1400" dirty="0"/>
          </a:p>
          <a:p>
            <a:pPr marL="342900" indent="-342900">
              <a:buAutoNum type="alphaLcParenR" startAt="5"/>
            </a:pPr>
            <a:r>
              <a:rPr lang="en-GB" sz="1400" u="sng" dirty="0"/>
              <a:t>20.02 x 0.49</a:t>
            </a:r>
          </a:p>
          <a:p>
            <a:r>
              <a:rPr lang="en-GB" sz="1400" dirty="0"/>
              <a:t>            1.99</a:t>
            </a:r>
          </a:p>
          <a:p>
            <a:endParaRPr lang="en-GB" sz="1400" dirty="0"/>
          </a:p>
          <a:p>
            <a:r>
              <a:rPr lang="en-GB" sz="1400" dirty="0"/>
              <a:t>f)     </a:t>
            </a:r>
            <a:r>
              <a:rPr lang="en-GB" sz="1400" u="sng" dirty="0"/>
              <a:t>3.92</a:t>
            </a:r>
            <a:r>
              <a:rPr lang="en-GB" sz="1400" u="sng" baseline="30000" dirty="0"/>
              <a:t>2</a:t>
            </a:r>
          </a:p>
          <a:p>
            <a:r>
              <a:rPr lang="en-GB" sz="1400" dirty="0"/>
              <a:t>         0.48</a:t>
            </a:r>
          </a:p>
          <a:p>
            <a:endParaRPr lang="en-GB" sz="1400" dirty="0"/>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a:t>
            </a:r>
            <a:r>
              <a:rPr lang="en-GB" dirty="0" err="1">
                <a:solidFill>
                  <a:srgbClr val="00B0F0"/>
                </a:solidFill>
              </a:rPr>
              <a:t>Testbase</a:t>
            </a:r>
            <a:endParaRPr lang="en-GB" dirty="0">
              <a:solidFill>
                <a:srgbClr val="00B0F0"/>
              </a:solidFill>
            </a:endParaRPr>
          </a:p>
        </p:txBody>
      </p:sp>
    </p:spTree>
    <p:extLst>
      <p:ext uri="{BB962C8B-B14F-4D97-AF65-F5344CB8AC3E}">
        <p14:creationId xmlns:p14="http://schemas.microsoft.com/office/powerpoint/2010/main" val="225702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565079" y="1315482"/>
            <a:ext cx="5126804" cy="3754874"/>
          </a:xfrm>
          <a:prstGeom prst="rect">
            <a:avLst/>
          </a:prstGeom>
          <a:noFill/>
        </p:spPr>
        <p:txBody>
          <a:bodyPr wrap="square" rtlCol="0">
            <a:spAutoFit/>
          </a:bodyPr>
          <a:lstStyle/>
          <a:p>
            <a:r>
              <a:rPr lang="en-GB" sz="1400" dirty="0"/>
              <a:t>The table shows information about grocery items.</a:t>
            </a:r>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r>
              <a:rPr lang="en-GB" sz="1400" dirty="0"/>
              <a:t>Use approximations to estimate the </a:t>
            </a:r>
            <a:r>
              <a:rPr lang="en-GB" sz="1400" b="1" dirty="0"/>
              <a:t>total</a:t>
            </a:r>
            <a:r>
              <a:rPr lang="en-GB" sz="1400" dirty="0"/>
              <a:t> amount these items weigh:</a:t>
            </a:r>
          </a:p>
          <a:p>
            <a:endParaRPr lang="en-GB" sz="1400" dirty="0"/>
          </a:p>
          <a:p>
            <a:r>
              <a:rPr lang="en-GB" sz="1400" dirty="0"/>
              <a:t>2 large bags of apples</a:t>
            </a:r>
          </a:p>
          <a:p>
            <a:r>
              <a:rPr lang="en-GB" sz="1400" dirty="0"/>
              <a:t>1 small tin of fish</a:t>
            </a:r>
          </a:p>
          <a:p>
            <a:r>
              <a:rPr lang="en-GB" sz="1400" dirty="0"/>
              <a:t>2 medium packets of nuts</a:t>
            </a: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a:t>
            </a:r>
            <a:r>
              <a:rPr lang="en-GB" dirty="0" err="1">
                <a:solidFill>
                  <a:srgbClr val="00B0F0"/>
                </a:solidFill>
              </a:rPr>
              <a:t>Testbase</a:t>
            </a:r>
            <a:endParaRPr lang="en-GB" dirty="0">
              <a:solidFill>
                <a:srgbClr val="00B0F0"/>
              </a:solidFill>
            </a:endParaRPr>
          </a:p>
        </p:txBody>
      </p:sp>
      <p:pic>
        <p:nvPicPr>
          <p:cNvPr id="7" name="Picture 6">
            <a:extLst>
              <a:ext uri="{FF2B5EF4-FFF2-40B4-BE49-F238E27FC236}">
                <a16:creationId xmlns:a16="http://schemas.microsoft.com/office/drawing/2014/main" id="{BA0CABF7-81FC-4C0D-8511-31B2E643D8B8}"/>
              </a:ext>
            </a:extLst>
          </p:cNvPr>
          <p:cNvPicPr>
            <a:picLocks noChangeAspect="1"/>
          </p:cNvPicPr>
          <p:nvPr/>
        </p:nvPicPr>
        <p:blipFill>
          <a:blip r:embed="rId3"/>
          <a:stretch>
            <a:fillRect/>
          </a:stretch>
        </p:blipFill>
        <p:spPr>
          <a:xfrm>
            <a:off x="3128481" y="1635732"/>
            <a:ext cx="6323744" cy="1768646"/>
          </a:xfrm>
          <a:prstGeom prst="rect">
            <a:avLst/>
          </a:prstGeom>
        </p:spPr>
      </p:pic>
    </p:spTree>
    <p:extLst>
      <p:ext uri="{BB962C8B-B14F-4D97-AF65-F5344CB8AC3E}">
        <p14:creationId xmlns:p14="http://schemas.microsoft.com/office/powerpoint/2010/main" val="4193023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565079" y="1315482"/>
            <a:ext cx="5126804" cy="2677656"/>
          </a:xfrm>
          <a:prstGeom prst="rect">
            <a:avLst/>
          </a:prstGeom>
          <a:noFill/>
        </p:spPr>
        <p:txBody>
          <a:bodyPr wrap="square" rtlCol="0">
            <a:spAutoFit/>
          </a:bodyPr>
          <a:lstStyle/>
          <a:p>
            <a:r>
              <a:rPr lang="en-GB" sz="1400" dirty="0"/>
              <a:t>These cars are for sale.</a:t>
            </a:r>
          </a:p>
          <a:p>
            <a:endParaRPr lang="en-GB" sz="1400" dirty="0"/>
          </a:p>
          <a:p>
            <a:endParaRPr lang="en-GB" sz="1400" dirty="0"/>
          </a:p>
          <a:p>
            <a:endParaRPr lang="en-GB" sz="1400" dirty="0"/>
          </a:p>
          <a:p>
            <a:endParaRPr lang="en-GB" sz="1400" dirty="0"/>
          </a:p>
          <a:p>
            <a:endParaRPr lang="en-GB" sz="1400" dirty="0"/>
          </a:p>
          <a:p>
            <a:endParaRPr lang="en-GB" sz="1400" dirty="0"/>
          </a:p>
          <a:p>
            <a:pPr marL="342900" indent="-342900">
              <a:buAutoNum type="alphaLcParenR"/>
            </a:pPr>
            <a:r>
              <a:rPr lang="en-GB" sz="1400" dirty="0"/>
              <a:t>Which car is the cheapest?</a:t>
            </a:r>
          </a:p>
          <a:p>
            <a:pPr marL="342900" indent="-342900">
              <a:buAutoNum type="alphaLcParenR"/>
            </a:pPr>
            <a:endParaRPr lang="en-GB" sz="1400" dirty="0"/>
          </a:p>
          <a:p>
            <a:pPr marL="342900" indent="-342900">
              <a:buAutoNum type="alphaLcParenR"/>
            </a:pPr>
            <a:r>
              <a:rPr lang="en-GB" sz="1400" dirty="0"/>
              <a:t>The price of each car is rounded to the nearest £100.</a:t>
            </a:r>
          </a:p>
          <a:p>
            <a:pPr marL="342900" indent="-342900">
              <a:buAutoNum type="alphaLcParenR"/>
            </a:pPr>
            <a:endParaRPr lang="en-GB" sz="1400" dirty="0"/>
          </a:p>
          <a:p>
            <a:r>
              <a:rPr lang="en-GB" sz="1400" dirty="0"/>
              <a:t>        Which price changes by the </a:t>
            </a:r>
            <a:r>
              <a:rPr lang="en-GB" sz="1400" b="1" dirty="0"/>
              <a:t>greatest</a:t>
            </a:r>
            <a:r>
              <a:rPr lang="en-GB" sz="1400" dirty="0"/>
              <a:t> amount?</a:t>
            </a: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a:t>
            </a:r>
            <a:r>
              <a:rPr lang="en-GB" dirty="0" err="1">
                <a:solidFill>
                  <a:srgbClr val="00B0F0"/>
                </a:solidFill>
              </a:rPr>
              <a:t>Testbase</a:t>
            </a:r>
            <a:endParaRPr lang="en-GB" dirty="0">
              <a:solidFill>
                <a:srgbClr val="00B0F0"/>
              </a:solidFill>
            </a:endParaRPr>
          </a:p>
        </p:txBody>
      </p:sp>
      <p:pic>
        <p:nvPicPr>
          <p:cNvPr id="7" name="Picture 6">
            <a:extLst>
              <a:ext uri="{FF2B5EF4-FFF2-40B4-BE49-F238E27FC236}">
                <a16:creationId xmlns:a16="http://schemas.microsoft.com/office/drawing/2014/main" id="{5DE9DCCE-D35A-463A-8BF4-7F00D31747B3}"/>
              </a:ext>
            </a:extLst>
          </p:cNvPr>
          <p:cNvPicPr>
            <a:picLocks noChangeAspect="1"/>
          </p:cNvPicPr>
          <p:nvPr/>
        </p:nvPicPr>
        <p:blipFill>
          <a:blip r:embed="rId3"/>
          <a:stretch>
            <a:fillRect/>
          </a:stretch>
        </p:blipFill>
        <p:spPr>
          <a:xfrm>
            <a:off x="2662184" y="1420830"/>
            <a:ext cx="5429250" cy="1447800"/>
          </a:xfrm>
          <a:prstGeom prst="rect">
            <a:avLst/>
          </a:prstGeom>
        </p:spPr>
      </p:pic>
    </p:spTree>
    <p:extLst>
      <p:ext uri="{BB962C8B-B14F-4D97-AF65-F5344CB8AC3E}">
        <p14:creationId xmlns:p14="http://schemas.microsoft.com/office/powerpoint/2010/main" val="36582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51AF5B05-8602-4F55-85C8-37076FEDF63F}"/>
              </a:ext>
            </a:extLst>
          </p:cNvPr>
          <p:cNvSpPr txBox="1"/>
          <p:nvPr/>
        </p:nvSpPr>
        <p:spPr>
          <a:xfrm>
            <a:off x="565079" y="1315482"/>
            <a:ext cx="7705618" cy="2462213"/>
          </a:xfrm>
          <a:prstGeom prst="rect">
            <a:avLst/>
          </a:prstGeom>
          <a:noFill/>
        </p:spPr>
        <p:txBody>
          <a:bodyPr wrap="square" rtlCol="0">
            <a:spAutoFit/>
          </a:bodyPr>
          <a:lstStyle/>
          <a:p>
            <a:r>
              <a:rPr lang="en-GB" sz="1400" dirty="0"/>
              <a:t>Q1. By rounding each number to 1 significant figure, estimate the answer to </a:t>
            </a:r>
          </a:p>
          <a:p>
            <a:endParaRPr lang="en-GB" sz="1400" dirty="0"/>
          </a:p>
          <a:p>
            <a:r>
              <a:rPr lang="en-GB" sz="1400" u="sng" dirty="0"/>
              <a:t>78 x 11.6</a:t>
            </a:r>
          </a:p>
          <a:p>
            <a:r>
              <a:rPr lang="en-GB" sz="1400" dirty="0"/>
              <a:t>    391</a:t>
            </a:r>
          </a:p>
          <a:p>
            <a:endParaRPr lang="en-GB" sz="1400" dirty="0"/>
          </a:p>
          <a:p>
            <a:endParaRPr lang="en-GB" sz="1400" dirty="0"/>
          </a:p>
          <a:p>
            <a:r>
              <a:rPr lang="en-GB" sz="1400" dirty="0"/>
              <a:t>Q2. A pop concert has a crowd of 2000 people rounded to 1 significant figure.</a:t>
            </a:r>
          </a:p>
          <a:p>
            <a:r>
              <a:rPr lang="en-GB" sz="1400" dirty="0"/>
              <a:t>       A rock concert has a crowd of 2000 people rounded to 2 significant figures.</a:t>
            </a:r>
          </a:p>
          <a:p>
            <a:endParaRPr lang="en-GB" sz="1400" dirty="0"/>
          </a:p>
          <a:p>
            <a:r>
              <a:rPr lang="en-GB" sz="1400" dirty="0"/>
              <a:t>       Work out the largest possible difference between the exact numbers of the two crowds.</a:t>
            </a:r>
          </a:p>
          <a:p>
            <a:endParaRPr lang="en-GB" sz="1400" dirty="0"/>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a:t>
            </a:r>
            <a:r>
              <a:rPr lang="en-GB" dirty="0" err="1">
                <a:solidFill>
                  <a:srgbClr val="00B0F0"/>
                </a:solidFill>
              </a:rPr>
              <a:t>Testbase</a:t>
            </a:r>
            <a:endParaRPr lang="en-GB" dirty="0">
              <a:solidFill>
                <a:srgbClr val="00B0F0"/>
              </a:solidFill>
            </a:endParaRPr>
          </a:p>
        </p:txBody>
      </p:sp>
    </p:spTree>
    <p:extLst>
      <p:ext uri="{BB962C8B-B14F-4D97-AF65-F5344CB8AC3E}">
        <p14:creationId xmlns:p14="http://schemas.microsoft.com/office/powerpoint/2010/main" val="2177758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781</TotalTime>
  <Words>810</Words>
  <Application>Microsoft Office PowerPoint</Application>
  <PresentationFormat>Widescreen</PresentationFormat>
  <Paragraphs>160</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Symbol</vt:lpstr>
      <vt:lpstr>3_HIAS PowerPoint template</vt:lpstr>
      <vt:lpstr>Year 9</vt:lpstr>
      <vt:lpstr>HIAS Blended Learning Resource</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34</cp:revision>
  <dcterms:created xsi:type="dcterms:W3CDTF">2021-01-05T11:02:27Z</dcterms:created>
  <dcterms:modified xsi:type="dcterms:W3CDTF">2021-02-24T14:39:36Z</dcterms:modified>
</cp:coreProperties>
</file>