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46" r:id="rId8"/>
    <p:sldId id="2639" r:id="rId9"/>
    <p:sldId id="2647"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56" d="100"/>
          <a:sy n="56" d="100"/>
        </p:scale>
        <p:origin x="28" y="51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3</a:t>
            </a:r>
          </a:p>
        </p:txBody>
      </p:sp>
      <p:sp>
        <p:nvSpPr>
          <p:cNvPr id="3" name="Subtitle 2"/>
          <p:cNvSpPr>
            <a:spLocks noGrp="1"/>
          </p:cNvSpPr>
          <p:nvPr>
            <p:ph type="subTitle" idx="1"/>
          </p:nvPr>
        </p:nvSpPr>
        <p:spPr>
          <a:xfrm>
            <a:off x="1847528" y="3068960"/>
            <a:ext cx="7776864" cy="966223"/>
          </a:xfrm>
        </p:spPr>
        <p:txBody>
          <a:bodyPr>
            <a:normAutofit/>
          </a:bodyPr>
          <a:lstStyle/>
          <a:p>
            <a:pPr algn="l"/>
            <a:r>
              <a:rPr lang="en-GB" sz="2400" b="1" dirty="0">
                <a:solidFill>
                  <a:schemeClr val="tx1"/>
                </a:solidFill>
              </a:rPr>
              <a:t>Statistics 2</a:t>
            </a:r>
          </a:p>
          <a:p>
            <a:pPr marL="342900" indent="-342900" algn="l">
              <a:buFont typeface="Arial" panose="020B0604020202020204" pitchFamily="34" charset="0"/>
              <a:buChar char="•"/>
            </a:pPr>
            <a:r>
              <a:rPr lang="en-GB" sz="1800" b="1" dirty="0">
                <a:solidFill>
                  <a:schemeClr val="tx1"/>
                </a:solidFill>
                <a:effectLst/>
                <a:latin typeface="Arial" panose="020B0604020202020204" pitchFamily="34" charset="0"/>
                <a:ea typeface="Calibri" panose="020F0502020204030204" pitchFamily="34" charset="0"/>
              </a:rPr>
              <a:t>Interpret and present data using bar charts, pictograms and tables</a:t>
            </a:r>
            <a:endParaRPr lang="en-GB" sz="2400" b="1"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877985"/>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b="1" dirty="0">
                <a:cs typeface="Times New Roman" panose="02020603050405020304" pitchFamily="18" charset="0"/>
              </a:rPr>
              <a:t>      </a:t>
            </a:r>
            <a:r>
              <a:rPr lang="en-GB" sz="1600" dirty="0">
                <a:cs typeface="Times New Roman" panose="02020603050405020304" pitchFamily="18" charset="0"/>
              </a:rPr>
              <a:t>Remember the question is about how many </a:t>
            </a:r>
          </a:p>
          <a:p>
            <a:r>
              <a:rPr lang="en-GB" sz="1600" dirty="0">
                <a:cs typeface="Times New Roman" panose="02020603050405020304" pitchFamily="18" charset="0"/>
              </a:rPr>
              <a:t>      </a:t>
            </a:r>
            <a:r>
              <a:rPr lang="en-GB" sz="1600" b="1" dirty="0">
                <a:cs typeface="Times New Roman" panose="02020603050405020304" pitchFamily="18" charset="0"/>
              </a:rPr>
              <a:t>boys</a:t>
            </a:r>
            <a:r>
              <a:rPr lang="en-GB" sz="1600" dirty="0">
                <a:cs typeface="Times New Roman" panose="02020603050405020304" pitchFamily="18" charset="0"/>
              </a:rPr>
              <a:t> took part in after school clubs last  </a:t>
            </a:r>
          </a:p>
          <a:p>
            <a:r>
              <a:rPr lang="en-GB" sz="1600" dirty="0">
                <a:cs typeface="Times New Roman" panose="02020603050405020304" pitchFamily="18" charset="0"/>
              </a:rPr>
              <a:t>      week</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in a </a:t>
            </a:r>
          </a:p>
          <a:p>
            <a:r>
              <a:rPr lang="en-GB" b="1" dirty="0">
                <a:cs typeface="Times New Roman" panose="02020603050405020304" pitchFamily="18" charset="0"/>
              </a:rPr>
              <a:t>    different way and see if you get the </a:t>
            </a:r>
          </a:p>
          <a:p>
            <a:r>
              <a:rPr lang="en-GB" b="1" dirty="0">
                <a:cs typeface="Times New Roman" panose="02020603050405020304" pitchFamily="18" charset="0"/>
              </a:rPr>
              <a:t>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3" name="Group 2">
            <a:extLst>
              <a:ext uri="{FF2B5EF4-FFF2-40B4-BE49-F238E27FC236}">
                <a16:creationId xmlns:a16="http://schemas.microsoft.com/office/drawing/2014/main" id="{EA9149FA-567A-4C23-91B9-BD1ED81107BD}"/>
              </a:ext>
            </a:extLst>
          </p:cNvPr>
          <p:cNvGrpSpPr/>
          <p:nvPr/>
        </p:nvGrpSpPr>
        <p:grpSpPr>
          <a:xfrm>
            <a:off x="5884090" y="1496664"/>
            <a:ext cx="5639189" cy="5176802"/>
            <a:chOff x="5884090" y="1496664"/>
            <a:chExt cx="5639189" cy="5176802"/>
          </a:xfrm>
        </p:grpSpPr>
        <p:sp>
          <p:nvSpPr>
            <p:cNvPr id="16" name="Content Placeholder 6">
              <a:extLst>
                <a:ext uri="{FF2B5EF4-FFF2-40B4-BE49-F238E27FC236}">
                  <a16:creationId xmlns:a16="http://schemas.microsoft.com/office/drawing/2014/main" id="{D7225989-D47C-4561-AD10-63E44915C6AC}"/>
                </a:ext>
              </a:extLst>
            </p:cNvPr>
            <p:cNvSpPr txBox="1">
              <a:spLocks/>
            </p:cNvSpPr>
            <p:nvPr/>
          </p:nvSpPr>
          <p:spPr bwMode="auto">
            <a:xfrm>
              <a:off x="5884090" y="1496664"/>
              <a:ext cx="5639189"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7" name="Group 16">
              <a:extLst>
                <a:ext uri="{FF2B5EF4-FFF2-40B4-BE49-F238E27FC236}">
                  <a16:creationId xmlns:a16="http://schemas.microsoft.com/office/drawing/2014/main" id="{131ED983-DA43-434E-A811-022A4797F73B}"/>
                </a:ext>
              </a:extLst>
            </p:cNvPr>
            <p:cNvGrpSpPr/>
            <p:nvPr/>
          </p:nvGrpSpPr>
          <p:grpSpPr>
            <a:xfrm>
              <a:off x="6959150" y="1782698"/>
              <a:ext cx="3916545" cy="4262051"/>
              <a:chOff x="3673783" y="1823159"/>
              <a:chExt cx="3916545" cy="4262051"/>
            </a:xfrm>
          </p:grpSpPr>
          <p:sp>
            <p:nvSpPr>
              <p:cNvPr id="18" name="Speech Bubble: Rectangle with Corners Rounded 17">
                <a:extLst>
                  <a:ext uri="{FF2B5EF4-FFF2-40B4-BE49-F238E27FC236}">
                    <a16:creationId xmlns:a16="http://schemas.microsoft.com/office/drawing/2014/main" id="{8E9BEF55-D188-4FCF-B272-82DD7DD2DFDC}"/>
                  </a:ext>
                </a:extLst>
              </p:cNvPr>
              <p:cNvSpPr/>
              <p:nvPr/>
            </p:nvSpPr>
            <p:spPr>
              <a:xfrm>
                <a:off x="3673783" y="1823159"/>
                <a:ext cx="3916545" cy="4262051"/>
              </a:xfrm>
              <a:prstGeom prst="wedgeRound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E8B846DD-C386-448E-9748-726F09D9C5A8}"/>
                  </a:ext>
                </a:extLst>
              </p:cNvPr>
              <p:cNvPicPr>
                <a:picLocks noChangeAspect="1"/>
              </p:cNvPicPr>
              <p:nvPr/>
            </p:nvPicPr>
            <p:blipFill>
              <a:blip r:embed="rId2"/>
              <a:stretch>
                <a:fillRect/>
              </a:stretch>
            </p:blipFill>
            <p:spPr>
              <a:xfrm>
                <a:off x="4252805" y="1994197"/>
                <a:ext cx="2758499" cy="3919973"/>
              </a:xfrm>
              <a:prstGeom prst="rect">
                <a:avLst/>
              </a:prstGeom>
            </p:spPr>
          </p:pic>
          <p:pic>
            <p:nvPicPr>
              <p:cNvPr id="20" name="Picture 19">
                <a:extLst>
                  <a:ext uri="{FF2B5EF4-FFF2-40B4-BE49-F238E27FC236}">
                    <a16:creationId xmlns:a16="http://schemas.microsoft.com/office/drawing/2014/main" id="{5BDB5095-4282-441E-A5C1-AA2B25092467}"/>
                  </a:ext>
                </a:extLst>
              </p:cNvPr>
              <p:cNvPicPr>
                <a:picLocks noChangeAspect="1"/>
              </p:cNvPicPr>
              <p:nvPr/>
            </p:nvPicPr>
            <p:blipFill>
              <a:blip r:embed="rId3"/>
              <a:stretch>
                <a:fillRect/>
              </a:stretch>
            </p:blipFill>
            <p:spPr>
              <a:xfrm>
                <a:off x="6096000" y="5153457"/>
                <a:ext cx="794522" cy="760713"/>
              </a:xfrm>
              <a:prstGeom prst="rect">
                <a:avLst/>
              </a:prstGeom>
            </p:spPr>
          </p:pic>
        </p:grpSp>
      </p:grpSp>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6" name="Content Placeholder 6">
            <a:extLst>
              <a:ext uri="{FF2B5EF4-FFF2-40B4-BE49-F238E27FC236}">
                <a16:creationId xmlns:a16="http://schemas.microsoft.com/office/drawing/2014/main" id="{400DA2D7-AA1C-4E6D-9D2F-85CA10A2604A}"/>
              </a:ext>
            </a:extLst>
          </p:cNvPr>
          <p:cNvSpPr txBox="1">
            <a:spLocks/>
          </p:cNvSpPr>
          <p:nvPr/>
        </p:nvSpPr>
        <p:spPr bwMode="auto">
          <a:xfrm>
            <a:off x="5584684" y="1135267"/>
            <a:ext cx="5639189"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sp>
        <p:nvSpPr>
          <p:cNvPr id="18" name="Speech Bubble: Rectangle with Corners Rounded 17">
            <a:extLst>
              <a:ext uri="{FF2B5EF4-FFF2-40B4-BE49-F238E27FC236}">
                <a16:creationId xmlns:a16="http://schemas.microsoft.com/office/drawing/2014/main" id="{3B3A8734-F3A4-4FD5-ACF0-F9E4798737A6}"/>
              </a:ext>
            </a:extLst>
          </p:cNvPr>
          <p:cNvSpPr/>
          <p:nvPr/>
        </p:nvSpPr>
        <p:spPr>
          <a:xfrm>
            <a:off x="6446005" y="1297974"/>
            <a:ext cx="3916545" cy="4262051"/>
          </a:xfrm>
          <a:prstGeom prst="wedgeRound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ACC30B98-B44A-4272-AAE3-50817E07323B}"/>
              </a:ext>
            </a:extLst>
          </p:cNvPr>
          <p:cNvPicPr>
            <a:picLocks noChangeAspect="1"/>
          </p:cNvPicPr>
          <p:nvPr/>
        </p:nvPicPr>
        <p:blipFill>
          <a:blip r:embed="rId2"/>
          <a:stretch>
            <a:fillRect/>
          </a:stretch>
        </p:blipFill>
        <p:spPr>
          <a:xfrm>
            <a:off x="7266996" y="1515025"/>
            <a:ext cx="2128904" cy="2451928"/>
          </a:xfrm>
          <a:prstGeom prst="rect">
            <a:avLst/>
          </a:prstGeom>
        </p:spPr>
      </p:pic>
      <p:sp>
        <p:nvSpPr>
          <p:cNvPr id="5" name="TextBox 4">
            <a:extLst>
              <a:ext uri="{FF2B5EF4-FFF2-40B4-BE49-F238E27FC236}">
                <a16:creationId xmlns:a16="http://schemas.microsoft.com/office/drawing/2014/main" id="{F25313EE-52A0-4568-BAA6-61FE2DB90270}"/>
              </a:ext>
            </a:extLst>
          </p:cNvPr>
          <p:cNvSpPr txBox="1"/>
          <p:nvPr/>
        </p:nvSpPr>
        <p:spPr>
          <a:xfrm>
            <a:off x="6603101" y="3971054"/>
            <a:ext cx="3604303" cy="1323439"/>
          </a:xfrm>
          <a:prstGeom prst="rect">
            <a:avLst/>
          </a:prstGeom>
          <a:noFill/>
        </p:spPr>
        <p:txBody>
          <a:bodyPr wrap="square" rtlCol="0">
            <a:spAutoFit/>
          </a:bodyPr>
          <a:lstStyle/>
          <a:p>
            <a:r>
              <a:rPr lang="en-GB" sz="1600" b="1" dirty="0"/>
              <a:t>How many more boys than girls took part in after school clubs last week?</a:t>
            </a:r>
          </a:p>
          <a:p>
            <a:endParaRPr lang="en-GB" sz="1600" b="1" dirty="0"/>
          </a:p>
          <a:p>
            <a:r>
              <a:rPr lang="en-GB" sz="1600" b="1" i="1" dirty="0"/>
              <a:t>Explain how you know.</a:t>
            </a: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252917" y="1046684"/>
            <a:ext cx="8229600" cy="580926"/>
          </a:xfrm>
        </p:spPr>
        <p:txBody>
          <a:bodyPr>
            <a:normAutofit fontScale="90000"/>
          </a:bodyPr>
          <a:lstStyle/>
          <a:p>
            <a:pPr algn="l"/>
            <a:br>
              <a:rPr lang="en-GB" sz="2800" b="1" dirty="0">
                <a:solidFill>
                  <a:schemeClr val="tx1"/>
                </a:solidFill>
              </a:rPr>
            </a:br>
            <a:r>
              <a:rPr lang="en-GB" sz="2800" b="1" dirty="0"/>
              <a:t>Interpreting data using bar charts, pictograms and tables.</a:t>
            </a:r>
            <a:br>
              <a:rPr lang="en-GB" sz="3600" b="1" dirty="0">
                <a:solidFill>
                  <a:schemeClr val="tx1"/>
                </a:solidFill>
              </a:rPr>
            </a:br>
            <a:br>
              <a:rPr lang="en-GB" sz="2800" dirty="0">
                <a:solidFill>
                  <a:schemeClr val="tx1"/>
                </a:solidFill>
              </a:rPr>
            </a:br>
            <a:br>
              <a:rPr lang="en-GB" sz="2800" b="1" dirty="0">
                <a:solidFill>
                  <a:schemeClr val="tx1"/>
                </a:solidFill>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3" name="Group 2">
            <a:extLst>
              <a:ext uri="{FF2B5EF4-FFF2-40B4-BE49-F238E27FC236}">
                <a16:creationId xmlns:a16="http://schemas.microsoft.com/office/drawing/2014/main" id="{884AFF49-1DBB-4201-A07C-2643A565FF60}"/>
              </a:ext>
            </a:extLst>
          </p:cNvPr>
          <p:cNvGrpSpPr/>
          <p:nvPr/>
        </p:nvGrpSpPr>
        <p:grpSpPr>
          <a:xfrm>
            <a:off x="3673783" y="1823159"/>
            <a:ext cx="3916545" cy="4262051"/>
            <a:chOff x="3673783" y="1823159"/>
            <a:chExt cx="3916545" cy="4262051"/>
          </a:xfrm>
        </p:grpSpPr>
        <p:sp>
          <p:nvSpPr>
            <p:cNvPr id="11" name="Speech Bubble: Rectangle with Corners Rounded 10">
              <a:extLst>
                <a:ext uri="{FF2B5EF4-FFF2-40B4-BE49-F238E27FC236}">
                  <a16:creationId xmlns:a16="http://schemas.microsoft.com/office/drawing/2014/main" id="{9D487693-2DF4-453B-BBEE-CAE6FC3C3F12}"/>
                </a:ext>
              </a:extLst>
            </p:cNvPr>
            <p:cNvSpPr/>
            <p:nvPr/>
          </p:nvSpPr>
          <p:spPr>
            <a:xfrm>
              <a:off x="3673783" y="1823159"/>
              <a:ext cx="3916545" cy="4262051"/>
            </a:xfrm>
            <a:prstGeom prst="wedgeRound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CDC8CBB6-B1A7-42EC-90B4-F14B576D55E5}"/>
                </a:ext>
              </a:extLst>
            </p:cNvPr>
            <p:cNvPicPr>
              <a:picLocks noChangeAspect="1"/>
            </p:cNvPicPr>
            <p:nvPr/>
          </p:nvPicPr>
          <p:blipFill>
            <a:blip r:embed="rId2"/>
            <a:stretch>
              <a:fillRect/>
            </a:stretch>
          </p:blipFill>
          <p:spPr>
            <a:xfrm>
              <a:off x="4252805" y="1994197"/>
              <a:ext cx="2758499" cy="3919973"/>
            </a:xfrm>
            <a:prstGeom prst="rect">
              <a:avLst/>
            </a:prstGeom>
          </p:spPr>
        </p:pic>
        <p:pic>
          <p:nvPicPr>
            <p:cNvPr id="7" name="Picture 6">
              <a:extLst>
                <a:ext uri="{FF2B5EF4-FFF2-40B4-BE49-F238E27FC236}">
                  <a16:creationId xmlns:a16="http://schemas.microsoft.com/office/drawing/2014/main" id="{AC043E03-B77B-4560-98A6-0CABB4EB4C6D}"/>
                </a:ext>
              </a:extLst>
            </p:cNvPr>
            <p:cNvPicPr>
              <a:picLocks noChangeAspect="1"/>
            </p:cNvPicPr>
            <p:nvPr/>
          </p:nvPicPr>
          <p:blipFill>
            <a:blip r:embed="rId3"/>
            <a:stretch>
              <a:fillRect/>
            </a:stretch>
          </p:blipFill>
          <p:spPr>
            <a:xfrm>
              <a:off x="6096000" y="5153457"/>
              <a:ext cx="794522" cy="760713"/>
            </a:xfrm>
            <a:prstGeom prst="rect">
              <a:avLst/>
            </a:prstGeom>
          </p:spPr>
        </p:pic>
      </p:gr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10" name="TextBox 9">
            <a:extLst>
              <a:ext uri="{FF2B5EF4-FFF2-40B4-BE49-F238E27FC236}">
                <a16:creationId xmlns:a16="http://schemas.microsoft.com/office/drawing/2014/main" id="{4354E2B1-015F-49CE-9770-4DDD36444C69}"/>
              </a:ext>
            </a:extLst>
          </p:cNvPr>
          <p:cNvSpPr txBox="1"/>
          <p:nvPr/>
        </p:nvSpPr>
        <p:spPr>
          <a:xfrm>
            <a:off x="293309" y="1568898"/>
            <a:ext cx="4976122" cy="4031873"/>
          </a:xfrm>
          <a:prstGeom prst="rect">
            <a:avLst/>
          </a:prstGeom>
          <a:solidFill>
            <a:schemeClr val="accent5">
              <a:lumMod val="20000"/>
              <a:lumOff val="80000"/>
            </a:schemeClr>
          </a:solidFill>
        </p:spPr>
        <p:txBody>
          <a:bodyPr wrap="square" rtlCol="0">
            <a:spAutoFit/>
          </a:bodyPr>
          <a:lstStyle/>
          <a:p>
            <a:r>
              <a:rPr lang="en-GB" sz="1600" i="1" dirty="0"/>
              <a:t>This problem is about how many boys and girls took part in after school clubs last week.</a:t>
            </a:r>
          </a:p>
          <a:p>
            <a:endParaRPr lang="en-GB" sz="1600" i="1" dirty="0"/>
          </a:p>
          <a:p>
            <a:r>
              <a:rPr lang="en-GB" sz="1600" b="1" i="1" dirty="0"/>
              <a:t>Key Fact: Eva says that 106 boys took part in after school clubs last week</a:t>
            </a:r>
          </a:p>
          <a:p>
            <a:r>
              <a:rPr lang="en-GB" sz="1600" i="1" dirty="0"/>
              <a:t>How can we find out how many boys took part in after school clubs last week from the table?</a:t>
            </a:r>
            <a:endParaRPr lang="en-GB" sz="1600" b="1" i="1" dirty="0"/>
          </a:p>
          <a:p>
            <a:endParaRPr lang="en-GB" sz="1600" i="1" dirty="0"/>
          </a:p>
          <a:p>
            <a:r>
              <a:rPr lang="en-GB" sz="1600" b="1" i="1" dirty="0"/>
              <a:t>How many boys took part in after school clubs from Monday to Friday last week?</a:t>
            </a:r>
          </a:p>
          <a:p>
            <a:r>
              <a:rPr lang="en-GB" sz="1600" i="1" dirty="0"/>
              <a:t>Have to calculate the total number of </a:t>
            </a:r>
            <a:r>
              <a:rPr lang="en-GB" sz="1600" b="1" i="1" dirty="0"/>
              <a:t>boys</a:t>
            </a:r>
          </a:p>
          <a:p>
            <a:endParaRPr lang="en-GB" sz="1600" i="1" dirty="0"/>
          </a:p>
          <a:p>
            <a:r>
              <a:rPr lang="en-GB" sz="1600" b="1" i="1" dirty="0"/>
              <a:t>How does your total number of boys that took part in after school clubs last week compare to Eva’s (106)?</a:t>
            </a:r>
          </a:p>
          <a:p>
            <a:r>
              <a:rPr lang="en-GB" sz="1600" i="1" dirty="0"/>
              <a:t>Is Eva correct?  Explain why.</a:t>
            </a:r>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4" name="Group 3">
            <a:extLst>
              <a:ext uri="{FF2B5EF4-FFF2-40B4-BE49-F238E27FC236}">
                <a16:creationId xmlns:a16="http://schemas.microsoft.com/office/drawing/2014/main" id="{B710FE94-A1E8-4F8D-A61D-3E7D7A605A7F}"/>
              </a:ext>
            </a:extLst>
          </p:cNvPr>
          <p:cNvGrpSpPr/>
          <p:nvPr/>
        </p:nvGrpSpPr>
        <p:grpSpPr>
          <a:xfrm>
            <a:off x="5924550" y="1359100"/>
            <a:ext cx="5639189" cy="5176802"/>
            <a:chOff x="5924550" y="1359100"/>
            <a:chExt cx="5639189" cy="5176802"/>
          </a:xfrm>
        </p:grpSpPr>
        <p:sp>
          <p:nvSpPr>
            <p:cNvPr id="15" name="Content Placeholder 6">
              <a:extLst>
                <a:ext uri="{FF2B5EF4-FFF2-40B4-BE49-F238E27FC236}">
                  <a16:creationId xmlns:a16="http://schemas.microsoft.com/office/drawing/2014/main" id="{A34D55C8-23E5-4F90-8A71-41D0A2940D3D}"/>
                </a:ext>
              </a:extLst>
            </p:cNvPr>
            <p:cNvSpPr txBox="1">
              <a:spLocks/>
            </p:cNvSpPr>
            <p:nvPr/>
          </p:nvSpPr>
          <p:spPr bwMode="auto">
            <a:xfrm>
              <a:off x="5924550" y="1359100"/>
              <a:ext cx="5639189"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2" name="Group 21">
              <a:extLst>
                <a:ext uri="{FF2B5EF4-FFF2-40B4-BE49-F238E27FC236}">
                  <a16:creationId xmlns:a16="http://schemas.microsoft.com/office/drawing/2014/main" id="{52050A6D-7AF6-4362-A745-5AAC674AD9DF}"/>
                </a:ext>
              </a:extLst>
            </p:cNvPr>
            <p:cNvGrpSpPr/>
            <p:nvPr/>
          </p:nvGrpSpPr>
          <p:grpSpPr>
            <a:xfrm>
              <a:off x="6999610" y="1645134"/>
              <a:ext cx="3916545" cy="4262051"/>
              <a:chOff x="3673783" y="1823159"/>
              <a:chExt cx="3916545" cy="4262051"/>
            </a:xfrm>
          </p:grpSpPr>
          <p:sp>
            <p:nvSpPr>
              <p:cNvPr id="23" name="Speech Bubble: Rectangle with Corners Rounded 22">
                <a:extLst>
                  <a:ext uri="{FF2B5EF4-FFF2-40B4-BE49-F238E27FC236}">
                    <a16:creationId xmlns:a16="http://schemas.microsoft.com/office/drawing/2014/main" id="{F7C91775-29E2-415C-86C3-12AC31AEDC3E}"/>
                  </a:ext>
                </a:extLst>
              </p:cNvPr>
              <p:cNvSpPr/>
              <p:nvPr/>
            </p:nvSpPr>
            <p:spPr>
              <a:xfrm>
                <a:off x="3673783" y="1823159"/>
                <a:ext cx="3916545" cy="4262051"/>
              </a:xfrm>
              <a:prstGeom prst="wedgeRound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Picture 23">
                <a:extLst>
                  <a:ext uri="{FF2B5EF4-FFF2-40B4-BE49-F238E27FC236}">
                    <a16:creationId xmlns:a16="http://schemas.microsoft.com/office/drawing/2014/main" id="{AC78AFC2-E6FC-4B32-B97B-0C1E0562004C}"/>
                  </a:ext>
                </a:extLst>
              </p:cNvPr>
              <p:cNvPicPr>
                <a:picLocks noChangeAspect="1"/>
              </p:cNvPicPr>
              <p:nvPr/>
            </p:nvPicPr>
            <p:blipFill>
              <a:blip r:embed="rId2"/>
              <a:stretch>
                <a:fillRect/>
              </a:stretch>
            </p:blipFill>
            <p:spPr>
              <a:xfrm>
                <a:off x="4252805" y="1994197"/>
                <a:ext cx="2758499" cy="3919973"/>
              </a:xfrm>
              <a:prstGeom prst="rect">
                <a:avLst/>
              </a:prstGeom>
            </p:spPr>
          </p:pic>
          <p:pic>
            <p:nvPicPr>
              <p:cNvPr id="25" name="Picture 24">
                <a:extLst>
                  <a:ext uri="{FF2B5EF4-FFF2-40B4-BE49-F238E27FC236}">
                    <a16:creationId xmlns:a16="http://schemas.microsoft.com/office/drawing/2014/main" id="{0015A3F3-C64E-4EBF-8802-3BF84FF8FE5E}"/>
                  </a:ext>
                </a:extLst>
              </p:cNvPr>
              <p:cNvPicPr>
                <a:picLocks noChangeAspect="1"/>
              </p:cNvPicPr>
              <p:nvPr/>
            </p:nvPicPr>
            <p:blipFill>
              <a:blip r:embed="rId3"/>
              <a:stretch>
                <a:fillRect/>
              </a:stretch>
            </p:blipFill>
            <p:spPr>
              <a:xfrm>
                <a:off x="6096000" y="5153457"/>
                <a:ext cx="794522" cy="760713"/>
              </a:xfrm>
              <a:prstGeom prst="rect">
                <a:avLst/>
              </a:prstGeom>
            </p:spPr>
          </p:pic>
        </p:grpSp>
      </p:grpSp>
    </p:spTree>
    <p:extLst>
      <p:ext uri="{BB962C8B-B14F-4D97-AF65-F5344CB8AC3E}">
        <p14:creationId xmlns:p14="http://schemas.microsoft.com/office/powerpoint/2010/main" val="5646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calcmode="lin" valueType="num">
                                      <p:cBhvr additive="base">
                                        <p:cTn id="1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 calcmode="lin" valueType="num">
                                      <p:cBhvr additive="base">
                                        <p:cTn id="23"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 calcmode="lin" valueType="num">
                                      <p:cBhvr additive="base">
                                        <p:cTn id="2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0">
                                            <p:txEl>
                                              <p:pRg st="8" end="8"/>
                                            </p:txEl>
                                          </p:spTgt>
                                        </p:tgtEl>
                                        <p:attrNameLst>
                                          <p:attrName>style.visibility</p:attrName>
                                        </p:attrNameLst>
                                      </p:cBhvr>
                                      <p:to>
                                        <p:strVal val="visible"/>
                                      </p:to>
                                    </p:set>
                                    <p:anim calcmode="lin" valueType="num">
                                      <p:cBhvr additive="base">
                                        <p:cTn id="33"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anim calcmode="lin" valueType="num">
                                      <p:cBhvr additive="base">
                                        <p:cTn id="37"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84899" y="1488366"/>
            <a:ext cx="4518053" cy="5047536"/>
          </a:xfrm>
          <a:prstGeom prst="rect">
            <a:avLst/>
          </a:prstGeom>
          <a:solidFill>
            <a:schemeClr val="accent5">
              <a:lumMod val="20000"/>
              <a:lumOff val="80000"/>
            </a:schemeClr>
          </a:solidFill>
        </p:spPr>
        <p:txBody>
          <a:bodyPr wrap="square" rtlCol="0">
            <a:spAutoFit/>
          </a:bodyPr>
          <a:lstStyle/>
          <a:p>
            <a:r>
              <a:rPr lang="en-GB" sz="1600" b="1" dirty="0"/>
              <a:t>Step 1: How can we find out how many boys took part in after school clubs last week from the table?</a:t>
            </a:r>
          </a:p>
          <a:p>
            <a:endParaRPr lang="en-GB" sz="1600" b="1" dirty="0"/>
          </a:p>
          <a:p>
            <a:endParaRPr lang="en-GB" sz="1600" b="1" dirty="0"/>
          </a:p>
          <a:p>
            <a:r>
              <a:rPr lang="en-GB" sz="1600" b="1" dirty="0">
                <a:cs typeface="Times New Roman" panose="02020603050405020304" pitchFamily="18" charset="0"/>
              </a:rPr>
              <a:t>Step 2:  </a:t>
            </a:r>
            <a:r>
              <a:rPr lang="en-GB" sz="1600" b="1" dirty="0"/>
              <a:t>How many boys took part in after school clubs from Monday to Friday last week?</a:t>
            </a:r>
          </a:p>
          <a:p>
            <a:r>
              <a:rPr lang="en-GB" sz="1600" b="1" dirty="0"/>
              <a:t>(11+18+…..= ?)</a:t>
            </a:r>
          </a:p>
          <a:p>
            <a:endParaRPr lang="en-GB" sz="1600" b="1" dirty="0">
              <a:cs typeface="Times New Roman" panose="02020603050405020304" pitchFamily="18" charset="0"/>
            </a:endParaRPr>
          </a:p>
          <a:p>
            <a:endParaRPr lang="en-GB" sz="1600" b="1" dirty="0">
              <a:cs typeface="Times New Roman" panose="02020603050405020304" pitchFamily="18" charset="0"/>
            </a:endParaRPr>
          </a:p>
          <a:p>
            <a:r>
              <a:rPr lang="en-GB" sz="1600" b="1" dirty="0">
                <a:cs typeface="Times New Roman" panose="02020603050405020304" pitchFamily="18" charset="0"/>
              </a:rPr>
              <a:t>Step 3:  </a:t>
            </a:r>
            <a:r>
              <a:rPr lang="en-GB" sz="1600" b="1" dirty="0"/>
              <a:t>How does your total number of boys that took part in after school clubs last week compare to Eva’s (106)?</a:t>
            </a:r>
          </a:p>
          <a:p>
            <a:r>
              <a:rPr lang="en-GB" sz="1600" dirty="0"/>
              <a:t>Find the difference between your answer to Step 2 and 106</a:t>
            </a:r>
          </a:p>
          <a:p>
            <a:endParaRPr lang="en-GB" sz="1600" b="1" dirty="0"/>
          </a:p>
          <a:p>
            <a:endParaRPr lang="en-GB" sz="1600" b="1" dirty="0">
              <a:cs typeface="Times New Roman" panose="02020603050405020304" pitchFamily="18" charset="0"/>
            </a:endParaRPr>
          </a:p>
          <a:p>
            <a:r>
              <a:rPr lang="en-GB" sz="1600" b="1" dirty="0">
                <a:cs typeface="Times New Roman" panose="02020603050405020304" pitchFamily="18" charset="0"/>
              </a:rPr>
              <a:t>Step 4:  </a:t>
            </a:r>
            <a:r>
              <a:rPr lang="en-GB" sz="1600" b="1" dirty="0"/>
              <a:t>Is Eva correct?  Explain why</a:t>
            </a: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22" name="Group 21">
            <a:extLst>
              <a:ext uri="{FF2B5EF4-FFF2-40B4-BE49-F238E27FC236}">
                <a16:creationId xmlns:a16="http://schemas.microsoft.com/office/drawing/2014/main" id="{A06074CB-18A4-406B-8B0A-72C5E8D3579A}"/>
              </a:ext>
            </a:extLst>
          </p:cNvPr>
          <p:cNvGrpSpPr/>
          <p:nvPr/>
        </p:nvGrpSpPr>
        <p:grpSpPr>
          <a:xfrm>
            <a:off x="5772150" y="1359100"/>
            <a:ext cx="5639189" cy="5176802"/>
            <a:chOff x="5924550" y="1359100"/>
            <a:chExt cx="5639189" cy="5176802"/>
          </a:xfrm>
        </p:grpSpPr>
        <p:sp>
          <p:nvSpPr>
            <p:cNvPr id="25" name="Content Placeholder 6">
              <a:extLst>
                <a:ext uri="{FF2B5EF4-FFF2-40B4-BE49-F238E27FC236}">
                  <a16:creationId xmlns:a16="http://schemas.microsoft.com/office/drawing/2014/main" id="{0BAB2B97-6186-4DD5-B631-94833050B69D}"/>
                </a:ext>
              </a:extLst>
            </p:cNvPr>
            <p:cNvSpPr txBox="1">
              <a:spLocks/>
            </p:cNvSpPr>
            <p:nvPr/>
          </p:nvSpPr>
          <p:spPr bwMode="auto">
            <a:xfrm>
              <a:off x="5924550" y="1359100"/>
              <a:ext cx="5639189"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6" name="Group 25">
              <a:extLst>
                <a:ext uri="{FF2B5EF4-FFF2-40B4-BE49-F238E27FC236}">
                  <a16:creationId xmlns:a16="http://schemas.microsoft.com/office/drawing/2014/main" id="{A2EA5EC1-5845-411D-B752-F2B2A7247B86}"/>
                </a:ext>
              </a:extLst>
            </p:cNvPr>
            <p:cNvGrpSpPr/>
            <p:nvPr/>
          </p:nvGrpSpPr>
          <p:grpSpPr>
            <a:xfrm>
              <a:off x="6999610" y="1645134"/>
              <a:ext cx="3916545" cy="4262051"/>
              <a:chOff x="3673783" y="1823159"/>
              <a:chExt cx="3916545" cy="4262051"/>
            </a:xfrm>
          </p:grpSpPr>
          <p:sp>
            <p:nvSpPr>
              <p:cNvPr id="27" name="Speech Bubble: Rectangle with Corners Rounded 26">
                <a:extLst>
                  <a:ext uri="{FF2B5EF4-FFF2-40B4-BE49-F238E27FC236}">
                    <a16:creationId xmlns:a16="http://schemas.microsoft.com/office/drawing/2014/main" id="{E8011CE6-33A0-42B7-8893-3DC24E8393F7}"/>
                  </a:ext>
                </a:extLst>
              </p:cNvPr>
              <p:cNvSpPr/>
              <p:nvPr/>
            </p:nvSpPr>
            <p:spPr>
              <a:xfrm>
                <a:off x="3673783" y="1823159"/>
                <a:ext cx="3916545" cy="4262051"/>
              </a:xfrm>
              <a:prstGeom prst="wedgeRound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a:extLst>
                  <a:ext uri="{FF2B5EF4-FFF2-40B4-BE49-F238E27FC236}">
                    <a16:creationId xmlns:a16="http://schemas.microsoft.com/office/drawing/2014/main" id="{7A1CD69B-0837-4535-84AA-3E285F5BE63E}"/>
                  </a:ext>
                </a:extLst>
              </p:cNvPr>
              <p:cNvPicPr>
                <a:picLocks noChangeAspect="1"/>
              </p:cNvPicPr>
              <p:nvPr/>
            </p:nvPicPr>
            <p:blipFill>
              <a:blip r:embed="rId2"/>
              <a:stretch>
                <a:fillRect/>
              </a:stretch>
            </p:blipFill>
            <p:spPr>
              <a:xfrm>
                <a:off x="4252805" y="1994197"/>
                <a:ext cx="2758499" cy="3919973"/>
              </a:xfrm>
              <a:prstGeom prst="rect">
                <a:avLst/>
              </a:prstGeom>
            </p:spPr>
          </p:pic>
          <p:pic>
            <p:nvPicPr>
              <p:cNvPr id="29" name="Picture 28">
                <a:extLst>
                  <a:ext uri="{FF2B5EF4-FFF2-40B4-BE49-F238E27FC236}">
                    <a16:creationId xmlns:a16="http://schemas.microsoft.com/office/drawing/2014/main" id="{2C70A5E4-504A-43D6-BEFD-EB64184A2AF7}"/>
                  </a:ext>
                </a:extLst>
              </p:cNvPr>
              <p:cNvPicPr>
                <a:picLocks noChangeAspect="1"/>
              </p:cNvPicPr>
              <p:nvPr/>
            </p:nvPicPr>
            <p:blipFill>
              <a:blip r:embed="rId3"/>
              <a:stretch>
                <a:fillRect/>
              </a:stretch>
            </p:blipFill>
            <p:spPr>
              <a:xfrm>
                <a:off x="6096000" y="5153457"/>
                <a:ext cx="794522" cy="760713"/>
              </a:xfrm>
              <a:prstGeom prst="rect">
                <a:avLst/>
              </a:prstGeom>
            </p:spPr>
          </p:pic>
        </p:grpSp>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row: Curved Down 13">
            <a:extLst>
              <a:ext uri="{FF2B5EF4-FFF2-40B4-BE49-F238E27FC236}">
                <a16:creationId xmlns:a16="http://schemas.microsoft.com/office/drawing/2014/main" id="{640D34B1-426E-42A5-86FD-E678432858D8}"/>
              </a:ext>
            </a:extLst>
          </p:cNvPr>
          <p:cNvSpPr/>
          <p:nvPr/>
        </p:nvSpPr>
        <p:spPr>
          <a:xfrm>
            <a:off x="7364859" y="4215735"/>
            <a:ext cx="1261192" cy="705585"/>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4">
            <a:extLst>
              <a:ext uri="{FF2B5EF4-FFF2-40B4-BE49-F238E27FC236}">
                <a16:creationId xmlns:a16="http://schemas.microsoft.com/office/drawing/2014/main" id="{08158128-BD9F-482E-A834-76A897663269}"/>
              </a:ext>
            </a:extLst>
          </p:cNvPr>
          <p:cNvPicPr>
            <a:picLocks noChangeAspect="1"/>
          </p:cNvPicPr>
          <p:nvPr/>
        </p:nvPicPr>
        <p:blipFill>
          <a:blip r:embed="rId2"/>
          <a:stretch>
            <a:fillRect/>
          </a:stretch>
        </p:blipFill>
        <p:spPr>
          <a:xfrm>
            <a:off x="796771" y="687823"/>
            <a:ext cx="3734769" cy="3220810"/>
          </a:xfrm>
          <a:prstGeom prst="rect">
            <a:avLst/>
          </a:prstGeom>
        </p:spPr>
      </p:pic>
      <p:sp>
        <p:nvSpPr>
          <p:cNvPr id="6" name="Oval 5">
            <a:extLst>
              <a:ext uri="{FF2B5EF4-FFF2-40B4-BE49-F238E27FC236}">
                <a16:creationId xmlns:a16="http://schemas.microsoft.com/office/drawing/2014/main" id="{755E914D-4E2B-4955-9C9E-ED946787F490}"/>
              </a:ext>
            </a:extLst>
          </p:cNvPr>
          <p:cNvSpPr/>
          <p:nvPr/>
        </p:nvSpPr>
        <p:spPr>
          <a:xfrm>
            <a:off x="2495044" y="1537486"/>
            <a:ext cx="717494" cy="2371147"/>
          </a:xfrm>
          <a:prstGeom prst="ellipse">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20E17F9-7711-4805-9791-6A2DB0FE7F30}"/>
              </a:ext>
            </a:extLst>
          </p:cNvPr>
          <p:cNvSpPr txBox="1"/>
          <p:nvPr/>
        </p:nvSpPr>
        <p:spPr>
          <a:xfrm>
            <a:off x="5244957" y="1202077"/>
            <a:ext cx="6308332" cy="2585323"/>
          </a:xfrm>
          <a:prstGeom prst="rect">
            <a:avLst/>
          </a:prstGeom>
          <a:noFill/>
        </p:spPr>
        <p:txBody>
          <a:bodyPr wrap="square" rtlCol="0">
            <a:spAutoFit/>
          </a:bodyPr>
          <a:lstStyle/>
          <a:p>
            <a:r>
              <a:rPr lang="en-GB" b="1" dirty="0"/>
              <a:t>We could use a number line to calculate the total number of boys:</a:t>
            </a:r>
          </a:p>
          <a:p>
            <a:endParaRPr lang="en-GB" b="1" dirty="0"/>
          </a:p>
          <a:p>
            <a:r>
              <a:rPr lang="en-GB" b="1" dirty="0">
                <a:solidFill>
                  <a:srgbClr val="FF0000"/>
                </a:solidFill>
              </a:rPr>
              <a:t>11 + 9 = ?  (pairs of numbers that equal 20)</a:t>
            </a:r>
          </a:p>
          <a:p>
            <a:r>
              <a:rPr lang="en-GB" b="1" dirty="0">
                <a:solidFill>
                  <a:srgbClr val="FF0000"/>
                </a:solidFill>
              </a:rPr>
              <a:t>Monday + Friday</a:t>
            </a:r>
          </a:p>
          <a:p>
            <a:endParaRPr lang="en-GB" b="1" dirty="0">
              <a:solidFill>
                <a:srgbClr val="FF0000"/>
              </a:solidFill>
            </a:endParaRPr>
          </a:p>
          <a:p>
            <a:r>
              <a:rPr lang="en-GB" b="1" dirty="0">
                <a:solidFill>
                  <a:srgbClr val="FF0000"/>
                </a:solidFill>
              </a:rPr>
              <a:t>18 + 13 = ? (Tuesday + Wednesday) + 8 = ? (Thursday)</a:t>
            </a:r>
          </a:p>
          <a:p>
            <a:endParaRPr lang="en-GB" b="1" dirty="0">
              <a:solidFill>
                <a:srgbClr val="FF0000"/>
              </a:solidFill>
            </a:endParaRPr>
          </a:p>
          <a:p>
            <a:endParaRPr lang="en-GB" b="1" dirty="0">
              <a:solidFill>
                <a:srgbClr val="FF0000"/>
              </a:solidFill>
            </a:endParaRPr>
          </a:p>
        </p:txBody>
      </p:sp>
      <p:cxnSp>
        <p:nvCxnSpPr>
          <p:cNvPr id="9" name="Straight Connector 8">
            <a:extLst>
              <a:ext uri="{FF2B5EF4-FFF2-40B4-BE49-F238E27FC236}">
                <a16:creationId xmlns:a16="http://schemas.microsoft.com/office/drawing/2014/main" id="{22B2E0F6-06BA-402F-A19C-29F42384F0B3}"/>
              </a:ext>
            </a:extLst>
          </p:cNvPr>
          <p:cNvCxnSpPr/>
          <p:nvPr/>
        </p:nvCxnSpPr>
        <p:spPr>
          <a:xfrm>
            <a:off x="5311739" y="4921321"/>
            <a:ext cx="617476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Arrow: Curved Down 9">
            <a:extLst>
              <a:ext uri="{FF2B5EF4-FFF2-40B4-BE49-F238E27FC236}">
                <a16:creationId xmlns:a16="http://schemas.microsoft.com/office/drawing/2014/main" id="{7680AEC5-24DD-4382-8F87-C49359AB7D1F}"/>
              </a:ext>
            </a:extLst>
          </p:cNvPr>
          <p:cNvSpPr/>
          <p:nvPr/>
        </p:nvSpPr>
        <p:spPr>
          <a:xfrm>
            <a:off x="5465773" y="4215736"/>
            <a:ext cx="2157652" cy="705585"/>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TextBox 10">
            <a:extLst>
              <a:ext uri="{FF2B5EF4-FFF2-40B4-BE49-F238E27FC236}">
                <a16:creationId xmlns:a16="http://schemas.microsoft.com/office/drawing/2014/main" id="{5FAB9C6C-3C19-48EA-A9F4-4C0531C40112}"/>
              </a:ext>
            </a:extLst>
          </p:cNvPr>
          <p:cNvSpPr txBox="1"/>
          <p:nvPr/>
        </p:nvSpPr>
        <p:spPr>
          <a:xfrm>
            <a:off x="5352836" y="5065158"/>
            <a:ext cx="472611" cy="369332"/>
          </a:xfrm>
          <a:prstGeom prst="rect">
            <a:avLst/>
          </a:prstGeom>
          <a:noFill/>
          <a:ln w="15875">
            <a:solidFill>
              <a:schemeClr val="accent1">
                <a:shade val="50000"/>
              </a:schemeClr>
            </a:solidFill>
          </a:ln>
        </p:spPr>
        <p:txBody>
          <a:bodyPr wrap="square" rtlCol="0">
            <a:spAutoFit/>
          </a:bodyPr>
          <a:lstStyle/>
          <a:p>
            <a:pPr algn="ctr"/>
            <a:r>
              <a:rPr lang="en-GB" b="1" dirty="0"/>
              <a:t>18</a:t>
            </a:r>
          </a:p>
        </p:txBody>
      </p:sp>
      <p:sp>
        <p:nvSpPr>
          <p:cNvPr id="12" name="TextBox 11">
            <a:extLst>
              <a:ext uri="{FF2B5EF4-FFF2-40B4-BE49-F238E27FC236}">
                <a16:creationId xmlns:a16="http://schemas.microsoft.com/office/drawing/2014/main" id="{6E087D5D-2C61-4C93-8A77-52EE58F71D04}"/>
              </a:ext>
            </a:extLst>
          </p:cNvPr>
          <p:cNvSpPr txBox="1"/>
          <p:nvPr/>
        </p:nvSpPr>
        <p:spPr>
          <a:xfrm>
            <a:off x="6209832" y="4387603"/>
            <a:ext cx="669533" cy="369332"/>
          </a:xfrm>
          <a:prstGeom prst="rect">
            <a:avLst/>
          </a:prstGeom>
          <a:noFill/>
          <a:ln w="15875">
            <a:noFill/>
          </a:ln>
        </p:spPr>
        <p:txBody>
          <a:bodyPr wrap="square" rtlCol="0">
            <a:spAutoFit/>
          </a:bodyPr>
          <a:lstStyle/>
          <a:p>
            <a:pPr algn="ctr"/>
            <a:r>
              <a:rPr lang="en-GB" b="1" dirty="0"/>
              <a:t>+10</a:t>
            </a:r>
          </a:p>
        </p:txBody>
      </p:sp>
      <p:sp>
        <p:nvSpPr>
          <p:cNvPr id="13" name="TextBox 12">
            <a:extLst>
              <a:ext uri="{FF2B5EF4-FFF2-40B4-BE49-F238E27FC236}">
                <a16:creationId xmlns:a16="http://schemas.microsoft.com/office/drawing/2014/main" id="{8E3360DD-D195-4961-AB7F-9C2A3359842D}"/>
              </a:ext>
            </a:extLst>
          </p:cNvPr>
          <p:cNvSpPr txBox="1"/>
          <p:nvPr/>
        </p:nvSpPr>
        <p:spPr>
          <a:xfrm>
            <a:off x="7303213" y="5065158"/>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5" name="TextBox 14">
            <a:extLst>
              <a:ext uri="{FF2B5EF4-FFF2-40B4-BE49-F238E27FC236}">
                <a16:creationId xmlns:a16="http://schemas.microsoft.com/office/drawing/2014/main" id="{7AB925F6-AA34-4B5C-A22D-F7AF056E4682}"/>
              </a:ext>
            </a:extLst>
          </p:cNvPr>
          <p:cNvSpPr txBox="1"/>
          <p:nvPr/>
        </p:nvSpPr>
        <p:spPr>
          <a:xfrm>
            <a:off x="7745003" y="4387603"/>
            <a:ext cx="505146" cy="369332"/>
          </a:xfrm>
          <a:prstGeom prst="rect">
            <a:avLst/>
          </a:prstGeom>
          <a:noFill/>
          <a:ln w="15875">
            <a:noFill/>
          </a:ln>
        </p:spPr>
        <p:txBody>
          <a:bodyPr wrap="square" rtlCol="0">
            <a:spAutoFit/>
          </a:bodyPr>
          <a:lstStyle/>
          <a:p>
            <a:pPr algn="ctr"/>
            <a:r>
              <a:rPr lang="en-GB" b="1" dirty="0"/>
              <a:t>+3</a:t>
            </a:r>
          </a:p>
        </p:txBody>
      </p:sp>
      <p:sp>
        <p:nvSpPr>
          <p:cNvPr id="16" name="TextBox 15">
            <a:extLst>
              <a:ext uri="{FF2B5EF4-FFF2-40B4-BE49-F238E27FC236}">
                <a16:creationId xmlns:a16="http://schemas.microsoft.com/office/drawing/2014/main" id="{4E1DA9B8-51A8-4763-A236-F126162E6375}"/>
              </a:ext>
            </a:extLst>
          </p:cNvPr>
          <p:cNvSpPr txBox="1"/>
          <p:nvPr/>
        </p:nvSpPr>
        <p:spPr>
          <a:xfrm>
            <a:off x="8255879" y="5065158"/>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17" name="TextBox 16">
            <a:extLst>
              <a:ext uri="{FF2B5EF4-FFF2-40B4-BE49-F238E27FC236}">
                <a16:creationId xmlns:a16="http://schemas.microsoft.com/office/drawing/2014/main" id="{201B4F51-135D-4ECA-B423-D5D251C6DD71}"/>
              </a:ext>
            </a:extLst>
          </p:cNvPr>
          <p:cNvSpPr txBox="1"/>
          <p:nvPr/>
        </p:nvSpPr>
        <p:spPr>
          <a:xfrm>
            <a:off x="4317305" y="5521524"/>
            <a:ext cx="2543671" cy="369332"/>
          </a:xfrm>
          <a:prstGeom prst="rect">
            <a:avLst/>
          </a:prstGeom>
          <a:noFill/>
        </p:spPr>
        <p:txBody>
          <a:bodyPr wrap="square" rtlCol="0">
            <a:spAutoFit/>
          </a:bodyPr>
          <a:lstStyle/>
          <a:p>
            <a:r>
              <a:rPr lang="en-GB" dirty="0"/>
              <a:t>No. boys on Tuesday</a:t>
            </a:r>
          </a:p>
        </p:txBody>
      </p:sp>
      <p:sp>
        <p:nvSpPr>
          <p:cNvPr id="18" name="TextBox 17">
            <a:extLst>
              <a:ext uri="{FF2B5EF4-FFF2-40B4-BE49-F238E27FC236}">
                <a16:creationId xmlns:a16="http://schemas.microsoft.com/office/drawing/2014/main" id="{A41D3893-2755-4A28-BA22-40A104A1A06C}"/>
              </a:ext>
            </a:extLst>
          </p:cNvPr>
          <p:cNvSpPr txBox="1"/>
          <p:nvPr/>
        </p:nvSpPr>
        <p:spPr>
          <a:xfrm>
            <a:off x="5701038" y="3718169"/>
            <a:ext cx="3027452" cy="369332"/>
          </a:xfrm>
          <a:prstGeom prst="rect">
            <a:avLst/>
          </a:prstGeom>
          <a:noFill/>
        </p:spPr>
        <p:txBody>
          <a:bodyPr wrap="square" rtlCol="0">
            <a:spAutoFit/>
          </a:bodyPr>
          <a:lstStyle/>
          <a:p>
            <a:r>
              <a:rPr lang="en-GB" dirty="0"/>
              <a:t>+ No. boys on Wednesday</a:t>
            </a:r>
          </a:p>
        </p:txBody>
      </p:sp>
    </p:spTree>
    <p:extLst>
      <p:ext uri="{BB962C8B-B14F-4D97-AF65-F5344CB8AC3E}">
        <p14:creationId xmlns:p14="http://schemas.microsoft.com/office/powerpoint/2010/main" val="4103676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1" name="TextBox 30">
            <a:extLst>
              <a:ext uri="{FF2B5EF4-FFF2-40B4-BE49-F238E27FC236}">
                <a16:creationId xmlns:a16="http://schemas.microsoft.com/office/drawing/2014/main" id="{5638CB9E-0AF7-4EED-ACC2-E6D752CDF280}"/>
              </a:ext>
            </a:extLst>
          </p:cNvPr>
          <p:cNvSpPr txBox="1"/>
          <p:nvPr/>
        </p:nvSpPr>
        <p:spPr>
          <a:xfrm>
            <a:off x="506242" y="1530006"/>
            <a:ext cx="4518053" cy="5078313"/>
          </a:xfrm>
          <a:prstGeom prst="rect">
            <a:avLst/>
          </a:prstGeom>
          <a:solidFill>
            <a:schemeClr val="accent5">
              <a:lumMod val="20000"/>
              <a:lumOff val="80000"/>
            </a:schemeClr>
          </a:solidFill>
        </p:spPr>
        <p:txBody>
          <a:bodyPr wrap="square" rtlCol="0">
            <a:spAutoFit/>
          </a:bodyPr>
          <a:lstStyle/>
          <a:p>
            <a:r>
              <a:rPr lang="en-GB" b="1" dirty="0"/>
              <a:t>Step 1: Know that sunbeds are stacked in piles of 3 (x3 table facts)</a:t>
            </a:r>
          </a:p>
          <a:p>
            <a:r>
              <a:rPr lang="en-GB" b="1" dirty="0">
                <a:solidFill>
                  <a:srgbClr val="FF0000"/>
                </a:solidFill>
              </a:rPr>
              <a:t>1 x 3 = 3       3 x 3 = 9 etc…</a:t>
            </a:r>
          </a:p>
          <a:p>
            <a:r>
              <a:rPr lang="en-GB" b="1" dirty="0">
                <a:solidFill>
                  <a:srgbClr val="FF0000"/>
                </a:solidFill>
              </a:rPr>
              <a:t>2 x 3 = 6</a:t>
            </a:r>
          </a:p>
          <a:p>
            <a:endParaRPr lang="en-GB" b="1" dirty="0"/>
          </a:p>
          <a:p>
            <a:r>
              <a:rPr lang="en-GB" b="1" dirty="0">
                <a:cs typeface="Times New Roman" panose="02020603050405020304" pitchFamily="18" charset="0"/>
              </a:rPr>
              <a:t>Step 2:  </a:t>
            </a:r>
            <a:r>
              <a:rPr lang="en-GB" b="1" dirty="0"/>
              <a:t>There are 18 sunbeds which are stacked in piles of 3.  How many stacks can be made? </a:t>
            </a:r>
          </a:p>
          <a:p>
            <a:r>
              <a:rPr lang="en-GB" b="1" dirty="0">
                <a:solidFill>
                  <a:srgbClr val="FF0000"/>
                </a:solidFill>
              </a:rPr>
              <a:t>18 ÷ 3 = ?</a:t>
            </a:r>
          </a:p>
          <a:p>
            <a:endParaRPr lang="en-GB" b="1" dirty="0">
              <a:cs typeface="Times New Roman" panose="02020603050405020304" pitchFamily="18" charset="0"/>
            </a:endParaRPr>
          </a:p>
          <a:p>
            <a:r>
              <a:rPr lang="en-GB" b="1" dirty="0">
                <a:cs typeface="Times New Roman" panose="02020603050405020304" pitchFamily="18" charset="0"/>
              </a:rPr>
              <a:t>Step 3:  </a:t>
            </a:r>
            <a:r>
              <a:rPr lang="en-GB" b="1" dirty="0"/>
              <a:t>There are another 24 sunbeds which are stacked in piles of 3. How many more stacks can be made? </a:t>
            </a:r>
          </a:p>
          <a:p>
            <a:r>
              <a:rPr lang="en-GB" b="1" dirty="0">
                <a:solidFill>
                  <a:srgbClr val="FF0000"/>
                </a:solidFill>
                <a:cs typeface="Times New Roman" panose="02020603050405020304" pitchFamily="18" charset="0"/>
              </a:rPr>
              <a:t>24 ÷ 3 = ?</a:t>
            </a:r>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4:  </a:t>
            </a:r>
            <a:r>
              <a:rPr lang="en-GB" b="1" dirty="0"/>
              <a:t>How many stacks of 3 sunbeds are there altogether?</a:t>
            </a:r>
          </a:p>
          <a:p>
            <a:r>
              <a:rPr lang="en-GB" b="1" dirty="0">
                <a:solidFill>
                  <a:srgbClr val="FF0000"/>
                </a:solidFill>
              </a:rPr>
              <a:t>Add the answer from step 2 to step 3</a:t>
            </a:r>
          </a:p>
        </p:txBody>
      </p:sp>
      <p:grpSp>
        <p:nvGrpSpPr>
          <p:cNvPr id="16" name="Group 15">
            <a:extLst>
              <a:ext uri="{FF2B5EF4-FFF2-40B4-BE49-F238E27FC236}">
                <a16:creationId xmlns:a16="http://schemas.microsoft.com/office/drawing/2014/main" id="{D6CA3BCD-CAEE-4971-A492-A5683BE3BC8F}"/>
              </a:ext>
            </a:extLst>
          </p:cNvPr>
          <p:cNvGrpSpPr/>
          <p:nvPr/>
        </p:nvGrpSpPr>
        <p:grpSpPr>
          <a:xfrm>
            <a:off x="5924550" y="1359100"/>
            <a:ext cx="5639189" cy="5176802"/>
            <a:chOff x="5924550" y="1359100"/>
            <a:chExt cx="5639189" cy="5176802"/>
          </a:xfrm>
        </p:grpSpPr>
        <p:sp>
          <p:nvSpPr>
            <p:cNvPr id="17" name="Content Placeholder 6">
              <a:extLst>
                <a:ext uri="{FF2B5EF4-FFF2-40B4-BE49-F238E27FC236}">
                  <a16:creationId xmlns:a16="http://schemas.microsoft.com/office/drawing/2014/main" id="{09FC1C6E-4460-4843-B1B2-7B7DF0F3F153}"/>
                </a:ext>
              </a:extLst>
            </p:cNvPr>
            <p:cNvSpPr txBox="1">
              <a:spLocks/>
            </p:cNvSpPr>
            <p:nvPr/>
          </p:nvSpPr>
          <p:spPr bwMode="auto">
            <a:xfrm>
              <a:off x="5924550" y="1359100"/>
              <a:ext cx="5639189"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8" name="Group 17">
              <a:extLst>
                <a:ext uri="{FF2B5EF4-FFF2-40B4-BE49-F238E27FC236}">
                  <a16:creationId xmlns:a16="http://schemas.microsoft.com/office/drawing/2014/main" id="{CEBA7AB9-E008-4DB9-B416-62FFE9F87C70}"/>
                </a:ext>
              </a:extLst>
            </p:cNvPr>
            <p:cNvGrpSpPr/>
            <p:nvPr/>
          </p:nvGrpSpPr>
          <p:grpSpPr>
            <a:xfrm>
              <a:off x="6999610" y="1645134"/>
              <a:ext cx="3916545" cy="4262051"/>
              <a:chOff x="3673783" y="1823159"/>
              <a:chExt cx="3916545" cy="4262051"/>
            </a:xfrm>
          </p:grpSpPr>
          <p:sp>
            <p:nvSpPr>
              <p:cNvPr id="19" name="Speech Bubble: Rectangle with Corners Rounded 18">
                <a:extLst>
                  <a:ext uri="{FF2B5EF4-FFF2-40B4-BE49-F238E27FC236}">
                    <a16:creationId xmlns:a16="http://schemas.microsoft.com/office/drawing/2014/main" id="{80E0B03D-2D58-4F22-A9B1-C996055D37F5}"/>
                  </a:ext>
                </a:extLst>
              </p:cNvPr>
              <p:cNvSpPr/>
              <p:nvPr/>
            </p:nvSpPr>
            <p:spPr>
              <a:xfrm>
                <a:off x="3673783" y="1823159"/>
                <a:ext cx="3916545" cy="4262051"/>
              </a:xfrm>
              <a:prstGeom prst="wedgeRoundRect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a:extLst>
                  <a:ext uri="{FF2B5EF4-FFF2-40B4-BE49-F238E27FC236}">
                    <a16:creationId xmlns:a16="http://schemas.microsoft.com/office/drawing/2014/main" id="{E665CC78-771A-4EA4-B3B5-07B553D9C3B2}"/>
                  </a:ext>
                </a:extLst>
              </p:cNvPr>
              <p:cNvPicPr>
                <a:picLocks noChangeAspect="1"/>
              </p:cNvPicPr>
              <p:nvPr/>
            </p:nvPicPr>
            <p:blipFill>
              <a:blip r:embed="rId2"/>
              <a:stretch>
                <a:fillRect/>
              </a:stretch>
            </p:blipFill>
            <p:spPr>
              <a:xfrm>
                <a:off x="4252805" y="1994197"/>
                <a:ext cx="2758499" cy="3919973"/>
              </a:xfrm>
              <a:prstGeom prst="rect">
                <a:avLst/>
              </a:prstGeom>
            </p:spPr>
          </p:pic>
          <p:pic>
            <p:nvPicPr>
              <p:cNvPr id="21" name="Picture 20">
                <a:extLst>
                  <a:ext uri="{FF2B5EF4-FFF2-40B4-BE49-F238E27FC236}">
                    <a16:creationId xmlns:a16="http://schemas.microsoft.com/office/drawing/2014/main" id="{97A8FE0C-844A-4FAC-849B-6ED86558E744}"/>
                  </a:ext>
                </a:extLst>
              </p:cNvPr>
              <p:cNvPicPr>
                <a:picLocks noChangeAspect="1"/>
              </p:cNvPicPr>
              <p:nvPr/>
            </p:nvPicPr>
            <p:blipFill>
              <a:blip r:embed="rId3"/>
              <a:stretch>
                <a:fillRect/>
              </a:stretch>
            </p:blipFill>
            <p:spPr>
              <a:xfrm>
                <a:off x="6096000" y="5153457"/>
                <a:ext cx="794522" cy="760713"/>
              </a:xfrm>
              <a:prstGeom prst="rect">
                <a:avLst/>
              </a:prstGeom>
            </p:spPr>
          </p:pic>
        </p:grpSp>
      </p:grpSp>
      <p:sp>
        <p:nvSpPr>
          <p:cNvPr id="22" name="TextBox 21">
            <a:extLst>
              <a:ext uri="{FF2B5EF4-FFF2-40B4-BE49-F238E27FC236}">
                <a16:creationId xmlns:a16="http://schemas.microsoft.com/office/drawing/2014/main" id="{8A0B04F5-3C2E-4445-A72B-95291AAE92EC}"/>
              </a:ext>
            </a:extLst>
          </p:cNvPr>
          <p:cNvSpPr txBox="1"/>
          <p:nvPr/>
        </p:nvSpPr>
        <p:spPr>
          <a:xfrm>
            <a:off x="484899" y="1488366"/>
            <a:ext cx="4518053" cy="5047536"/>
          </a:xfrm>
          <a:prstGeom prst="rect">
            <a:avLst/>
          </a:prstGeom>
          <a:solidFill>
            <a:schemeClr val="accent5">
              <a:lumMod val="20000"/>
              <a:lumOff val="80000"/>
            </a:schemeClr>
          </a:solidFill>
        </p:spPr>
        <p:txBody>
          <a:bodyPr wrap="square" rtlCol="0">
            <a:spAutoFit/>
          </a:bodyPr>
          <a:lstStyle/>
          <a:p>
            <a:r>
              <a:rPr lang="en-GB" sz="1600" b="1" dirty="0"/>
              <a:t>Step 1: How can we find out how many boys took part in after school clubs last week from the table?</a:t>
            </a:r>
          </a:p>
          <a:p>
            <a:endParaRPr lang="en-GB" sz="1600" b="1" dirty="0"/>
          </a:p>
          <a:p>
            <a:endParaRPr lang="en-GB" sz="1600" b="1" dirty="0"/>
          </a:p>
          <a:p>
            <a:r>
              <a:rPr lang="en-GB" sz="1600" b="1" dirty="0">
                <a:cs typeface="Times New Roman" panose="02020603050405020304" pitchFamily="18" charset="0"/>
              </a:rPr>
              <a:t>Step 2:  </a:t>
            </a:r>
            <a:r>
              <a:rPr lang="en-GB" sz="1600" b="1" dirty="0"/>
              <a:t>How many boys took part in after school clubs from Monday to Friday last week?</a:t>
            </a:r>
          </a:p>
          <a:p>
            <a:r>
              <a:rPr lang="en-GB" sz="1600" b="1" dirty="0"/>
              <a:t>(11+18+…..= ?)</a:t>
            </a:r>
          </a:p>
          <a:p>
            <a:endParaRPr lang="en-GB" sz="1600" b="1" dirty="0">
              <a:cs typeface="Times New Roman" panose="02020603050405020304" pitchFamily="18" charset="0"/>
            </a:endParaRPr>
          </a:p>
          <a:p>
            <a:endParaRPr lang="en-GB" sz="1600" b="1" dirty="0">
              <a:cs typeface="Times New Roman" panose="02020603050405020304" pitchFamily="18" charset="0"/>
            </a:endParaRPr>
          </a:p>
          <a:p>
            <a:r>
              <a:rPr lang="en-GB" sz="1600" b="1" dirty="0">
                <a:cs typeface="Times New Roman" panose="02020603050405020304" pitchFamily="18" charset="0"/>
              </a:rPr>
              <a:t>Step 3:  </a:t>
            </a:r>
            <a:r>
              <a:rPr lang="en-GB" sz="1600" b="1" dirty="0"/>
              <a:t>How does your total number of boys that took part in after school clubs last week compare to Eva’s (106)?</a:t>
            </a:r>
          </a:p>
          <a:p>
            <a:r>
              <a:rPr lang="en-GB" sz="1600" dirty="0"/>
              <a:t>Find the difference between your answer to Step 2 and 106</a:t>
            </a:r>
          </a:p>
          <a:p>
            <a:endParaRPr lang="en-GB" sz="1600" b="1" dirty="0"/>
          </a:p>
          <a:p>
            <a:endParaRPr lang="en-GB" sz="1600" b="1" dirty="0">
              <a:cs typeface="Times New Roman" panose="02020603050405020304" pitchFamily="18" charset="0"/>
            </a:endParaRPr>
          </a:p>
          <a:p>
            <a:r>
              <a:rPr lang="en-GB" sz="1600" b="1" dirty="0">
                <a:cs typeface="Times New Roman" panose="02020603050405020304" pitchFamily="18" charset="0"/>
              </a:rPr>
              <a:t>Step 4:  </a:t>
            </a:r>
            <a:r>
              <a:rPr lang="en-GB" sz="1600" b="1" dirty="0"/>
              <a:t>Is Eva correct?  Explain why</a:t>
            </a:r>
          </a:p>
          <a:p>
            <a:endParaRPr lang="en-GB" b="1" dirty="0">
              <a:cs typeface="Times New Roman" panose="02020603050405020304" pitchFamily="18" charset="0"/>
            </a:endParaRPr>
          </a:p>
        </p:txBody>
      </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rrow: Curved Down 19">
            <a:extLst>
              <a:ext uri="{FF2B5EF4-FFF2-40B4-BE49-F238E27FC236}">
                <a16:creationId xmlns:a16="http://schemas.microsoft.com/office/drawing/2014/main" id="{3ECDF4C8-DE32-4A39-BCEF-549DC2468D46}"/>
              </a:ext>
            </a:extLst>
          </p:cNvPr>
          <p:cNvSpPr/>
          <p:nvPr/>
        </p:nvSpPr>
        <p:spPr>
          <a:xfrm>
            <a:off x="8394579" y="4193251"/>
            <a:ext cx="1261192" cy="705585"/>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Arrow: Curved Down 13">
            <a:extLst>
              <a:ext uri="{FF2B5EF4-FFF2-40B4-BE49-F238E27FC236}">
                <a16:creationId xmlns:a16="http://schemas.microsoft.com/office/drawing/2014/main" id="{640D34B1-426E-42A5-86FD-E678432858D8}"/>
              </a:ext>
            </a:extLst>
          </p:cNvPr>
          <p:cNvSpPr/>
          <p:nvPr/>
        </p:nvSpPr>
        <p:spPr>
          <a:xfrm>
            <a:off x="7364859" y="4215735"/>
            <a:ext cx="1261192" cy="705585"/>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4">
            <a:extLst>
              <a:ext uri="{FF2B5EF4-FFF2-40B4-BE49-F238E27FC236}">
                <a16:creationId xmlns:a16="http://schemas.microsoft.com/office/drawing/2014/main" id="{08158128-BD9F-482E-A834-76A897663269}"/>
              </a:ext>
            </a:extLst>
          </p:cNvPr>
          <p:cNvPicPr>
            <a:picLocks noChangeAspect="1"/>
          </p:cNvPicPr>
          <p:nvPr/>
        </p:nvPicPr>
        <p:blipFill>
          <a:blip r:embed="rId2"/>
          <a:stretch>
            <a:fillRect/>
          </a:stretch>
        </p:blipFill>
        <p:spPr>
          <a:xfrm>
            <a:off x="796771" y="687823"/>
            <a:ext cx="3734769" cy="3220810"/>
          </a:xfrm>
          <a:prstGeom prst="rect">
            <a:avLst/>
          </a:prstGeom>
        </p:spPr>
      </p:pic>
      <p:sp>
        <p:nvSpPr>
          <p:cNvPr id="6" name="Oval 5">
            <a:extLst>
              <a:ext uri="{FF2B5EF4-FFF2-40B4-BE49-F238E27FC236}">
                <a16:creationId xmlns:a16="http://schemas.microsoft.com/office/drawing/2014/main" id="{755E914D-4E2B-4955-9C9E-ED946787F490}"/>
              </a:ext>
            </a:extLst>
          </p:cNvPr>
          <p:cNvSpPr/>
          <p:nvPr/>
        </p:nvSpPr>
        <p:spPr>
          <a:xfrm>
            <a:off x="2495044" y="1537486"/>
            <a:ext cx="717494" cy="2371147"/>
          </a:xfrm>
          <a:prstGeom prst="ellipse">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20E17F9-7711-4805-9791-6A2DB0FE7F30}"/>
              </a:ext>
            </a:extLst>
          </p:cNvPr>
          <p:cNvSpPr txBox="1"/>
          <p:nvPr/>
        </p:nvSpPr>
        <p:spPr>
          <a:xfrm>
            <a:off x="4949747" y="439073"/>
            <a:ext cx="6308332" cy="3139321"/>
          </a:xfrm>
          <a:prstGeom prst="rect">
            <a:avLst/>
          </a:prstGeom>
          <a:noFill/>
        </p:spPr>
        <p:txBody>
          <a:bodyPr wrap="square" rtlCol="0">
            <a:spAutoFit/>
          </a:bodyPr>
          <a:lstStyle/>
          <a:p>
            <a:endParaRPr lang="en-GB" b="1" dirty="0"/>
          </a:p>
          <a:p>
            <a:r>
              <a:rPr lang="en-GB" b="1" dirty="0">
                <a:solidFill>
                  <a:srgbClr val="FF0000"/>
                </a:solidFill>
              </a:rPr>
              <a:t>11 + 9 = 20  (pairs of numbers that equal 20)</a:t>
            </a:r>
          </a:p>
          <a:p>
            <a:r>
              <a:rPr lang="en-GB" b="1" dirty="0">
                <a:solidFill>
                  <a:srgbClr val="FF0000"/>
                </a:solidFill>
              </a:rPr>
              <a:t>Monday + Friday</a:t>
            </a:r>
          </a:p>
          <a:p>
            <a:endParaRPr lang="en-GB" b="1" dirty="0">
              <a:solidFill>
                <a:srgbClr val="FF0000"/>
              </a:solidFill>
            </a:endParaRPr>
          </a:p>
          <a:p>
            <a:r>
              <a:rPr lang="en-GB" b="1" dirty="0">
                <a:solidFill>
                  <a:srgbClr val="FF0000"/>
                </a:solidFill>
              </a:rPr>
              <a:t>18 + 13 = 31 (Tuesday + Wednesday) + 8 (Thursday) = 39</a:t>
            </a:r>
          </a:p>
          <a:p>
            <a:endParaRPr lang="en-GB" b="1" dirty="0">
              <a:solidFill>
                <a:srgbClr val="FF0000"/>
              </a:solidFill>
            </a:endParaRPr>
          </a:p>
          <a:p>
            <a:r>
              <a:rPr lang="en-GB" b="1" dirty="0">
                <a:solidFill>
                  <a:srgbClr val="FF0000"/>
                </a:solidFill>
              </a:rPr>
              <a:t>39 + 20 = </a:t>
            </a:r>
            <a:r>
              <a:rPr lang="en-GB" b="1" dirty="0">
                <a:solidFill>
                  <a:srgbClr val="7030A0"/>
                </a:solidFill>
              </a:rPr>
              <a:t>59</a:t>
            </a:r>
            <a:r>
              <a:rPr lang="en-GB" b="1" dirty="0">
                <a:solidFill>
                  <a:srgbClr val="FF0000"/>
                </a:solidFill>
              </a:rPr>
              <a:t> (Monday + Tuesday + Wednesday + Thursday + Friday) = total number of boys that took part in after school clubs last week</a:t>
            </a:r>
          </a:p>
          <a:p>
            <a:endParaRPr lang="en-GB" b="1" dirty="0">
              <a:solidFill>
                <a:srgbClr val="FF0000"/>
              </a:solidFill>
            </a:endParaRPr>
          </a:p>
          <a:p>
            <a:endParaRPr lang="en-GB" b="1" dirty="0">
              <a:solidFill>
                <a:srgbClr val="FF0000"/>
              </a:solidFill>
            </a:endParaRPr>
          </a:p>
        </p:txBody>
      </p:sp>
      <p:cxnSp>
        <p:nvCxnSpPr>
          <p:cNvPr id="9" name="Straight Connector 8">
            <a:extLst>
              <a:ext uri="{FF2B5EF4-FFF2-40B4-BE49-F238E27FC236}">
                <a16:creationId xmlns:a16="http://schemas.microsoft.com/office/drawing/2014/main" id="{22B2E0F6-06BA-402F-A19C-29F42384F0B3}"/>
              </a:ext>
            </a:extLst>
          </p:cNvPr>
          <p:cNvCxnSpPr/>
          <p:nvPr/>
        </p:nvCxnSpPr>
        <p:spPr>
          <a:xfrm>
            <a:off x="5311739" y="4921321"/>
            <a:ext cx="617476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Arrow: Curved Down 9">
            <a:extLst>
              <a:ext uri="{FF2B5EF4-FFF2-40B4-BE49-F238E27FC236}">
                <a16:creationId xmlns:a16="http://schemas.microsoft.com/office/drawing/2014/main" id="{7680AEC5-24DD-4382-8F87-C49359AB7D1F}"/>
              </a:ext>
            </a:extLst>
          </p:cNvPr>
          <p:cNvSpPr/>
          <p:nvPr/>
        </p:nvSpPr>
        <p:spPr>
          <a:xfrm>
            <a:off x="5465773" y="4215736"/>
            <a:ext cx="2157652" cy="705585"/>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TextBox 10">
            <a:extLst>
              <a:ext uri="{FF2B5EF4-FFF2-40B4-BE49-F238E27FC236}">
                <a16:creationId xmlns:a16="http://schemas.microsoft.com/office/drawing/2014/main" id="{5FAB9C6C-3C19-48EA-A9F4-4C0531C40112}"/>
              </a:ext>
            </a:extLst>
          </p:cNvPr>
          <p:cNvSpPr txBox="1"/>
          <p:nvPr/>
        </p:nvSpPr>
        <p:spPr>
          <a:xfrm>
            <a:off x="5352836" y="5065158"/>
            <a:ext cx="472611" cy="369332"/>
          </a:xfrm>
          <a:prstGeom prst="rect">
            <a:avLst/>
          </a:prstGeom>
          <a:noFill/>
          <a:ln w="15875">
            <a:solidFill>
              <a:schemeClr val="accent1">
                <a:shade val="50000"/>
              </a:schemeClr>
            </a:solidFill>
          </a:ln>
        </p:spPr>
        <p:txBody>
          <a:bodyPr wrap="square" rtlCol="0">
            <a:spAutoFit/>
          </a:bodyPr>
          <a:lstStyle/>
          <a:p>
            <a:pPr algn="ctr"/>
            <a:r>
              <a:rPr lang="en-GB" b="1" dirty="0"/>
              <a:t>18</a:t>
            </a:r>
          </a:p>
        </p:txBody>
      </p:sp>
      <p:sp>
        <p:nvSpPr>
          <p:cNvPr id="12" name="TextBox 11">
            <a:extLst>
              <a:ext uri="{FF2B5EF4-FFF2-40B4-BE49-F238E27FC236}">
                <a16:creationId xmlns:a16="http://schemas.microsoft.com/office/drawing/2014/main" id="{6E087D5D-2C61-4C93-8A77-52EE58F71D04}"/>
              </a:ext>
            </a:extLst>
          </p:cNvPr>
          <p:cNvSpPr txBox="1"/>
          <p:nvPr/>
        </p:nvSpPr>
        <p:spPr>
          <a:xfrm>
            <a:off x="6209832" y="4387603"/>
            <a:ext cx="669533" cy="369332"/>
          </a:xfrm>
          <a:prstGeom prst="rect">
            <a:avLst/>
          </a:prstGeom>
          <a:noFill/>
          <a:ln w="15875">
            <a:noFill/>
          </a:ln>
        </p:spPr>
        <p:txBody>
          <a:bodyPr wrap="square" rtlCol="0">
            <a:spAutoFit/>
          </a:bodyPr>
          <a:lstStyle/>
          <a:p>
            <a:pPr algn="ctr"/>
            <a:r>
              <a:rPr lang="en-GB" b="1" dirty="0"/>
              <a:t>+10</a:t>
            </a:r>
          </a:p>
        </p:txBody>
      </p:sp>
      <p:sp>
        <p:nvSpPr>
          <p:cNvPr id="13" name="TextBox 12">
            <a:extLst>
              <a:ext uri="{FF2B5EF4-FFF2-40B4-BE49-F238E27FC236}">
                <a16:creationId xmlns:a16="http://schemas.microsoft.com/office/drawing/2014/main" id="{8E3360DD-D195-4961-AB7F-9C2A3359842D}"/>
              </a:ext>
            </a:extLst>
          </p:cNvPr>
          <p:cNvSpPr txBox="1"/>
          <p:nvPr/>
        </p:nvSpPr>
        <p:spPr>
          <a:xfrm>
            <a:off x="7303213" y="5065158"/>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28</a:t>
            </a:r>
          </a:p>
        </p:txBody>
      </p:sp>
      <p:sp>
        <p:nvSpPr>
          <p:cNvPr id="15" name="TextBox 14">
            <a:extLst>
              <a:ext uri="{FF2B5EF4-FFF2-40B4-BE49-F238E27FC236}">
                <a16:creationId xmlns:a16="http://schemas.microsoft.com/office/drawing/2014/main" id="{7AB925F6-AA34-4B5C-A22D-F7AF056E4682}"/>
              </a:ext>
            </a:extLst>
          </p:cNvPr>
          <p:cNvSpPr txBox="1"/>
          <p:nvPr/>
        </p:nvSpPr>
        <p:spPr>
          <a:xfrm>
            <a:off x="7745003" y="4387603"/>
            <a:ext cx="505146" cy="369332"/>
          </a:xfrm>
          <a:prstGeom prst="rect">
            <a:avLst/>
          </a:prstGeom>
          <a:noFill/>
          <a:ln w="15875">
            <a:noFill/>
          </a:ln>
        </p:spPr>
        <p:txBody>
          <a:bodyPr wrap="square" rtlCol="0">
            <a:spAutoFit/>
          </a:bodyPr>
          <a:lstStyle/>
          <a:p>
            <a:pPr algn="ctr"/>
            <a:r>
              <a:rPr lang="en-GB" b="1" dirty="0"/>
              <a:t>+3</a:t>
            </a:r>
          </a:p>
        </p:txBody>
      </p:sp>
      <p:sp>
        <p:nvSpPr>
          <p:cNvPr id="16" name="TextBox 15">
            <a:extLst>
              <a:ext uri="{FF2B5EF4-FFF2-40B4-BE49-F238E27FC236}">
                <a16:creationId xmlns:a16="http://schemas.microsoft.com/office/drawing/2014/main" id="{4E1DA9B8-51A8-4763-A236-F126162E6375}"/>
              </a:ext>
            </a:extLst>
          </p:cNvPr>
          <p:cNvSpPr txBox="1"/>
          <p:nvPr/>
        </p:nvSpPr>
        <p:spPr>
          <a:xfrm>
            <a:off x="8255879" y="5065158"/>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31</a:t>
            </a:r>
          </a:p>
        </p:txBody>
      </p:sp>
      <p:sp>
        <p:nvSpPr>
          <p:cNvPr id="17" name="TextBox 16">
            <a:extLst>
              <a:ext uri="{FF2B5EF4-FFF2-40B4-BE49-F238E27FC236}">
                <a16:creationId xmlns:a16="http://schemas.microsoft.com/office/drawing/2014/main" id="{201B4F51-135D-4ECA-B423-D5D251C6DD71}"/>
              </a:ext>
            </a:extLst>
          </p:cNvPr>
          <p:cNvSpPr txBox="1"/>
          <p:nvPr/>
        </p:nvSpPr>
        <p:spPr>
          <a:xfrm>
            <a:off x="4317305" y="5521524"/>
            <a:ext cx="2543671" cy="369332"/>
          </a:xfrm>
          <a:prstGeom prst="rect">
            <a:avLst/>
          </a:prstGeom>
          <a:noFill/>
        </p:spPr>
        <p:txBody>
          <a:bodyPr wrap="square" rtlCol="0">
            <a:spAutoFit/>
          </a:bodyPr>
          <a:lstStyle/>
          <a:p>
            <a:r>
              <a:rPr lang="en-GB" dirty="0"/>
              <a:t>No. boys on Tuesday</a:t>
            </a:r>
          </a:p>
        </p:txBody>
      </p:sp>
      <p:sp>
        <p:nvSpPr>
          <p:cNvPr id="18" name="TextBox 17">
            <a:extLst>
              <a:ext uri="{FF2B5EF4-FFF2-40B4-BE49-F238E27FC236}">
                <a16:creationId xmlns:a16="http://schemas.microsoft.com/office/drawing/2014/main" id="{A41D3893-2755-4A28-BA22-40A104A1A06C}"/>
              </a:ext>
            </a:extLst>
          </p:cNvPr>
          <p:cNvSpPr txBox="1"/>
          <p:nvPr/>
        </p:nvSpPr>
        <p:spPr>
          <a:xfrm>
            <a:off x="5701038" y="3718169"/>
            <a:ext cx="3027452" cy="369332"/>
          </a:xfrm>
          <a:prstGeom prst="rect">
            <a:avLst/>
          </a:prstGeom>
          <a:noFill/>
        </p:spPr>
        <p:txBody>
          <a:bodyPr wrap="square" rtlCol="0">
            <a:spAutoFit/>
          </a:bodyPr>
          <a:lstStyle/>
          <a:p>
            <a:r>
              <a:rPr lang="en-GB" dirty="0"/>
              <a:t>+ No. boys on Weds</a:t>
            </a:r>
          </a:p>
        </p:txBody>
      </p:sp>
      <p:sp>
        <p:nvSpPr>
          <p:cNvPr id="19" name="TextBox 18">
            <a:extLst>
              <a:ext uri="{FF2B5EF4-FFF2-40B4-BE49-F238E27FC236}">
                <a16:creationId xmlns:a16="http://schemas.microsoft.com/office/drawing/2014/main" id="{68F92899-C69F-4EA5-9C40-85B112F7961F}"/>
              </a:ext>
            </a:extLst>
          </p:cNvPr>
          <p:cNvSpPr txBox="1"/>
          <p:nvPr/>
        </p:nvSpPr>
        <p:spPr>
          <a:xfrm>
            <a:off x="349049" y="4387602"/>
            <a:ext cx="5307030" cy="1200329"/>
          </a:xfrm>
          <a:prstGeom prst="rect">
            <a:avLst/>
          </a:prstGeom>
          <a:noFill/>
        </p:spPr>
        <p:txBody>
          <a:bodyPr wrap="square" rtlCol="0">
            <a:spAutoFit/>
          </a:bodyPr>
          <a:lstStyle/>
          <a:p>
            <a:r>
              <a:rPr lang="en-GB" b="1" dirty="0">
                <a:solidFill>
                  <a:srgbClr val="7030A0"/>
                </a:solidFill>
              </a:rPr>
              <a:t>‘Eva is incorrect.  She has counted all the children rather than just the boys.  59 boys took part in after school clubs last week.’</a:t>
            </a:r>
          </a:p>
          <a:p>
            <a:endParaRPr lang="en-GB" b="1" dirty="0">
              <a:solidFill>
                <a:srgbClr val="7030A0"/>
              </a:solidFill>
            </a:endParaRPr>
          </a:p>
        </p:txBody>
      </p:sp>
      <p:sp>
        <p:nvSpPr>
          <p:cNvPr id="21" name="TextBox 20">
            <a:extLst>
              <a:ext uri="{FF2B5EF4-FFF2-40B4-BE49-F238E27FC236}">
                <a16:creationId xmlns:a16="http://schemas.microsoft.com/office/drawing/2014/main" id="{0DE6F122-1E61-44F2-A7D7-E823D86ADDFE}"/>
              </a:ext>
            </a:extLst>
          </p:cNvPr>
          <p:cNvSpPr txBox="1"/>
          <p:nvPr/>
        </p:nvSpPr>
        <p:spPr>
          <a:xfrm>
            <a:off x="8718217" y="4387603"/>
            <a:ext cx="505146" cy="369332"/>
          </a:xfrm>
          <a:prstGeom prst="rect">
            <a:avLst/>
          </a:prstGeom>
          <a:noFill/>
          <a:ln w="15875">
            <a:noFill/>
          </a:ln>
        </p:spPr>
        <p:txBody>
          <a:bodyPr wrap="square" rtlCol="0">
            <a:spAutoFit/>
          </a:bodyPr>
          <a:lstStyle/>
          <a:p>
            <a:pPr algn="ctr"/>
            <a:r>
              <a:rPr lang="en-GB" b="1" dirty="0"/>
              <a:t>+8</a:t>
            </a:r>
          </a:p>
        </p:txBody>
      </p:sp>
      <p:sp>
        <p:nvSpPr>
          <p:cNvPr id="22" name="TextBox 21">
            <a:extLst>
              <a:ext uri="{FF2B5EF4-FFF2-40B4-BE49-F238E27FC236}">
                <a16:creationId xmlns:a16="http://schemas.microsoft.com/office/drawing/2014/main" id="{5CE78FBE-6A17-4A9A-AE0F-4722FA20C1B8}"/>
              </a:ext>
            </a:extLst>
          </p:cNvPr>
          <p:cNvSpPr txBox="1"/>
          <p:nvPr/>
        </p:nvSpPr>
        <p:spPr>
          <a:xfrm>
            <a:off x="8183230" y="3680083"/>
            <a:ext cx="3027452" cy="369332"/>
          </a:xfrm>
          <a:prstGeom prst="rect">
            <a:avLst/>
          </a:prstGeom>
          <a:noFill/>
        </p:spPr>
        <p:txBody>
          <a:bodyPr wrap="square" rtlCol="0">
            <a:spAutoFit/>
          </a:bodyPr>
          <a:lstStyle/>
          <a:p>
            <a:r>
              <a:rPr lang="en-GB" dirty="0"/>
              <a:t>+ No. boys on Thurs</a:t>
            </a:r>
          </a:p>
        </p:txBody>
      </p:sp>
      <p:sp>
        <p:nvSpPr>
          <p:cNvPr id="23" name="TextBox 22">
            <a:extLst>
              <a:ext uri="{FF2B5EF4-FFF2-40B4-BE49-F238E27FC236}">
                <a16:creationId xmlns:a16="http://schemas.microsoft.com/office/drawing/2014/main" id="{EBE24504-5E9A-4717-96B8-8A8C0B3FCFCD}"/>
              </a:ext>
            </a:extLst>
          </p:cNvPr>
          <p:cNvSpPr txBox="1"/>
          <p:nvPr/>
        </p:nvSpPr>
        <p:spPr>
          <a:xfrm>
            <a:off x="9223363" y="5073227"/>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39</a:t>
            </a:r>
          </a:p>
        </p:txBody>
      </p:sp>
    </p:spTree>
    <p:extLst>
      <p:ext uri="{BB962C8B-B14F-4D97-AF65-F5344CB8AC3E}">
        <p14:creationId xmlns:p14="http://schemas.microsoft.com/office/powerpoint/2010/main" val="1372489508"/>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TotalTime>
  <Words>1200</Words>
  <Application>Microsoft Office PowerPoint</Application>
  <PresentationFormat>Widescreen</PresentationFormat>
  <Paragraphs>190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3</vt:lpstr>
      <vt:lpstr> HIAS Blended Learning Resource</vt:lpstr>
      <vt:lpstr>PowerPoint Presentation</vt:lpstr>
      <vt:lpstr> Interpreting data using bar charts, pictograms and tables.   </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85</cp:revision>
  <dcterms:created xsi:type="dcterms:W3CDTF">2021-01-05T11:02:27Z</dcterms:created>
  <dcterms:modified xsi:type="dcterms:W3CDTF">2021-03-11T14:41:46Z</dcterms:modified>
</cp:coreProperties>
</file>