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2" r:id="rId2"/>
    <p:sldId id="2643" r:id="rId3"/>
    <p:sldId id="2645" r:id="rId4"/>
    <p:sldId id="262" r:id="rId5"/>
    <p:sldId id="273" r:id="rId6"/>
    <p:sldId id="2637" r:id="rId7"/>
    <p:sldId id="2638" r:id="rId8"/>
    <p:sldId id="2639" r:id="rId9"/>
    <p:sldId id="2646" r:id="rId10"/>
    <p:sldId id="2641" r:id="rId11"/>
    <p:sldId id="2642"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FE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08" autoAdjust="0"/>
    <p:restoredTop sz="94660"/>
  </p:normalViewPr>
  <p:slideViewPr>
    <p:cSldViewPr snapToGrid="0">
      <p:cViewPr varScale="1">
        <p:scale>
          <a:sx n="62" d="100"/>
          <a:sy n="62" d="100"/>
        </p:scale>
        <p:origin x="28" y="4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11/03/2021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3</a:t>
            </a:r>
          </a:p>
        </p:txBody>
      </p:sp>
      <p:sp>
        <p:nvSpPr>
          <p:cNvPr id="3" name="Subtitle 2"/>
          <p:cNvSpPr>
            <a:spLocks noGrp="1"/>
          </p:cNvSpPr>
          <p:nvPr>
            <p:ph type="subTitle" idx="1"/>
          </p:nvPr>
        </p:nvSpPr>
        <p:spPr>
          <a:xfrm>
            <a:off x="1847528" y="3068960"/>
            <a:ext cx="7776864" cy="966223"/>
          </a:xfrm>
        </p:spPr>
        <p:txBody>
          <a:bodyPr>
            <a:normAutofit fontScale="92500" lnSpcReduction="10000"/>
          </a:bodyPr>
          <a:lstStyle/>
          <a:p>
            <a:pPr algn="l"/>
            <a:r>
              <a:rPr lang="en-GB" sz="2400" b="1" dirty="0">
                <a:solidFill>
                  <a:schemeClr val="tx1"/>
                </a:solidFill>
              </a:rPr>
              <a:t>Statistics 1</a:t>
            </a:r>
          </a:p>
          <a:p>
            <a:pPr marL="342900" indent="-342900" algn="l">
              <a:buFont typeface="Arial" panose="020B0604020202020204" pitchFamily="34" charset="0"/>
              <a:buChar char="•"/>
            </a:pPr>
            <a:r>
              <a:rPr lang="en-GB" sz="1800" b="1" dirty="0">
                <a:solidFill>
                  <a:schemeClr val="tx1"/>
                </a:solidFill>
              </a:rPr>
              <a:t>Solve one-step questions using information presented in scaled bar charts, pictograms and tables.</a:t>
            </a:r>
            <a:endParaRPr lang="en-GB" sz="2400" b="1" dirty="0">
              <a:solidFill>
                <a:schemeClr val="tx1"/>
              </a:solidFill>
            </a:endParaRP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3631763"/>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r>
              <a:rPr lang="en-GB" sz="1600" b="1" dirty="0">
                <a:cs typeface="Times New Roman" panose="02020603050405020304" pitchFamily="18" charset="0"/>
              </a:rPr>
              <a:t>      </a:t>
            </a:r>
            <a:r>
              <a:rPr lang="en-GB" sz="1600" dirty="0">
                <a:cs typeface="Times New Roman" panose="02020603050405020304" pitchFamily="18" charset="0"/>
              </a:rPr>
              <a:t>Remember the question is about how many </a:t>
            </a:r>
          </a:p>
          <a:p>
            <a:r>
              <a:rPr lang="en-GB" sz="1600" dirty="0">
                <a:cs typeface="Times New Roman" panose="02020603050405020304" pitchFamily="18" charset="0"/>
              </a:rPr>
              <a:t>      books each class have read in a week</a:t>
            </a:r>
          </a:p>
          <a:p>
            <a:endParaRPr lang="en-GB" b="1" dirty="0">
              <a:cs typeface="Times New Roman" panose="02020603050405020304" pitchFamily="18" charset="0"/>
            </a:endParaRPr>
          </a:p>
          <a:p>
            <a:r>
              <a:rPr lang="en-GB" b="1" dirty="0">
                <a:cs typeface="Times New Roman" panose="02020603050405020304" pitchFamily="18" charset="0"/>
              </a:rPr>
              <a:t>2. Try to solve the calculation in a </a:t>
            </a:r>
          </a:p>
          <a:p>
            <a:r>
              <a:rPr lang="en-GB" b="1" dirty="0">
                <a:cs typeface="Times New Roman" panose="02020603050405020304" pitchFamily="18" charset="0"/>
              </a:rPr>
              <a:t>    different way and see if you get the </a:t>
            </a:r>
          </a:p>
          <a:p>
            <a:r>
              <a:rPr lang="en-GB" b="1" dirty="0">
                <a:cs typeface="Times New Roman" panose="02020603050405020304" pitchFamily="18" charset="0"/>
              </a:rPr>
              <a:t>    same answer</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15" name="Group 14">
            <a:extLst>
              <a:ext uri="{FF2B5EF4-FFF2-40B4-BE49-F238E27FC236}">
                <a16:creationId xmlns:a16="http://schemas.microsoft.com/office/drawing/2014/main" id="{B582E0C7-B2C1-4B58-8297-F656AD4D5211}"/>
              </a:ext>
            </a:extLst>
          </p:cNvPr>
          <p:cNvGrpSpPr/>
          <p:nvPr/>
        </p:nvGrpSpPr>
        <p:grpSpPr>
          <a:xfrm>
            <a:off x="5407349" y="1560589"/>
            <a:ext cx="6578043" cy="5176802"/>
            <a:chOff x="5479268" y="1408854"/>
            <a:chExt cx="6578043" cy="5176802"/>
          </a:xfrm>
        </p:grpSpPr>
        <p:sp>
          <p:nvSpPr>
            <p:cNvPr id="16" name="Content Placeholder 6">
              <a:extLst>
                <a:ext uri="{FF2B5EF4-FFF2-40B4-BE49-F238E27FC236}">
                  <a16:creationId xmlns:a16="http://schemas.microsoft.com/office/drawing/2014/main" id="{1CB113F2-3F7E-4057-BA52-324B28F46625}"/>
                </a:ext>
              </a:extLst>
            </p:cNvPr>
            <p:cNvSpPr txBox="1">
              <a:spLocks/>
            </p:cNvSpPr>
            <p:nvPr/>
          </p:nvSpPr>
          <p:spPr bwMode="auto">
            <a:xfrm>
              <a:off x="5479268" y="1408854"/>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17" name="Group 16">
              <a:extLst>
                <a:ext uri="{FF2B5EF4-FFF2-40B4-BE49-F238E27FC236}">
                  <a16:creationId xmlns:a16="http://schemas.microsoft.com/office/drawing/2014/main" id="{2F7748C4-3D3E-460C-83E0-244AABE8CE37}"/>
                </a:ext>
              </a:extLst>
            </p:cNvPr>
            <p:cNvGrpSpPr/>
            <p:nvPr/>
          </p:nvGrpSpPr>
          <p:grpSpPr>
            <a:xfrm>
              <a:off x="5924550" y="2026048"/>
              <a:ext cx="5834356" cy="3792714"/>
              <a:chOff x="3178822" y="1974678"/>
              <a:chExt cx="5834356" cy="3792714"/>
            </a:xfrm>
          </p:grpSpPr>
          <p:sp>
            <p:nvSpPr>
              <p:cNvPr id="18" name="Speech Bubble: Rectangle with Corners Rounded 17">
                <a:extLst>
                  <a:ext uri="{FF2B5EF4-FFF2-40B4-BE49-F238E27FC236}">
                    <a16:creationId xmlns:a16="http://schemas.microsoft.com/office/drawing/2014/main" id="{8E5C1461-8308-4BB1-B93D-6EB4B74A8E4C}"/>
                  </a:ext>
                </a:extLst>
              </p:cNvPr>
              <p:cNvSpPr/>
              <p:nvPr/>
            </p:nvSpPr>
            <p:spPr>
              <a:xfrm>
                <a:off x="3178822" y="1974678"/>
                <a:ext cx="5834356" cy="3792714"/>
              </a:xfrm>
              <a:prstGeom prst="wedgeRoundRect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a:extLst>
                  <a:ext uri="{FF2B5EF4-FFF2-40B4-BE49-F238E27FC236}">
                    <a16:creationId xmlns:a16="http://schemas.microsoft.com/office/drawing/2014/main" id="{42AC7053-AC03-4A4D-9D01-74C598AAD627}"/>
                  </a:ext>
                </a:extLst>
              </p:cNvPr>
              <p:cNvPicPr>
                <a:picLocks noChangeAspect="1"/>
              </p:cNvPicPr>
              <p:nvPr/>
            </p:nvPicPr>
            <p:blipFill>
              <a:blip r:embed="rId2"/>
              <a:stretch>
                <a:fillRect/>
              </a:stretch>
            </p:blipFill>
            <p:spPr>
              <a:xfrm>
                <a:off x="3404746" y="2585118"/>
                <a:ext cx="5499189" cy="2571834"/>
              </a:xfrm>
              <a:prstGeom prst="rect">
                <a:avLst/>
              </a:prstGeom>
            </p:spPr>
          </p:pic>
          <p:pic>
            <p:nvPicPr>
              <p:cNvPr id="20" name="Picture 19">
                <a:extLst>
                  <a:ext uri="{FF2B5EF4-FFF2-40B4-BE49-F238E27FC236}">
                    <a16:creationId xmlns:a16="http://schemas.microsoft.com/office/drawing/2014/main" id="{09D40388-F9CC-46D4-B8D7-4A6CAA336D47}"/>
                  </a:ext>
                </a:extLst>
              </p:cNvPr>
              <p:cNvPicPr>
                <a:picLocks noChangeAspect="1"/>
              </p:cNvPicPr>
              <p:nvPr/>
            </p:nvPicPr>
            <p:blipFill>
              <a:blip r:embed="rId3"/>
              <a:stretch>
                <a:fillRect/>
              </a:stretch>
            </p:blipFill>
            <p:spPr>
              <a:xfrm>
                <a:off x="7986047" y="3976098"/>
                <a:ext cx="794522" cy="760713"/>
              </a:xfrm>
              <a:prstGeom prst="rect">
                <a:avLst/>
              </a:prstGeom>
            </p:spPr>
          </p:pic>
        </p:grpSp>
      </p:grpSp>
    </p:spTree>
    <p:extLst>
      <p:ext uri="{BB962C8B-B14F-4D97-AF65-F5344CB8AC3E}">
        <p14:creationId xmlns:p14="http://schemas.microsoft.com/office/powerpoint/2010/main" val="238481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20" name="Group 19">
            <a:extLst>
              <a:ext uri="{FF2B5EF4-FFF2-40B4-BE49-F238E27FC236}">
                <a16:creationId xmlns:a16="http://schemas.microsoft.com/office/drawing/2014/main" id="{647CCA56-C9CE-470A-979B-3A6346DF0CA7}"/>
              </a:ext>
            </a:extLst>
          </p:cNvPr>
          <p:cNvGrpSpPr/>
          <p:nvPr/>
        </p:nvGrpSpPr>
        <p:grpSpPr>
          <a:xfrm>
            <a:off x="5280260" y="1639608"/>
            <a:ext cx="6578043" cy="5176802"/>
            <a:chOff x="5479268" y="1408854"/>
            <a:chExt cx="6578043" cy="5176802"/>
          </a:xfrm>
        </p:grpSpPr>
        <p:sp>
          <p:nvSpPr>
            <p:cNvPr id="21" name="Content Placeholder 6">
              <a:extLst>
                <a:ext uri="{FF2B5EF4-FFF2-40B4-BE49-F238E27FC236}">
                  <a16:creationId xmlns:a16="http://schemas.microsoft.com/office/drawing/2014/main" id="{3E0FDE72-B66C-4C23-BC1B-F9B085C445FE}"/>
                </a:ext>
              </a:extLst>
            </p:cNvPr>
            <p:cNvSpPr txBox="1">
              <a:spLocks/>
            </p:cNvSpPr>
            <p:nvPr/>
          </p:nvSpPr>
          <p:spPr bwMode="auto">
            <a:xfrm>
              <a:off x="5479268" y="1408854"/>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22" name="Group 21">
              <a:extLst>
                <a:ext uri="{FF2B5EF4-FFF2-40B4-BE49-F238E27FC236}">
                  <a16:creationId xmlns:a16="http://schemas.microsoft.com/office/drawing/2014/main" id="{EE2BEC26-A6E1-4E0E-A683-29DD58999DCE}"/>
                </a:ext>
              </a:extLst>
            </p:cNvPr>
            <p:cNvGrpSpPr/>
            <p:nvPr/>
          </p:nvGrpSpPr>
          <p:grpSpPr>
            <a:xfrm>
              <a:off x="5924550" y="2026048"/>
              <a:ext cx="5834356" cy="3792714"/>
              <a:chOff x="3178822" y="1974678"/>
              <a:chExt cx="5834356" cy="3792714"/>
            </a:xfrm>
          </p:grpSpPr>
          <p:sp>
            <p:nvSpPr>
              <p:cNvPr id="32" name="Speech Bubble: Rectangle with Corners Rounded 31">
                <a:extLst>
                  <a:ext uri="{FF2B5EF4-FFF2-40B4-BE49-F238E27FC236}">
                    <a16:creationId xmlns:a16="http://schemas.microsoft.com/office/drawing/2014/main" id="{8E11D402-14EB-4355-8DEF-4FE58E997121}"/>
                  </a:ext>
                </a:extLst>
              </p:cNvPr>
              <p:cNvSpPr/>
              <p:nvPr/>
            </p:nvSpPr>
            <p:spPr>
              <a:xfrm>
                <a:off x="3178822" y="1974678"/>
                <a:ext cx="5834356" cy="3792714"/>
              </a:xfrm>
              <a:prstGeom prst="wedgeRoundRect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3" name="Picture 32">
                <a:extLst>
                  <a:ext uri="{FF2B5EF4-FFF2-40B4-BE49-F238E27FC236}">
                    <a16:creationId xmlns:a16="http://schemas.microsoft.com/office/drawing/2014/main" id="{4B726D5C-66A5-4595-A747-B6F84A6BCD18}"/>
                  </a:ext>
                </a:extLst>
              </p:cNvPr>
              <p:cNvPicPr>
                <a:picLocks noChangeAspect="1"/>
              </p:cNvPicPr>
              <p:nvPr/>
            </p:nvPicPr>
            <p:blipFill>
              <a:blip r:embed="rId2"/>
              <a:stretch>
                <a:fillRect/>
              </a:stretch>
            </p:blipFill>
            <p:spPr>
              <a:xfrm>
                <a:off x="3404746" y="2585118"/>
                <a:ext cx="5499189" cy="2571834"/>
              </a:xfrm>
              <a:prstGeom prst="rect">
                <a:avLst/>
              </a:prstGeom>
            </p:spPr>
          </p:pic>
          <p:pic>
            <p:nvPicPr>
              <p:cNvPr id="34" name="Picture 33">
                <a:extLst>
                  <a:ext uri="{FF2B5EF4-FFF2-40B4-BE49-F238E27FC236}">
                    <a16:creationId xmlns:a16="http://schemas.microsoft.com/office/drawing/2014/main" id="{CD63DAB2-5C3F-484B-9123-8915B495A98E}"/>
                  </a:ext>
                </a:extLst>
              </p:cNvPr>
              <p:cNvPicPr>
                <a:picLocks noChangeAspect="1"/>
              </p:cNvPicPr>
              <p:nvPr/>
            </p:nvPicPr>
            <p:blipFill>
              <a:blip r:embed="rId3"/>
              <a:stretch>
                <a:fillRect/>
              </a:stretch>
            </p:blipFill>
            <p:spPr>
              <a:xfrm>
                <a:off x="7986047" y="3976098"/>
                <a:ext cx="794522" cy="760713"/>
              </a:xfrm>
              <a:prstGeom prst="rect">
                <a:avLst/>
              </a:prstGeom>
            </p:spPr>
          </p:pic>
        </p:grpSp>
      </p:grpSp>
      <p:grpSp>
        <p:nvGrpSpPr>
          <p:cNvPr id="6" name="Group 5">
            <a:extLst>
              <a:ext uri="{FF2B5EF4-FFF2-40B4-BE49-F238E27FC236}">
                <a16:creationId xmlns:a16="http://schemas.microsoft.com/office/drawing/2014/main" id="{86399286-8A48-4B08-9456-BE254055C614}"/>
              </a:ext>
            </a:extLst>
          </p:cNvPr>
          <p:cNvGrpSpPr/>
          <p:nvPr/>
        </p:nvGrpSpPr>
        <p:grpSpPr>
          <a:xfrm>
            <a:off x="7515893" y="1187363"/>
            <a:ext cx="2370334" cy="1464030"/>
            <a:chOff x="5448300" y="3028950"/>
            <a:chExt cx="2370334" cy="1464030"/>
          </a:xfrm>
        </p:grpSpPr>
        <p:pic>
          <p:nvPicPr>
            <p:cNvPr id="4" name="Picture 3">
              <a:extLst>
                <a:ext uri="{FF2B5EF4-FFF2-40B4-BE49-F238E27FC236}">
                  <a16:creationId xmlns:a16="http://schemas.microsoft.com/office/drawing/2014/main" id="{4CBFC431-9FFE-4FAB-BDCF-C96FBF448782}"/>
                </a:ext>
              </a:extLst>
            </p:cNvPr>
            <p:cNvPicPr>
              <a:picLocks noChangeAspect="1"/>
            </p:cNvPicPr>
            <p:nvPr/>
          </p:nvPicPr>
          <p:blipFill>
            <a:blip r:embed="rId4"/>
            <a:stretch>
              <a:fillRect/>
            </a:stretch>
          </p:blipFill>
          <p:spPr>
            <a:xfrm>
              <a:off x="5448300" y="3028950"/>
              <a:ext cx="2370334" cy="1464030"/>
            </a:xfrm>
            <a:prstGeom prst="rect">
              <a:avLst/>
            </a:prstGeom>
          </p:spPr>
        </p:pic>
        <p:sp>
          <p:nvSpPr>
            <p:cNvPr id="5" name="TextBox 4">
              <a:extLst>
                <a:ext uri="{FF2B5EF4-FFF2-40B4-BE49-F238E27FC236}">
                  <a16:creationId xmlns:a16="http://schemas.microsoft.com/office/drawing/2014/main" id="{644C5B4B-5C9D-4A00-A967-34B3BDF72B76}"/>
                </a:ext>
              </a:extLst>
            </p:cNvPr>
            <p:cNvSpPr txBox="1"/>
            <p:nvPr/>
          </p:nvSpPr>
          <p:spPr>
            <a:xfrm>
              <a:off x="6597281" y="3698697"/>
              <a:ext cx="1005595" cy="646331"/>
            </a:xfrm>
            <a:prstGeom prst="rect">
              <a:avLst/>
            </a:prstGeom>
            <a:solidFill>
              <a:schemeClr val="accent3">
                <a:lumMod val="40000"/>
                <a:lumOff val="60000"/>
              </a:schemeClr>
            </a:solidFill>
          </p:spPr>
          <p:txBody>
            <a:bodyPr wrap="square" rtlCol="0">
              <a:spAutoFit/>
            </a:bodyPr>
            <a:lstStyle/>
            <a:p>
              <a:r>
                <a:rPr lang="en-GB" b="1" dirty="0">
                  <a:solidFill>
                    <a:srgbClr val="FF0000"/>
                  </a:solidFill>
                </a:rPr>
                <a:t>10 books</a:t>
              </a:r>
            </a:p>
          </p:txBody>
        </p:sp>
      </p:grpSp>
      <p:sp>
        <p:nvSpPr>
          <p:cNvPr id="9" name="Rectangle 8">
            <a:extLst>
              <a:ext uri="{FF2B5EF4-FFF2-40B4-BE49-F238E27FC236}">
                <a16:creationId xmlns:a16="http://schemas.microsoft.com/office/drawing/2014/main" id="{3B581D38-059D-4A24-BBB1-2442C178C4FB}"/>
              </a:ext>
            </a:extLst>
          </p:cNvPr>
          <p:cNvSpPr/>
          <p:nvPr/>
        </p:nvSpPr>
        <p:spPr>
          <a:xfrm>
            <a:off x="10487638" y="3047319"/>
            <a:ext cx="963017" cy="8880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123064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944691" y="1264074"/>
            <a:ext cx="8918499" cy="580926"/>
          </a:xfrm>
        </p:spPr>
        <p:txBody>
          <a:bodyPr>
            <a:normAutofit fontScale="90000"/>
          </a:bodyPr>
          <a:lstStyle/>
          <a:p>
            <a:pPr algn="l"/>
            <a:br>
              <a:rPr lang="en-GB" sz="2800" b="1" dirty="0">
                <a:solidFill>
                  <a:schemeClr val="tx1"/>
                </a:solidFill>
              </a:rPr>
            </a:br>
            <a:r>
              <a:rPr lang="en-GB" sz="2800" b="1" dirty="0"/>
              <a:t>Solving one-step questions using information presented in scaled bar charts, pictograms and tables.</a:t>
            </a:r>
            <a:br>
              <a:rPr lang="en-GB" sz="3600" b="1" dirty="0">
                <a:solidFill>
                  <a:schemeClr val="tx1"/>
                </a:solidFill>
              </a:rPr>
            </a:br>
            <a:br>
              <a:rPr lang="en-GB" sz="2800" dirty="0">
                <a:solidFill>
                  <a:schemeClr val="tx1"/>
                </a:solidFill>
              </a:rPr>
            </a:br>
            <a:br>
              <a:rPr lang="en-GB" sz="2800" b="1" dirty="0">
                <a:solidFill>
                  <a:schemeClr val="tx1"/>
                </a:solidFill>
              </a:rPr>
            </a:br>
            <a:endParaRPr lang="en-GB" sz="2800" b="1" dirty="0"/>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15" name="Group 14">
            <a:extLst>
              <a:ext uri="{FF2B5EF4-FFF2-40B4-BE49-F238E27FC236}">
                <a16:creationId xmlns:a16="http://schemas.microsoft.com/office/drawing/2014/main" id="{C3094DC1-DAA4-43D2-AF84-DA2855E3CF21}"/>
              </a:ext>
            </a:extLst>
          </p:cNvPr>
          <p:cNvGrpSpPr/>
          <p:nvPr/>
        </p:nvGrpSpPr>
        <p:grpSpPr>
          <a:xfrm>
            <a:off x="3178822" y="1974678"/>
            <a:ext cx="5834356" cy="3792714"/>
            <a:chOff x="3178822" y="1974678"/>
            <a:chExt cx="5834356" cy="3792714"/>
          </a:xfrm>
        </p:grpSpPr>
        <p:sp>
          <p:nvSpPr>
            <p:cNvPr id="11" name="Speech Bubble: Rectangle with Corners Rounded 10">
              <a:extLst>
                <a:ext uri="{FF2B5EF4-FFF2-40B4-BE49-F238E27FC236}">
                  <a16:creationId xmlns:a16="http://schemas.microsoft.com/office/drawing/2014/main" id="{9D487693-2DF4-453B-BBEE-CAE6FC3C3F12}"/>
                </a:ext>
              </a:extLst>
            </p:cNvPr>
            <p:cNvSpPr/>
            <p:nvPr/>
          </p:nvSpPr>
          <p:spPr>
            <a:xfrm>
              <a:off x="3178822" y="1974678"/>
              <a:ext cx="5834356" cy="3792714"/>
            </a:xfrm>
            <a:prstGeom prst="wedgeRoundRect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a:extLst>
                <a:ext uri="{FF2B5EF4-FFF2-40B4-BE49-F238E27FC236}">
                  <a16:creationId xmlns:a16="http://schemas.microsoft.com/office/drawing/2014/main" id="{997B57FA-8ABA-41E5-8BFC-3392660B5202}"/>
                </a:ext>
              </a:extLst>
            </p:cNvPr>
            <p:cNvPicPr>
              <a:picLocks noChangeAspect="1"/>
            </p:cNvPicPr>
            <p:nvPr/>
          </p:nvPicPr>
          <p:blipFill>
            <a:blip r:embed="rId2"/>
            <a:stretch>
              <a:fillRect/>
            </a:stretch>
          </p:blipFill>
          <p:spPr>
            <a:xfrm>
              <a:off x="3404746" y="2585118"/>
              <a:ext cx="5499189" cy="2571834"/>
            </a:xfrm>
            <a:prstGeom prst="rect">
              <a:avLst/>
            </a:prstGeom>
          </p:spPr>
        </p:pic>
        <p:pic>
          <p:nvPicPr>
            <p:cNvPr id="17" name="Picture 16">
              <a:extLst>
                <a:ext uri="{FF2B5EF4-FFF2-40B4-BE49-F238E27FC236}">
                  <a16:creationId xmlns:a16="http://schemas.microsoft.com/office/drawing/2014/main" id="{55852F81-A4C4-4583-BE21-B78620F2F743}"/>
                </a:ext>
              </a:extLst>
            </p:cNvPr>
            <p:cNvPicPr>
              <a:picLocks noChangeAspect="1"/>
            </p:cNvPicPr>
            <p:nvPr/>
          </p:nvPicPr>
          <p:blipFill>
            <a:blip r:embed="rId3"/>
            <a:stretch>
              <a:fillRect/>
            </a:stretch>
          </p:blipFill>
          <p:spPr>
            <a:xfrm>
              <a:off x="7986047" y="3976098"/>
              <a:ext cx="794522" cy="760713"/>
            </a:xfrm>
            <a:prstGeom prst="rect">
              <a:avLst/>
            </a:prstGeom>
          </p:spPr>
        </p:pic>
      </p:grpSp>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050616" y="895018"/>
            <a:ext cx="4816110" cy="409461"/>
          </a:xfrm>
        </p:spPr>
        <p:txBody>
          <a:bodyPr>
            <a:normAutofit fontScale="90000"/>
          </a:bodyPr>
          <a:lstStyle/>
          <a:p>
            <a:pPr algn="l"/>
            <a:r>
              <a:rPr lang="en-GB" sz="2800" b="1" dirty="0"/>
              <a:t>Understand the problem</a:t>
            </a:r>
          </a:p>
        </p:txBody>
      </p:sp>
      <p:sp>
        <p:nvSpPr>
          <p:cNvPr id="10" name="TextBox 9">
            <a:extLst>
              <a:ext uri="{FF2B5EF4-FFF2-40B4-BE49-F238E27FC236}">
                <a16:creationId xmlns:a16="http://schemas.microsoft.com/office/drawing/2014/main" id="{4354E2B1-015F-49CE-9770-4DDD36444C69}"/>
              </a:ext>
            </a:extLst>
          </p:cNvPr>
          <p:cNvSpPr txBox="1"/>
          <p:nvPr/>
        </p:nvSpPr>
        <p:spPr>
          <a:xfrm>
            <a:off x="280505" y="1379326"/>
            <a:ext cx="4976122" cy="5262979"/>
          </a:xfrm>
          <a:prstGeom prst="rect">
            <a:avLst/>
          </a:prstGeom>
          <a:solidFill>
            <a:schemeClr val="accent5">
              <a:lumMod val="20000"/>
              <a:lumOff val="80000"/>
            </a:schemeClr>
          </a:solidFill>
        </p:spPr>
        <p:txBody>
          <a:bodyPr wrap="square" rtlCol="0">
            <a:spAutoFit/>
          </a:bodyPr>
          <a:lstStyle/>
          <a:p>
            <a:r>
              <a:rPr lang="en-GB" sz="1600" i="1" dirty="0"/>
              <a:t>This problem is about classes recording how many books they read in a week.</a:t>
            </a:r>
          </a:p>
          <a:p>
            <a:endParaRPr lang="en-GB" sz="1600" i="1" dirty="0"/>
          </a:p>
          <a:p>
            <a:r>
              <a:rPr lang="en-GB" sz="1600" b="1" i="1" dirty="0"/>
              <a:t>Key Fact: There are 4 classes represented on the pictogram.  The number of books are represented in groups of 5</a:t>
            </a:r>
          </a:p>
          <a:p>
            <a:r>
              <a:rPr lang="en-GB" sz="1600" i="1" dirty="0"/>
              <a:t>Have to calculate how many books each class read</a:t>
            </a:r>
          </a:p>
          <a:p>
            <a:endParaRPr lang="en-GB" sz="1600" i="1" dirty="0"/>
          </a:p>
          <a:p>
            <a:r>
              <a:rPr lang="en-GB" sz="1600" b="1" i="1" dirty="0"/>
              <a:t>Which class read the most books?</a:t>
            </a:r>
          </a:p>
          <a:p>
            <a:r>
              <a:rPr lang="en-GB" sz="1600" i="1" dirty="0"/>
              <a:t>Have to calculate which class read the greatest number of books</a:t>
            </a:r>
          </a:p>
          <a:p>
            <a:endParaRPr lang="en-GB" sz="1600" b="1" i="1" dirty="0"/>
          </a:p>
          <a:p>
            <a:r>
              <a:rPr lang="en-GB" sz="1600" b="1" i="1" dirty="0"/>
              <a:t>Which class read the least books?</a:t>
            </a:r>
          </a:p>
          <a:p>
            <a:r>
              <a:rPr lang="en-GB" sz="1600" i="1" dirty="0"/>
              <a:t>Have to calculate which class read the least number of books</a:t>
            </a:r>
          </a:p>
          <a:p>
            <a:endParaRPr lang="en-GB" sz="1600" i="1" dirty="0"/>
          </a:p>
          <a:p>
            <a:r>
              <a:rPr lang="en-GB" sz="1600" b="1" i="1" dirty="0"/>
              <a:t>How many more books did Class 4 read than Class 2?</a:t>
            </a:r>
          </a:p>
          <a:p>
            <a:r>
              <a:rPr lang="en-GB" sz="1600" i="1" dirty="0"/>
              <a:t>Have to find the difference between the number of books Class 4 read compared to Class 2</a:t>
            </a:r>
          </a:p>
          <a:p>
            <a:endParaRPr lang="en-GB" sz="1600" i="1" dirty="0"/>
          </a:p>
        </p:txBody>
      </p:sp>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4" name="Group 3">
            <a:extLst>
              <a:ext uri="{FF2B5EF4-FFF2-40B4-BE49-F238E27FC236}">
                <a16:creationId xmlns:a16="http://schemas.microsoft.com/office/drawing/2014/main" id="{0023F07B-1CD5-40B8-9FD4-07EF1B17E24C}"/>
              </a:ext>
            </a:extLst>
          </p:cNvPr>
          <p:cNvGrpSpPr/>
          <p:nvPr/>
        </p:nvGrpSpPr>
        <p:grpSpPr>
          <a:xfrm>
            <a:off x="5479268" y="1408854"/>
            <a:ext cx="6578043" cy="5176802"/>
            <a:chOff x="5479268" y="1408854"/>
            <a:chExt cx="6578043" cy="5176802"/>
          </a:xfrm>
        </p:grpSpPr>
        <p:sp>
          <p:nvSpPr>
            <p:cNvPr id="15" name="Content Placeholder 6">
              <a:extLst>
                <a:ext uri="{FF2B5EF4-FFF2-40B4-BE49-F238E27FC236}">
                  <a16:creationId xmlns:a16="http://schemas.microsoft.com/office/drawing/2014/main" id="{A34D55C8-23E5-4F90-8A71-41D0A2940D3D}"/>
                </a:ext>
              </a:extLst>
            </p:cNvPr>
            <p:cNvSpPr txBox="1">
              <a:spLocks/>
            </p:cNvSpPr>
            <p:nvPr/>
          </p:nvSpPr>
          <p:spPr bwMode="auto">
            <a:xfrm>
              <a:off x="5479268" y="1408854"/>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22" name="Group 21">
              <a:extLst>
                <a:ext uri="{FF2B5EF4-FFF2-40B4-BE49-F238E27FC236}">
                  <a16:creationId xmlns:a16="http://schemas.microsoft.com/office/drawing/2014/main" id="{F87CC7E4-1CEF-403B-8885-E98636DECDC7}"/>
                </a:ext>
              </a:extLst>
            </p:cNvPr>
            <p:cNvGrpSpPr/>
            <p:nvPr/>
          </p:nvGrpSpPr>
          <p:grpSpPr>
            <a:xfrm>
              <a:off x="5924550" y="2026048"/>
              <a:ext cx="5834356" cy="3792714"/>
              <a:chOff x="3178822" y="1974678"/>
              <a:chExt cx="5834356" cy="3792714"/>
            </a:xfrm>
          </p:grpSpPr>
          <p:sp>
            <p:nvSpPr>
              <p:cNvPr id="23" name="Speech Bubble: Rectangle with Corners Rounded 22">
                <a:extLst>
                  <a:ext uri="{FF2B5EF4-FFF2-40B4-BE49-F238E27FC236}">
                    <a16:creationId xmlns:a16="http://schemas.microsoft.com/office/drawing/2014/main" id="{17BB903F-12E4-47DD-ADD5-BDD94F249680}"/>
                  </a:ext>
                </a:extLst>
              </p:cNvPr>
              <p:cNvSpPr/>
              <p:nvPr/>
            </p:nvSpPr>
            <p:spPr>
              <a:xfrm>
                <a:off x="3178822" y="1974678"/>
                <a:ext cx="5834356" cy="3792714"/>
              </a:xfrm>
              <a:prstGeom prst="wedgeRoundRect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4" name="Picture 23">
                <a:extLst>
                  <a:ext uri="{FF2B5EF4-FFF2-40B4-BE49-F238E27FC236}">
                    <a16:creationId xmlns:a16="http://schemas.microsoft.com/office/drawing/2014/main" id="{3FCB2C37-071D-46E5-AE72-1F1953E36067}"/>
                  </a:ext>
                </a:extLst>
              </p:cNvPr>
              <p:cNvPicPr>
                <a:picLocks noChangeAspect="1"/>
              </p:cNvPicPr>
              <p:nvPr/>
            </p:nvPicPr>
            <p:blipFill>
              <a:blip r:embed="rId2"/>
              <a:stretch>
                <a:fillRect/>
              </a:stretch>
            </p:blipFill>
            <p:spPr>
              <a:xfrm>
                <a:off x="3404746" y="2585118"/>
                <a:ext cx="5499189" cy="2571834"/>
              </a:xfrm>
              <a:prstGeom prst="rect">
                <a:avLst/>
              </a:prstGeom>
            </p:spPr>
          </p:pic>
          <p:pic>
            <p:nvPicPr>
              <p:cNvPr id="25" name="Picture 24">
                <a:extLst>
                  <a:ext uri="{FF2B5EF4-FFF2-40B4-BE49-F238E27FC236}">
                    <a16:creationId xmlns:a16="http://schemas.microsoft.com/office/drawing/2014/main" id="{D3CCAE0F-7CC0-412F-BD9E-8684EDA89C0B}"/>
                  </a:ext>
                </a:extLst>
              </p:cNvPr>
              <p:cNvPicPr>
                <a:picLocks noChangeAspect="1"/>
              </p:cNvPicPr>
              <p:nvPr/>
            </p:nvPicPr>
            <p:blipFill>
              <a:blip r:embed="rId3"/>
              <a:stretch>
                <a:fillRect/>
              </a:stretch>
            </p:blipFill>
            <p:spPr>
              <a:xfrm>
                <a:off x="7986047" y="3976098"/>
                <a:ext cx="794522" cy="760713"/>
              </a:xfrm>
              <a:prstGeom prst="rect">
                <a:avLst/>
              </a:prstGeom>
            </p:spPr>
          </p:pic>
        </p:grpSp>
      </p:grpSp>
    </p:spTree>
    <p:extLst>
      <p:ext uri="{BB962C8B-B14F-4D97-AF65-F5344CB8AC3E}">
        <p14:creationId xmlns:p14="http://schemas.microsoft.com/office/powerpoint/2010/main" val="564609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anim calcmode="lin" valueType="num">
                                      <p:cBhvr additive="base">
                                        <p:cTn id="13"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anim calcmode="lin" valueType="num">
                                      <p:cBhvr additive="base">
                                        <p:cTn id="17"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0">
                                            <p:txEl>
                                              <p:pRg st="5" end="5"/>
                                            </p:txEl>
                                          </p:spTgt>
                                        </p:tgtEl>
                                        <p:attrNameLst>
                                          <p:attrName>style.visibility</p:attrName>
                                        </p:attrNameLst>
                                      </p:cBhvr>
                                      <p:to>
                                        <p:strVal val="visible"/>
                                      </p:to>
                                    </p:set>
                                    <p:anim calcmode="lin" valueType="num">
                                      <p:cBhvr additive="base">
                                        <p:cTn id="23"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0">
                                            <p:txEl>
                                              <p:pRg st="6" end="6"/>
                                            </p:txEl>
                                          </p:spTgt>
                                        </p:tgtEl>
                                        <p:attrNameLst>
                                          <p:attrName>style.visibility</p:attrName>
                                        </p:attrNameLst>
                                      </p:cBhvr>
                                      <p:to>
                                        <p:strVal val="visible"/>
                                      </p:to>
                                    </p:set>
                                    <p:anim calcmode="lin" valueType="num">
                                      <p:cBhvr additive="base">
                                        <p:cTn id="29" dur="500" fill="hold"/>
                                        <p:tgtEl>
                                          <p:spTgt spid="10">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0">
                                            <p:txEl>
                                              <p:pRg st="8" end="8"/>
                                            </p:txEl>
                                          </p:spTgt>
                                        </p:tgtEl>
                                        <p:attrNameLst>
                                          <p:attrName>style.visibility</p:attrName>
                                        </p:attrNameLst>
                                      </p:cBhvr>
                                      <p:to>
                                        <p:strVal val="visible"/>
                                      </p:to>
                                    </p:set>
                                    <p:anim calcmode="lin" valueType="num">
                                      <p:cBhvr additive="base">
                                        <p:cTn id="35" dur="500" fill="hold"/>
                                        <p:tgtEl>
                                          <p:spTgt spid="10">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0">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0">
                                            <p:txEl>
                                              <p:pRg st="9" end="9"/>
                                            </p:txEl>
                                          </p:spTgt>
                                        </p:tgtEl>
                                        <p:attrNameLst>
                                          <p:attrName>style.visibility</p:attrName>
                                        </p:attrNameLst>
                                      </p:cBhvr>
                                      <p:to>
                                        <p:strVal val="visible"/>
                                      </p:to>
                                    </p:set>
                                    <p:anim calcmode="lin" valueType="num">
                                      <p:cBhvr additive="base">
                                        <p:cTn id="41" dur="500" fill="hold"/>
                                        <p:tgtEl>
                                          <p:spTgt spid="10">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0">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0">
                                            <p:txEl>
                                              <p:pRg st="11" end="11"/>
                                            </p:txEl>
                                          </p:spTgt>
                                        </p:tgtEl>
                                        <p:attrNameLst>
                                          <p:attrName>style.visibility</p:attrName>
                                        </p:attrNameLst>
                                      </p:cBhvr>
                                      <p:to>
                                        <p:strVal val="visible"/>
                                      </p:to>
                                    </p:set>
                                    <p:anim calcmode="lin" valueType="num">
                                      <p:cBhvr additive="base">
                                        <p:cTn id="47" dur="500" fill="hold"/>
                                        <p:tgtEl>
                                          <p:spTgt spid="10">
                                            <p:txEl>
                                              <p:pRg st="11" end="11"/>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0">
                                            <p:txEl>
                                              <p:pRg st="11" end="11"/>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10">
                                            <p:txEl>
                                              <p:pRg st="12" end="12"/>
                                            </p:txEl>
                                          </p:spTgt>
                                        </p:tgtEl>
                                        <p:attrNameLst>
                                          <p:attrName>style.visibility</p:attrName>
                                        </p:attrNameLst>
                                      </p:cBhvr>
                                      <p:to>
                                        <p:strVal val="visible"/>
                                      </p:to>
                                    </p:set>
                                    <p:anim calcmode="lin" valueType="num">
                                      <p:cBhvr additive="base">
                                        <p:cTn id="51" dur="500" fill="hold"/>
                                        <p:tgtEl>
                                          <p:spTgt spid="10">
                                            <p:txEl>
                                              <p:pRg st="12" end="12"/>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10">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533091" y="1535698"/>
            <a:ext cx="4518053" cy="5016758"/>
          </a:xfrm>
          <a:prstGeom prst="rect">
            <a:avLst/>
          </a:prstGeom>
          <a:solidFill>
            <a:schemeClr val="accent5">
              <a:lumMod val="20000"/>
              <a:lumOff val="80000"/>
            </a:schemeClr>
          </a:solidFill>
        </p:spPr>
        <p:txBody>
          <a:bodyPr wrap="square" rtlCol="0">
            <a:spAutoFit/>
          </a:bodyPr>
          <a:lstStyle/>
          <a:p>
            <a:r>
              <a:rPr lang="en-GB" sz="1600" b="1" dirty="0"/>
              <a:t>Step 1: Know that there are 4 classes represented on the pictogram.  The number of books are represented in groups of 5</a:t>
            </a:r>
          </a:p>
          <a:p>
            <a:endParaRPr lang="en-GB" sz="1600" b="1" dirty="0"/>
          </a:p>
          <a:p>
            <a:endParaRPr lang="en-GB" sz="1600" b="1" dirty="0"/>
          </a:p>
          <a:p>
            <a:r>
              <a:rPr lang="en-GB" sz="1600" b="1" dirty="0">
                <a:cs typeface="Times New Roman" panose="02020603050405020304" pitchFamily="18" charset="0"/>
              </a:rPr>
              <a:t>Step 2:  </a:t>
            </a:r>
            <a:r>
              <a:rPr lang="en-GB" sz="1600" b="1" dirty="0"/>
              <a:t>Calculate how many books each class have read (use 5x tables facts)</a:t>
            </a:r>
          </a:p>
          <a:p>
            <a:endParaRPr lang="en-GB" sz="1600" b="1" dirty="0">
              <a:cs typeface="Times New Roman" panose="02020603050405020304" pitchFamily="18" charset="0"/>
            </a:endParaRPr>
          </a:p>
          <a:p>
            <a:endParaRPr lang="en-GB" sz="1600" b="1" dirty="0">
              <a:cs typeface="Times New Roman" panose="02020603050405020304" pitchFamily="18" charset="0"/>
            </a:endParaRPr>
          </a:p>
          <a:p>
            <a:r>
              <a:rPr lang="en-GB" sz="1600" b="1" dirty="0">
                <a:cs typeface="Times New Roman" panose="02020603050405020304" pitchFamily="18" charset="0"/>
              </a:rPr>
              <a:t>Step 3:  </a:t>
            </a:r>
            <a:r>
              <a:rPr lang="en-GB" sz="1600" b="1" dirty="0"/>
              <a:t>Which class read the most books?</a:t>
            </a:r>
          </a:p>
          <a:p>
            <a:endParaRPr lang="en-GB" sz="1600" b="1" dirty="0"/>
          </a:p>
          <a:p>
            <a:endParaRPr lang="en-GB" sz="1600" b="1" dirty="0"/>
          </a:p>
          <a:p>
            <a:r>
              <a:rPr lang="en-GB" sz="1600" b="1" dirty="0"/>
              <a:t>Step 4:  Which class read the least books?</a:t>
            </a:r>
          </a:p>
          <a:p>
            <a:endParaRPr lang="en-GB" sz="1600" b="1" dirty="0"/>
          </a:p>
          <a:p>
            <a:endParaRPr lang="en-GB" sz="1600" b="1" dirty="0"/>
          </a:p>
          <a:p>
            <a:r>
              <a:rPr lang="en-GB" sz="1600" b="1" dirty="0">
                <a:cs typeface="Times New Roman" panose="02020603050405020304" pitchFamily="18" charset="0"/>
              </a:rPr>
              <a:t>Step 5:  </a:t>
            </a:r>
            <a:r>
              <a:rPr lang="en-GB" sz="1600" b="1" dirty="0"/>
              <a:t>How many more books did Class 4 read than Class 2?</a:t>
            </a:r>
          </a:p>
          <a:p>
            <a:r>
              <a:rPr lang="en-GB" sz="1600" dirty="0"/>
              <a:t>Have to find the difference between the number of books Class 4 read compared to Class 2</a:t>
            </a:r>
          </a:p>
          <a:p>
            <a:endParaRPr lang="en-GB" sz="1600" dirty="0"/>
          </a:p>
        </p:txBody>
      </p:sp>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22" name="Group 21">
            <a:extLst>
              <a:ext uri="{FF2B5EF4-FFF2-40B4-BE49-F238E27FC236}">
                <a16:creationId xmlns:a16="http://schemas.microsoft.com/office/drawing/2014/main" id="{F38F9063-F074-48C7-83C2-E7AFABD87BFB}"/>
              </a:ext>
            </a:extLst>
          </p:cNvPr>
          <p:cNvGrpSpPr/>
          <p:nvPr/>
        </p:nvGrpSpPr>
        <p:grpSpPr>
          <a:xfrm>
            <a:off x="5273785" y="1375654"/>
            <a:ext cx="6578043" cy="5176802"/>
            <a:chOff x="5479268" y="1408854"/>
            <a:chExt cx="6578043" cy="5176802"/>
          </a:xfrm>
        </p:grpSpPr>
        <p:sp>
          <p:nvSpPr>
            <p:cNvPr id="25" name="Content Placeholder 6">
              <a:extLst>
                <a:ext uri="{FF2B5EF4-FFF2-40B4-BE49-F238E27FC236}">
                  <a16:creationId xmlns:a16="http://schemas.microsoft.com/office/drawing/2014/main" id="{2A225CC3-1328-4828-9070-EF90FCC7AD9C}"/>
                </a:ext>
              </a:extLst>
            </p:cNvPr>
            <p:cNvSpPr txBox="1">
              <a:spLocks/>
            </p:cNvSpPr>
            <p:nvPr/>
          </p:nvSpPr>
          <p:spPr bwMode="auto">
            <a:xfrm>
              <a:off x="5479268" y="1408854"/>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26" name="Group 25">
              <a:extLst>
                <a:ext uri="{FF2B5EF4-FFF2-40B4-BE49-F238E27FC236}">
                  <a16:creationId xmlns:a16="http://schemas.microsoft.com/office/drawing/2014/main" id="{EE585223-095B-4AEA-B392-F5506CE1E141}"/>
                </a:ext>
              </a:extLst>
            </p:cNvPr>
            <p:cNvGrpSpPr/>
            <p:nvPr/>
          </p:nvGrpSpPr>
          <p:grpSpPr>
            <a:xfrm>
              <a:off x="5924550" y="2026048"/>
              <a:ext cx="5834356" cy="3792714"/>
              <a:chOff x="3178822" y="1974678"/>
              <a:chExt cx="5834356" cy="3792714"/>
            </a:xfrm>
          </p:grpSpPr>
          <p:sp>
            <p:nvSpPr>
              <p:cNvPr id="27" name="Speech Bubble: Rectangle with Corners Rounded 26">
                <a:extLst>
                  <a:ext uri="{FF2B5EF4-FFF2-40B4-BE49-F238E27FC236}">
                    <a16:creationId xmlns:a16="http://schemas.microsoft.com/office/drawing/2014/main" id="{9339C6A7-DB4A-4C75-85E2-D4C9526B36C2}"/>
                  </a:ext>
                </a:extLst>
              </p:cNvPr>
              <p:cNvSpPr/>
              <p:nvPr/>
            </p:nvSpPr>
            <p:spPr>
              <a:xfrm>
                <a:off x="3178822" y="1974678"/>
                <a:ext cx="5834356" cy="3792714"/>
              </a:xfrm>
              <a:prstGeom prst="wedgeRoundRect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8" name="Picture 27">
                <a:extLst>
                  <a:ext uri="{FF2B5EF4-FFF2-40B4-BE49-F238E27FC236}">
                    <a16:creationId xmlns:a16="http://schemas.microsoft.com/office/drawing/2014/main" id="{B3DEF8B5-5772-46C8-8224-7C5B580816B7}"/>
                  </a:ext>
                </a:extLst>
              </p:cNvPr>
              <p:cNvPicPr>
                <a:picLocks noChangeAspect="1"/>
              </p:cNvPicPr>
              <p:nvPr/>
            </p:nvPicPr>
            <p:blipFill>
              <a:blip r:embed="rId2"/>
              <a:stretch>
                <a:fillRect/>
              </a:stretch>
            </p:blipFill>
            <p:spPr>
              <a:xfrm>
                <a:off x="3404746" y="2585118"/>
                <a:ext cx="5499189" cy="2571834"/>
              </a:xfrm>
              <a:prstGeom prst="rect">
                <a:avLst/>
              </a:prstGeom>
            </p:spPr>
          </p:pic>
          <p:pic>
            <p:nvPicPr>
              <p:cNvPr id="29" name="Picture 28">
                <a:extLst>
                  <a:ext uri="{FF2B5EF4-FFF2-40B4-BE49-F238E27FC236}">
                    <a16:creationId xmlns:a16="http://schemas.microsoft.com/office/drawing/2014/main" id="{AFD01EE7-5F9E-4B18-A13C-C5775FA4BEAF}"/>
                  </a:ext>
                </a:extLst>
              </p:cNvPr>
              <p:cNvPicPr>
                <a:picLocks noChangeAspect="1"/>
              </p:cNvPicPr>
              <p:nvPr/>
            </p:nvPicPr>
            <p:blipFill>
              <a:blip r:embed="rId3"/>
              <a:stretch>
                <a:fillRect/>
              </a:stretch>
            </p:blipFill>
            <p:spPr>
              <a:xfrm>
                <a:off x="7986047" y="3976098"/>
                <a:ext cx="794522" cy="760713"/>
              </a:xfrm>
              <a:prstGeom prst="rect">
                <a:avLst/>
              </a:prstGeom>
            </p:spPr>
          </p:pic>
        </p:grpSp>
      </p:grpSp>
    </p:spTree>
    <p:extLst>
      <p:ext uri="{BB962C8B-B14F-4D97-AF65-F5344CB8AC3E}">
        <p14:creationId xmlns:p14="http://schemas.microsoft.com/office/powerpoint/2010/main" val="2483527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anim calcmode="lin" valueType="num">
                                      <p:cBhvr additive="base">
                                        <p:cTn id="2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anim calcmode="lin" valueType="num">
                                      <p:cBhvr additive="base">
                                        <p:cTn id="31"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201D2E4-9740-4DF7-9E9C-B0B9439B9B99}"/>
              </a:ext>
            </a:extLst>
          </p:cNvPr>
          <p:cNvSpPr txBox="1"/>
          <p:nvPr/>
        </p:nvSpPr>
        <p:spPr>
          <a:xfrm>
            <a:off x="6377687" y="503433"/>
            <a:ext cx="5978559" cy="3416320"/>
          </a:xfrm>
          <a:prstGeom prst="rect">
            <a:avLst/>
          </a:prstGeom>
          <a:noFill/>
        </p:spPr>
        <p:txBody>
          <a:bodyPr wrap="square">
            <a:spAutoFit/>
          </a:bodyPr>
          <a:lstStyle/>
          <a:p>
            <a:endParaRPr lang="en-GB" b="1" dirty="0"/>
          </a:p>
          <a:p>
            <a:endParaRPr lang="en-GB" b="1" dirty="0"/>
          </a:p>
          <a:p>
            <a:endParaRPr lang="en-GB" b="1" dirty="0"/>
          </a:p>
          <a:p>
            <a:r>
              <a:rPr lang="en-GB" b="1" dirty="0"/>
              <a:t>We could use Numicon to help us:</a:t>
            </a:r>
          </a:p>
          <a:p>
            <a:endParaRPr lang="en-GB" dirty="0"/>
          </a:p>
          <a:p>
            <a:endParaRPr lang="en-GB" dirty="0"/>
          </a:p>
          <a:p>
            <a:endParaRPr lang="en-GB" dirty="0"/>
          </a:p>
          <a:p>
            <a:endParaRPr lang="en-GB" dirty="0"/>
          </a:p>
          <a:p>
            <a:endParaRPr lang="en-GB" b="1" dirty="0"/>
          </a:p>
          <a:p>
            <a:endParaRPr lang="en-GB" b="1" dirty="0"/>
          </a:p>
          <a:p>
            <a:endParaRPr lang="en-GB" b="1" dirty="0"/>
          </a:p>
          <a:p>
            <a:endParaRPr lang="en-GB" dirty="0"/>
          </a:p>
        </p:txBody>
      </p:sp>
      <p:pic>
        <p:nvPicPr>
          <p:cNvPr id="3" name="Picture 2">
            <a:extLst>
              <a:ext uri="{FF2B5EF4-FFF2-40B4-BE49-F238E27FC236}">
                <a16:creationId xmlns:a16="http://schemas.microsoft.com/office/drawing/2014/main" id="{5DD4CC4F-DCB7-4814-9744-961579F742C0}"/>
              </a:ext>
            </a:extLst>
          </p:cNvPr>
          <p:cNvPicPr>
            <a:picLocks noChangeAspect="1"/>
          </p:cNvPicPr>
          <p:nvPr/>
        </p:nvPicPr>
        <p:blipFill>
          <a:blip r:embed="rId2"/>
          <a:stretch>
            <a:fillRect/>
          </a:stretch>
        </p:blipFill>
        <p:spPr>
          <a:xfrm>
            <a:off x="775342" y="807248"/>
            <a:ext cx="5604604" cy="2510396"/>
          </a:xfrm>
          <a:prstGeom prst="rect">
            <a:avLst/>
          </a:prstGeom>
        </p:spPr>
      </p:pic>
      <p:grpSp>
        <p:nvGrpSpPr>
          <p:cNvPr id="6" name="Group 5">
            <a:extLst>
              <a:ext uri="{FF2B5EF4-FFF2-40B4-BE49-F238E27FC236}">
                <a16:creationId xmlns:a16="http://schemas.microsoft.com/office/drawing/2014/main" id="{7D6352DB-A387-4118-BAE3-0E5ECDD769D2}"/>
              </a:ext>
            </a:extLst>
          </p:cNvPr>
          <p:cNvGrpSpPr/>
          <p:nvPr/>
        </p:nvGrpSpPr>
        <p:grpSpPr>
          <a:xfrm>
            <a:off x="594966" y="4610182"/>
            <a:ext cx="4603126" cy="1050073"/>
            <a:chOff x="594966" y="4610182"/>
            <a:chExt cx="4603126" cy="1050073"/>
          </a:xfrm>
        </p:grpSpPr>
        <p:grpSp>
          <p:nvGrpSpPr>
            <p:cNvPr id="55" name="Group 54">
              <a:extLst>
                <a:ext uri="{FF2B5EF4-FFF2-40B4-BE49-F238E27FC236}">
                  <a16:creationId xmlns:a16="http://schemas.microsoft.com/office/drawing/2014/main" id="{D5E1491B-5615-4A96-9268-56ECC5E5ECDA}"/>
                </a:ext>
              </a:extLst>
            </p:cNvPr>
            <p:cNvGrpSpPr/>
            <p:nvPr/>
          </p:nvGrpSpPr>
          <p:grpSpPr>
            <a:xfrm>
              <a:off x="715609" y="4610182"/>
              <a:ext cx="4376947" cy="621978"/>
              <a:chOff x="1099335" y="4902230"/>
              <a:chExt cx="3447947" cy="485837"/>
            </a:xfrm>
          </p:grpSpPr>
          <p:sp>
            <p:nvSpPr>
              <p:cNvPr id="66" name="Arrow: Curved Down 65">
                <a:extLst>
                  <a:ext uri="{FF2B5EF4-FFF2-40B4-BE49-F238E27FC236}">
                    <a16:creationId xmlns:a16="http://schemas.microsoft.com/office/drawing/2014/main" id="{E013AF39-B021-41B7-980B-9C7191215633}"/>
                  </a:ext>
                </a:extLst>
              </p:cNvPr>
              <p:cNvSpPr/>
              <p:nvPr/>
            </p:nvSpPr>
            <p:spPr>
              <a:xfrm>
                <a:off x="3714108" y="4902230"/>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67" name="Arrow: Curved Down 66">
                <a:extLst>
                  <a:ext uri="{FF2B5EF4-FFF2-40B4-BE49-F238E27FC236}">
                    <a16:creationId xmlns:a16="http://schemas.microsoft.com/office/drawing/2014/main" id="{9CC06110-B0F0-46E1-8315-FFA5A7B65899}"/>
                  </a:ext>
                </a:extLst>
              </p:cNvPr>
              <p:cNvSpPr/>
              <p:nvPr/>
            </p:nvSpPr>
            <p:spPr>
              <a:xfrm>
                <a:off x="3049679" y="4926457"/>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68" name="Arrow: Curved Down 67">
                <a:extLst>
                  <a:ext uri="{FF2B5EF4-FFF2-40B4-BE49-F238E27FC236}">
                    <a16:creationId xmlns:a16="http://schemas.microsoft.com/office/drawing/2014/main" id="{0A009AC8-910C-490A-9BF3-87EEB53980F5}"/>
                  </a:ext>
                </a:extLst>
              </p:cNvPr>
              <p:cNvSpPr/>
              <p:nvPr/>
            </p:nvSpPr>
            <p:spPr>
              <a:xfrm>
                <a:off x="2426636" y="4941140"/>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69" name="Arrow: Curved Down 68">
                <a:extLst>
                  <a:ext uri="{FF2B5EF4-FFF2-40B4-BE49-F238E27FC236}">
                    <a16:creationId xmlns:a16="http://schemas.microsoft.com/office/drawing/2014/main" id="{5CB595E0-861E-4545-BCD4-692AD0533E8A}"/>
                  </a:ext>
                </a:extLst>
              </p:cNvPr>
              <p:cNvSpPr/>
              <p:nvPr/>
            </p:nvSpPr>
            <p:spPr>
              <a:xfrm>
                <a:off x="1768834" y="4926458"/>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70" name="Arrow: Curved Down 69">
                <a:extLst>
                  <a:ext uri="{FF2B5EF4-FFF2-40B4-BE49-F238E27FC236}">
                    <a16:creationId xmlns:a16="http://schemas.microsoft.com/office/drawing/2014/main" id="{C2021D30-C238-40C7-81D9-23AB6F4D4EB4}"/>
                  </a:ext>
                </a:extLst>
              </p:cNvPr>
              <p:cNvSpPr/>
              <p:nvPr/>
            </p:nvSpPr>
            <p:spPr>
              <a:xfrm>
                <a:off x="1099335" y="4936731"/>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sp>
          <p:nvSpPr>
            <p:cNvPr id="56" name="TextBox 55">
              <a:extLst>
                <a:ext uri="{FF2B5EF4-FFF2-40B4-BE49-F238E27FC236}">
                  <a16:creationId xmlns:a16="http://schemas.microsoft.com/office/drawing/2014/main" id="{26FBC2E3-40F0-4382-A173-2B249C4638ED}"/>
                </a:ext>
              </a:extLst>
            </p:cNvPr>
            <p:cNvSpPr txBox="1"/>
            <p:nvPr/>
          </p:nvSpPr>
          <p:spPr>
            <a:xfrm>
              <a:off x="594966" y="5280380"/>
              <a:ext cx="472611" cy="369332"/>
            </a:xfrm>
            <a:prstGeom prst="rect">
              <a:avLst/>
            </a:prstGeom>
            <a:noFill/>
            <a:ln w="15875">
              <a:solidFill>
                <a:schemeClr val="accent1">
                  <a:shade val="50000"/>
                </a:schemeClr>
              </a:solidFill>
            </a:ln>
          </p:spPr>
          <p:txBody>
            <a:bodyPr wrap="square" rtlCol="0">
              <a:spAutoFit/>
            </a:bodyPr>
            <a:lstStyle/>
            <a:p>
              <a:pPr algn="ctr"/>
              <a:r>
                <a:rPr lang="en-GB" b="1" dirty="0"/>
                <a:t>0</a:t>
              </a:r>
            </a:p>
          </p:txBody>
        </p:sp>
        <p:sp>
          <p:nvSpPr>
            <p:cNvPr id="57" name="TextBox 56">
              <a:extLst>
                <a:ext uri="{FF2B5EF4-FFF2-40B4-BE49-F238E27FC236}">
                  <a16:creationId xmlns:a16="http://schemas.microsoft.com/office/drawing/2014/main" id="{A2673A36-4E93-4425-8867-E4561E01CA08}"/>
                </a:ext>
              </a:extLst>
            </p:cNvPr>
            <p:cNvSpPr txBox="1"/>
            <p:nvPr/>
          </p:nvSpPr>
          <p:spPr>
            <a:xfrm>
              <a:off x="1421069" y="5280111"/>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5</a:t>
              </a:r>
            </a:p>
          </p:txBody>
        </p:sp>
        <p:sp>
          <p:nvSpPr>
            <p:cNvPr id="59" name="TextBox 58">
              <a:extLst>
                <a:ext uri="{FF2B5EF4-FFF2-40B4-BE49-F238E27FC236}">
                  <a16:creationId xmlns:a16="http://schemas.microsoft.com/office/drawing/2014/main" id="{8FC35E0A-4DD3-4F18-B5CC-019422C4B75D}"/>
                </a:ext>
              </a:extLst>
            </p:cNvPr>
            <p:cNvSpPr txBox="1"/>
            <p:nvPr/>
          </p:nvSpPr>
          <p:spPr>
            <a:xfrm>
              <a:off x="4725481" y="5268938"/>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sp>
          <p:nvSpPr>
            <p:cNvPr id="61" name="TextBox 60">
              <a:extLst>
                <a:ext uri="{FF2B5EF4-FFF2-40B4-BE49-F238E27FC236}">
                  <a16:creationId xmlns:a16="http://schemas.microsoft.com/office/drawing/2014/main" id="{700F05A1-18D8-425C-A053-C9AE784BC5D6}"/>
                </a:ext>
              </a:extLst>
            </p:cNvPr>
            <p:cNvSpPr txBox="1"/>
            <p:nvPr/>
          </p:nvSpPr>
          <p:spPr>
            <a:xfrm>
              <a:off x="3877687" y="5266364"/>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sp>
          <p:nvSpPr>
            <p:cNvPr id="62" name="TextBox 61">
              <a:extLst>
                <a:ext uri="{FF2B5EF4-FFF2-40B4-BE49-F238E27FC236}">
                  <a16:creationId xmlns:a16="http://schemas.microsoft.com/office/drawing/2014/main" id="{BAA8217F-7CCE-489E-8C64-5C77D82B0C1B}"/>
                </a:ext>
              </a:extLst>
            </p:cNvPr>
            <p:cNvSpPr txBox="1"/>
            <p:nvPr/>
          </p:nvSpPr>
          <p:spPr>
            <a:xfrm>
              <a:off x="3073275" y="5282403"/>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sp>
          <p:nvSpPr>
            <p:cNvPr id="63" name="TextBox 62">
              <a:extLst>
                <a:ext uri="{FF2B5EF4-FFF2-40B4-BE49-F238E27FC236}">
                  <a16:creationId xmlns:a16="http://schemas.microsoft.com/office/drawing/2014/main" id="{9738F002-345E-4CA9-AB4F-EB78F0A70073}"/>
                </a:ext>
              </a:extLst>
            </p:cNvPr>
            <p:cNvSpPr txBox="1"/>
            <p:nvPr/>
          </p:nvSpPr>
          <p:spPr>
            <a:xfrm>
              <a:off x="2247172" y="5290923"/>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grpSp>
      <p:sp>
        <p:nvSpPr>
          <p:cNvPr id="72" name="TextBox 71">
            <a:extLst>
              <a:ext uri="{FF2B5EF4-FFF2-40B4-BE49-F238E27FC236}">
                <a16:creationId xmlns:a16="http://schemas.microsoft.com/office/drawing/2014/main" id="{EF610099-D511-4082-B408-D9D293AD485A}"/>
              </a:ext>
            </a:extLst>
          </p:cNvPr>
          <p:cNvSpPr txBox="1"/>
          <p:nvPr/>
        </p:nvSpPr>
        <p:spPr>
          <a:xfrm>
            <a:off x="345355" y="-102545"/>
            <a:ext cx="5978559" cy="6463308"/>
          </a:xfrm>
          <a:prstGeom prst="rect">
            <a:avLst/>
          </a:prstGeom>
          <a:noFill/>
        </p:spPr>
        <p:txBody>
          <a:bodyPr wrap="square">
            <a:spAutoFit/>
          </a:bodyPr>
          <a:lstStyle/>
          <a:p>
            <a:endParaRPr lang="en-GB" b="1" dirty="0"/>
          </a:p>
          <a:p>
            <a:endParaRPr lang="en-GB" b="1" dirty="0"/>
          </a:p>
          <a:p>
            <a:endParaRPr lang="en-GB" b="1" dirty="0"/>
          </a:p>
          <a:p>
            <a:endParaRPr lang="en-GB" b="1"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b="1" dirty="0"/>
          </a:p>
          <a:p>
            <a:endParaRPr lang="en-GB" b="1" dirty="0"/>
          </a:p>
          <a:p>
            <a:r>
              <a:rPr lang="en-GB" b="1" dirty="0"/>
              <a:t>We could represent the problem on a number line:</a:t>
            </a:r>
          </a:p>
          <a:p>
            <a:endParaRPr lang="en-GB" dirty="0"/>
          </a:p>
          <a:p>
            <a:endParaRPr lang="en-GB" dirty="0"/>
          </a:p>
          <a:p>
            <a:endParaRPr lang="en-GB" dirty="0"/>
          </a:p>
          <a:p>
            <a:endParaRPr lang="en-GB" dirty="0"/>
          </a:p>
          <a:p>
            <a:endParaRPr lang="en-GB" b="1" dirty="0"/>
          </a:p>
          <a:p>
            <a:endParaRPr lang="en-GB" b="1" dirty="0"/>
          </a:p>
          <a:p>
            <a:endParaRPr lang="en-GB" b="1" dirty="0"/>
          </a:p>
          <a:p>
            <a:endParaRPr lang="en-GB" dirty="0"/>
          </a:p>
        </p:txBody>
      </p:sp>
      <p:grpSp>
        <p:nvGrpSpPr>
          <p:cNvPr id="16" name="Group 15">
            <a:extLst>
              <a:ext uri="{FF2B5EF4-FFF2-40B4-BE49-F238E27FC236}">
                <a16:creationId xmlns:a16="http://schemas.microsoft.com/office/drawing/2014/main" id="{DCAB18A1-4EEA-4DCC-9572-8771970E118E}"/>
              </a:ext>
            </a:extLst>
          </p:cNvPr>
          <p:cNvGrpSpPr/>
          <p:nvPr/>
        </p:nvGrpSpPr>
        <p:grpSpPr>
          <a:xfrm>
            <a:off x="6462749" y="2553199"/>
            <a:ext cx="5504841" cy="2057177"/>
            <a:chOff x="6462749" y="2553199"/>
            <a:chExt cx="5504841" cy="2057177"/>
          </a:xfrm>
        </p:grpSpPr>
        <p:pic>
          <p:nvPicPr>
            <p:cNvPr id="14" name="Picture 13">
              <a:extLst>
                <a:ext uri="{FF2B5EF4-FFF2-40B4-BE49-F238E27FC236}">
                  <a16:creationId xmlns:a16="http://schemas.microsoft.com/office/drawing/2014/main" id="{334C0553-62F5-470A-895D-202ABB730A28}"/>
                </a:ext>
              </a:extLst>
            </p:cNvPr>
            <p:cNvPicPr>
              <a:picLocks noChangeAspect="1"/>
            </p:cNvPicPr>
            <p:nvPr/>
          </p:nvPicPr>
          <p:blipFill>
            <a:blip r:embed="rId3"/>
            <a:stretch>
              <a:fillRect/>
            </a:stretch>
          </p:blipFill>
          <p:spPr>
            <a:xfrm>
              <a:off x="6462749" y="2586221"/>
              <a:ext cx="1053272" cy="1366554"/>
            </a:xfrm>
            <a:prstGeom prst="rect">
              <a:avLst/>
            </a:prstGeom>
          </p:spPr>
        </p:pic>
        <p:pic>
          <p:nvPicPr>
            <p:cNvPr id="73" name="Picture 72">
              <a:extLst>
                <a:ext uri="{FF2B5EF4-FFF2-40B4-BE49-F238E27FC236}">
                  <a16:creationId xmlns:a16="http://schemas.microsoft.com/office/drawing/2014/main" id="{FD4552C2-2AF2-45FC-A0FA-F9925DE63DA4}"/>
                </a:ext>
              </a:extLst>
            </p:cNvPr>
            <p:cNvPicPr>
              <a:picLocks noChangeAspect="1"/>
            </p:cNvPicPr>
            <p:nvPr/>
          </p:nvPicPr>
          <p:blipFill>
            <a:blip r:embed="rId3"/>
            <a:stretch>
              <a:fillRect/>
            </a:stretch>
          </p:blipFill>
          <p:spPr>
            <a:xfrm>
              <a:off x="7569794" y="2569710"/>
              <a:ext cx="1053272" cy="1366554"/>
            </a:xfrm>
            <a:prstGeom prst="rect">
              <a:avLst/>
            </a:prstGeom>
          </p:spPr>
        </p:pic>
        <p:pic>
          <p:nvPicPr>
            <p:cNvPr id="74" name="Picture 73">
              <a:extLst>
                <a:ext uri="{FF2B5EF4-FFF2-40B4-BE49-F238E27FC236}">
                  <a16:creationId xmlns:a16="http://schemas.microsoft.com/office/drawing/2014/main" id="{2FCBE4D0-D939-414C-8C35-98EF0DC2CCE3}"/>
                </a:ext>
              </a:extLst>
            </p:cNvPr>
            <p:cNvPicPr>
              <a:picLocks noChangeAspect="1"/>
            </p:cNvPicPr>
            <p:nvPr/>
          </p:nvPicPr>
          <p:blipFill>
            <a:blip r:embed="rId3"/>
            <a:stretch>
              <a:fillRect/>
            </a:stretch>
          </p:blipFill>
          <p:spPr>
            <a:xfrm>
              <a:off x="8676096" y="2553199"/>
              <a:ext cx="1053272" cy="1366554"/>
            </a:xfrm>
            <a:prstGeom prst="rect">
              <a:avLst/>
            </a:prstGeom>
          </p:spPr>
        </p:pic>
        <p:pic>
          <p:nvPicPr>
            <p:cNvPr id="75" name="Picture 74">
              <a:extLst>
                <a:ext uri="{FF2B5EF4-FFF2-40B4-BE49-F238E27FC236}">
                  <a16:creationId xmlns:a16="http://schemas.microsoft.com/office/drawing/2014/main" id="{3727B979-80D4-4D96-BF98-837431CFA560}"/>
                </a:ext>
              </a:extLst>
            </p:cNvPr>
            <p:cNvPicPr>
              <a:picLocks noChangeAspect="1"/>
            </p:cNvPicPr>
            <p:nvPr/>
          </p:nvPicPr>
          <p:blipFill>
            <a:blip r:embed="rId3"/>
            <a:stretch>
              <a:fillRect/>
            </a:stretch>
          </p:blipFill>
          <p:spPr>
            <a:xfrm>
              <a:off x="9788003" y="2553199"/>
              <a:ext cx="1053272" cy="1366554"/>
            </a:xfrm>
            <a:prstGeom prst="rect">
              <a:avLst/>
            </a:prstGeom>
          </p:spPr>
        </p:pic>
        <p:pic>
          <p:nvPicPr>
            <p:cNvPr id="76" name="Picture 75">
              <a:extLst>
                <a:ext uri="{FF2B5EF4-FFF2-40B4-BE49-F238E27FC236}">
                  <a16:creationId xmlns:a16="http://schemas.microsoft.com/office/drawing/2014/main" id="{8EDF21F6-84B6-42A8-AD0C-ED4565478E55}"/>
                </a:ext>
              </a:extLst>
            </p:cNvPr>
            <p:cNvPicPr>
              <a:picLocks noChangeAspect="1"/>
            </p:cNvPicPr>
            <p:nvPr/>
          </p:nvPicPr>
          <p:blipFill>
            <a:blip r:embed="rId3"/>
            <a:stretch>
              <a:fillRect/>
            </a:stretch>
          </p:blipFill>
          <p:spPr>
            <a:xfrm>
              <a:off x="10890022" y="2553199"/>
              <a:ext cx="1053272" cy="1366554"/>
            </a:xfrm>
            <a:prstGeom prst="rect">
              <a:avLst/>
            </a:prstGeom>
          </p:spPr>
        </p:pic>
        <p:sp>
          <p:nvSpPr>
            <p:cNvPr id="15" name="TextBox 14">
              <a:extLst>
                <a:ext uri="{FF2B5EF4-FFF2-40B4-BE49-F238E27FC236}">
                  <a16:creationId xmlns:a16="http://schemas.microsoft.com/office/drawing/2014/main" id="{E9744668-EC8A-4B4A-B5D0-AE504BFB16A5}"/>
                </a:ext>
              </a:extLst>
            </p:cNvPr>
            <p:cNvSpPr txBox="1"/>
            <p:nvPr/>
          </p:nvSpPr>
          <p:spPr>
            <a:xfrm>
              <a:off x="6497547" y="4148711"/>
              <a:ext cx="983675" cy="461665"/>
            </a:xfrm>
            <a:prstGeom prst="rect">
              <a:avLst/>
            </a:prstGeom>
            <a:noFill/>
          </p:spPr>
          <p:txBody>
            <a:bodyPr wrap="square" rtlCol="0">
              <a:spAutoFit/>
            </a:bodyPr>
            <a:lstStyle/>
            <a:p>
              <a:pPr algn="ctr"/>
              <a:r>
                <a:rPr lang="en-GB" sz="2400" b="1" dirty="0"/>
                <a:t>5</a:t>
              </a:r>
            </a:p>
          </p:txBody>
        </p:sp>
        <p:sp>
          <p:nvSpPr>
            <p:cNvPr id="78" name="TextBox 77">
              <a:extLst>
                <a:ext uri="{FF2B5EF4-FFF2-40B4-BE49-F238E27FC236}">
                  <a16:creationId xmlns:a16="http://schemas.microsoft.com/office/drawing/2014/main" id="{A0440010-CB3D-4F61-8FDD-F608D252B857}"/>
                </a:ext>
              </a:extLst>
            </p:cNvPr>
            <p:cNvSpPr txBox="1"/>
            <p:nvPr/>
          </p:nvSpPr>
          <p:spPr>
            <a:xfrm>
              <a:off x="7604592" y="4134979"/>
              <a:ext cx="983675" cy="461665"/>
            </a:xfrm>
            <a:prstGeom prst="rect">
              <a:avLst/>
            </a:prstGeom>
            <a:noFill/>
          </p:spPr>
          <p:txBody>
            <a:bodyPr wrap="square" rtlCol="0">
              <a:spAutoFit/>
            </a:bodyPr>
            <a:lstStyle/>
            <a:p>
              <a:pPr algn="ctr"/>
              <a:r>
                <a:rPr lang="en-GB" sz="2400" b="1" dirty="0"/>
                <a:t>10</a:t>
              </a:r>
            </a:p>
          </p:txBody>
        </p:sp>
        <p:sp>
          <p:nvSpPr>
            <p:cNvPr id="79" name="TextBox 78">
              <a:extLst>
                <a:ext uri="{FF2B5EF4-FFF2-40B4-BE49-F238E27FC236}">
                  <a16:creationId xmlns:a16="http://schemas.microsoft.com/office/drawing/2014/main" id="{FE852977-6B0E-4756-9AE5-04E1DDAE04E4}"/>
                </a:ext>
              </a:extLst>
            </p:cNvPr>
            <p:cNvSpPr txBox="1"/>
            <p:nvPr/>
          </p:nvSpPr>
          <p:spPr>
            <a:xfrm>
              <a:off x="8745693" y="4134978"/>
              <a:ext cx="983675" cy="461665"/>
            </a:xfrm>
            <a:prstGeom prst="rect">
              <a:avLst/>
            </a:prstGeom>
            <a:noFill/>
          </p:spPr>
          <p:txBody>
            <a:bodyPr wrap="square" rtlCol="0">
              <a:spAutoFit/>
            </a:bodyPr>
            <a:lstStyle/>
            <a:p>
              <a:pPr algn="ctr"/>
              <a:r>
                <a:rPr lang="en-GB" sz="2400" b="1" dirty="0"/>
                <a:t>?</a:t>
              </a:r>
            </a:p>
          </p:txBody>
        </p:sp>
        <p:sp>
          <p:nvSpPr>
            <p:cNvPr id="80" name="TextBox 79">
              <a:extLst>
                <a:ext uri="{FF2B5EF4-FFF2-40B4-BE49-F238E27FC236}">
                  <a16:creationId xmlns:a16="http://schemas.microsoft.com/office/drawing/2014/main" id="{FFE23944-B9E9-4581-B23F-41AA18EE618C}"/>
                </a:ext>
              </a:extLst>
            </p:cNvPr>
            <p:cNvSpPr txBox="1"/>
            <p:nvPr/>
          </p:nvSpPr>
          <p:spPr>
            <a:xfrm>
              <a:off x="10983915" y="4130661"/>
              <a:ext cx="983675" cy="461665"/>
            </a:xfrm>
            <a:prstGeom prst="rect">
              <a:avLst/>
            </a:prstGeom>
            <a:noFill/>
          </p:spPr>
          <p:txBody>
            <a:bodyPr wrap="square" rtlCol="0">
              <a:spAutoFit/>
            </a:bodyPr>
            <a:lstStyle/>
            <a:p>
              <a:pPr algn="ctr"/>
              <a:r>
                <a:rPr lang="en-GB" sz="2400" b="1" dirty="0"/>
                <a:t>?</a:t>
              </a:r>
            </a:p>
          </p:txBody>
        </p:sp>
        <p:sp>
          <p:nvSpPr>
            <p:cNvPr id="81" name="TextBox 80">
              <a:extLst>
                <a:ext uri="{FF2B5EF4-FFF2-40B4-BE49-F238E27FC236}">
                  <a16:creationId xmlns:a16="http://schemas.microsoft.com/office/drawing/2014/main" id="{2FE02210-58F3-4646-B958-DCA62D71A350}"/>
                </a:ext>
              </a:extLst>
            </p:cNvPr>
            <p:cNvSpPr txBox="1"/>
            <p:nvPr/>
          </p:nvSpPr>
          <p:spPr>
            <a:xfrm>
              <a:off x="9842814" y="4130662"/>
              <a:ext cx="983675" cy="461665"/>
            </a:xfrm>
            <a:prstGeom prst="rect">
              <a:avLst/>
            </a:prstGeom>
            <a:noFill/>
          </p:spPr>
          <p:txBody>
            <a:bodyPr wrap="square" rtlCol="0">
              <a:spAutoFit/>
            </a:bodyPr>
            <a:lstStyle/>
            <a:p>
              <a:pPr algn="ctr"/>
              <a:r>
                <a:rPr lang="en-GB" sz="2400" b="1" dirty="0"/>
                <a:t>?</a:t>
              </a:r>
            </a:p>
          </p:txBody>
        </p:sp>
      </p:grpSp>
    </p:spTree>
    <p:extLst>
      <p:ext uri="{BB962C8B-B14F-4D97-AF65-F5344CB8AC3E}">
        <p14:creationId xmlns:p14="http://schemas.microsoft.com/office/powerpoint/2010/main" val="3387439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16" name="Group 15">
            <a:extLst>
              <a:ext uri="{FF2B5EF4-FFF2-40B4-BE49-F238E27FC236}">
                <a16:creationId xmlns:a16="http://schemas.microsoft.com/office/drawing/2014/main" id="{6BF84673-EB8A-4774-956E-B37D34D8EA6E}"/>
              </a:ext>
            </a:extLst>
          </p:cNvPr>
          <p:cNvGrpSpPr/>
          <p:nvPr/>
        </p:nvGrpSpPr>
        <p:grpSpPr>
          <a:xfrm>
            <a:off x="5273785" y="1375654"/>
            <a:ext cx="6578043" cy="5176802"/>
            <a:chOff x="5479268" y="1408854"/>
            <a:chExt cx="6578043" cy="5176802"/>
          </a:xfrm>
        </p:grpSpPr>
        <p:sp>
          <p:nvSpPr>
            <p:cNvPr id="17" name="Content Placeholder 6">
              <a:extLst>
                <a:ext uri="{FF2B5EF4-FFF2-40B4-BE49-F238E27FC236}">
                  <a16:creationId xmlns:a16="http://schemas.microsoft.com/office/drawing/2014/main" id="{90E953F8-D455-4FD5-9E8E-5F51CC8C45DB}"/>
                </a:ext>
              </a:extLst>
            </p:cNvPr>
            <p:cNvSpPr txBox="1">
              <a:spLocks/>
            </p:cNvSpPr>
            <p:nvPr/>
          </p:nvSpPr>
          <p:spPr bwMode="auto">
            <a:xfrm>
              <a:off x="5479268" y="1408854"/>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18" name="Group 17">
              <a:extLst>
                <a:ext uri="{FF2B5EF4-FFF2-40B4-BE49-F238E27FC236}">
                  <a16:creationId xmlns:a16="http://schemas.microsoft.com/office/drawing/2014/main" id="{1E2496B9-3E50-4840-B176-EF1EC14A53EB}"/>
                </a:ext>
              </a:extLst>
            </p:cNvPr>
            <p:cNvGrpSpPr/>
            <p:nvPr/>
          </p:nvGrpSpPr>
          <p:grpSpPr>
            <a:xfrm>
              <a:off x="5924550" y="2026048"/>
              <a:ext cx="5834356" cy="3792714"/>
              <a:chOff x="3178822" y="1974678"/>
              <a:chExt cx="5834356" cy="3792714"/>
            </a:xfrm>
          </p:grpSpPr>
          <p:sp>
            <p:nvSpPr>
              <p:cNvPr id="19" name="Speech Bubble: Rectangle with Corners Rounded 18">
                <a:extLst>
                  <a:ext uri="{FF2B5EF4-FFF2-40B4-BE49-F238E27FC236}">
                    <a16:creationId xmlns:a16="http://schemas.microsoft.com/office/drawing/2014/main" id="{2997E79E-6C13-4CDD-82AC-B6B0AFA73797}"/>
                  </a:ext>
                </a:extLst>
              </p:cNvPr>
              <p:cNvSpPr/>
              <p:nvPr/>
            </p:nvSpPr>
            <p:spPr>
              <a:xfrm>
                <a:off x="3178822" y="1974678"/>
                <a:ext cx="5834356" cy="3792714"/>
              </a:xfrm>
              <a:prstGeom prst="wedgeRoundRect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0" name="Picture 19">
                <a:extLst>
                  <a:ext uri="{FF2B5EF4-FFF2-40B4-BE49-F238E27FC236}">
                    <a16:creationId xmlns:a16="http://schemas.microsoft.com/office/drawing/2014/main" id="{46B2594B-88C5-4301-B157-3E542738962C}"/>
                  </a:ext>
                </a:extLst>
              </p:cNvPr>
              <p:cNvPicPr>
                <a:picLocks noChangeAspect="1"/>
              </p:cNvPicPr>
              <p:nvPr/>
            </p:nvPicPr>
            <p:blipFill>
              <a:blip r:embed="rId2"/>
              <a:stretch>
                <a:fillRect/>
              </a:stretch>
            </p:blipFill>
            <p:spPr>
              <a:xfrm>
                <a:off x="3404746" y="2585118"/>
                <a:ext cx="5499189" cy="2571834"/>
              </a:xfrm>
              <a:prstGeom prst="rect">
                <a:avLst/>
              </a:prstGeom>
            </p:spPr>
          </p:pic>
          <p:pic>
            <p:nvPicPr>
              <p:cNvPr id="21" name="Picture 20">
                <a:extLst>
                  <a:ext uri="{FF2B5EF4-FFF2-40B4-BE49-F238E27FC236}">
                    <a16:creationId xmlns:a16="http://schemas.microsoft.com/office/drawing/2014/main" id="{AE0BA5B3-790D-4EC3-9766-CCE9F25CF483}"/>
                  </a:ext>
                </a:extLst>
              </p:cNvPr>
              <p:cNvPicPr>
                <a:picLocks noChangeAspect="1"/>
              </p:cNvPicPr>
              <p:nvPr/>
            </p:nvPicPr>
            <p:blipFill>
              <a:blip r:embed="rId3"/>
              <a:stretch>
                <a:fillRect/>
              </a:stretch>
            </p:blipFill>
            <p:spPr>
              <a:xfrm>
                <a:off x="7986047" y="3976098"/>
                <a:ext cx="794522" cy="760713"/>
              </a:xfrm>
              <a:prstGeom prst="rect">
                <a:avLst/>
              </a:prstGeom>
            </p:spPr>
          </p:pic>
        </p:grpSp>
      </p:grpSp>
      <p:sp>
        <p:nvSpPr>
          <p:cNvPr id="22" name="TextBox 21">
            <a:extLst>
              <a:ext uri="{FF2B5EF4-FFF2-40B4-BE49-F238E27FC236}">
                <a16:creationId xmlns:a16="http://schemas.microsoft.com/office/drawing/2014/main" id="{3E87D7E0-DDBC-4C43-A0E2-EEBF73187D0A}"/>
              </a:ext>
            </a:extLst>
          </p:cNvPr>
          <p:cNvSpPr txBox="1"/>
          <p:nvPr/>
        </p:nvSpPr>
        <p:spPr>
          <a:xfrm>
            <a:off x="533091" y="1375654"/>
            <a:ext cx="4518053" cy="5262979"/>
          </a:xfrm>
          <a:prstGeom prst="rect">
            <a:avLst/>
          </a:prstGeom>
          <a:solidFill>
            <a:schemeClr val="accent5">
              <a:lumMod val="20000"/>
              <a:lumOff val="80000"/>
            </a:schemeClr>
          </a:solidFill>
        </p:spPr>
        <p:txBody>
          <a:bodyPr wrap="square" rtlCol="0">
            <a:spAutoFit/>
          </a:bodyPr>
          <a:lstStyle/>
          <a:p>
            <a:r>
              <a:rPr lang="en-GB" sz="1600" b="1" dirty="0"/>
              <a:t>Step 1: Know that there are 4 classes represented on the pictogram.  The number of books are represented in groups of 5</a:t>
            </a:r>
          </a:p>
          <a:p>
            <a:r>
              <a:rPr lang="en-GB" sz="1600" b="1" dirty="0">
                <a:solidFill>
                  <a:srgbClr val="FF0000"/>
                </a:solidFill>
              </a:rPr>
              <a:t>1 x 5 = 5</a:t>
            </a:r>
          </a:p>
          <a:p>
            <a:r>
              <a:rPr lang="en-GB" sz="1600" b="1" dirty="0">
                <a:solidFill>
                  <a:srgbClr val="FF0000"/>
                </a:solidFill>
              </a:rPr>
              <a:t>2 x 5 = 10 etc…</a:t>
            </a:r>
          </a:p>
          <a:p>
            <a:endParaRPr lang="en-GB" sz="1600" b="1" dirty="0"/>
          </a:p>
          <a:p>
            <a:r>
              <a:rPr lang="en-GB" sz="1600" b="1" dirty="0">
                <a:cs typeface="Times New Roman" panose="02020603050405020304" pitchFamily="18" charset="0"/>
              </a:rPr>
              <a:t>Step 2:  </a:t>
            </a:r>
            <a:r>
              <a:rPr lang="en-GB" sz="1600" b="1" dirty="0"/>
              <a:t>Calculate how many books each class have read (use 5x tables facts)</a:t>
            </a:r>
          </a:p>
          <a:p>
            <a:r>
              <a:rPr lang="en-GB" sz="1600" b="1" dirty="0">
                <a:solidFill>
                  <a:srgbClr val="FF0000"/>
                </a:solidFill>
              </a:rPr>
              <a:t>Class 1 = 4 x 5 = 20</a:t>
            </a:r>
          </a:p>
          <a:p>
            <a:r>
              <a:rPr lang="en-GB" sz="1600" b="1" dirty="0">
                <a:solidFill>
                  <a:srgbClr val="FF0000"/>
                </a:solidFill>
              </a:rPr>
              <a:t>Class 2 = 3 x 5 = ? etc…</a:t>
            </a:r>
          </a:p>
          <a:p>
            <a:endParaRPr lang="en-GB" sz="1600" b="1" dirty="0">
              <a:cs typeface="Times New Roman" panose="02020603050405020304" pitchFamily="18" charset="0"/>
            </a:endParaRPr>
          </a:p>
          <a:p>
            <a:r>
              <a:rPr lang="en-GB" sz="1600" b="1" dirty="0">
                <a:cs typeface="Times New Roman" panose="02020603050405020304" pitchFamily="18" charset="0"/>
              </a:rPr>
              <a:t>Step 3:  </a:t>
            </a:r>
            <a:r>
              <a:rPr lang="en-GB" sz="1600" b="1" dirty="0"/>
              <a:t>Which class read the most books?</a:t>
            </a:r>
          </a:p>
          <a:p>
            <a:r>
              <a:rPr lang="en-GB" sz="1600" b="1" dirty="0">
                <a:solidFill>
                  <a:srgbClr val="FF0000"/>
                </a:solidFill>
              </a:rPr>
              <a:t>Look for the greatest number of books</a:t>
            </a:r>
          </a:p>
          <a:p>
            <a:endParaRPr lang="en-GB" sz="1600" b="1" dirty="0"/>
          </a:p>
          <a:p>
            <a:r>
              <a:rPr lang="en-GB" sz="1600" b="1" dirty="0"/>
              <a:t>Step 4:  Which class read the least books?</a:t>
            </a:r>
          </a:p>
          <a:p>
            <a:r>
              <a:rPr lang="en-GB" sz="1600" b="1" dirty="0">
                <a:solidFill>
                  <a:srgbClr val="FF0000"/>
                </a:solidFill>
              </a:rPr>
              <a:t>Look for the smallest number of books</a:t>
            </a:r>
          </a:p>
          <a:p>
            <a:endParaRPr lang="en-GB" sz="1600" b="1" dirty="0"/>
          </a:p>
          <a:p>
            <a:r>
              <a:rPr lang="en-GB" sz="1600" b="1" dirty="0">
                <a:cs typeface="Times New Roman" panose="02020603050405020304" pitchFamily="18" charset="0"/>
              </a:rPr>
              <a:t>Step 5:  </a:t>
            </a:r>
            <a:r>
              <a:rPr lang="en-GB" sz="1600" b="1" dirty="0"/>
              <a:t>How many more books did Class 4 read than Class 2?</a:t>
            </a:r>
          </a:p>
          <a:p>
            <a:r>
              <a:rPr lang="en-GB" sz="1600" b="1" dirty="0">
                <a:solidFill>
                  <a:srgbClr val="FF0000"/>
                </a:solidFill>
              </a:rPr>
              <a:t>Number of books in Class 4 – Number of books in Class = ?</a:t>
            </a:r>
          </a:p>
        </p:txBody>
      </p:sp>
    </p:spTree>
    <p:extLst>
      <p:ext uri="{BB962C8B-B14F-4D97-AF65-F5344CB8AC3E}">
        <p14:creationId xmlns:p14="http://schemas.microsoft.com/office/powerpoint/2010/main" val="3415331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2">
                                            <p:txEl>
                                              <p:pRg st="0" end="0"/>
                                            </p:txEl>
                                          </p:spTgt>
                                        </p:tgtEl>
                                        <p:attrNameLst>
                                          <p:attrName>style.visibility</p:attrName>
                                        </p:attrNameLst>
                                      </p:cBhvr>
                                      <p:to>
                                        <p:strVal val="visible"/>
                                      </p:to>
                                    </p:set>
                                    <p:anim calcmode="lin" valueType="num">
                                      <p:cBhvr additive="base">
                                        <p:cTn id="7" dur="500" fill="hold"/>
                                        <p:tgtEl>
                                          <p:spTgt spid="2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2">
                                            <p:txEl>
                                              <p:pRg st="1" end="1"/>
                                            </p:txEl>
                                          </p:spTgt>
                                        </p:tgtEl>
                                        <p:attrNameLst>
                                          <p:attrName>style.visibility</p:attrName>
                                        </p:attrNameLst>
                                      </p:cBhvr>
                                      <p:to>
                                        <p:strVal val="visible"/>
                                      </p:to>
                                    </p:set>
                                    <p:anim calcmode="lin" valueType="num">
                                      <p:cBhvr additive="base">
                                        <p:cTn id="13" dur="500" fill="hold"/>
                                        <p:tgtEl>
                                          <p:spTgt spid="2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2">
                                            <p:txEl>
                                              <p:pRg st="2" end="2"/>
                                            </p:txEl>
                                          </p:spTgt>
                                        </p:tgtEl>
                                        <p:attrNameLst>
                                          <p:attrName>style.visibility</p:attrName>
                                        </p:attrNameLst>
                                      </p:cBhvr>
                                      <p:to>
                                        <p:strVal val="visible"/>
                                      </p:to>
                                    </p:set>
                                    <p:anim calcmode="lin" valueType="num">
                                      <p:cBhvr additive="base">
                                        <p:cTn id="19" dur="500" fill="hold"/>
                                        <p:tgtEl>
                                          <p:spTgt spid="2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2">
                                            <p:txEl>
                                              <p:pRg st="4" end="4"/>
                                            </p:txEl>
                                          </p:spTgt>
                                        </p:tgtEl>
                                        <p:attrNameLst>
                                          <p:attrName>style.visibility</p:attrName>
                                        </p:attrNameLst>
                                      </p:cBhvr>
                                      <p:to>
                                        <p:strVal val="visible"/>
                                      </p:to>
                                    </p:set>
                                    <p:anim calcmode="lin" valueType="num">
                                      <p:cBhvr additive="base">
                                        <p:cTn id="25" dur="500" fill="hold"/>
                                        <p:tgtEl>
                                          <p:spTgt spid="2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2">
                                            <p:txEl>
                                              <p:pRg st="5" end="5"/>
                                            </p:txEl>
                                          </p:spTgt>
                                        </p:tgtEl>
                                        <p:attrNameLst>
                                          <p:attrName>style.visibility</p:attrName>
                                        </p:attrNameLst>
                                      </p:cBhvr>
                                      <p:to>
                                        <p:strVal val="visible"/>
                                      </p:to>
                                    </p:set>
                                    <p:anim calcmode="lin" valueType="num">
                                      <p:cBhvr additive="base">
                                        <p:cTn id="31" dur="500" fill="hold"/>
                                        <p:tgtEl>
                                          <p:spTgt spid="2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2">
                                            <p:txEl>
                                              <p:pRg st="6" end="6"/>
                                            </p:txEl>
                                          </p:spTgt>
                                        </p:tgtEl>
                                        <p:attrNameLst>
                                          <p:attrName>style.visibility</p:attrName>
                                        </p:attrNameLst>
                                      </p:cBhvr>
                                      <p:to>
                                        <p:strVal val="visible"/>
                                      </p:to>
                                    </p:set>
                                    <p:anim calcmode="lin" valueType="num">
                                      <p:cBhvr additive="base">
                                        <p:cTn id="37" dur="500" fill="hold"/>
                                        <p:tgtEl>
                                          <p:spTgt spid="2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2">
                                            <p:txEl>
                                              <p:pRg st="8" end="8"/>
                                            </p:txEl>
                                          </p:spTgt>
                                        </p:tgtEl>
                                        <p:attrNameLst>
                                          <p:attrName>style.visibility</p:attrName>
                                        </p:attrNameLst>
                                      </p:cBhvr>
                                      <p:to>
                                        <p:strVal val="visible"/>
                                      </p:to>
                                    </p:set>
                                    <p:anim calcmode="lin" valueType="num">
                                      <p:cBhvr additive="base">
                                        <p:cTn id="43" dur="500" fill="hold"/>
                                        <p:tgtEl>
                                          <p:spTgt spid="2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2">
                                            <p:txEl>
                                              <p:pRg st="9" end="9"/>
                                            </p:txEl>
                                          </p:spTgt>
                                        </p:tgtEl>
                                        <p:attrNameLst>
                                          <p:attrName>style.visibility</p:attrName>
                                        </p:attrNameLst>
                                      </p:cBhvr>
                                      <p:to>
                                        <p:strVal val="visible"/>
                                      </p:to>
                                    </p:set>
                                    <p:anim calcmode="lin" valueType="num">
                                      <p:cBhvr additive="base">
                                        <p:cTn id="49" dur="500" fill="hold"/>
                                        <p:tgtEl>
                                          <p:spTgt spid="2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2">
                                            <p:txEl>
                                              <p:pRg st="11" end="11"/>
                                            </p:txEl>
                                          </p:spTgt>
                                        </p:tgtEl>
                                        <p:attrNameLst>
                                          <p:attrName>style.visibility</p:attrName>
                                        </p:attrNameLst>
                                      </p:cBhvr>
                                      <p:to>
                                        <p:strVal val="visible"/>
                                      </p:to>
                                    </p:set>
                                    <p:anim calcmode="lin" valueType="num">
                                      <p:cBhvr additive="base">
                                        <p:cTn id="55" dur="500" fill="hold"/>
                                        <p:tgtEl>
                                          <p:spTgt spid="22">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2">
                                            <p:txEl>
                                              <p:pRg st="12" end="12"/>
                                            </p:txEl>
                                          </p:spTgt>
                                        </p:tgtEl>
                                        <p:attrNameLst>
                                          <p:attrName>style.visibility</p:attrName>
                                        </p:attrNameLst>
                                      </p:cBhvr>
                                      <p:to>
                                        <p:strVal val="visible"/>
                                      </p:to>
                                    </p:set>
                                    <p:anim calcmode="lin" valueType="num">
                                      <p:cBhvr additive="base">
                                        <p:cTn id="61" dur="500" fill="hold"/>
                                        <p:tgtEl>
                                          <p:spTgt spid="22">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2">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2">
                                            <p:txEl>
                                              <p:pRg st="14" end="14"/>
                                            </p:txEl>
                                          </p:spTgt>
                                        </p:tgtEl>
                                        <p:attrNameLst>
                                          <p:attrName>style.visibility</p:attrName>
                                        </p:attrNameLst>
                                      </p:cBhvr>
                                      <p:to>
                                        <p:strVal val="visible"/>
                                      </p:to>
                                    </p:set>
                                    <p:anim calcmode="lin" valueType="num">
                                      <p:cBhvr additive="base">
                                        <p:cTn id="67" dur="500" fill="hold"/>
                                        <p:tgtEl>
                                          <p:spTgt spid="22">
                                            <p:txEl>
                                              <p:pRg st="14" end="14"/>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2">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C6B4FD-6570-4A0B-A566-094BA10D8908}"/>
              </a:ext>
            </a:extLst>
          </p:cNvPr>
          <p:cNvSpPr/>
          <p:nvPr/>
        </p:nvSpPr>
        <p:spPr>
          <a:xfrm>
            <a:off x="9747660" y="4180470"/>
            <a:ext cx="2048704" cy="24630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0FE9DA91-6438-45D2-B26B-297CCE60DB34}"/>
              </a:ext>
            </a:extLst>
          </p:cNvPr>
          <p:cNvSpPr txBox="1"/>
          <p:nvPr/>
        </p:nvSpPr>
        <p:spPr>
          <a:xfrm>
            <a:off x="501975" y="182197"/>
            <a:ext cx="10078948" cy="3970318"/>
          </a:xfrm>
          <a:prstGeom prst="rect">
            <a:avLst/>
          </a:prstGeom>
          <a:noFill/>
        </p:spPr>
        <p:txBody>
          <a:bodyPr wrap="square" rtlCol="0">
            <a:spAutoFit/>
          </a:bodyPr>
          <a:lstStyle/>
          <a:p>
            <a:r>
              <a:rPr lang="en-GB" b="1" dirty="0"/>
              <a:t>Step 1:  </a:t>
            </a:r>
            <a:r>
              <a:rPr lang="en-GB" sz="1800" b="1" dirty="0"/>
              <a:t>Know that there are 4 classes represented on the pictogram.  </a:t>
            </a:r>
          </a:p>
          <a:p>
            <a:r>
              <a:rPr lang="en-GB" sz="1800" b="1" dirty="0"/>
              <a:t>The number of books are represented in groups of 5 (5x tables facts)</a:t>
            </a:r>
          </a:p>
          <a:p>
            <a:r>
              <a:rPr lang="en-GB" b="1" dirty="0">
                <a:solidFill>
                  <a:srgbClr val="FF0000"/>
                </a:solidFill>
              </a:rPr>
              <a:t>1 x 5 = 5</a:t>
            </a:r>
          </a:p>
          <a:p>
            <a:r>
              <a:rPr lang="en-GB" b="1" dirty="0">
                <a:solidFill>
                  <a:srgbClr val="FF0000"/>
                </a:solidFill>
              </a:rPr>
              <a:t>2 x 5 = 10</a:t>
            </a:r>
          </a:p>
          <a:p>
            <a:r>
              <a:rPr lang="en-GB" b="1" dirty="0">
                <a:solidFill>
                  <a:srgbClr val="FF0000"/>
                </a:solidFill>
              </a:rPr>
              <a:t>3 x 5 = 15 etc…</a:t>
            </a:r>
          </a:p>
          <a:p>
            <a:endParaRPr lang="en-GB" b="1" dirty="0">
              <a:cs typeface="Times New Roman" panose="02020603050405020304" pitchFamily="18" charset="0"/>
            </a:endParaRPr>
          </a:p>
          <a:p>
            <a:r>
              <a:rPr lang="en-GB" b="1" dirty="0">
                <a:cs typeface="Times New Roman" panose="02020603050405020304" pitchFamily="18" charset="0"/>
              </a:rPr>
              <a:t>Step 2:  </a:t>
            </a:r>
            <a:r>
              <a:rPr lang="en-GB" sz="1800" b="1" dirty="0"/>
              <a:t>Calculate how many books each class have read </a:t>
            </a:r>
          </a:p>
          <a:p>
            <a:r>
              <a:rPr lang="en-GB" sz="1800" b="1" dirty="0">
                <a:solidFill>
                  <a:srgbClr val="FF0000"/>
                </a:solidFill>
              </a:rPr>
              <a:t>Class 1 = 4 x 5 = 20</a:t>
            </a:r>
          </a:p>
          <a:p>
            <a:r>
              <a:rPr lang="en-GB" sz="1800" b="1" dirty="0">
                <a:solidFill>
                  <a:srgbClr val="FF0000"/>
                </a:solidFill>
              </a:rPr>
              <a:t>Class 2 = 3 x 5 = ? etc…</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dirty="0"/>
          </a:p>
        </p:txBody>
      </p:sp>
      <p:sp>
        <p:nvSpPr>
          <p:cNvPr id="94" name="TextBox 93">
            <a:extLst>
              <a:ext uri="{FF2B5EF4-FFF2-40B4-BE49-F238E27FC236}">
                <a16:creationId xmlns:a16="http://schemas.microsoft.com/office/drawing/2014/main" id="{88AE8399-0658-4FE2-9E4D-103F97FFE96F}"/>
              </a:ext>
            </a:extLst>
          </p:cNvPr>
          <p:cNvSpPr txBox="1"/>
          <p:nvPr/>
        </p:nvSpPr>
        <p:spPr>
          <a:xfrm>
            <a:off x="3306917" y="5690591"/>
            <a:ext cx="5953111" cy="1200329"/>
          </a:xfrm>
          <a:prstGeom prst="rect">
            <a:avLst/>
          </a:prstGeom>
          <a:noFill/>
        </p:spPr>
        <p:txBody>
          <a:bodyPr wrap="square" rtlCol="0">
            <a:spAutoFit/>
          </a:bodyPr>
          <a:lstStyle/>
          <a:p>
            <a:r>
              <a:rPr lang="en-GB" b="1" dirty="0">
                <a:solidFill>
                  <a:srgbClr val="7030A0"/>
                </a:solidFill>
              </a:rPr>
              <a:t>‘Class 4 read 10 more books than Class 2.</a:t>
            </a:r>
          </a:p>
          <a:p>
            <a:r>
              <a:rPr lang="en-GB" b="1" dirty="0">
                <a:solidFill>
                  <a:srgbClr val="7030A0"/>
                </a:solidFill>
              </a:rPr>
              <a:t>Class 4 read 25 books and Class 2 read 15 books.</a:t>
            </a:r>
          </a:p>
          <a:p>
            <a:r>
              <a:rPr lang="en-GB" b="1" dirty="0">
                <a:solidFill>
                  <a:srgbClr val="7030A0"/>
                </a:solidFill>
              </a:rPr>
              <a:t>25 – 15 = 10’</a:t>
            </a:r>
          </a:p>
          <a:p>
            <a:endParaRPr lang="en-GB" b="1" dirty="0">
              <a:solidFill>
                <a:srgbClr val="7030A0"/>
              </a:solidFill>
            </a:endParaRPr>
          </a:p>
        </p:txBody>
      </p:sp>
      <p:pic>
        <p:nvPicPr>
          <p:cNvPr id="89" name="Picture 88">
            <a:extLst>
              <a:ext uri="{FF2B5EF4-FFF2-40B4-BE49-F238E27FC236}">
                <a16:creationId xmlns:a16="http://schemas.microsoft.com/office/drawing/2014/main" id="{CF4FABEC-CCCD-4637-B97E-C3ED9F22DB90}"/>
              </a:ext>
            </a:extLst>
          </p:cNvPr>
          <p:cNvPicPr>
            <a:picLocks noChangeAspect="1"/>
          </p:cNvPicPr>
          <p:nvPr/>
        </p:nvPicPr>
        <p:blipFill>
          <a:blip r:embed="rId2"/>
          <a:stretch>
            <a:fillRect/>
          </a:stretch>
        </p:blipFill>
        <p:spPr>
          <a:xfrm>
            <a:off x="8146477" y="217776"/>
            <a:ext cx="3970661" cy="1778525"/>
          </a:xfrm>
          <a:prstGeom prst="rect">
            <a:avLst/>
          </a:prstGeom>
        </p:spPr>
      </p:pic>
      <p:grpSp>
        <p:nvGrpSpPr>
          <p:cNvPr id="96" name="Group 95">
            <a:extLst>
              <a:ext uri="{FF2B5EF4-FFF2-40B4-BE49-F238E27FC236}">
                <a16:creationId xmlns:a16="http://schemas.microsoft.com/office/drawing/2014/main" id="{B201423D-B192-4486-A1B7-AA609C131C9B}"/>
              </a:ext>
            </a:extLst>
          </p:cNvPr>
          <p:cNvGrpSpPr/>
          <p:nvPr/>
        </p:nvGrpSpPr>
        <p:grpSpPr>
          <a:xfrm>
            <a:off x="6666057" y="2612586"/>
            <a:ext cx="4376947" cy="621978"/>
            <a:chOff x="1099335" y="4902230"/>
            <a:chExt cx="3447947" cy="485837"/>
          </a:xfrm>
        </p:grpSpPr>
        <p:sp>
          <p:nvSpPr>
            <p:cNvPr id="103" name="Arrow: Curved Down 102">
              <a:extLst>
                <a:ext uri="{FF2B5EF4-FFF2-40B4-BE49-F238E27FC236}">
                  <a16:creationId xmlns:a16="http://schemas.microsoft.com/office/drawing/2014/main" id="{2B973D55-0502-40FC-BAFE-771C789B7490}"/>
                </a:ext>
              </a:extLst>
            </p:cNvPr>
            <p:cNvSpPr/>
            <p:nvPr/>
          </p:nvSpPr>
          <p:spPr>
            <a:xfrm>
              <a:off x="3714108" y="4902230"/>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04" name="Arrow: Curved Down 103">
              <a:extLst>
                <a:ext uri="{FF2B5EF4-FFF2-40B4-BE49-F238E27FC236}">
                  <a16:creationId xmlns:a16="http://schemas.microsoft.com/office/drawing/2014/main" id="{E63DFE30-F3BB-4CA9-82C6-1C9C963BF4FB}"/>
                </a:ext>
              </a:extLst>
            </p:cNvPr>
            <p:cNvSpPr/>
            <p:nvPr/>
          </p:nvSpPr>
          <p:spPr>
            <a:xfrm>
              <a:off x="3049679" y="4926457"/>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05" name="Arrow: Curved Down 104">
              <a:extLst>
                <a:ext uri="{FF2B5EF4-FFF2-40B4-BE49-F238E27FC236}">
                  <a16:creationId xmlns:a16="http://schemas.microsoft.com/office/drawing/2014/main" id="{81318A87-E0B7-4227-B249-17D1DE412403}"/>
                </a:ext>
              </a:extLst>
            </p:cNvPr>
            <p:cNvSpPr/>
            <p:nvPr/>
          </p:nvSpPr>
          <p:spPr>
            <a:xfrm>
              <a:off x="2426636" y="4941140"/>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06" name="Arrow: Curved Down 105">
              <a:extLst>
                <a:ext uri="{FF2B5EF4-FFF2-40B4-BE49-F238E27FC236}">
                  <a16:creationId xmlns:a16="http://schemas.microsoft.com/office/drawing/2014/main" id="{53E8E788-8E90-4825-8381-6CCE9A848E45}"/>
                </a:ext>
              </a:extLst>
            </p:cNvPr>
            <p:cNvSpPr/>
            <p:nvPr/>
          </p:nvSpPr>
          <p:spPr>
            <a:xfrm>
              <a:off x="1768834" y="4926458"/>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07" name="Arrow: Curved Down 106">
              <a:extLst>
                <a:ext uri="{FF2B5EF4-FFF2-40B4-BE49-F238E27FC236}">
                  <a16:creationId xmlns:a16="http://schemas.microsoft.com/office/drawing/2014/main" id="{545AA5A0-E382-4599-885B-03F20EB77124}"/>
                </a:ext>
              </a:extLst>
            </p:cNvPr>
            <p:cNvSpPr/>
            <p:nvPr/>
          </p:nvSpPr>
          <p:spPr>
            <a:xfrm>
              <a:off x="1099335" y="4936731"/>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sp>
        <p:nvSpPr>
          <p:cNvPr id="97" name="TextBox 96">
            <a:extLst>
              <a:ext uri="{FF2B5EF4-FFF2-40B4-BE49-F238E27FC236}">
                <a16:creationId xmlns:a16="http://schemas.microsoft.com/office/drawing/2014/main" id="{D73FCFB1-6771-43DE-91EF-5BC4402622F0}"/>
              </a:ext>
            </a:extLst>
          </p:cNvPr>
          <p:cNvSpPr txBox="1"/>
          <p:nvPr/>
        </p:nvSpPr>
        <p:spPr>
          <a:xfrm>
            <a:off x="6545414" y="3282784"/>
            <a:ext cx="472611" cy="369332"/>
          </a:xfrm>
          <a:prstGeom prst="rect">
            <a:avLst/>
          </a:prstGeom>
          <a:noFill/>
          <a:ln w="15875">
            <a:solidFill>
              <a:schemeClr val="accent1">
                <a:shade val="50000"/>
              </a:schemeClr>
            </a:solidFill>
          </a:ln>
        </p:spPr>
        <p:txBody>
          <a:bodyPr wrap="square" rtlCol="0">
            <a:spAutoFit/>
          </a:bodyPr>
          <a:lstStyle/>
          <a:p>
            <a:pPr algn="ctr"/>
            <a:r>
              <a:rPr lang="en-GB" b="1" dirty="0"/>
              <a:t>0</a:t>
            </a:r>
          </a:p>
        </p:txBody>
      </p:sp>
      <p:sp>
        <p:nvSpPr>
          <p:cNvPr id="98" name="TextBox 97">
            <a:extLst>
              <a:ext uri="{FF2B5EF4-FFF2-40B4-BE49-F238E27FC236}">
                <a16:creationId xmlns:a16="http://schemas.microsoft.com/office/drawing/2014/main" id="{263B5EAB-D3E3-4D07-9783-204B25F85C07}"/>
              </a:ext>
            </a:extLst>
          </p:cNvPr>
          <p:cNvSpPr txBox="1"/>
          <p:nvPr/>
        </p:nvSpPr>
        <p:spPr>
          <a:xfrm>
            <a:off x="7371517" y="3282515"/>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5</a:t>
            </a:r>
          </a:p>
        </p:txBody>
      </p:sp>
      <p:sp>
        <p:nvSpPr>
          <p:cNvPr id="99" name="TextBox 98">
            <a:extLst>
              <a:ext uri="{FF2B5EF4-FFF2-40B4-BE49-F238E27FC236}">
                <a16:creationId xmlns:a16="http://schemas.microsoft.com/office/drawing/2014/main" id="{304C0536-08BC-431B-A66F-EE133F994EFA}"/>
              </a:ext>
            </a:extLst>
          </p:cNvPr>
          <p:cNvSpPr txBox="1"/>
          <p:nvPr/>
        </p:nvSpPr>
        <p:spPr>
          <a:xfrm>
            <a:off x="10675929" y="3271342"/>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25</a:t>
            </a:r>
          </a:p>
        </p:txBody>
      </p:sp>
      <p:sp>
        <p:nvSpPr>
          <p:cNvPr id="100" name="TextBox 99">
            <a:extLst>
              <a:ext uri="{FF2B5EF4-FFF2-40B4-BE49-F238E27FC236}">
                <a16:creationId xmlns:a16="http://schemas.microsoft.com/office/drawing/2014/main" id="{30734908-B860-47CE-8558-68660AF508BE}"/>
              </a:ext>
            </a:extLst>
          </p:cNvPr>
          <p:cNvSpPr txBox="1"/>
          <p:nvPr/>
        </p:nvSpPr>
        <p:spPr>
          <a:xfrm>
            <a:off x="9828135" y="3268768"/>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20</a:t>
            </a:r>
          </a:p>
        </p:txBody>
      </p:sp>
      <p:sp>
        <p:nvSpPr>
          <p:cNvPr id="101" name="TextBox 100">
            <a:extLst>
              <a:ext uri="{FF2B5EF4-FFF2-40B4-BE49-F238E27FC236}">
                <a16:creationId xmlns:a16="http://schemas.microsoft.com/office/drawing/2014/main" id="{4C153C58-4A5A-4597-A03B-C69699BED7D6}"/>
              </a:ext>
            </a:extLst>
          </p:cNvPr>
          <p:cNvSpPr txBox="1"/>
          <p:nvPr/>
        </p:nvSpPr>
        <p:spPr>
          <a:xfrm>
            <a:off x="9023723" y="3284807"/>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15</a:t>
            </a:r>
          </a:p>
        </p:txBody>
      </p:sp>
      <p:sp>
        <p:nvSpPr>
          <p:cNvPr id="102" name="TextBox 101">
            <a:extLst>
              <a:ext uri="{FF2B5EF4-FFF2-40B4-BE49-F238E27FC236}">
                <a16:creationId xmlns:a16="http://schemas.microsoft.com/office/drawing/2014/main" id="{E68CBBF2-7EA5-4F8C-AB0C-B4585247A7CC}"/>
              </a:ext>
            </a:extLst>
          </p:cNvPr>
          <p:cNvSpPr txBox="1"/>
          <p:nvPr/>
        </p:nvSpPr>
        <p:spPr>
          <a:xfrm>
            <a:off x="8197620" y="3293327"/>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10</a:t>
            </a:r>
          </a:p>
        </p:txBody>
      </p:sp>
      <p:pic>
        <p:nvPicPr>
          <p:cNvPr id="109" name="Picture 108">
            <a:extLst>
              <a:ext uri="{FF2B5EF4-FFF2-40B4-BE49-F238E27FC236}">
                <a16:creationId xmlns:a16="http://schemas.microsoft.com/office/drawing/2014/main" id="{171FD2F2-69C3-49AF-A358-E656C81F6D9B}"/>
              </a:ext>
            </a:extLst>
          </p:cNvPr>
          <p:cNvPicPr>
            <a:picLocks noChangeAspect="1"/>
          </p:cNvPicPr>
          <p:nvPr/>
        </p:nvPicPr>
        <p:blipFill>
          <a:blip r:embed="rId3"/>
          <a:stretch>
            <a:fillRect/>
          </a:stretch>
        </p:blipFill>
        <p:spPr>
          <a:xfrm>
            <a:off x="7021038" y="3820928"/>
            <a:ext cx="846221" cy="1048684"/>
          </a:xfrm>
          <a:prstGeom prst="rect">
            <a:avLst/>
          </a:prstGeom>
        </p:spPr>
      </p:pic>
      <p:pic>
        <p:nvPicPr>
          <p:cNvPr id="110" name="Picture 109">
            <a:extLst>
              <a:ext uri="{FF2B5EF4-FFF2-40B4-BE49-F238E27FC236}">
                <a16:creationId xmlns:a16="http://schemas.microsoft.com/office/drawing/2014/main" id="{4C3F2EA8-B3C1-4809-AB4A-9CD957B56C6C}"/>
              </a:ext>
            </a:extLst>
          </p:cNvPr>
          <p:cNvPicPr>
            <a:picLocks noChangeAspect="1"/>
          </p:cNvPicPr>
          <p:nvPr/>
        </p:nvPicPr>
        <p:blipFill>
          <a:blip r:embed="rId3"/>
          <a:stretch>
            <a:fillRect/>
          </a:stretch>
        </p:blipFill>
        <p:spPr>
          <a:xfrm>
            <a:off x="7910462" y="3808257"/>
            <a:ext cx="846221" cy="1048684"/>
          </a:xfrm>
          <a:prstGeom prst="rect">
            <a:avLst/>
          </a:prstGeom>
        </p:spPr>
      </p:pic>
      <p:pic>
        <p:nvPicPr>
          <p:cNvPr id="111" name="Picture 110">
            <a:extLst>
              <a:ext uri="{FF2B5EF4-FFF2-40B4-BE49-F238E27FC236}">
                <a16:creationId xmlns:a16="http://schemas.microsoft.com/office/drawing/2014/main" id="{EB224CCD-5F9C-4EEE-B2B5-1B5797E864E7}"/>
              </a:ext>
            </a:extLst>
          </p:cNvPr>
          <p:cNvPicPr>
            <a:picLocks noChangeAspect="1"/>
          </p:cNvPicPr>
          <p:nvPr/>
        </p:nvPicPr>
        <p:blipFill>
          <a:blip r:embed="rId3"/>
          <a:stretch>
            <a:fillRect/>
          </a:stretch>
        </p:blipFill>
        <p:spPr>
          <a:xfrm>
            <a:off x="8799289" y="3795587"/>
            <a:ext cx="846221" cy="1048684"/>
          </a:xfrm>
          <a:prstGeom prst="rect">
            <a:avLst/>
          </a:prstGeom>
        </p:spPr>
      </p:pic>
      <p:pic>
        <p:nvPicPr>
          <p:cNvPr id="112" name="Picture 111">
            <a:extLst>
              <a:ext uri="{FF2B5EF4-FFF2-40B4-BE49-F238E27FC236}">
                <a16:creationId xmlns:a16="http://schemas.microsoft.com/office/drawing/2014/main" id="{F292CF58-2C6E-493B-A75B-D55231999677}"/>
              </a:ext>
            </a:extLst>
          </p:cNvPr>
          <p:cNvPicPr>
            <a:picLocks noChangeAspect="1"/>
          </p:cNvPicPr>
          <p:nvPr/>
        </p:nvPicPr>
        <p:blipFill>
          <a:blip r:embed="rId3"/>
          <a:stretch>
            <a:fillRect/>
          </a:stretch>
        </p:blipFill>
        <p:spPr>
          <a:xfrm>
            <a:off x="9692619" y="3795587"/>
            <a:ext cx="846221" cy="1048684"/>
          </a:xfrm>
          <a:prstGeom prst="rect">
            <a:avLst/>
          </a:prstGeom>
        </p:spPr>
      </p:pic>
      <p:pic>
        <p:nvPicPr>
          <p:cNvPr id="113" name="Picture 112">
            <a:extLst>
              <a:ext uri="{FF2B5EF4-FFF2-40B4-BE49-F238E27FC236}">
                <a16:creationId xmlns:a16="http://schemas.microsoft.com/office/drawing/2014/main" id="{CA357C02-4237-4C46-A1E3-48510F737CB0}"/>
              </a:ext>
            </a:extLst>
          </p:cNvPr>
          <p:cNvPicPr>
            <a:picLocks noChangeAspect="1"/>
          </p:cNvPicPr>
          <p:nvPr/>
        </p:nvPicPr>
        <p:blipFill>
          <a:blip r:embed="rId3"/>
          <a:stretch>
            <a:fillRect/>
          </a:stretch>
        </p:blipFill>
        <p:spPr>
          <a:xfrm>
            <a:off x="10578005" y="3795587"/>
            <a:ext cx="846221" cy="1048684"/>
          </a:xfrm>
          <a:prstGeom prst="rect">
            <a:avLst/>
          </a:prstGeom>
        </p:spPr>
      </p:pic>
      <p:sp>
        <p:nvSpPr>
          <p:cNvPr id="114" name="TextBox 113">
            <a:extLst>
              <a:ext uri="{FF2B5EF4-FFF2-40B4-BE49-F238E27FC236}">
                <a16:creationId xmlns:a16="http://schemas.microsoft.com/office/drawing/2014/main" id="{7AE3E323-0DF3-4DB7-8C54-2AFA4B7C05C5}"/>
              </a:ext>
            </a:extLst>
          </p:cNvPr>
          <p:cNvSpPr txBox="1"/>
          <p:nvPr/>
        </p:nvSpPr>
        <p:spPr>
          <a:xfrm>
            <a:off x="7048995" y="5019972"/>
            <a:ext cx="790306" cy="354279"/>
          </a:xfrm>
          <a:prstGeom prst="rect">
            <a:avLst/>
          </a:prstGeom>
          <a:noFill/>
        </p:spPr>
        <p:txBody>
          <a:bodyPr wrap="square" rtlCol="0">
            <a:spAutoFit/>
          </a:bodyPr>
          <a:lstStyle/>
          <a:p>
            <a:pPr algn="ctr"/>
            <a:r>
              <a:rPr lang="en-GB" sz="2400" b="1" dirty="0"/>
              <a:t>5</a:t>
            </a:r>
          </a:p>
        </p:txBody>
      </p:sp>
      <p:sp>
        <p:nvSpPr>
          <p:cNvPr id="115" name="TextBox 114">
            <a:extLst>
              <a:ext uri="{FF2B5EF4-FFF2-40B4-BE49-F238E27FC236}">
                <a16:creationId xmlns:a16="http://schemas.microsoft.com/office/drawing/2014/main" id="{F18E11E9-4095-4019-B9AD-FC2C4C7C0F41}"/>
              </a:ext>
            </a:extLst>
          </p:cNvPr>
          <p:cNvSpPr txBox="1"/>
          <p:nvPr/>
        </p:nvSpPr>
        <p:spPr>
          <a:xfrm>
            <a:off x="7938419" y="5009434"/>
            <a:ext cx="790306" cy="354279"/>
          </a:xfrm>
          <a:prstGeom prst="rect">
            <a:avLst/>
          </a:prstGeom>
          <a:noFill/>
        </p:spPr>
        <p:txBody>
          <a:bodyPr wrap="square" rtlCol="0">
            <a:spAutoFit/>
          </a:bodyPr>
          <a:lstStyle/>
          <a:p>
            <a:pPr algn="ctr"/>
            <a:r>
              <a:rPr lang="en-GB" sz="2400" b="1" dirty="0"/>
              <a:t>10</a:t>
            </a:r>
          </a:p>
        </p:txBody>
      </p:sp>
      <p:sp>
        <p:nvSpPr>
          <p:cNvPr id="116" name="TextBox 115">
            <a:extLst>
              <a:ext uri="{FF2B5EF4-FFF2-40B4-BE49-F238E27FC236}">
                <a16:creationId xmlns:a16="http://schemas.microsoft.com/office/drawing/2014/main" id="{852A626A-4EF4-4152-8339-EAA0D88BE9EE}"/>
              </a:ext>
            </a:extLst>
          </p:cNvPr>
          <p:cNvSpPr txBox="1"/>
          <p:nvPr/>
        </p:nvSpPr>
        <p:spPr>
          <a:xfrm>
            <a:off x="8855204" y="5009434"/>
            <a:ext cx="790306" cy="461665"/>
          </a:xfrm>
          <a:prstGeom prst="rect">
            <a:avLst/>
          </a:prstGeom>
          <a:noFill/>
        </p:spPr>
        <p:txBody>
          <a:bodyPr wrap="square" rtlCol="0">
            <a:spAutoFit/>
          </a:bodyPr>
          <a:lstStyle/>
          <a:p>
            <a:pPr algn="ctr"/>
            <a:r>
              <a:rPr lang="en-GB" sz="2400" b="1" dirty="0"/>
              <a:t>15</a:t>
            </a:r>
          </a:p>
        </p:txBody>
      </p:sp>
      <p:sp>
        <p:nvSpPr>
          <p:cNvPr id="117" name="TextBox 116">
            <a:extLst>
              <a:ext uri="{FF2B5EF4-FFF2-40B4-BE49-F238E27FC236}">
                <a16:creationId xmlns:a16="http://schemas.microsoft.com/office/drawing/2014/main" id="{2F6F8486-8491-4992-9A23-5D2988121429}"/>
              </a:ext>
            </a:extLst>
          </p:cNvPr>
          <p:cNvSpPr txBox="1"/>
          <p:nvPr/>
        </p:nvSpPr>
        <p:spPr>
          <a:xfrm>
            <a:off x="10653440" y="5006121"/>
            <a:ext cx="790306" cy="461665"/>
          </a:xfrm>
          <a:prstGeom prst="rect">
            <a:avLst/>
          </a:prstGeom>
          <a:noFill/>
        </p:spPr>
        <p:txBody>
          <a:bodyPr wrap="square" rtlCol="0">
            <a:spAutoFit/>
          </a:bodyPr>
          <a:lstStyle/>
          <a:p>
            <a:pPr algn="ctr"/>
            <a:r>
              <a:rPr lang="en-GB" sz="2400" b="1" dirty="0"/>
              <a:t>25</a:t>
            </a:r>
          </a:p>
        </p:txBody>
      </p:sp>
      <p:sp>
        <p:nvSpPr>
          <p:cNvPr id="118" name="TextBox 117">
            <a:extLst>
              <a:ext uri="{FF2B5EF4-FFF2-40B4-BE49-F238E27FC236}">
                <a16:creationId xmlns:a16="http://schemas.microsoft.com/office/drawing/2014/main" id="{F26D00A2-351C-4087-80D4-D8AD65A45114}"/>
              </a:ext>
            </a:extLst>
          </p:cNvPr>
          <p:cNvSpPr txBox="1"/>
          <p:nvPr/>
        </p:nvSpPr>
        <p:spPr>
          <a:xfrm>
            <a:off x="9736655" y="5006122"/>
            <a:ext cx="790306" cy="461665"/>
          </a:xfrm>
          <a:prstGeom prst="rect">
            <a:avLst/>
          </a:prstGeom>
          <a:noFill/>
        </p:spPr>
        <p:txBody>
          <a:bodyPr wrap="square" rtlCol="0">
            <a:spAutoFit/>
          </a:bodyPr>
          <a:lstStyle/>
          <a:p>
            <a:pPr algn="ctr"/>
            <a:r>
              <a:rPr lang="en-GB" sz="2400" b="1" dirty="0"/>
              <a:t>20</a:t>
            </a:r>
          </a:p>
        </p:txBody>
      </p:sp>
      <p:sp>
        <p:nvSpPr>
          <p:cNvPr id="119" name="TextBox 118">
            <a:extLst>
              <a:ext uri="{FF2B5EF4-FFF2-40B4-BE49-F238E27FC236}">
                <a16:creationId xmlns:a16="http://schemas.microsoft.com/office/drawing/2014/main" id="{6E6DCD1C-4C41-4E5B-8311-81C664660BD1}"/>
              </a:ext>
            </a:extLst>
          </p:cNvPr>
          <p:cNvSpPr txBox="1"/>
          <p:nvPr/>
        </p:nvSpPr>
        <p:spPr>
          <a:xfrm>
            <a:off x="506497" y="2888768"/>
            <a:ext cx="6215864" cy="2585323"/>
          </a:xfrm>
          <a:prstGeom prst="rect">
            <a:avLst/>
          </a:prstGeom>
          <a:noFill/>
        </p:spPr>
        <p:txBody>
          <a:bodyPr wrap="square">
            <a:spAutoFit/>
          </a:bodyPr>
          <a:lstStyle/>
          <a:p>
            <a:r>
              <a:rPr lang="en-GB" sz="1800" b="1" dirty="0">
                <a:cs typeface="Times New Roman" panose="02020603050405020304" pitchFamily="18" charset="0"/>
              </a:rPr>
              <a:t>Step 3:  </a:t>
            </a:r>
            <a:r>
              <a:rPr lang="en-GB" sz="1800" b="1" dirty="0"/>
              <a:t>Which class read the most books?</a:t>
            </a:r>
          </a:p>
          <a:p>
            <a:r>
              <a:rPr lang="en-GB" sz="1800" b="1" dirty="0">
                <a:solidFill>
                  <a:srgbClr val="FF0000"/>
                </a:solidFill>
              </a:rPr>
              <a:t>Class 4 = 5 x 5 = 25 books</a:t>
            </a:r>
          </a:p>
          <a:p>
            <a:endParaRPr lang="en-GB" sz="1800" b="1" dirty="0"/>
          </a:p>
          <a:p>
            <a:r>
              <a:rPr lang="en-GB" sz="1800" b="1" dirty="0"/>
              <a:t>Step 4:  Which class read the least books?</a:t>
            </a:r>
          </a:p>
          <a:p>
            <a:r>
              <a:rPr lang="en-GB" sz="1800" b="1" dirty="0">
                <a:solidFill>
                  <a:srgbClr val="FF0000"/>
                </a:solidFill>
              </a:rPr>
              <a:t>Class 2 = 3 x 5 = 15 books</a:t>
            </a:r>
          </a:p>
          <a:p>
            <a:endParaRPr lang="en-GB" sz="1800" b="1" dirty="0"/>
          </a:p>
          <a:p>
            <a:r>
              <a:rPr lang="en-GB" sz="1800" b="1" dirty="0">
                <a:cs typeface="Times New Roman" panose="02020603050405020304" pitchFamily="18" charset="0"/>
              </a:rPr>
              <a:t>Step 5:  </a:t>
            </a:r>
            <a:r>
              <a:rPr lang="en-GB" sz="1800" b="1" dirty="0"/>
              <a:t>How many more books did Class 4 read than Class 2?</a:t>
            </a:r>
          </a:p>
          <a:p>
            <a:r>
              <a:rPr lang="en-GB" sz="1800" b="1" dirty="0">
                <a:solidFill>
                  <a:srgbClr val="FF0000"/>
                </a:solidFill>
              </a:rPr>
              <a:t>Class 4 – Class 2 = 25 – 15 = 10 books</a:t>
            </a:r>
          </a:p>
        </p:txBody>
      </p:sp>
    </p:spTree>
    <p:extLst>
      <p:ext uri="{BB962C8B-B14F-4D97-AF65-F5344CB8AC3E}">
        <p14:creationId xmlns:p14="http://schemas.microsoft.com/office/powerpoint/2010/main" val="4083055387"/>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741</TotalTime>
  <Words>1153</Words>
  <Application>Microsoft Office PowerPoint</Application>
  <PresentationFormat>Widescreen</PresentationFormat>
  <Paragraphs>229</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Symbol</vt:lpstr>
      <vt:lpstr>3_HIAS PowerPoint template</vt:lpstr>
      <vt:lpstr>Year 3</vt:lpstr>
      <vt:lpstr> HIAS Blended Learning Resource</vt:lpstr>
      <vt:lpstr>PowerPoint Presentation</vt:lpstr>
      <vt:lpstr> Solving one-step questions using information presented in scaled bar charts, pictograms and tables.   </vt:lpstr>
      <vt:lpstr>Understand the problem</vt:lpstr>
      <vt:lpstr>Make a Plan</vt:lpstr>
      <vt:lpstr>PowerPoint Presentation</vt:lpstr>
      <vt:lpstr>Carry out your plan: show your reasoning</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Vickers, Rebecca</cp:lastModifiedBy>
  <cp:revision>84</cp:revision>
  <dcterms:created xsi:type="dcterms:W3CDTF">2021-01-05T11:02:27Z</dcterms:created>
  <dcterms:modified xsi:type="dcterms:W3CDTF">2021-03-11T13:02:05Z</dcterms:modified>
</cp:coreProperties>
</file>