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72" r:id="rId2"/>
    <p:sldId id="2643" r:id="rId3"/>
    <p:sldId id="2645" r:id="rId4"/>
    <p:sldId id="262" r:id="rId5"/>
    <p:sldId id="273" r:id="rId6"/>
    <p:sldId id="2637" r:id="rId7"/>
    <p:sldId id="2646" r:id="rId8"/>
    <p:sldId id="2647" r:id="rId9"/>
    <p:sldId id="2639" r:id="rId10"/>
    <p:sldId id="2641" r:id="rId11"/>
    <p:sldId id="2642" r:id="rId12"/>
    <p:sldId id="26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08" autoAdjust="0"/>
    <p:restoredTop sz="94660"/>
  </p:normalViewPr>
  <p:slideViewPr>
    <p:cSldViewPr snapToGrid="0">
      <p:cViewPr varScale="1">
        <p:scale>
          <a:sx n="63" d="100"/>
          <a:sy n="63" d="100"/>
        </p:scale>
        <p:origin x="760" y="44"/>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hardson, Hannah" userId="99fc2e72-916b-4301-badb-78507e675e5b" providerId="ADAL" clId="{597BF22D-5062-4CFA-B1CD-E8EBCCFCAC9F}"/>
    <pc:docChg chg="modSld">
      <pc:chgData name="Richardson, Hannah" userId="99fc2e72-916b-4301-badb-78507e675e5b" providerId="ADAL" clId="{597BF22D-5062-4CFA-B1CD-E8EBCCFCAC9F}" dt="2025-08-18T10:08:51.730" v="0" actId="20577"/>
      <pc:docMkLst>
        <pc:docMk/>
      </pc:docMkLst>
      <pc:sldChg chg="modSp mod">
        <pc:chgData name="Richardson, Hannah" userId="99fc2e72-916b-4301-badb-78507e675e5b" providerId="ADAL" clId="{597BF22D-5062-4CFA-B1CD-E8EBCCFCAC9F}" dt="2025-08-18T10:08:51.730" v="0" actId="20577"/>
        <pc:sldMkLst>
          <pc:docMk/>
          <pc:sldMk cId="2712933264" sldId="263"/>
        </pc:sldMkLst>
        <pc:spChg chg="mod">
          <ac:chgData name="Richardson, Hannah" userId="99fc2e72-916b-4301-badb-78507e675e5b" providerId="ADAL" clId="{597BF22D-5062-4CFA-B1CD-E8EBCCFCAC9F}" dt="2025-08-18T10:08:51.730" v="0" actId="20577"/>
          <ac:spMkLst>
            <pc:docMk/>
            <pc:sldMk cId="2712933264" sldId="263"/>
            <ac:spMk id="3" creationId="{37315FA5-D23A-4E53-9E19-A45B7DE6E9B2}"/>
          </ac:spMkLst>
        </pc:spChg>
      </pc:sldChg>
    </pc:docChg>
  </pc:docChgLst>
  <pc:docChgLst>
    <pc:chgData name="Natalie Ivey" userId="9a726589543c3241" providerId="LiveId" clId="{ACEF8D95-1497-4E78-978F-D3C8993AD887}"/>
    <pc:docChg chg="undo custSel modSld">
      <pc:chgData name="Natalie Ivey" userId="9a726589543c3241" providerId="LiveId" clId="{ACEF8D95-1497-4E78-978F-D3C8993AD887}" dt="2021-02-12T13:46:32.036" v="953" actId="20577"/>
      <pc:docMkLst>
        <pc:docMk/>
      </pc:docMkLst>
      <pc:sldChg chg="modSp mod">
        <pc:chgData name="Natalie Ivey" userId="9a726589543c3241" providerId="LiveId" clId="{ACEF8D95-1497-4E78-978F-D3C8993AD887}" dt="2021-02-12T13:46:02.817" v="883" actId="20577"/>
        <pc:sldMkLst>
          <pc:docMk/>
          <pc:sldMk cId="4061990253" sldId="262"/>
        </pc:sldMkLst>
      </pc:sldChg>
      <pc:sldChg chg="modSp mod">
        <pc:chgData name="Natalie Ivey" userId="9a726589543c3241" providerId="LiveId" clId="{ACEF8D95-1497-4E78-978F-D3C8993AD887}" dt="2021-02-12T13:45:47.486" v="876" actId="20577"/>
        <pc:sldMkLst>
          <pc:docMk/>
          <pc:sldMk cId="4284245350" sldId="272"/>
        </pc:sldMkLst>
      </pc:sldChg>
      <pc:sldChg chg="addSp modSp mod">
        <pc:chgData name="Natalie Ivey" userId="9a726589543c3241" providerId="LiveId" clId="{ACEF8D95-1497-4E78-978F-D3C8993AD887}" dt="2021-02-12T13:46:32.036" v="953" actId="20577"/>
        <pc:sldMkLst>
          <pc:docMk/>
          <pc:sldMk cId="564609733" sldId="273"/>
        </pc:sldMkLst>
      </pc:sldChg>
      <pc:sldChg chg="addSp modSp mod">
        <pc:chgData name="Natalie Ivey" userId="9a726589543c3241" providerId="LiveId" clId="{ACEF8D95-1497-4E78-978F-D3C8993AD887}" dt="2021-02-12T13:09:30.346" v="608" actId="20577"/>
        <pc:sldMkLst>
          <pc:docMk/>
          <pc:sldMk cId="2483527723" sldId="2637"/>
        </pc:sldMkLst>
      </pc:sldChg>
      <pc:sldChg chg="addSp modSp mod">
        <pc:chgData name="Natalie Ivey" userId="9a726589543c3241" providerId="LiveId" clId="{ACEF8D95-1497-4E78-978F-D3C8993AD887}" dt="2021-02-12T13:10:35.259" v="690" actId="14100"/>
        <pc:sldMkLst>
          <pc:docMk/>
          <pc:sldMk cId="3415331786" sldId="2639"/>
        </pc:sldMkLst>
      </pc:sldChg>
      <pc:sldChg chg="addSp modSp mod">
        <pc:chgData name="Natalie Ivey" userId="9a726589543c3241" providerId="LiveId" clId="{ACEF8D95-1497-4E78-978F-D3C8993AD887}" dt="2021-02-12T13:11:25.448" v="815" actId="313"/>
        <pc:sldMkLst>
          <pc:docMk/>
          <pc:sldMk cId="2384819719" sldId="2641"/>
        </pc:sldMkLst>
      </pc:sldChg>
      <pc:sldChg chg="addSp modSp mod">
        <pc:chgData name="Natalie Ivey" userId="9a726589543c3241" providerId="LiveId" clId="{ACEF8D95-1497-4E78-978F-D3C8993AD887}" dt="2021-02-12T13:12:15.898" v="827" actId="20577"/>
        <pc:sldMkLst>
          <pc:docMk/>
          <pc:sldMk cId="3123064864" sldId="2642"/>
        </pc:sldMkLst>
      </pc:sldChg>
      <pc:sldChg chg="addSp modSp mod modAnim">
        <pc:chgData name="Natalie Ivey" userId="9a726589543c3241" providerId="LiveId" clId="{ACEF8D95-1497-4E78-978F-D3C8993AD887}" dt="2021-02-12T13:06:08.980" v="381"/>
        <pc:sldMkLst>
          <pc:docMk/>
          <pc:sldMk cId="3494521200" sldId="2646"/>
        </pc:sldMkLst>
      </pc:sldChg>
      <pc:sldChg chg="addSp delSp modSp mod modAnim">
        <pc:chgData name="Natalie Ivey" userId="9a726589543c3241" providerId="LiveId" clId="{ACEF8D95-1497-4E78-978F-D3C8993AD887}" dt="2021-02-12T13:10:14.048" v="687"/>
        <pc:sldMkLst>
          <pc:docMk/>
          <pc:sldMk cId="3385361489" sldId="2647"/>
        </pc:sldMkLst>
      </pc:sldChg>
    </pc:docChg>
  </pc:docChgLst>
  <pc:docChgLst>
    <pc:chgData name="Clifft, Jacqui" userId="e081c27f-f45d-4bac-b4a7-d1871eea1aad" providerId="ADAL" clId="{BCE97FFD-B191-4A5C-8988-956307E6BB52}"/>
    <pc:docChg chg="custSel modSld">
      <pc:chgData name="Clifft, Jacqui" userId="e081c27f-f45d-4bac-b4a7-d1871eea1aad" providerId="ADAL" clId="{BCE97FFD-B191-4A5C-8988-956307E6BB52}" dt="2021-02-24T07:23:29.001" v="87" actId="20577"/>
      <pc:docMkLst>
        <pc:docMk/>
      </pc:docMkLst>
      <pc:sldChg chg="delSp modSp mod">
        <pc:chgData name="Clifft, Jacqui" userId="e081c27f-f45d-4bac-b4a7-d1871eea1aad" providerId="ADAL" clId="{BCE97FFD-B191-4A5C-8988-956307E6BB52}" dt="2021-02-24T07:18:43.932" v="10" actId="1076"/>
        <pc:sldMkLst>
          <pc:docMk/>
          <pc:sldMk cId="4061990253" sldId="262"/>
        </pc:sldMkLst>
      </pc:sldChg>
      <pc:sldChg chg="modSp mod">
        <pc:chgData name="Clifft, Jacqui" userId="e081c27f-f45d-4bac-b4a7-d1871eea1aad" providerId="ADAL" clId="{BCE97FFD-B191-4A5C-8988-956307E6BB52}" dt="2021-02-24T07:19:17.903" v="24" actId="1076"/>
        <pc:sldMkLst>
          <pc:docMk/>
          <pc:sldMk cId="564609733" sldId="273"/>
        </pc:sldMkLst>
      </pc:sldChg>
      <pc:sldChg chg="modSp mod">
        <pc:chgData name="Clifft, Jacqui" userId="e081c27f-f45d-4bac-b4a7-d1871eea1aad" providerId="ADAL" clId="{BCE97FFD-B191-4A5C-8988-956307E6BB52}" dt="2021-02-24T07:19:45.579" v="35" actId="14100"/>
        <pc:sldMkLst>
          <pc:docMk/>
          <pc:sldMk cId="2483527723" sldId="2637"/>
        </pc:sldMkLst>
      </pc:sldChg>
      <pc:sldChg chg="modSp mod">
        <pc:chgData name="Clifft, Jacqui" userId="e081c27f-f45d-4bac-b4a7-d1871eea1aad" providerId="ADAL" clId="{BCE97FFD-B191-4A5C-8988-956307E6BB52}" dt="2021-02-24T07:23:21.532" v="83" actId="20577"/>
        <pc:sldMkLst>
          <pc:docMk/>
          <pc:sldMk cId="3415331786" sldId="2639"/>
        </pc:sldMkLst>
      </pc:sldChg>
      <pc:sldChg chg="modSp mod">
        <pc:chgData name="Clifft, Jacqui" userId="e081c27f-f45d-4bac-b4a7-d1871eea1aad" providerId="ADAL" clId="{BCE97FFD-B191-4A5C-8988-956307E6BB52}" dt="2021-02-24T07:23:29.001" v="87" actId="20577"/>
        <pc:sldMkLst>
          <pc:docMk/>
          <pc:sldMk cId="2384819719" sldId="2641"/>
        </pc:sldMkLst>
      </pc:sldChg>
      <pc:sldChg chg="addSp delSp modSp mod modAnim">
        <pc:chgData name="Clifft, Jacqui" userId="e081c27f-f45d-4bac-b4a7-d1871eea1aad" providerId="ADAL" clId="{BCE97FFD-B191-4A5C-8988-956307E6BB52}" dt="2021-02-24T07:23:11.136" v="79" actId="14100"/>
        <pc:sldMkLst>
          <pc:docMk/>
          <pc:sldMk cId="3494521200" sldId="2646"/>
        </pc:sldMkLst>
      </pc:sldChg>
      <pc:sldChg chg="modSp mod">
        <pc:chgData name="Clifft, Jacqui" userId="e081c27f-f45d-4bac-b4a7-d1871eea1aad" providerId="ADAL" clId="{BCE97FFD-B191-4A5C-8988-956307E6BB52}" dt="2021-02-24T07:22:16.450" v="50" actId="207"/>
        <pc:sldMkLst>
          <pc:docMk/>
          <pc:sldMk cId="3385361489" sldId="264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D0AFF3-C104-4FF2-9246-46F3E7242363}" type="datetimeFigureOut">
              <a:rPr lang="en-GB" smtClean="0"/>
              <a:t>18/08/2025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929179-DAC7-4087-8034-1DBDA8E953E7}" type="slidenum">
              <a:rPr lang="en-GB" smtClean="0"/>
              <a:t>‹#›</a:t>
            </a:fld>
            <a:endParaRPr lang="en-GB"/>
          </a:p>
        </p:txBody>
      </p:sp>
    </p:spTree>
    <p:extLst>
      <p:ext uri="{BB962C8B-B14F-4D97-AF65-F5344CB8AC3E}">
        <p14:creationId xmlns:p14="http://schemas.microsoft.com/office/powerpoint/2010/main" val="201758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3328298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66484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200996"/>
            <a:ext cx="103632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963084" y="1700809"/>
            <a:ext cx="103632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20676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609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088569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3175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547072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56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766733" y="1484785"/>
            <a:ext cx="6815667"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09601" y="1484785"/>
            <a:ext cx="4011084"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82905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5003" y="4800600"/>
            <a:ext cx="73152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605003" y="612775"/>
            <a:ext cx="7315200" cy="4114800"/>
          </a:xfrm>
        </p:spPr>
        <p:txBody>
          <a:bodyPr rtlCol="0">
            <a:normAutofit/>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605003" y="5367338"/>
            <a:ext cx="73152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35749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1" y="274638"/>
            <a:ext cx="81745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p:cNvSpPr>
            <a:spLocks noGrp="1"/>
          </p:cNvSpPr>
          <p:nvPr>
            <p:ph type="body" idx="1"/>
          </p:nvPr>
        </p:nvSpPr>
        <p:spPr bwMode="auto">
          <a:xfrm>
            <a:off x="609600" y="1600200"/>
            <a:ext cx="109728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052" name="Picture 2"/>
          <p:cNvPicPr>
            <a:picLocks noChangeAspect="1" noChangeArrowheads="1"/>
          </p:cNvPicPr>
          <p:nvPr/>
        </p:nvPicPr>
        <p:blipFill>
          <a:blip r:embed="rId11">
            <a:extLst>
              <a:ext uri="{28A0092B-C50C-407E-A947-70E740481C1C}">
                <a14:useLocalDpi xmlns:a14="http://schemas.microsoft.com/office/drawing/2010/main" val="0"/>
              </a:ext>
            </a:extLst>
          </a:blip>
          <a:srcRect r="81207" b="43192"/>
          <a:stretch>
            <a:fillRect/>
          </a:stretch>
        </p:blipFill>
        <p:spPr bwMode="auto">
          <a:xfrm>
            <a:off x="9914468" y="4652964"/>
            <a:ext cx="2518833"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15967" y="260350"/>
            <a:ext cx="2641600" cy="769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8413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a:solidFill>
            <a:schemeClr val="tx1"/>
          </a:solidFill>
          <a:latin typeface="Arial" pitchFamily="34" charset="0"/>
          <a:cs typeface="Arial" pitchFamily="34" charset="0"/>
        </a:defRPr>
      </a:lvl2pPr>
      <a:lvl3pPr algn="ctr" rtl="0" eaLnBrk="0" fontAlgn="base" hangingPunct="0">
        <a:spcBef>
          <a:spcPct val="0"/>
        </a:spcBef>
        <a:spcAft>
          <a:spcPct val="0"/>
        </a:spcAft>
        <a:defRPr sz="3200">
          <a:solidFill>
            <a:schemeClr val="tx1"/>
          </a:solidFill>
          <a:latin typeface="Arial" pitchFamily="34" charset="0"/>
          <a:cs typeface="Arial" pitchFamily="34" charset="0"/>
        </a:defRPr>
      </a:lvl3pPr>
      <a:lvl4pPr algn="ctr" rtl="0" eaLnBrk="0" fontAlgn="base" hangingPunct="0">
        <a:spcBef>
          <a:spcPct val="0"/>
        </a:spcBef>
        <a:spcAft>
          <a:spcPct val="0"/>
        </a:spcAft>
        <a:defRPr sz="3200">
          <a:solidFill>
            <a:schemeClr val="tx1"/>
          </a:solidFill>
          <a:latin typeface="Arial" pitchFamily="34" charset="0"/>
          <a:cs typeface="Arial" pitchFamily="34" charset="0"/>
        </a:defRPr>
      </a:lvl4pPr>
      <a:lvl5pPr algn="ctr" rtl="0" eaLnBrk="0" fontAlgn="base" hangingPunct="0">
        <a:spcBef>
          <a:spcPct val="0"/>
        </a:spcBef>
        <a:spcAft>
          <a:spcPct val="0"/>
        </a:spcAft>
        <a:defRPr sz="3200">
          <a:solidFill>
            <a:schemeClr val="tx1"/>
          </a:solidFill>
          <a:latin typeface="Arial" pitchFamily="34" charset="0"/>
          <a:cs typeface="Arial" pitchFamily="34" charset="0"/>
        </a:defRPr>
      </a:lvl5pPr>
      <a:lvl6pPr marL="457200" algn="ctr" rtl="0" fontAlgn="base">
        <a:spcBef>
          <a:spcPct val="0"/>
        </a:spcBef>
        <a:spcAft>
          <a:spcPct val="0"/>
        </a:spcAft>
        <a:defRPr sz="3200">
          <a:solidFill>
            <a:schemeClr val="tx1"/>
          </a:solidFill>
          <a:latin typeface="Arial" pitchFamily="34" charset="0"/>
          <a:cs typeface="Arial" pitchFamily="34" charset="0"/>
        </a:defRPr>
      </a:lvl6pPr>
      <a:lvl7pPr marL="914400" algn="ctr" rtl="0" fontAlgn="base">
        <a:spcBef>
          <a:spcPct val="0"/>
        </a:spcBef>
        <a:spcAft>
          <a:spcPct val="0"/>
        </a:spcAft>
        <a:defRPr sz="3200">
          <a:solidFill>
            <a:schemeClr val="tx1"/>
          </a:solidFill>
          <a:latin typeface="Arial" pitchFamily="34" charset="0"/>
          <a:cs typeface="Arial" pitchFamily="34" charset="0"/>
        </a:defRPr>
      </a:lvl7pPr>
      <a:lvl8pPr marL="1371600" algn="ctr" rtl="0" fontAlgn="base">
        <a:spcBef>
          <a:spcPct val="0"/>
        </a:spcBef>
        <a:spcAft>
          <a:spcPct val="0"/>
        </a:spcAft>
        <a:defRPr sz="3200">
          <a:solidFill>
            <a:schemeClr val="tx1"/>
          </a:solidFill>
          <a:latin typeface="Arial" pitchFamily="34" charset="0"/>
          <a:cs typeface="Arial" pitchFamily="34" charset="0"/>
        </a:defRPr>
      </a:lvl8pPr>
      <a:lvl9pPr marL="1828800" algn="ctr" rtl="0" fontAlgn="base">
        <a:spcBef>
          <a:spcPct val="0"/>
        </a:spcBef>
        <a:spcAft>
          <a:spcPct val="0"/>
        </a:spcAft>
        <a:defRPr sz="3200">
          <a:solidFill>
            <a:schemeClr val="tx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hias.enquiries@hants.gov.uk" TargetMode="External"/><Relationship Id="rId2" Type="http://schemas.openxmlformats.org/officeDocument/2006/relationships/hyperlink" Target="mailto:Jo.Lees@hants.gov.uk" TargetMode="Externa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5" t="1016" r="535"/>
          <a:stretch/>
        </p:blipFill>
        <p:spPr bwMode="auto">
          <a:xfrm>
            <a:off x="472664" y="171903"/>
            <a:ext cx="10163596" cy="6514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1847528" y="1628801"/>
            <a:ext cx="7772400" cy="1470025"/>
          </a:xfrm>
        </p:spPr>
        <p:txBody>
          <a:bodyPr>
            <a:normAutofit/>
          </a:bodyPr>
          <a:lstStyle/>
          <a:p>
            <a:pPr algn="l"/>
            <a:r>
              <a:rPr lang="en-GB" b="1"/>
              <a:t>Year 1</a:t>
            </a:r>
            <a:endParaRPr lang="en-GB" b="1" dirty="0"/>
          </a:p>
        </p:txBody>
      </p:sp>
      <p:sp>
        <p:nvSpPr>
          <p:cNvPr id="3" name="Subtitle 2"/>
          <p:cNvSpPr>
            <a:spLocks noGrp="1"/>
          </p:cNvSpPr>
          <p:nvPr>
            <p:ph type="subTitle" idx="1"/>
          </p:nvPr>
        </p:nvSpPr>
        <p:spPr>
          <a:xfrm>
            <a:off x="1847528" y="3068960"/>
            <a:ext cx="7776864" cy="622920"/>
          </a:xfrm>
        </p:spPr>
        <p:txBody>
          <a:bodyPr>
            <a:normAutofit/>
          </a:bodyPr>
          <a:lstStyle/>
          <a:p>
            <a:pPr algn="l"/>
            <a:r>
              <a:rPr lang="en-GB" sz="2400" dirty="0">
                <a:solidFill>
                  <a:schemeClr val="tx1"/>
                </a:solidFill>
              </a:rPr>
              <a:t>1.9  Solving problems with Measures: Capacity</a:t>
            </a:r>
          </a:p>
        </p:txBody>
      </p:sp>
      <p:sp>
        <p:nvSpPr>
          <p:cNvPr id="4" name="Subtitle 2"/>
          <p:cNvSpPr txBox="1">
            <a:spLocks/>
          </p:cNvSpPr>
          <p:nvPr/>
        </p:nvSpPr>
        <p:spPr>
          <a:xfrm>
            <a:off x="1883718" y="4797152"/>
            <a:ext cx="7776864" cy="1126976"/>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200" dirty="0">
                <a:solidFill>
                  <a:schemeClr val="tx1"/>
                </a:solidFill>
                <a:latin typeface="Arial" panose="020B0604020202020204" pitchFamily="34" charset="0"/>
                <a:cs typeface="Arial" panose="020B0604020202020204" pitchFamily="34" charset="0"/>
              </a:rPr>
              <a:t>HIAS maths  Team</a:t>
            </a:r>
          </a:p>
          <a:p>
            <a:pPr algn="l"/>
            <a:r>
              <a:rPr lang="en-GB" sz="1200" dirty="0">
                <a:solidFill>
                  <a:schemeClr val="tx1"/>
                </a:solidFill>
                <a:latin typeface="Arial" panose="020B0604020202020204" pitchFamily="34" charset="0"/>
                <a:cs typeface="Arial" panose="020B0604020202020204" pitchFamily="34" charset="0"/>
              </a:rPr>
              <a:t>Spring 2021</a:t>
            </a:r>
          </a:p>
          <a:p>
            <a:pPr algn="l"/>
            <a:r>
              <a:rPr lang="en-GB" sz="1200" dirty="0">
                <a:solidFill>
                  <a:schemeClr val="tx1"/>
                </a:solidFill>
                <a:latin typeface="Arial" panose="020B0604020202020204" pitchFamily="34" charset="0"/>
                <a:cs typeface="Arial" panose="020B0604020202020204" pitchFamily="34" charset="0"/>
              </a:rPr>
              <a:t>Final version</a:t>
            </a:r>
          </a:p>
          <a:p>
            <a:pPr algn="l"/>
            <a:endParaRPr lang="en-GB" sz="1400" dirty="0">
              <a:solidFill>
                <a:schemeClr val="tx1"/>
              </a:solidFill>
              <a:latin typeface="Arial" panose="020B0604020202020204" pitchFamily="34" charset="0"/>
              <a:cs typeface="Arial" panose="020B0604020202020204" pitchFamily="34" charset="0"/>
            </a:endParaRPr>
          </a:p>
          <a:p>
            <a:pPr algn="l"/>
            <a:r>
              <a:rPr lang="en-GB" sz="1200" dirty="0">
                <a:solidFill>
                  <a:schemeClr val="tx1"/>
                </a:solidFill>
                <a:latin typeface="Arial" panose="020B0604020202020204" pitchFamily="34" charset="0"/>
                <a:cs typeface="Arial" panose="020B0604020202020204" pitchFamily="34" charset="0"/>
              </a:rPr>
              <a:t>© Hampshire County Council</a:t>
            </a:r>
          </a:p>
          <a:p>
            <a:pPr algn="l"/>
            <a:endParaRPr lang="en-GB" sz="1400" dirty="0">
              <a:solidFill>
                <a:schemeClr val="tx1"/>
              </a:solidFill>
              <a:latin typeface="Arial" panose="020B0604020202020204" pitchFamily="34" charset="0"/>
              <a:cs typeface="Arial" panose="020B0604020202020204" pitchFamily="34" charset="0"/>
            </a:endParaRP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9789537" y="323225"/>
            <a:ext cx="2139950" cy="835025"/>
          </a:xfrm>
          <a:prstGeom prst="rect">
            <a:avLst/>
          </a:prstGeom>
          <a:noFill/>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8355841" y="6052700"/>
            <a:ext cx="1951355" cy="504825"/>
          </a:xfrm>
          <a:prstGeom prst="rect">
            <a:avLst/>
          </a:prstGeom>
          <a:noFill/>
          <a:ln>
            <a:noFill/>
          </a:ln>
        </p:spPr>
      </p:pic>
      <p:sp>
        <p:nvSpPr>
          <p:cNvPr id="9" name="Text Box 2">
            <a:extLst>
              <a:ext uri="{FF2B5EF4-FFF2-40B4-BE49-F238E27FC236}">
                <a16:creationId xmlns:a16="http://schemas.microsoft.com/office/drawing/2014/main" id="{F7241127-A1E3-4953-ACD2-C403C58C0D98}"/>
              </a:ext>
            </a:extLst>
          </p:cNvPr>
          <p:cNvSpPr txBox="1">
            <a:spLocks noChangeArrowheads="1"/>
          </p:cNvSpPr>
          <p:nvPr/>
        </p:nvSpPr>
        <p:spPr bwMode="auto">
          <a:xfrm>
            <a:off x="1621105" y="982672"/>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4284245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000" b="1" dirty="0"/>
              <a:t>Review your solution: does it seem reasonable?</a:t>
            </a:r>
            <a:br>
              <a:rPr lang="en-GB" sz="2000" b="1" dirty="0"/>
            </a:br>
            <a:r>
              <a:rPr lang="en-GB" sz="2000" b="1" dirty="0"/>
              <a:t>Which steps/ parts did you find easy and which harder?</a:t>
            </a:r>
          </a:p>
        </p:txBody>
      </p:sp>
      <p:sp>
        <p:nvSpPr>
          <p:cNvPr id="7" name="TextBox 6">
            <a:extLst>
              <a:ext uri="{FF2B5EF4-FFF2-40B4-BE49-F238E27FC236}">
                <a16:creationId xmlns:a16="http://schemas.microsoft.com/office/drawing/2014/main" id="{82B95C2A-ABE7-40E7-8C98-4D1427C073AA}"/>
              </a:ext>
            </a:extLst>
          </p:cNvPr>
          <p:cNvSpPr txBox="1"/>
          <p:nvPr/>
        </p:nvSpPr>
        <p:spPr>
          <a:xfrm>
            <a:off x="387482" y="1673600"/>
            <a:ext cx="4518053" cy="3970318"/>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How could you check?</a:t>
            </a:r>
          </a:p>
          <a:p>
            <a:endParaRPr lang="en-GB" b="1" dirty="0">
              <a:cs typeface="Times New Roman" panose="02020603050405020304" pitchFamily="18" charset="0"/>
            </a:endParaRPr>
          </a:p>
          <a:p>
            <a:pPr marL="342900" indent="-342900">
              <a:buAutoNum type="arabicPeriod"/>
            </a:pPr>
            <a:r>
              <a:rPr lang="en-GB" b="1" dirty="0">
                <a:cs typeface="Times New Roman" panose="02020603050405020304" pitchFamily="18" charset="0"/>
              </a:rPr>
              <a:t>Go through the steps you took  and check for errors</a:t>
            </a:r>
          </a:p>
          <a:p>
            <a:pPr marL="342900" indent="-342900">
              <a:buAutoNum type="arabicPeriod"/>
            </a:pPr>
            <a:endParaRPr lang="en-GB" b="1" dirty="0">
              <a:cs typeface="Times New Roman" panose="02020603050405020304" pitchFamily="18" charset="0"/>
            </a:endParaRPr>
          </a:p>
          <a:p>
            <a:pPr marL="342900" indent="-342900">
              <a:buAutoNum type="arabicPeriod"/>
            </a:pPr>
            <a:endParaRPr lang="en-GB" b="1" dirty="0">
              <a:cs typeface="Times New Roman" panose="02020603050405020304" pitchFamily="18" charset="0"/>
            </a:endParaRPr>
          </a:p>
          <a:p>
            <a:r>
              <a:rPr lang="en-GB" b="1" dirty="0">
                <a:cs typeface="Times New Roman" panose="02020603050405020304" pitchFamily="18" charset="0"/>
              </a:rPr>
              <a:t>Count the buckets carefully.</a:t>
            </a:r>
          </a:p>
          <a:p>
            <a:endParaRPr lang="en-GB" b="1" dirty="0">
              <a:cs typeface="Times New Roman" panose="02020603050405020304" pitchFamily="18" charset="0"/>
            </a:endParaRPr>
          </a:p>
          <a:p>
            <a:r>
              <a:rPr lang="en-GB" b="1" dirty="0">
                <a:cs typeface="Times New Roman" panose="02020603050405020304" pitchFamily="18" charset="0"/>
              </a:rPr>
              <a:t>Check 2 groups of 5 cups is equal to 10 cups.</a:t>
            </a:r>
          </a:p>
          <a:p>
            <a:endParaRPr lang="en-GB" b="1" dirty="0">
              <a:cs typeface="Times New Roman" panose="02020603050405020304" pitchFamily="18" charset="0"/>
            </a:endParaRPr>
          </a:p>
          <a:p>
            <a:r>
              <a:rPr lang="en-GB" b="1" dirty="0">
                <a:cs typeface="Times New Roman" panose="02020603050405020304" pitchFamily="18" charset="0"/>
              </a:rPr>
              <a:t>Count in 5s.  “5 cups, 10 cups.”</a:t>
            </a:r>
          </a:p>
          <a:p>
            <a:pPr marL="342900" indent="-342900">
              <a:buAutoNum type="arabicPeriod"/>
            </a:pPr>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9" name="Text Box 2">
            <a:extLst>
              <a:ext uri="{FF2B5EF4-FFF2-40B4-BE49-F238E27FC236}">
                <a16:creationId xmlns:a16="http://schemas.microsoft.com/office/drawing/2014/main" id="{ED770C60-640C-4B6F-953B-DF120EE66415}"/>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Content Placeholder 6">
            <a:extLst>
              <a:ext uri="{FF2B5EF4-FFF2-40B4-BE49-F238E27FC236}">
                <a16:creationId xmlns:a16="http://schemas.microsoft.com/office/drawing/2014/main" id="{00BF20FB-1925-4104-B0A4-127381A90FBC}"/>
              </a:ext>
            </a:extLst>
          </p:cNvPr>
          <p:cNvSpPr>
            <a:spLocks noGrp="1"/>
          </p:cNvSpPr>
          <p:nvPr>
            <p:ph idx="1"/>
          </p:nvPr>
        </p:nvSpPr>
        <p:spPr>
          <a:xfrm>
            <a:off x="5384668" y="1765879"/>
            <a:ext cx="641985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10" name="Picture 9">
            <a:extLst>
              <a:ext uri="{FF2B5EF4-FFF2-40B4-BE49-F238E27FC236}">
                <a16:creationId xmlns:a16="http://schemas.microsoft.com/office/drawing/2014/main" id="{CE24FBEB-D388-4E18-9779-7ADB610BC405}"/>
              </a:ext>
            </a:extLst>
          </p:cNvPr>
          <p:cNvPicPr>
            <a:picLocks noChangeAspect="1"/>
          </p:cNvPicPr>
          <p:nvPr/>
        </p:nvPicPr>
        <p:blipFill>
          <a:blip r:embed="rId2"/>
          <a:stretch>
            <a:fillRect/>
          </a:stretch>
        </p:blipFill>
        <p:spPr>
          <a:xfrm>
            <a:off x="10966688" y="5104783"/>
            <a:ext cx="647700" cy="676275"/>
          </a:xfrm>
          <a:prstGeom prst="rect">
            <a:avLst/>
          </a:prstGeom>
        </p:spPr>
      </p:pic>
      <p:pic>
        <p:nvPicPr>
          <p:cNvPr id="8" name="Picture 7">
            <a:extLst>
              <a:ext uri="{FF2B5EF4-FFF2-40B4-BE49-F238E27FC236}">
                <a16:creationId xmlns:a16="http://schemas.microsoft.com/office/drawing/2014/main" id="{B28B6069-3BBF-496B-B7BB-B6C2DA498807}"/>
              </a:ext>
            </a:extLst>
          </p:cNvPr>
          <p:cNvPicPr>
            <a:picLocks noChangeAspect="1"/>
          </p:cNvPicPr>
          <p:nvPr/>
        </p:nvPicPr>
        <p:blipFill>
          <a:blip r:embed="rId3"/>
          <a:stretch>
            <a:fillRect/>
          </a:stretch>
        </p:blipFill>
        <p:spPr>
          <a:xfrm>
            <a:off x="5520663" y="2300302"/>
            <a:ext cx="6147860" cy="2464332"/>
          </a:xfrm>
          <a:prstGeom prst="rect">
            <a:avLst/>
          </a:prstGeom>
        </p:spPr>
      </p:pic>
    </p:spTree>
    <p:extLst>
      <p:ext uri="{BB962C8B-B14F-4D97-AF65-F5344CB8AC3E}">
        <p14:creationId xmlns:p14="http://schemas.microsoft.com/office/powerpoint/2010/main" val="2384819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800" b="1" dirty="0"/>
              <a:t>Now try this one</a:t>
            </a:r>
          </a:p>
        </p:txBody>
      </p:sp>
      <p:sp>
        <p:nvSpPr>
          <p:cNvPr id="7" name="TextBox 6">
            <a:extLst>
              <a:ext uri="{FF2B5EF4-FFF2-40B4-BE49-F238E27FC236}">
                <a16:creationId xmlns:a16="http://schemas.microsoft.com/office/drawing/2014/main" id="{82B95C2A-ABE7-40E7-8C98-4D1427C073AA}"/>
              </a:ext>
            </a:extLst>
          </p:cNvPr>
          <p:cNvSpPr txBox="1"/>
          <p:nvPr/>
        </p:nvSpPr>
        <p:spPr>
          <a:xfrm>
            <a:off x="373581" y="1515025"/>
            <a:ext cx="4518053" cy="3970318"/>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Understand the problem</a:t>
            </a:r>
          </a:p>
          <a:p>
            <a:endParaRPr lang="en-GB" b="1" dirty="0">
              <a:cs typeface="Times New Roman" panose="02020603050405020304" pitchFamily="18" charset="0"/>
            </a:endParaRPr>
          </a:p>
          <a:p>
            <a:r>
              <a:rPr lang="en-GB" b="1" dirty="0">
                <a:cs typeface="Times New Roman" panose="02020603050405020304" pitchFamily="18" charset="0"/>
              </a:rPr>
              <a:t>Make a plan</a:t>
            </a:r>
          </a:p>
          <a:p>
            <a:endParaRPr lang="en-GB" b="1" dirty="0">
              <a:cs typeface="Times New Roman" panose="02020603050405020304" pitchFamily="18" charset="0"/>
            </a:endParaRPr>
          </a:p>
          <a:p>
            <a:r>
              <a:rPr lang="en-GB" b="1" dirty="0">
                <a:cs typeface="Times New Roman" panose="02020603050405020304" pitchFamily="18" charset="0"/>
              </a:rPr>
              <a:t>Carry out your plan: show your reasoning </a:t>
            </a:r>
          </a:p>
          <a:p>
            <a:endParaRPr lang="en-GB" b="1" dirty="0">
              <a:cs typeface="Times New Roman" panose="02020603050405020304" pitchFamily="18" charset="0"/>
            </a:endParaRPr>
          </a:p>
          <a:p>
            <a:r>
              <a:rPr lang="en-GB" b="1" dirty="0">
                <a:cs typeface="Times New Roman" panose="02020603050405020304" pitchFamily="18" charset="0"/>
              </a:rPr>
              <a:t>Review your solution: does it seem reasonable?</a:t>
            </a:r>
          </a:p>
          <a:p>
            <a:endParaRPr lang="en-GB" b="1" dirty="0">
              <a:cs typeface="Times New Roman" panose="02020603050405020304" pitchFamily="18" charset="0"/>
            </a:endParaRPr>
          </a:p>
          <a:p>
            <a:r>
              <a:rPr lang="en-GB" b="1" dirty="0">
                <a:cs typeface="Times New Roman" panose="02020603050405020304" pitchFamily="18" charset="0"/>
              </a:rPr>
              <a:t>Think about your learning: which parts of the problem did you find easy and which parts did you find harder?</a:t>
            </a: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6AAB0834-6429-4AC1-A84A-DB2DD63D2D7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Content Placeholder 6">
            <a:extLst>
              <a:ext uri="{FF2B5EF4-FFF2-40B4-BE49-F238E27FC236}">
                <a16:creationId xmlns:a16="http://schemas.microsoft.com/office/drawing/2014/main" id="{1678FD38-1421-43FD-A6FF-C882039887D2}"/>
              </a:ext>
            </a:extLst>
          </p:cNvPr>
          <p:cNvSpPr>
            <a:spLocks noGrp="1"/>
          </p:cNvSpPr>
          <p:nvPr>
            <p:ph idx="1"/>
          </p:nvPr>
        </p:nvSpPr>
        <p:spPr>
          <a:xfrm>
            <a:off x="5303747" y="1515025"/>
            <a:ext cx="6419850" cy="4142673"/>
          </a:xfrm>
          <a:prstGeom prst="rect">
            <a:avLst/>
          </a:prstGeom>
          <a:solidFill>
            <a:schemeClr val="bg2"/>
          </a:solidFill>
        </p:spPr>
        <p:txBody>
          <a:bodyPr wrap="square">
            <a:spAutoFit/>
          </a:bodyPr>
          <a:lstStyle/>
          <a:p>
            <a:pPr marL="0" indent="0">
              <a:buNone/>
            </a:pPr>
            <a:r>
              <a:rPr lang="en-US" dirty="0">
                <a:latin typeface="+mn-lt"/>
                <a:ea typeface="Bariol" charset="0"/>
                <a:cs typeface="Bariol" charset="0"/>
              </a:rPr>
              <a:t>TASK variation</a:t>
            </a: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11" name="Picture 10">
            <a:extLst>
              <a:ext uri="{FF2B5EF4-FFF2-40B4-BE49-F238E27FC236}">
                <a16:creationId xmlns:a16="http://schemas.microsoft.com/office/drawing/2014/main" id="{C22A5AC4-0D67-40F9-BCAB-65CE3687EB1F}"/>
              </a:ext>
            </a:extLst>
          </p:cNvPr>
          <p:cNvPicPr>
            <a:picLocks noChangeAspect="1"/>
          </p:cNvPicPr>
          <p:nvPr/>
        </p:nvPicPr>
        <p:blipFill>
          <a:blip r:embed="rId2"/>
          <a:stretch>
            <a:fillRect/>
          </a:stretch>
        </p:blipFill>
        <p:spPr>
          <a:xfrm>
            <a:off x="5520663" y="2300302"/>
            <a:ext cx="6147860" cy="2464332"/>
          </a:xfrm>
          <a:prstGeom prst="rect">
            <a:avLst/>
          </a:prstGeom>
        </p:spPr>
      </p:pic>
      <p:sp>
        <p:nvSpPr>
          <p:cNvPr id="3" name="TextBox 2">
            <a:extLst>
              <a:ext uri="{FF2B5EF4-FFF2-40B4-BE49-F238E27FC236}">
                <a16:creationId xmlns:a16="http://schemas.microsoft.com/office/drawing/2014/main" id="{11132917-1856-4C41-ADAB-B1773E63F4A3}"/>
              </a:ext>
            </a:extLst>
          </p:cNvPr>
          <p:cNvSpPr txBox="1"/>
          <p:nvPr/>
        </p:nvSpPr>
        <p:spPr>
          <a:xfrm>
            <a:off x="9473936" y="4196615"/>
            <a:ext cx="247579" cy="369332"/>
          </a:xfrm>
          <a:prstGeom prst="rect">
            <a:avLst/>
          </a:prstGeom>
          <a:solidFill>
            <a:schemeClr val="bg1"/>
          </a:solidFill>
        </p:spPr>
        <p:txBody>
          <a:bodyPr wrap="square" rtlCol="0">
            <a:spAutoFit/>
          </a:bodyPr>
          <a:lstStyle/>
          <a:p>
            <a:r>
              <a:rPr lang="en-GB" dirty="0"/>
              <a:t>6</a:t>
            </a:r>
          </a:p>
        </p:txBody>
      </p:sp>
    </p:spTree>
    <p:extLst>
      <p:ext uri="{BB962C8B-B14F-4D97-AF65-F5344CB8AC3E}">
        <p14:creationId xmlns:p14="http://schemas.microsoft.com/office/powerpoint/2010/main" val="3123064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a:bodyPr>
          <a:lstStyle/>
          <a:p>
            <a:pPr algn="l"/>
            <a:r>
              <a:rPr lang="en-GB" sz="2800" b="1" dirty="0"/>
              <a:t>HIAS Maths team</a:t>
            </a: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1981200" y="1600201"/>
            <a:ext cx="8229600" cy="4061047"/>
          </a:xfrm>
        </p:spPr>
        <p:txBody>
          <a:bodyPr>
            <a:noAutofit/>
          </a:bodyPr>
          <a:lstStyle/>
          <a:p>
            <a:pPr marL="0" indent="0">
              <a:buNone/>
            </a:pPr>
            <a:r>
              <a:rPr lang="en-GB" sz="1800" dirty="0"/>
              <a:t>The HIAS maths team offer a wide range of high-quality services to support schools in improving outcomes for learners, including courses, bespoke consultancy and in-house training.  </a:t>
            </a:r>
          </a:p>
          <a:p>
            <a:pPr marL="0" indent="0">
              <a:buNone/>
            </a:pPr>
            <a:endParaRPr lang="en-GB" sz="1800" dirty="0"/>
          </a:p>
          <a:p>
            <a:pPr marL="0" indent="0">
              <a:buNone/>
            </a:pPr>
            <a:r>
              <a:rPr lang="en-GB" sz="1800" dirty="0"/>
              <a:t>For further details referring to maths, please contact either of the team leads:</a:t>
            </a:r>
          </a:p>
          <a:p>
            <a:pPr marL="0" indent="0">
              <a:buNone/>
            </a:pPr>
            <a:r>
              <a:rPr lang="en-GB" sz="1800" dirty="0"/>
              <a:t>		Jo Lees: </a:t>
            </a:r>
            <a:r>
              <a:rPr lang="en-GB" sz="1800" dirty="0">
                <a:hlinkClick r:id="rId2"/>
              </a:rPr>
              <a:t>Jo.Lees@hants.gov.uk</a:t>
            </a:r>
            <a:endParaRPr lang="en-GB" sz="1800" dirty="0"/>
          </a:p>
          <a:p>
            <a:pPr marL="0" indent="0">
              <a:buNone/>
            </a:pPr>
            <a:endParaRPr lang="en-GB" sz="1800" dirty="0"/>
          </a:p>
          <a:p>
            <a:pPr marL="0" indent="0">
              <a:buNone/>
            </a:pPr>
            <a:r>
              <a:rPr lang="en-GB" sz="1800" dirty="0"/>
              <a:t>For further details on the full range of services available please contact us using the following details:</a:t>
            </a:r>
          </a:p>
          <a:p>
            <a:pPr marL="0" indent="0">
              <a:buNone/>
            </a:pPr>
            <a:r>
              <a:rPr lang="en-GB" sz="1800" dirty="0"/>
              <a:t> </a:t>
            </a:r>
          </a:p>
          <a:p>
            <a:pPr marL="0" indent="0">
              <a:buNone/>
            </a:pPr>
            <a:r>
              <a:rPr lang="en-GB" sz="1800" dirty="0"/>
              <a:t>Tel: 01962 874820 or email: hias.enquiries@hants.gov.uk </a:t>
            </a:r>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r>
              <a:rPr lang="en-GB" sz="2000" dirty="0"/>
              <a:t>For further details on the full range of services available please contact us using the following details:</a:t>
            </a:r>
          </a:p>
          <a:p>
            <a:pPr marL="0" indent="0">
              <a:buNone/>
            </a:pPr>
            <a:r>
              <a:rPr lang="en-GB" sz="2000" dirty="0"/>
              <a:t> </a:t>
            </a:r>
          </a:p>
          <a:p>
            <a:pPr marL="0" indent="0">
              <a:buNone/>
            </a:pPr>
            <a:r>
              <a:rPr lang="en-GB" sz="2000" dirty="0"/>
              <a:t>Tel: 01962 874820 or email: </a:t>
            </a:r>
            <a:r>
              <a:rPr lang="en-GB" sz="2000" u="sng" dirty="0">
                <a:hlinkClick r:id="rId3"/>
              </a:rPr>
              <a:t>hias.enquiries@hants.gov.uk</a:t>
            </a:r>
            <a:r>
              <a:rPr lang="en-GB" sz="2000" dirty="0"/>
              <a:t> </a:t>
            </a:r>
          </a:p>
        </p:txBody>
      </p:sp>
      <p:pic>
        <p:nvPicPr>
          <p:cNvPr id="4" name="Picture 3">
            <a:extLst>
              <a:ext uri="{FF2B5EF4-FFF2-40B4-BE49-F238E27FC236}">
                <a16:creationId xmlns:a16="http://schemas.microsoft.com/office/drawing/2014/main" id="{EF9214C5-B01F-45DC-B050-A3009F4A4ED9}"/>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554578" y="6353176"/>
            <a:ext cx="1951355" cy="504825"/>
          </a:xfrm>
          <a:prstGeom prst="rect">
            <a:avLst/>
          </a:prstGeom>
          <a:noFill/>
          <a:ln>
            <a:noFill/>
          </a:ln>
        </p:spPr>
      </p:pic>
      <p:pic>
        <p:nvPicPr>
          <p:cNvPr id="7" name="Picture 2" descr="image001">
            <a:extLst>
              <a:ext uri="{FF2B5EF4-FFF2-40B4-BE49-F238E27FC236}">
                <a16:creationId xmlns:a16="http://schemas.microsoft.com/office/drawing/2014/main" id="{A1225777-4001-4A53-9C8C-6F01F7A2524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5046" t="17177" r="11766" b="27104"/>
          <a:stretch/>
        </p:blipFill>
        <p:spPr bwMode="auto">
          <a:xfrm>
            <a:off x="9112668" y="5517232"/>
            <a:ext cx="1555333"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a:extLst>
              <a:ext uri="{FF2B5EF4-FFF2-40B4-BE49-F238E27FC236}">
                <a16:creationId xmlns:a16="http://schemas.microsoft.com/office/drawing/2014/main" id="{1B487DCA-45D9-4B74-AC20-F64217D74BE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2712933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B08BC7-3958-4725-9814-E8937628E8C6}"/>
              </a:ext>
            </a:extLst>
          </p:cNvPr>
          <p:cNvSpPr>
            <a:spLocks noGrp="1"/>
          </p:cNvSpPr>
          <p:nvPr>
            <p:ph idx="1"/>
          </p:nvPr>
        </p:nvSpPr>
        <p:spPr/>
        <p:txBody>
          <a:bodyPr/>
          <a:lstStyle/>
          <a:p>
            <a:pPr marL="0" indent="0">
              <a:buNone/>
            </a:pPr>
            <a:r>
              <a:rPr lang="en-GB" sz="1800" dirty="0">
                <a:effectLst/>
                <a:latin typeface="Calibri" panose="020F0502020204030204" pitchFamily="34" charset="0"/>
                <a:ea typeface="Calibri" panose="020F0502020204030204" pitchFamily="34" charset="0"/>
              </a:rPr>
              <a:t>These slides are intended to support teachers and pupils with a blended approach to learning, either in-class or online. The tasks are intended to form part of a learning journey and could be the basis of either one lesson or a short sequence of connected lessons. </a:t>
            </a:r>
          </a:p>
          <a:p>
            <a:pPr marL="0" indent="0">
              <a:buNone/>
            </a:pPr>
            <a:r>
              <a:rPr lang="en-GB" sz="1800" dirty="0">
                <a:effectLst/>
                <a:latin typeface="Calibri" panose="020F0502020204030204" pitchFamily="34" charset="0"/>
                <a:ea typeface="Calibri" panose="020F0502020204030204" pitchFamily="34" charset="0"/>
              </a:rPr>
              <a:t>The 4-step </a:t>
            </a:r>
            <a:r>
              <a:rPr lang="en-GB" sz="1800" dirty="0" err="1">
                <a:effectLst/>
                <a:latin typeface="Calibri" panose="020F0502020204030204" pitchFamily="34" charset="0"/>
                <a:ea typeface="Calibri" panose="020F0502020204030204" pitchFamily="34" charset="0"/>
              </a:rPr>
              <a:t>Polya</a:t>
            </a:r>
            <a:r>
              <a:rPr lang="en-GB" sz="1800" dirty="0">
                <a:effectLst/>
                <a:latin typeface="Calibri" panose="020F0502020204030204" pitchFamily="34" charset="0"/>
                <a:ea typeface="Calibri" panose="020F0502020204030204" pitchFamily="34" charset="0"/>
              </a:rPr>
              <a:t> model for problem solving has been used to provide a structure to support reasoning. Teachers may need to use more or fewer steps to support the range of learners in </a:t>
            </a:r>
            <a:r>
              <a:rPr lang="en-GB" sz="1800" dirty="0">
                <a:latin typeface="Calibri" panose="020F0502020204030204" pitchFamily="34" charset="0"/>
                <a:ea typeface="Calibri" panose="020F0502020204030204" pitchFamily="34" charset="0"/>
              </a:rPr>
              <a:t>their</a:t>
            </a:r>
            <a:r>
              <a:rPr lang="en-GB" sz="1800" dirty="0">
                <a:effectLst/>
                <a:latin typeface="Calibri" panose="020F0502020204030204" pitchFamily="34" charset="0"/>
                <a:ea typeface="Calibri" panose="020F0502020204030204" pitchFamily="34" charset="0"/>
              </a:rPr>
              <a:t> class.</a:t>
            </a:r>
          </a:p>
          <a:p>
            <a:pPr marL="0" indent="0">
              <a:buNone/>
            </a:pPr>
            <a:r>
              <a:rPr lang="en-GB" sz="1800" dirty="0">
                <a:effectLst/>
                <a:latin typeface="Calibri" panose="020F0502020204030204" pitchFamily="34" charset="0"/>
                <a:ea typeface="Calibri" panose="020F0502020204030204" pitchFamily="34" charset="0"/>
              </a:rPr>
              <a:t>Teachers should delete, change and add slides to suit the needs of their pupils. Extra slides with personalised prompts and appropriate examples based on previous teaching may be suitable. When changing the slide-deck, teachers should consider:</a:t>
            </a: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Their expectations for the use of representations such as bar models, number lines, arrays and  diagrams.</a:t>
            </a:r>
            <a:endParaRPr lang="en-GB" sz="1800" dirty="0">
              <a:effectLst/>
              <a:latin typeface="Calibri" panose="020F0502020204030204" pitchFamily="34" charset="0"/>
              <a:ea typeface="Calibri" panose="020F0502020204030204" pitchFamily="34" charset="0"/>
            </a:endParaRP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Which strategies and methods pupils should use and record when solving problems or identifying solutions. This could include a range of informal jottings and diagrams, the use of tables to record solutions systematically and formal or informal calculation methods.</a:t>
            </a:r>
            <a:endParaRPr lang="en-GB" sz="1800" dirty="0">
              <a:effectLst/>
              <a:latin typeface="Calibri" panose="020F0502020204030204" pitchFamily="34" charset="0"/>
              <a:ea typeface="Calibri" panose="020F0502020204030204" pitchFamily="34" charset="0"/>
            </a:endParaRPr>
          </a:p>
          <a:p>
            <a:pPr marL="0" indent="0">
              <a:buNone/>
            </a:pPr>
            <a:r>
              <a:rPr lang="en-GB" sz="1800" dirty="0">
                <a:effectLst/>
                <a:latin typeface="Calibri" panose="020F0502020204030204" pitchFamily="34" charset="0"/>
                <a:ea typeface="Calibri" panose="020F0502020204030204" pitchFamily="34" charset="0"/>
              </a:rPr>
              <a:t>Teachers may also wish to record a ‘voice over’ to talk pupils through the slides.</a:t>
            </a:r>
          </a:p>
        </p:txBody>
      </p:sp>
      <p:sp>
        <p:nvSpPr>
          <p:cNvPr id="4" name="Text Box 2">
            <a:extLst>
              <a:ext uri="{FF2B5EF4-FFF2-40B4-BE49-F238E27FC236}">
                <a16:creationId xmlns:a16="http://schemas.microsoft.com/office/drawing/2014/main" id="{8AD1D9EC-C89D-4E25-B8F7-4B64D4F88E52}"/>
              </a:ext>
            </a:extLst>
          </p:cNvPr>
          <p:cNvSpPr txBox="1">
            <a:spLocks noGrp="1" noChangeArrowheads="1"/>
          </p:cNvSpPr>
          <p:nvPr>
            <p:ph type="title"/>
          </p:nvPr>
        </p:nvSpPr>
        <p:spPr bwMode="auto">
          <a:xfrm>
            <a:off x="609600" y="274638"/>
            <a:ext cx="8174038" cy="1143000"/>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hangingPunct="0">
              <a:spcBef>
                <a:spcPts val="700"/>
              </a:spcBef>
            </a:pPr>
            <a:br>
              <a:rPr lang="en-GB" kern="0" dirty="0">
                <a:solidFill>
                  <a:srgbClr val="FFFFFF"/>
                </a:solidFill>
                <a:latin typeface="Arial"/>
                <a:ea typeface="Times New Roman"/>
              </a:rPr>
            </a:b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1287721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30206" y="506029"/>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3" name="Picture 2">
            <a:extLst>
              <a:ext uri="{FF2B5EF4-FFF2-40B4-BE49-F238E27FC236}">
                <a16:creationId xmlns:a16="http://schemas.microsoft.com/office/drawing/2014/main" id="{FF8794BD-7A56-4ADD-AB22-E23ACB844076}"/>
              </a:ext>
            </a:extLst>
          </p:cNvPr>
          <p:cNvPicPr>
            <a:picLocks noChangeAspect="1"/>
          </p:cNvPicPr>
          <p:nvPr/>
        </p:nvPicPr>
        <p:blipFill>
          <a:blip r:embed="rId2"/>
          <a:stretch>
            <a:fillRect/>
          </a:stretch>
        </p:blipFill>
        <p:spPr>
          <a:xfrm>
            <a:off x="3904944" y="1142681"/>
            <a:ext cx="4382112" cy="4572638"/>
          </a:xfrm>
          <a:prstGeom prst="rect">
            <a:avLst/>
          </a:prstGeom>
        </p:spPr>
      </p:pic>
      <p:sp>
        <p:nvSpPr>
          <p:cNvPr id="4" name="TextBox 3">
            <a:extLst>
              <a:ext uri="{FF2B5EF4-FFF2-40B4-BE49-F238E27FC236}">
                <a16:creationId xmlns:a16="http://schemas.microsoft.com/office/drawing/2014/main" id="{AB8F265A-7D5C-42F1-84B4-D2C743825212}"/>
              </a:ext>
            </a:extLst>
          </p:cNvPr>
          <p:cNvSpPr txBox="1"/>
          <p:nvPr/>
        </p:nvSpPr>
        <p:spPr>
          <a:xfrm>
            <a:off x="3681876" y="5922740"/>
            <a:ext cx="6295604" cy="461665"/>
          </a:xfrm>
          <a:prstGeom prst="rect">
            <a:avLst/>
          </a:prstGeom>
          <a:noFill/>
        </p:spPr>
        <p:txBody>
          <a:bodyPr wrap="square" rtlCol="0">
            <a:spAutoFit/>
          </a:bodyPr>
          <a:lstStyle/>
          <a:p>
            <a:r>
              <a:rPr lang="en-GB" sz="1200" dirty="0"/>
              <a:t>1945 George </a:t>
            </a:r>
            <a:r>
              <a:rPr lang="en-GB" sz="1200" dirty="0" err="1"/>
              <a:t>Polya</a:t>
            </a:r>
            <a:r>
              <a:rPr lang="en-GB" sz="1200" dirty="0"/>
              <a:t> published  ‘How To Solve It’ 2nd ed., Princeton University Press, 1957, ISBN 0-691-08097-6.</a:t>
            </a:r>
          </a:p>
        </p:txBody>
      </p:sp>
    </p:spTree>
    <p:extLst>
      <p:ext uri="{BB962C8B-B14F-4D97-AF65-F5344CB8AC3E}">
        <p14:creationId xmlns:p14="http://schemas.microsoft.com/office/powerpoint/2010/main" val="399897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718843" y="899468"/>
            <a:ext cx="8229600" cy="580926"/>
          </a:xfrm>
        </p:spPr>
        <p:txBody>
          <a:bodyPr>
            <a:normAutofit fontScale="90000"/>
          </a:bodyPr>
          <a:lstStyle/>
          <a:p>
            <a:pPr algn="l"/>
            <a:r>
              <a:rPr lang="en-GB" sz="2800" b="1" dirty="0"/>
              <a:t>Maths focus </a:t>
            </a:r>
            <a:r>
              <a:rPr lang="en-GB" sz="2800" dirty="0">
                <a:solidFill>
                  <a:schemeClr val="tx1"/>
                </a:solidFill>
              </a:rPr>
              <a:t>Solving problems with Measures- Capacity</a:t>
            </a:r>
            <a:endParaRPr lang="en-GB" sz="2800" b="1" dirty="0"/>
          </a:p>
        </p:txBody>
      </p:sp>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9" name="Picture 8">
            <a:extLst>
              <a:ext uri="{FF2B5EF4-FFF2-40B4-BE49-F238E27FC236}">
                <a16:creationId xmlns:a16="http://schemas.microsoft.com/office/drawing/2014/main" id="{A3CC2771-2C39-45A8-9837-29F5D4EA5300}"/>
              </a:ext>
            </a:extLst>
          </p:cNvPr>
          <p:cNvPicPr>
            <a:picLocks noChangeAspect="1"/>
          </p:cNvPicPr>
          <p:nvPr/>
        </p:nvPicPr>
        <p:blipFill>
          <a:blip r:embed="rId2"/>
          <a:stretch>
            <a:fillRect/>
          </a:stretch>
        </p:blipFill>
        <p:spPr>
          <a:xfrm>
            <a:off x="8209494" y="5140904"/>
            <a:ext cx="647700" cy="676275"/>
          </a:xfrm>
          <a:prstGeom prst="rect">
            <a:avLst/>
          </a:prstGeom>
        </p:spPr>
      </p:pic>
      <p:pic>
        <p:nvPicPr>
          <p:cNvPr id="4" name="Picture 3">
            <a:extLst>
              <a:ext uri="{FF2B5EF4-FFF2-40B4-BE49-F238E27FC236}">
                <a16:creationId xmlns:a16="http://schemas.microsoft.com/office/drawing/2014/main" id="{4B92886A-A3F6-4483-9C19-BB49BAB5FD6D}"/>
              </a:ext>
            </a:extLst>
          </p:cNvPr>
          <p:cNvPicPr>
            <a:picLocks noChangeAspect="1"/>
          </p:cNvPicPr>
          <p:nvPr/>
        </p:nvPicPr>
        <p:blipFill>
          <a:blip r:embed="rId3"/>
          <a:stretch>
            <a:fillRect/>
          </a:stretch>
        </p:blipFill>
        <p:spPr>
          <a:xfrm>
            <a:off x="1686187" y="2276466"/>
            <a:ext cx="6847157" cy="2744641"/>
          </a:xfrm>
          <a:prstGeom prst="rect">
            <a:avLst/>
          </a:prstGeom>
          <a:ln w="3175">
            <a:solidFill>
              <a:schemeClr val="tx1"/>
            </a:solidFill>
          </a:ln>
        </p:spPr>
      </p:pic>
    </p:spTree>
    <p:extLst>
      <p:ext uri="{BB962C8B-B14F-4D97-AF65-F5344CB8AC3E}">
        <p14:creationId xmlns:p14="http://schemas.microsoft.com/office/powerpoint/2010/main" val="4061990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050616" y="895018"/>
            <a:ext cx="4816110" cy="409461"/>
          </a:xfrm>
        </p:spPr>
        <p:txBody>
          <a:bodyPr>
            <a:normAutofit fontScale="90000"/>
          </a:bodyPr>
          <a:lstStyle/>
          <a:p>
            <a:pPr algn="l"/>
            <a:r>
              <a:rPr lang="en-GB" sz="2800" b="1" dirty="0"/>
              <a:t>Understand the problem</a:t>
            </a:r>
          </a:p>
        </p:txBody>
      </p:sp>
      <p:sp>
        <p:nvSpPr>
          <p:cNvPr id="7" name="Content Placeholder 6">
            <a:extLst>
              <a:ext uri="{FF2B5EF4-FFF2-40B4-BE49-F238E27FC236}">
                <a16:creationId xmlns:a16="http://schemas.microsoft.com/office/drawing/2014/main" id="{34170844-A6DB-4EF5-B64A-949EEFBE6AEA}"/>
              </a:ext>
            </a:extLst>
          </p:cNvPr>
          <p:cNvSpPr>
            <a:spLocks noGrp="1"/>
          </p:cNvSpPr>
          <p:nvPr>
            <p:ph idx="1"/>
          </p:nvPr>
        </p:nvSpPr>
        <p:spPr>
          <a:xfrm>
            <a:off x="5810081" y="1218892"/>
            <a:ext cx="6229105"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sp>
        <p:nvSpPr>
          <p:cNvPr id="10" name="TextBox 9">
            <a:extLst>
              <a:ext uri="{FF2B5EF4-FFF2-40B4-BE49-F238E27FC236}">
                <a16:creationId xmlns:a16="http://schemas.microsoft.com/office/drawing/2014/main" id="{4354E2B1-015F-49CE-9770-4DDD36444C69}"/>
              </a:ext>
            </a:extLst>
          </p:cNvPr>
          <p:cNvSpPr txBox="1"/>
          <p:nvPr/>
        </p:nvSpPr>
        <p:spPr>
          <a:xfrm>
            <a:off x="397602" y="1597634"/>
            <a:ext cx="4976122" cy="3046988"/>
          </a:xfrm>
          <a:prstGeom prst="rect">
            <a:avLst/>
          </a:prstGeom>
          <a:solidFill>
            <a:schemeClr val="accent5">
              <a:lumMod val="20000"/>
              <a:lumOff val="80000"/>
            </a:schemeClr>
          </a:solidFill>
        </p:spPr>
        <p:txBody>
          <a:bodyPr wrap="square" rtlCol="0">
            <a:spAutoFit/>
          </a:bodyPr>
          <a:lstStyle/>
          <a:p>
            <a:r>
              <a:rPr lang="en-GB" sz="1600" i="1" dirty="0"/>
              <a:t>We measure liquids in containers such as cups or buckets or jugs.</a:t>
            </a:r>
          </a:p>
          <a:p>
            <a:endParaRPr lang="en-GB" sz="1600" i="1" dirty="0"/>
          </a:p>
          <a:p>
            <a:r>
              <a:rPr lang="en-GB" sz="1600" i="1" dirty="0"/>
              <a:t>Cups are smaller and 5 of them fill one bucket.</a:t>
            </a:r>
          </a:p>
          <a:p>
            <a:endParaRPr lang="en-GB" sz="1600" i="1" dirty="0"/>
          </a:p>
          <a:p>
            <a:endParaRPr lang="en-GB" sz="1600" i="1" dirty="0"/>
          </a:p>
          <a:p>
            <a:r>
              <a:rPr lang="en-GB" sz="1600" i="1" dirty="0"/>
              <a:t>I have to find out how many will fill 2 buckets.</a:t>
            </a:r>
          </a:p>
          <a:p>
            <a:endParaRPr lang="en-GB" sz="1600" i="1" dirty="0"/>
          </a:p>
          <a:p>
            <a:endParaRPr lang="en-GB" sz="1600" i="1" dirty="0"/>
          </a:p>
          <a:p>
            <a:r>
              <a:rPr lang="en-GB" sz="1600" i="1" dirty="0"/>
              <a:t>2 is double 1.</a:t>
            </a:r>
          </a:p>
          <a:p>
            <a:endParaRPr lang="en-GB" sz="1600" i="1" dirty="0"/>
          </a:p>
          <a:p>
            <a:endParaRPr lang="en-GB" sz="1600" i="1" dirty="0"/>
          </a:p>
        </p:txBody>
      </p:sp>
      <p:sp>
        <p:nvSpPr>
          <p:cNvPr id="11" name="Text Box 2">
            <a:extLst>
              <a:ext uri="{FF2B5EF4-FFF2-40B4-BE49-F238E27FC236}">
                <a16:creationId xmlns:a16="http://schemas.microsoft.com/office/drawing/2014/main" id="{712F957F-6A38-42C6-B2CC-C148604EF375}"/>
              </a:ext>
            </a:extLst>
          </p:cNvPr>
          <p:cNvSpPr txBox="1">
            <a:spLocks noChangeArrowheads="1"/>
          </p:cNvSpPr>
          <p:nvPr/>
        </p:nvSpPr>
        <p:spPr bwMode="auto">
          <a:xfrm>
            <a:off x="1676400" y="15240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8" name="Picture 7">
            <a:extLst>
              <a:ext uri="{FF2B5EF4-FFF2-40B4-BE49-F238E27FC236}">
                <a16:creationId xmlns:a16="http://schemas.microsoft.com/office/drawing/2014/main" id="{E2B5824E-FC2D-4D8F-9099-55B1EDC5D8C9}"/>
              </a:ext>
            </a:extLst>
          </p:cNvPr>
          <p:cNvPicPr>
            <a:picLocks noChangeAspect="1"/>
          </p:cNvPicPr>
          <p:nvPr/>
        </p:nvPicPr>
        <p:blipFill>
          <a:blip r:embed="rId2"/>
          <a:stretch>
            <a:fillRect/>
          </a:stretch>
        </p:blipFill>
        <p:spPr>
          <a:xfrm>
            <a:off x="11146698" y="4535315"/>
            <a:ext cx="647700" cy="676275"/>
          </a:xfrm>
          <a:prstGeom prst="rect">
            <a:avLst/>
          </a:prstGeom>
        </p:spPr>
      </p:pic>
      <p:pic>
        <p:nvPicPr>
          <p:cNvPr id="12" name="Picture 11">
            <a:extLst>
              <a:ext uri="{FF2B5EF4-FFF2-40B4-BE49-F238E27FC236}">
                <a16:creationId xmlns:a16="http://schemas.microsoft.com/office/drawing/2014/main" id="{340AD436-B3C4-483A-88D7-69652E91F6F7}"/>
              </a:ext>
            </a:extLst>
          </p:cNvPr>
          <p:cNvPicPr>
            <a:picLocks noChangeAspect="1"/>
          </p:cNvPicPr>
          <p:nvPr/>
        </p:nvPicPr>
        <p:blipFill>
          <a:blip r:embed="rId3"/>
          <a:stretch>
            <a:fillRect/>
          </a:stretch>
        </p:blipFill>
        <p:spPr>
          <a:xfrm>
            <a:off x="5978497" y="1940187"/>
            <a:ext cx="5892271" cy="2361881"/>
          </a:xfrm>
          <a:prstGeom prst="rect">
            <a:avLst/>
          </a:prstGeom>
        </p:spPr>
      </p:pic>
    </p:spTree>
    <p:extLst>
      <p:ext uri="{BB962C8B-B14F-4D97-AF65-F5344CB8AC3E}">
        <p14:creationId xmlns:p14="http://schemas.microsoft.com/office/powerpoint/2010/main" val="564609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Make a Plan</a:t>
            </a:r>
          </a:p>
        </p:txBody>
      </p:sp>
      <p:sp>
        <p:nvSpPr>
          <p:cNvPr id="3" name="TextBox 2">
            <a:extLst>
              <a:ext uri="{FF2B5EF4-FFF2-40B4-BE49-F238E27FC236}">
                <a16:creationId xmlns:a16="http://schemas.microsoft.com/office/drawing/2014/main" id="{C108D53A-CBF5-4B0E-8282-15120F8F0D36}"/>
              </a:ext>
            </a:extLst>
          </p:cNvPr>
          <p:cNvSpPr txBox="1"/>
          <p:nvPr/>
        </p:nvSpPr>
        <p:spPr>
          <a:xfrm>
            <a:off x="282286" y="1919378"/>
            <a:ext cx="5600624" cy="3139321"/>
          </a:xfrm>
          <a:prstGeom prst="rect">
            <a:avLst/>
          </a:prstGeom>
          <a:solidFill>
            <a:schemeClr val="accent5">
              <a:lumMod val="20000"/>
              <a:lumOff val="80000"/>
            </a:schemeClr>
          </a:solidFill>
        </p:spPr>
        <p:txBody>
          <a:bodyPr wrap="square" rtlCol="0">
            <a:spAutoFit/>
          </a:bodyPr>
          <a:lstStyle/>
          <a:p>
            <a:r>
              <a:rPr lang="en-GB" b="1" dirty="0"/>
              <a:t>Step 1: Represent the number of cups for 1 bucket using counters</a:t>
            </a:r>
          </a:p>
          <a:p>
            <a:endParaRPr lang="en-GB" dirty="0">
              <a:cs typeface="Times New Roman" panose="02020603050405020304" pitchFamily="18" charset="0"/>
            </a:endParaRPr>
          </a:p>
          <a:p>
            <a:r>
              <a:rPr lang="en-GB" b="1" dirty="0">
                <a:cs typeface="Times New Roman" panose="02020603050405020304" pitchFamily="18" charset="0"/>
              </a:rPr>
              <a:t>Step 2: Repeat the number of cups to show 2 buckets.</a:t>
            </a:r>
          </a:p>
          <a:p>
            <a:endParaRPr lang="en-GB" dirty="0">
              <a:cs typeface="Times New Roman" panose="02020603050405020304" pitchFamily="18" charset="0"/>
            </a:endParaRPr>
          </a:p>
          <a:p>
            <a:r>
              <a:rPr lang="en-GB" b="1" dirty="0">
                <a:cs typeface="Times New Roman" panose="02020603050405020304" pitchFamily="18" charset="0"/>
              </a:rPr>
              <a:t>Step 3: Write a calculation and answer in a sentence.</a:t>
            </a:r>
          </a:p>
          <a:p>
            <a:endParaRPr lang="en-GB" b="1" dirty="0">
              <a:cs typeface="Times New Roman" panose="02020603050405020304" pitchFamily="18" charset="0"/>
            </a:endParaRPr>
          </a:p>
          <a:p>
            <a:r>
              <a:rPr lang="en-GB" b="1" dirty="0">
                <a:cs typeface="Times New Roman" panose="02020603050405020304" pitchFamily="18" charset="0"/>
              </a:rPr>
              <a:t>Check by counting the cups or doubling 5 or adding 2 groups of 5 buckets.</a:t>
            </a:r>
            <a:endParaRPr lang="en-GB" i="1" dirty="0">
              <a:cs typeface="Times New Roman" panose="02020603050405020304" pitchFamily="18" charset="0"/>
            </a:endParaRPr>
          </a:p>
        </p:txBody>
      </p:sp>
      <p:sp>
        <p:nvSpPr>
          <p:cNvPr id="7" name="Text Box 2">
            <a:extLst>
              <a:ext uri="{FF2B5EF4-FFF2-40B4-BE49-F238E27FC236}">
                <a16:creationId xmlns:a16="http://schemas.microsoft.com/office/drawing/2014/main" id="{7E2E1DF6-EBEE-4FA9-AD9A-6A698225B30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8" name="Content Placeholder 6">
            <a:extLst>
              <a:ext uri="{FF2B5EF4-FFF2-40B4-BE49-F238E27FC236}">
                <a16:creationId xmlns:a16="http://schemas.microsoft.com/office/drawing/2014/main" id="{C14DEFC3-0C95-497B-AFFA-CBC417195164}"/>
              </a:ext>
            </a:extLst>
          </p:cNvPr>
          <p:cNvSpPr>
            <a:spLocks noGrp="1"/>
          </p:cNvSpPr>
          <p:nvPr>
            <p:ph idx="1"/>
          </p:nvPr>
        </p:nvSpPr>
        <p:spPr>
          <a:xfrm>
            <a:off x="5988106" y="1425730"/>
            <a:ext cx="5921608"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10" name="Picture 9">
            <a:extLst>
              <a:ext uri="{FF2B5EF4-FFF2-40B4-BE49-F238E27FC236}">
                <a16:creationId xmlns:a16="http://schemas.microsoft.com/office/drawing/2014/main" id="{0039AC5F-094B-4DD3-B0EC-1F725885CE98}"/>
              </a:ext>
            </a:extLst>
          </p:cNvPr>
          <p:cNvPicPr>
            <a:picLocks noChangeAspect="1"/>
          </p:cNvPicPr>
          <p:nvPr/>
        </p:nvPicPr>
        <p:blipFill>
          <a:blip r:embed="rId2"/>
          <a:stretch>
            <a:fillRect/>
          </a:stretch>
        </p:blipFill>
        <p:spPr>
          <a:xfrm>
            <a:off x="10778087" y="4527884"/>
            <a:ext cx="647700" cy="676275"/>
          </a:xfrm>
          <a:prstGeom prst="rect">
            <a:avLst/>
          </a:prstGeom>
        </p:spPr>
      </p:pic>
      <p:pic>
        <p:nvPicPr>
          <p:cNvPr id="9" name="Picture 8">
            <a:extLst>
              <a:ext uri="{FF2B5EF4-FFF2-40B4-BE49-F238E27FC236}">
                <a16:creationId xmlns:a16="http://schemas.microsoft.com/office/drawing/2014/main" id="{BF2862E5-C2AB-4A8E-8767-0DF1E19C281E}"/>
              </a:ext>
            </a:extLst>
          </p:cNvPr>
          <p:cNvPicPr>
            <a:picLocks noChangeAspect="1"/>
          </p:cNvPicPr>
          <p:nvPr/>
        </p:nvPicPr>
        <p:blipFill>
          <a:blip r:embed="rId3"/>
          <a:stretch>
            <a:fillRect/>
          </a:stretch>
        </p:blipFill>
        <p:spPr>
          <a:xfrm>
            <a:off x="6233015" y="2180624"/>
            <a:ext cx="5431790" cy="2177300"/>
          </a:xfrm>
          <a:prstGeom prst="rect">
            <a:avLst/>
          </a:prstGeom>
        </p:spPr>
      </p:pic>
    </p:spTree>
    <p:extLst>
      <p:ext uri="{BB962C8B-B14F-4D97-AF65-F5344CB8AC3E}">
        <p14:creationId xmlns:p14="http://schemas.microsoft.com/office/powerpoint/2010/main" val="2483527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7E53056C-9D28-4B81-9AD1-FACCEB220CA6}"/>
              </a:ext>
            </a:extLst>
          </p:cNvPr>
          <p:cNvGraphicFramePr>
            <a:graphicFrameLocks noGrp="1"/>
          </p:cNvGraphicFramePr>
          <p:nvPr>
            <p:extLst>
              <p:ext uri="{D42A27DB-BD31-4B8C-83A1-F6EECF244321}">
                <p14:modId xmlns:p14="http://schemas.microsoft.com/office/powerpoint/2010/main" val="734229678"/>
              </p:ext>
            </p:extLst>
          </p:nvPr>
        </p:nvGraphicFramePr>
        <p:xfrm>
          <a:off x="333560" y="4786120"/>
          <a:ext cx="4064000" cy="370840"/>
        </p:xfrm>
        <a:graphic>
          <a:graphicData uri="http://schemas.openxmlformats.org/drawingml/2006/table">
            <a:tbl>
              <a:tblPr firstRow="1" bandRow="1">
                <a:tableStyleId>{5C22544A-7EE6-4342-B048-85BDC9FD1C3A}</a:tableStyleId>
              </a:tblPr>
              <a:tblGrid>
                <a:gridCol w="812800">
                  <a:extLst>
                    <a:ext uri="{9D8B030D-6E8A-4147-A177-3AD203B41FA5}">
                      <a16:colId xmlns:a16="http://schemas.microsoft.com/office/drawing/2014/main" val="94680345"/>
                    </a:ext>
                  </a:extLst>
                </a:gridCol>
                <a:gridCol w="812800">
                  <a:extLst>
                    <a:ext uri="{9D8B030D-6E8A-4147-A177-3AD203B41FA5}">
                      <a16:colId xmlns:a16="http://schemas.microsoft.com/office/drawing/2014/main" val="3579473385"/>
                    </a:ext>
                  </a:extLst>
                </a:gridCol>
                <a:gridCol w="812800">
                  <a:extLst>
                    <a:ext uri="{9D8B030D-6E8A-4147-A177-3AD203B41FA5}">
                      <a16:colId xmlns:a16="http://schemas.microsoft.com/office/drawing/2014/main" val="4231181912"/>
                    </a:ext>
                  </a:extLst>
                </a:gridCol>
                <a:gridCol w="812800">
                  <a:extLst>
                    <a:ext uri="{9D8B030D-6E8A-4147-A177-3AD203B41FA5}">
                      <a16:colId xmlns:a16="http://schemas.microsoft.com/office/drawing/2014/main" val="3571113463"/>
                    </a:ext>
                  </a:extLst>
                </a:gridCol>
                <a:gridCol w="812800">
                  <a:extLst>
                    <a:ext uri="{9D8B030D-6E8A-4147-A177-3AD203B41FA5}">
                      <a16:colId xmlns:a16="http://schemas.microsoft.com/office/drawing/2014/main" val="1452654131"/>
                    </a:ext>
                  </a:extLst>
                </a:gridCol>
              </a:tblGrid>
              <a:tr h="370840">
                <a:tc>
                  <a:txBody>
                    <a:bodyPr/>
                    <a:lstStyle/>
                    <a:p>
                      <a:pPr algn="ctr"/>
                      <a:r>
                        <a:rPr lang="en-GB" dirty="0"/>
                        <a:t>1</a:t>
                      </a:r>
                    </a:p>
                  </a:txBody>
                  <a:tcPr/>
                </a:tc>
                <a:tc>
                  <a:txBody>
                    <a:bodyPr/>
                    <a:lstStyle/>
                    <a:p>
                      <a:pPr algn="ctr"/>
                      <a:r>
                        <a:rPr lang="en-GB" dirty="0"/>
                        <a:t>2</a:t>
                      </a:r>
                    </a:p>
                  </a:txBody>
                  <a:tcPr/>
                </a:tc>
                <a:tc>
                  <a:txBody>
                    <a:bodyPr/>
                    <a:lstStyle/>
                    <a:p>
                      <a:pPr algn="ctr"/>
                      <a:r>
                        <a:rPr lang="en-GB" dirty="0"/>
                        <a:t>3</a:t>
                      </a:r>
                    </a:p>
                  </a:txBody>
                  <a:tcPr/>
                </a:tc>
                <a:tc>
                  <a:txBody>
                    <a:bodyPr/>
                    <a:lstStyle/>
                    <a:p>
                      <a:pPr algn="ctr"/>
                      <a:r>
                        <a:rPr lang="en-GB" dirty="0"/>
                        <a:t>4</a:t>
                      </a:r>
                    </a:p>
                  </a:txBody>
                  <a:tcPr/>
                </a:tc>
                <a:tc>
                  <a:txBody>
                    <a:bodyPr/>
                    <a:lstStyle/>
                    <a:p>
                      <a:pPr algn="ctr"/>
                      <a:r>
                        <a:rPr lang="en-GB" dirty="0"/>
                        <a:t>5</a:t>
                      </a:r>
                    </a:p>
                  </a:txBody>
                  <a:tcPr/>
                </a:tc>
                <a:extLst>
                  <a:ext uri="{0D108BD9-81ED-4DB2-BD59-A6C34878D82A}">
                    <a16:rowId xmlns:a16="http://schemas.microsoft.com/office/drawing/2014/main" val="3257196547"/>
                  </a:ext>
                </a:extLst>
              </a:tr>
            </a:tbl>
          </a:graphicData>
        </a:graphic>
      </p:graphicFrame>
      <p:pic>
        <p:nvPicPr>
          <p:cNvPr id="14" name="Picture 13">
            <a:extLst>
              <a:ext uri="{FF2B5EF4-FFF2-40B4-BE49-F238E27FC236}">
                <a16:creationId xmlns:a16="http://schemas.microsoft.com/office/drawing/2014/main" id="{96BBD672-177B-4F65-AB94-C9F26BFD315D}"/>
              </a:ext>
            </a:extLst>
          </p:cNvPr>
          <p:cNvPicPr>
            <a:picLocks noChangeAspect="1"/>
          </p:cNvPicPr>
          <p:nvPr/>
        </p:nvPicPr>
        <p:blipFill>
          <a:blip r:embed="rId2"/>
          <a:stretch>
            <a:fillRect/>
          </a:stretch>
        </p:blipFill>
        <p:spPr>
          <a:xfrm>
            <a:off x="307344" y="5196097"/>
            <a:ext cx="800100" cy="628650"/>
          </a:xfrm>
          <a:prstGeom prst="rect">
            <a:avLst/>
          </a:prstGeom>
        </p:spPr>
      </p:pic>
      <p:pic>
        <p:nvPicPr>
          <p:cNvPr id="18" name="Picture 17">
            <a:extLst>
              <a:ext uri="{FF2B5EF4-FFF2-40B4-BE49-F238E27FC236}">
                <a16:creationId xmlns:a16="http://schemas.microsoft.com/office/drawing/2014/main" id="{E649E5FF-FE20-4CA9-BFD5-4D4BA7813E7C}"/>
              </a:ext>
            </a:extLst>
          </p:cNvPr>
          <p:cNvPicPr>
            <a:picLocks noChangeAspect="1"/>
          </p:cNvPicPr>
          <p:nvPr/>
        </p:nvPicPr>
        <p:blipFill>
          <a:blip r:embed="rId2"/>
          <a:stretch>
            <a:fillRect/>
          </a:stretch>
        </p:blipFill>
        <p:spPr>
          <a:xfrm>
            <a:off x="1144319" y="5171641"/>
            <a:ext cx="800100" cy="628650"/>
          </a:xfrm>
          <a:prstGeom prst="rect">
            <a:avLst/>
          </a:prstGeom>
        </p:spPr>
      </p:pic>
      <p:pic>
        <p:nvPicPr>
          <p:cNvPr id="22" name="Picture 21">
            <a:extLst>
              <a:ext uri="{FF2B5EF4-FFF2-40B4-BE49-F238E27FC236}">
                <a16:creationId xmlns:a16="http://schemas.microsoft.com/office/drawing/2014/main" id="{E55606C8-718C-4494-BAA9-C76D35B3B3BF}"/>
              </a:ext>
            </a:extLst>
          </p:cNvPr>
          <p:cNvPicPr>
            <a:picLocks noChangeAspect="1"/>
          </p:cNvPicPr>
          <p:nvPr/>
        </p:nvPicPr>
        <p:blipFill>
          <a:blip r:embed="rId2"/>
          <a:stretch>
            <a:fillRect/>
          </a:stretch>
        </p:blipFill>
        <p:spPr>
          <a:xfrm>
            <a:off x="1938304" y="5186322"/>
            <a:ext cx="800100" cy="628650"/>
          </a:xfrm>
          <a:prstGeom prst="rect">
            <a:avLst/>
          </a:prstGeom>
        </p:spPr>
      </p:pic>
      <p:pic>
        <p:nvPicPr>
          <p:cNvPr id="28" name="Picture 27">
            <a:extLst>
              <a:ext uri="{FF2B5EF4-FFF2-40B4-BE49-F238E27FC236}">
                <a16:creationId xmlns:a16="http://schemas.microsoft.com/office/drawing/2014/main" id="{E658B881-5438-417B-A91B-334A3E95CD34}"/>
              </a:ext>
            </a:extLst>
          </p:cNvPr>
          <p:cNvPicPr>
            <a:picLocks noChangeAspect="1"/>
          </p:cNvPicPr>
          <p:nvPr/>
        </p:nvPicPr>
        <p:blipFill>
          <a:blip r:embed="rId2"/>
          <a:stretch>
            <a:fillRect/>
          </a:stretch>
        </p:blipFill>
        <p:spPr>
          <a:xfrm>
            <a:off x="2769164" y="5190192"/>
            <a:ext cx="800100" cy="628650"/>
          </a:xfrm>
          <a:prstGeom prst="rect">
            <a:avLst/>
          </a:prstGeom>
        </p:spPr>
      </p:pic>
      <p:pic>
        <p:nvPicPr>
          <p:cNvPr id="30" name="Picture 29">
            <a:extLst>
              <a:ext uri="{FF2B5EF4-FFF2-40B4-BE49-F238E27FC236}">
                <a16:creationId xmlns:a16="http://schemas.microsoft.com/office/drawing/2014/main" id="{D3016C58-113B-4E5B-84D2-C8772B10207F}"/>
              </a:ext>
            </a:extLst>
          </p:cNvPr>
          <p:cNvPicPr>
            <a:picLocks noChangeAspect="1"/>
          </p:cNvPicPr>
          <p:nvPr/>
        </p:nvPicPr>
        <p:blipFill>
          <a:blip r:embed="rId2"/>
          <a:stretch>
            <a:fillRect/>
          </a:stretch>
        </p:blipFill>
        <p:spPr>
          <a:xfrm>
            <a:off x="3566700" y="5204873"/>
            <a:ext cx="800100" cy="628650"/>
          </a:xfrm>
          <a:prstGeom prst="rect">
            <a:avLst/>
          </a:prstGeom>
        </p:spPr>
      </p:pic>
      <p:grpSp>
        <p:nvGrpSpPr>
          <p:cNvPr id="43" name="Group 42">
            <a:extLst>
              <a:ext uri="{FF2B5EF4-FFF2-40B4-BE49-F238E27FC236}">
                <a16:creationId xmlns:a16="http://schemas.microsoft.com/office/drawing/2014/main" id="{9F8D2C96-0A5F-4546-A00A-09EE91F0797F}"/>
              </a:ext>
            </a:extLst>
          </p:cNvPr>
          <p:cNvGrpSpPr/>
          <p:nvPr/>
        </p:nvGrpSpPr>
        <p:grpSpPr>
          <a:xfrm>
            <a:off x="307344" y="5908515"/>
            <a:ext cx="7483922" cy="647201"/>
            <a:chOff x="1448321" y="5184747"/>
            <a:chExt cx="7483922" cy="647201"/>
          </a:xfrm>
        </p:grpSpPr>
        <p:pic>
          <p:nvPicPr>
            <p:cNvPr id="31" name="Picture 30">
              <a:extLst>
                <a:ext uri="{FF2B5EF4-FFF2-40B4-BE49-F238E27FC236}">
                  <a16:creationId xmlns:a16="http://schemas.microsoft.com/office/drawing/2014/main" id="{60600226-C00C-40EE-89AC-0F23AAE070D8}"/>
                </a:ext>
              </a:extLst>
            </p:cNvPr>
            <p:cNvPicPr>
              <a:picLocks noChangeAspect="1"/>
            </p:cNvPicPr>
            <p:nvPr/>
          </p:nvPicPr>
          <p:blipFill>
            <a:blip r:embed="rId2"/>
            <a:stretch>
              <a:fillRect/>
            </a:stretch>
          </p:blipFill>
          <p:spPr>
            <a:xfrm>
              <a:off x="1448321" y="5203298"/>
              <a:ext cx="800100" cy="628650"/>
            </a:xfrm>
            <a:prstGeom prst="rect">
              <a:avLst/>
            </a:prstGeom>
          </p:spPr>
        </p:pic>
        <p:pic>
          <p:nvPicPr>
            <p:cNvPr id="32" name="Picture 31">
              <a:extLst>
                <a:ext uri="{FF2B5EF4-FFF2-40B4-BE49-F238E27FC236}">
                  <a16:creationId xmlns:a16="http://schemas.microsoft.com/office/drawing/2014/main" id="{3364EFD8-5681-48B5-B9D1-014C724F630E}"/>
                </a:ext>
              </a:extLst>
            </p:cNvPr>
            <p:cNvPicPr>
              <a:picLocks noChangeAspect="1"/>
            </p:cNvPicPr>
            <p:nvPr/>
          </p:nvPicPr>
          <p:blipFill>
            <a:blip r:embed="rId2"/>
            <a:stretch>
              <a:fillRect/>
            </a:stretch>
          </p:blipFill>
          <p:spPr>
            <a:xfrm>
              <a:off x="2279181" y="5188617"/>
              <a:ext cx="800100" cy="628650"/>
            </a:xfrm>
            <a:prstGeom prst="rect">
              <a:avLst/>
            </a:prstGeom>
          </p:spPr>
        </p:pic>
        <p:pic>
          <p:nvPicPr>
            <p:cNvPr id="33" name="Picture 32">
              <a:extLst>
                <a:ext uri="{FF2B5EF4-FFF2-40B4-BE49-F238E27FC236}">
                  <a16:creationId xmlns:a16="http://schemas.microsoft.com/office/drawing/2014/main" id="{926322FB-4E5D-4E6C-AE7F-7368249DE6D4}"/>
                </a:ext>
              </a:extLst>
            </p:cNvPr>
            <p:cNvPicPr>
              <a:picLocks noChangeAspect="1"/>
            </p:cNvPicPr>
            <p:nvPr/>
          </p:nvPicPr>
          <p:blipFill>
            <a:blip r:embed="rId2"/>
            <a:stretch>
              <a:fillRect/>
            </a:stretch>
          </p:blipFill>
          <p:spPr>
            <a:xfrm>
              <a:off x="3076717" y="5203298"/>
              <a:ext cx="800100" cy="628650"/>
            </a:xfrm>
            <a:prstGeom prst="rect">
              <a:avLst/>
            </a:prstGeom>
          </p:spPr>
        </p:pic>
        <p:pic>
          <p:nvPicPr>
            <p:cNvPr id="34" name="Picture 33">
              <a:extLst>
                <a:ext uri="{FF2B5EF4-FFF2-40B4-BE49-F238E27FC236}">
                  <a16:creationId xmlns:a16="http://schemas.microsoft.com/office/drawing/2014/main" id="{41CA5F2A-6EE7-45AF-9717-BC89224F9F9C}"/>
                </a:ext>
              </a:extLst>
            </p:cNvPr>
            <p:cNvPicPr>
              <a:picLocks noChangeAspect="1"/>
            </p:cNvPicPr>
            <p:nvPr/>
          </p:nvPicPr>
          <p:blipFill>
            <a:blip r:embed="rId2"/>
            <a:stretch>
              <a:fillRect/>
            </a:stretch>
          </p:blipFill>
          <p:spPr>
            <a:xfrm>
              <a:off x="3907577" y="5203298"/>
              <a:ext cx="800100" cy="628650"/>
            </a:xfrm>
            <a:prstGeom prst="rect">
              <a:avLst/>
            </a:prstGeom>
          </p:spPr>
        </p:pic>
        <p:pic>
          <p:nvPicPr>
            <p:cNvPr id="35" name="Picture 34">
              <a:extLst>
                <a:ext uri="{FF2B5EF4-FFF2-40B4-BE49-F238E27FC236}">
                  <a16:creationId xmlns:a16="http://schemas.microsoft.com/office/drawing/2014/main" id="{A49C2043-2148-4FF9-8C5B-0ABF651A2F48}"/>
                </a:ext>
              </a:extLst>
            </p:cNvPr>
            <p:cNvPicPr>
              <a:picLocks noChangeAspect="1"/>
            </p:cNvPicPr>
            <p:nvPr/>
          </p:nvPicPr>
          <p:blipFill>
            <a:blip r:embed="rId2"/>
            <a:stretch>
              <a:fillRect/>
            </a:stretch>
          </p:blipFill>
          <p:spPr>
            <a:xfrm>
              <a:off x="4738437" y="5184747"/>
              <a:ext cx="800100" cy="628650"/>
            </a:xfrm>
            <a:prstGeom prst="rect">
              <a:avLst/>
            </a:prstGeom>
          </p:spPr>
        </p:pic>
        <p:sp>
          <p:nvSpPr>
            <p:cNvPr id="24" name="TextBox 23">
              <a:extLst>
                <a:ext uri="{FF2B5EF4-FFF2-40B4-BE49-F238E27FC236}">
                  <a16:creationId xmlns:a16="http://schemas.microsoft.com/office/drawing/2014/main" id="{9C919543-4E08-4643-9696-F3ABB79BBDF3}"/>
                </a:ext>
              </a:extLst>
            </p:cNvPr>
            <p:cNvSpPr txBox="1"/>
            <p:nvPr/>
          </p:nvSpPr>
          <p:spPr>
            <a:xfrm>
              <a:off x="5736656" y="5203298"/>
              <a:ext cx="3195587" cy="369332"/>
            </a:xfrm>
            <a:prstGeom prst="rect">
              <a:avLst/>
            </a:prstGeom>
            <a:noFill/>
          </p:spPr>
          <p:txBody>
            <a:bodyPr wrap="square" rtlCol="0">
              <a:spAutoFit/>
            </a:bodyPr>
            <a:lstStyle/>
            <a:p>
              <a:r>
                <a:rPr lang="en-GB" dirty="0"/>
                <a:t>Double= another bucket</a:t>
              </a:r>
            </a:p>
          </p:txBody>
        </p:sp>
      </p:grpSp>
      <p:grpSp>
        <p:nvGrpSpPr>
          <p:cNvPr id="44" name="Group 43">
            <a:extLst>
              <a:ext uri="{FF2B5EF4-FFF2-40B4-BE49-F238E27FC236}">
                <a16:creationId xmlns:a16="http://schemas.microsoft.com/office/drawing/2014/main" id="{2832305D-0C56-46A3-B7E0-AEA6210E0015}"/>
              </a:ext>
            </a:extLst>
          </p:cNvPr>
          <p:cNvGrpSpPr/>
          <p:nvPr/>
        </p:nvGrpSpPr>
        <p:grpSpPr>
          <a:xfrm>
            <a:off x="358588" y="3161747"/>
            <a:ext cx="3959532" cy="1585236"/>
            <a:chOff x="1511370" y="2465832"/>
            <a:chExt cx="3959532" cy="1585236"/>
          </a:xfrm>
        </p:grpSpPr>
        <p:sp>
          <p:nvSpPr>
            <p:cNvPr id="26" name="Right Brace 25">
              <a:extLst>
                <a:ext uri="{FF2B5EF4-FFF2-40B4-BE49-F238E27FC236}">
                  <a16:creationId xmlns:a16="http://schemas.microsoft.com/office/drawing/2014/main" id="{EB81F6B2-48D9-43B8-A968-BFA7F9358FE5}"/>
                </a:ext>
              </a:extLst>
            </p:cNvPr>
            <p:cNvSpPr/>
            <p:nvPr/>
          </p:nvSpPr>
          <p:spPr>
            <a:xfrm rot="16200000">
              <a:off x="3290860" y="1871026"/>
              <a:ext cx="400552" cy="3959532"/>
            </a:xfrm>
            <a:prstGeom prst="rightBrace">
              <a:avLst>
                <a:gd name="adj1" fmla="val 8333"/>
                <a:gd name="adj2" fmla="val 49514"/>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6" name="TextBox 35">
              <a:extLst>
                <a:ext uri="{FF2B5EF4-FFF2-40B4-BE49-F238E27FC236}">
                  <a16:creationId xmlns:a16="http://schemas.microsoft.com/office/drawing/2014/main" id="{0570E980-AEB7-4A2F-AC7F-F689E8C635DC}"/>
                </a:ext>
              </a:extLst>
            </p:cNvPr>
            <p:cNvSpPr txBox="1"/>
            <p:nvPr/>
          </p:nvSpPr>
          <p:spPr>
            <a:xfrm>
              <a:off x="2492943" y="3185962"/>
              <a:ext cx="2079057" cy="369332"/>
            </a:xfrm>
            <a:prstGeom prst="rect">
              <a:avLst/>
            </a:prstGeom>
            <a:noFill/>
          </p:spPr>
          <p:txBody>
            <a:bodyPr wrap="square" rtlCol="0">
              <a:spAutoFit/>
            </a:bodyPr>
            <a:lstStyle/>
            <a:p>
              <a:r>
                <a:rPr lang="en-GB" dirty="0"/>
                <a:t>1 whole bucket</a:t>
              </a:r>
            </a:p>
          </p:txBody>
        </p:sp>
        <p:pic>
          <p:nvPicPr>
            <p:cNvPr id="38" name="Picture 37">
              <a:extLst>
                <a:ext uri="{FF2B5EF4-FFF2-40B4-BE49-F238E27FC236}">
                  <a16:creationId xmlns:a16="http://schemas.microsoft.com/office/drawing/2014/main" id="{10260B6A-B3A0-444C-9C41-F2B998946F9B}"/>
                </a:ext>
              </a:extLst>
            </p:cNvPr>
            <p:cNvPicPr>
              <a:picLocks noChangeAspect="1"/>
            </p:cNvPicPr>
            <p:nvPr/>
          </p:nvPicPr>
          <p:blipFill>
            <a:blip r:embed="rId3"/>
            <a:stretch>
              <a:fillRect/>
            </a:stretch>
          </p:blipFill>
          <p:spPr>
            <a:xfrm>
              <a:off x="3011646" y="2465832"/>
              <a:ext cx="742950" cy="609600"/>
            </a:xfrm>
            <a:prstGeom prst="rect">
              <a:avLst/>
            </a:prstGeom>
          </p:spPr>
        </p:pic>
      </p:grpSp>
      <p:sp>
        <p:nvSpPr>
          <p:cNvPr id="40" name="TextBox 39">
            <a:extLst>
              <a:ext uri="{FF2B5EF4-FFF2-40B4-BE49-F238E27FC236}">
                <a16:creationId xmlns:a16="http://schemas.microsoft.com/office/drawing/2014/main" id="{823A6A82-B9A9-4B02-A992-187F9B8C1570}"/>
              </a:ext>
            </a:extLst>
          </p:cNvPr>
          <p:cNvSpPr txBox="1"/>
          <p:nvPr/>
        </p:nvSpPr>
        <p:spPr>
          <a:xfrm>
            <a:off x="333560" y="480067"/>
            <a:ext cx="8842808" cy="369332"/>
          </a:xfrm>
          <a:prstGeom prst="rect">
            <a:avLst/>
          </a:prstGeom>
          <a:solidFill>
            <a:schemeClr val="bg2"/>
          </a:solidFill>
        </p:spPr>
        <p:txBody>
          <a:bodyPr wrap="square">
            <a:spAutoFit/>
          </a:bodyPr>
          <a:lstStyle/>
          <a:p>
            <a:r>
              <a:rPr lang="en-GB" b="1" dirty="0"/>
              <a:t>Step 1: Represent the number of cups for 1 bucket using pictures or counters</a:t>
            </a:r>
          </a:p>
        </p:txBody>
      </p:sp>
      <p:sp>
        <p:nvSpPr>
          <p:cNvPr id="42" name="TextBox 41">
            <a:extLst>
              <a:ext uri="{FF2B5EF4-FFF2-40B4-BE49-F238E27FC236}">
                <a16:creationId xmlns:a16="http://schemas.microsoft.com/office/drawing/2014/main" id="{75AD5EB2-7474-4B52-B856-6D508D2C7F23}"/>
              </a:ext>
            </a:extLst>
          </p:cNvPr>
          <p:cNvSpPr txBox="1"/>
          <p:nvPr/>
        </p:nvSpPr>
        <p:spPr>
          <a:xfrm>
            <a:off x="3826806" y="3536626"/>
            <a:ext cx="6217920" cy="369332"/>
          </a:xfrm>
          <a:prstGeom prst="rect">
            <a:avLst/>
          </a:prstGeom>
          <a:solidFill>
            <a:schemeClr val="bg2"/>
          </a:solidFill>
        </p:spPr>
        <p:txBody>
          <a:bodyPr wrap="square">
            <a:spAutoFit/>
          </a:bodyPr>
          <a:lstStyle/>
          <a:p>
            <a:r>
              <a:rPr lang="en-GB" b="1" dirty="0">
                <a:cs typeface="Times New Roman" panose="02020603050405020304" pitchFamily="18" charset="0"/>
              </a:rPr>
              <a:t>Step 2: Repeat the number of cups to show 2 buckets.</a:t>
            </a:r>
          </a:p>
        </p:txBody>
      </p:sp>
      <p:pic>
        <p:nvPicPr>
          <p:cNvPr id="46" name="Picture 45">
            <a:extLst>
              <a:ext uri="{FF2B5EF4-FFF2-40B4-BE49-F238E27FC236}">
                <a16:creationId xmlns:a16="http://schemas.microsoft.com/office/drawing/2014/main" id="{14E627E1-DBBD-44C6-98F1-ECDE3451CF8C}"/>
              </a:ext>
            </a:extLst>
          </p:cNvPr>
          <p:cNvPicPr>
            <a:picLocks noChangeAspect="1"/>
          </p:cNvPicPr>
          <p:nvPr/>
        </p:nvPicPr>
        <p:blipFill>
          <a:blip r:embed="rId3"/>
          <a:stretch>
            <a:fillRect/>
          </a:stretch>
        </p:blipFill>
        <p:spPr>
          <a:xfrm>
            <a:off x="7333793" y="5763937"/>
            <a:ext cx="742950" cy="609600"/>
          </a:xfrm>
          <a:prstGeom prst="rect">
            <a:avLst/>
          </a:prstGeom>
        </p:spPr>
      </p:pic>
      <p:grpSp>
        <p:nvGrpSpPr>
          <p:cNvPr id="25" name="Group 24">
            <a:extLst>
              <a:ext uri="{FF2B5EF4-FFF2-40B4-BE49-F238E27FC236}">
                <a16:creationId xmlns:a16="http://schemas.microsoft.com/office/drawing/2014/main" id="{3EDA8E5E-2A47-4A7D-980A-BDBB85221149}"/>
              </a:ext>
            </a:extLst>
          </p:cNvPr>
          <p:cNvGrpSpPr/>
          <p:nvPr/>
        </p:nvGrpSpPr>
        <p:grpSpPr>
          <a:xfrm>
            <a:off x="3343561" y="1092692"/>
            <a:ext cx="4090216" cy="1418877"/>
            <a:chOff x="1255816" y="2333723"/>
            <a:chExt cx="4090216" cy="1418877"/>
          </a:xfrm>
        </p:grpSpPr>
        <p:grpSp>
          <p:nvGrpSpPr>
            <p:cNvPr id="27" name="Group 26">
              <a:extLst>
                <a:ext uri="{FF2B5EF4-FFF2-40B4-BE49-F238E27FC236}">
                  <a16:creationId xmlns:a16="http://schemas.microsoft.com/office/drawing/2014/main" id="{8BAD624B-91FE-4CB0-B109-15283C9343AB}"/>
                </a:ext>
              </a:extLst>
            </p:cNvPr>
            <p:cNvGrpSpPr/>
            <p:nvPr/>
          </p:nvGrpSpPr>
          <p:grpSpPr>
            <a:xfrm>
              <a:off x="1255816" y="3105399"/>
              <a:ext cx="4090216" cy="647201"/>
              <a:chOff x="1448321" y="5184747"/>
              <a:chExt cx="4090216" cy="647201"/>
            </a:xfrm>
          </p:grpSpPr>
          <p:pic>
            <p:nvPicPr>
              <p:cNvPr id="37" name="Picture 36">
                <a:extLst>
                  <a:ext uri="{FF2B5EF4-FFF2-40B4-BE49-F238E27FC236}">
                    <a16:creationId xmlns:a16="http://schemas.microsoft.com/office/drawing/2014/main" id="{08FE22A8-EE64-44E2-AA14-BCE13B6DA38B}"/>
                  </a:ext>
                </a:extLst>
              </p:cNvPr>
              <p:cNvPicPr>
                <a:picLocks noChangeAspect="1"/>
              </p:cNvPicPr>
              <p:nvPr/>
            </p:nvPicPr>
            <p:blipFill>
              <a:blip r:embed="rId2"/>
              <a:stretch>
                <a:fillRect/>
              </a:stretch>
            </p:blipFill>
            <p:spPr>
              <a:xfrm>
                <a:off x="1448321" y="5203298"/>
                <a:ext cx="800100" cy="628650"/>
              </a:xfrm>
              <a:prstGeom prst="rect">
                <a:avLst/>
              </a:prstGeom>
            </p:spPr>
          </p:pic>
          <p:pic>
            <p:nvPicPr>
              <p:cNvPr id="39" name="Picture 38">
                <a:extLst>
                  <a:ext uri="{FF2B5EF4-FFF2-40B4-BE49-F238E27FC236}">
                    <a16:creationId xmlns:a16="http://schemas.microsoft.com/office/drawing/2014/main" id="{EEA3F46C-D140-42B3-A868-97D21451A03A}"/>
                  </a:ext>
                </a:extLst>
              </p:cNvPr>
              <p:cNvPicPr>
                <a:picLocks noChangeAspect="1"/>
              </p:cNvPicPr>
              <p:nvPr/>
            </p:nvPicPr>
            <p:blipFill>
              <a:blip r:embed="rId2"/>
              <a:stretch>
                <a:fillRect/>
              </a:stretch>
            </p:blipFill>
            <p:spPr>
              <a:xfrm>
                <a:off x="2279181" y="5188617"/>
                <a:ext cx="800100" cy="628650"/>
              </a:xfrm>
              <a:prstGeom prst="rect">
                <a:avLst/>
              </a:prstGeom>
            </p:spPr>
          </p:pic>
          <p:pic>
            <p:nvPicPr>
              <p:cNvPr id="41" name="Picture 40">
                <a:extLst>
                  <a:ext uri="{FF2B5EF4-FFF2-40B4-BE49-F238E27FC236}">
                    <a16:creationId xmlns:a16="http://schemas.microsoft.com/office/drawing/2014/main" id="{4EE9E835-060C-432E-B81D-BB9963A01E79}"/>
                  </a:ext>
                </a:extLst>
              </p:cNvPr>
              <p:cNvPicPr>
                <a:picLocks noChangeAspect="1"/>
              </p:cNvPicPr>
              <p:nvPr/>
            </p:nvPicPr>
            <p:blipFill>
              <a:blip r:embed="rId2"/>
              <a:stretch>
                <a:fillRect/>
              </a:stretch>
            </p:blipFill>
            <p:spPr>
              <a:xfrm>
                <a:off x="3076717" y="5203298"/>
                <a:ext cx="800100" cy="628650"/>
              </a:xfrm>
              <a:prstGeom prst="rect">
                <a:avLst/>
              </a:prstGeom>
            </p:spPr>
          </p:pic>
          <p:pic>
            <p:nvPicPr>
              <p:cNvPr id="45" name="Picture 44">
                <a:extLst>
                  <a:ext uri="{FF2B5EF4-FFF2-40B4-BE49-F238E27FC236}">
                    <a16:creationId xmlns:a16="http://schemas.microsoft.com/office/drawing/2014/main" id="{6E89D5F4-4BB5-47F0-961F-AB6547816C71}"/>
                  </a:ext>
                </a:extLst>
              </p:cNvPr>
              <p:cNvPicPr>
                <a:picLocks noChangeAspect="1"/>
              </p:cNvPicPr>
              <p:nvPr/>
            </p:nvPicPr>
            <p:blipFill>
              <a:blip r:embed="rId2"/>
              <a:stretch>
                <a:fillRect/>
              </a:stretch>
            </p:blipFill>
            <p:spPr>
              <a:xfrm>
                <a:off x="3907577" y="5203298"/>
                <a:ext cx="800100" cy="628650"/>
              </a:xfrm>
              <a:prstGeom prst="rect">
                <a:avLst/>
              </a:prstGeom>
            </p:spPr>
          </p:pic>
          <p:pic>
            <p:nvPicPr>
              <p:cNvPr id="47" name="Picture 46">
                <a:extLst>
                  <a:ext uri="{FF2B5EF4-FFF2-40B4-BE49-F238E27FC236}">
                    <a16:creationId xmlns:a16="http://schemas.microsoft.com/office/drawing/2014/main" id="{C3B60240-BCC1-462D-B9C1-58AF0860E3FD}"/>
                  </a:ext>
                </a:extLst>
              </p:cNvPr>
              <p:cNvPicPr>
                <a:picLocks noChangeAspect="1"/>
              </p:cNvPicPr>
              <p:nvPr/>
            </p:nvPicPr>
            <p:blipFill>
              <a:blip r:embed="rId2"/>
              <a:stretch>
                <a:fillRect/>
              </a:stretch>
            </p:blipFill>
            <p:spPr>
              <a:xfrm>
                <a:off x="4738437" y="5184747"/>
                <a:ext cx="800100" cy="628650"/>
              </a:xfrm>
              <a:prstGeom prst="rect">
                <a:avLst/>
              </a:prstGeom>
            </p:spPr>
          </p:pic>
        </p:grpSp>
        <p:pic>
          <p:nvPicPr>
            <p:cNvPr id="29" name="Picture 28">
              <a:extLst>
                <a:ext uri="{FF2B5EF4-FFF2-40B4-BE49-F238E27FC236}">
                  <a16:creationId xmlns:a16="http://schemas.microsoft.com/office/drawing/2014/main" id="{356E86BA-DFD8-4676-9E29-87FCB3AFBA3D}"/>
                </a:ext>
              </a:extLst>
            </p:cNvPr>
            <p:cNvPicPr>
              <a:picLocks noChangeAspect="1"/>
            </p:cNvPicPr>
            <p:nvPr/>
          </p:nvPicPr>
          <p:blipFill>
            <a:blip r:embed="rId3"/>
            <a:stretch>
              <a:fillRect/>
            </a:stretch>
          </p:blipFill>
          <p:spPr>
            <a:xfrm>
              <a:off x="2759944" y="2333723"/>
              <a:ext cx="742950" cy="609600"/>
            </a:xfrm>
            <a:prstGeom prst="rect">
              <a:avLst/>
            </a:prstGeom>
          </p:spPr>
        </p:pic>
      </p:grpSp>
    </p:spTree>
    <p:extLst>
      <p:ext uri="{BB962C8B-B14F-4D97-AF65-F5344CB8AC3E}">
        <p14:creationId xmlns:p14="http://schemas.microsoft.com/office/powerpoint/2010/main" val="3494521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0478C21-F05B-4BD1-B7A8-5B0AF0E00D4F}"/>
              </a:ext>
            </a:extLst>
          </p:cNvPr>
          <p:cNvGrpSpPr/>
          <p:nvPr/>
        </p:nvGrpSpPr>
        <p:grpSpPr>
          <a:xfrm>
            <a:off x="1255816" y="2333723"/>
            <a:ext cx="4090216" cy="1418877"/>
            <a:chOff x="1255816" y="2333723"/>
            <a:chExt cx="4090216" cy="1418877"/>
          </a:xfrm>
        </p:grpSpPr>
        <p:grpSp>
          <p:nvGrpSpPr>
            <p:cNvPr id="13" name="Group 12">
              <a:extLst>
                <a:ext uri="{FF2B5EF4-FFF2-40B4-BE49-F238E27FC236}">
                  <a16:creationId xmlns:a16="http://schemas.microsoft.com/office/drawing/2014/main" id="{E39CBFB0-74F8-403F-B64D-C9348160DDD2}"/>
                </a:ext>
              </a:extLst>
            </p:cNvPr>
            <p:cNvGrpSpPr/>
            <p:nvPr/>
          </p:nvGrpSpPr>
          <p:grpSpPr>
            <a:xfrm>
              <a:off x="1255816" y="3105399"/>
              <a:ext cx="4090216" cy="647201"/>
              <a:chOff x="1448321" y="5184747"/>
              <a:chExt cx="4090216" cy="647201"/>
            </a:xfrm>
          </p:grpSpPr>
          <p:pic>
            <p:nvPicPr>
              <p:cNvPr id="15" name="Picture 14">
                <a:extLst>
                  <a:ext uri="{FF2B5EF4-FFF2-40B4-BE49-F238E27FC236}">
                    <a16:creationId xmlns:a16="http://schemas.microsoft.com/office/drawing/2014/main" id="{0F032631-0E39-498B-8BCF-F2E72AABB1F3}"/>
                  </a:ext>
                </a:extLst>
              </p:cNvPr>
              <p:cNvPicPr>
                <a:picLocks noChangeAspect="1"/>
              </p:cNvPicPr>
              <p:nvPr/>
            </p:nvPicPr>
            <p:blipFill>
              <a:blip r:embed="rId2"/>
              <a:stretch>
                <a:fillRect/>
              </a:stretch>
            </p:blipFill>
            <p:spPr>
              <a:xfrm>
                <a:off x="1448321" y="5203298"/>
                <a:ext cx="800100" cy="628650"/>
              </a:xfrm>
              <a:prstGeom prst="rect">
                <a:avLst/>
              </a:prstGeom>
            </p:spPr>
          </p:pic>
          <p:pic>
            <p:nvPicPr>
              <p:cNvPr id="17" name="Picture 16">
                <a:extLst>
                  <a:ext uri="{FF2B5EF4-FFF2-40B4-BE49-F238E27FC236}">
                    <a16:creationId xmlns:a16="http://schemas.microsoft.com/office/drawing/2014/main" id="{49AF408D-E2D8-49A2-B781-E7EB1D89C839}"/>
                  </a:ext>
                </a:extLst>
              </p:cNvPr>
              <p:cNvPicPr>
                <a:picLocks noChangeAspect="1"/>
              </p:cNvPicPr>
              <p:nvPr/>
            </p:nvPicPr>
            <p:blipFill>
              <a:blip r:embed="rId2"/>
              <a:stretch>
                <a:fillRect/>
              </a:stretch>
            </p:blipFill>
            <p:spPr>
              <a:xfrm>
                <a:off x="2279181" y="5188617"/>
                <a:ext cx="800100" cy="628650"/>
              </a:xfrm>
              <a:prstGeom prst="rect">
                <a:avLst/>
              </a:prstGeom>
            </p:spPr>
          </p:pic>
          <p:pic>
            <p:nvPicPr>
              <p:cNvPr id="18" name="Picture 17">
                <a:extLst>
                  <a:ext uri="{FF2B5EF4-FFF2-40B4-BE49-F238E27FC236}">
                    <a16:creationId xmlns:a16="http://schemas.microsoft.com/office/drawing/2014/main" id="{87B880F4-921A-4874-981F-B282D3CDF97F}"/>
                  </a:ext>
                </a:extLst>
              </p:cNvPr>
              <p:cNvPicPr>
                <a:picLocks noChangeAspect="1"/>
              </p:cNvPicPr>
              <p:nvPr/>
            </p:nvPicPr>
            <p:blipFill>
              <a:blip r:embed="rId2"/>
              <a:stretch>
                <a:fillRect/>
              </a:stretch>
            </p:blipFill>
            <p:spPr>
              <a:xfrm>
                <a:off x="3076717" y="5203298"/>
                <a:ext cx="800100" cy="628650"/>
              </a:xfrm>
              <a:prstGeom prst="rect">
                <a:avLst/>
              </a:prstGeom>
            </p:spPr>
          </p:pic>
          <p:pic>
            <p:nvPicPr>
              <p:cNvPr id="19" name="Picture 18">
                <a:extLst>
                  <a:ext uri="{FF2B5EF4-FFF2-40B4-BE49-F238E27FC236}">
                    <a16:creationId xmlns:a16="http://schemas.microsoft.com/office/drawing/2014/main" id="{AE542E64-F47B-4365-B84B-B696A63C0A73}"/>
                  </a:ext>
                </a:extLst>
              </p:cNvPr>
              <p:cNvPicPr>
                <a:picLocks noChangeAspect="1"/>
              </p:cNvPicPr>
              <p:nvPr/>
            </p:nvPicPr>
            <p:blipFill>
              <a:blip r:embed="rId2"/>
              <a:stretch>
                <a:fillRect/>
              </a:stretch>
            </p:blipFill>
            <p:spPr>
              <a:xfrm>
                <a:off x="3907577" y="5203298"/>
                <a:ext cx="800100" cy="628650"/>
              </a:xfrm>
              <a:prstGeom prst="rect">
                <a:avLst/>
              </a:prstGeom>
            </p:spPr>
          </p:pic>
          <p:pic>
            <p:nvPicPr>
              <p:cNvPr id="20" name="Picture 19">
                <a:extLst>
                  <a:ext uri="{FF2B5EF4-FFF2-40B4-BE49-F238E27FC236}">
                    <a16:creationId xmlns:a16="http://schemas.microsoft.com/office/drawing/2014/main" id="{888C596F-2960-438C-9714-7E247572B4B8}"/>
                  </a:ext>
                </a:extLst>
              </p:cNvPr>
              <p:cNvPicPr>
                <a:picLocks noChangeAspect="1"/>
              </p:cNvPicPr>
              <p:nvPr/>
            </p:nvPicPr>
            <p:blipFill>
              <a:blip r:embed="rId2"/>
              <a:stretch>
                <a:fillRect/>
              </a:stretch>
            </p:blipFill>
            <p:spPr>
              <a:xfrm>
                <a:off x="4738437" y="5184747"/>
                <a:ext cx="800100" cy="628650"/>
              </a:xfrm>
              <a:prstGeom prst="rect">
                <a:avLst/>
              </a:prstGeom>
            </p:spPr>
          </p:pic>
        </p:grpSp>
        <p:pic>
          <p:nvPicPr>
            <p:cNvPr id="22" name="Picture 21">
              <a:extLst>
                <a:ext uri="{FF2B5EF4-FFF2-40B4-BE49-F238E27FC236}">
                  <a16:creationId xmlns:a16="http://schemas.microsoft.com/office/drawing/2014/main" id="{05227E49-9F04-40D4-8341-2877EAA6AC50}"/>
                </a:ext>
              </a:extLst>
            </p:cNvPr>
            <p:cNvPicPr>
              <a:picLocks noChangeAspect="1"/>
            </p:cNvPicPr>
            <p:nvPr/>
          </p:nvPicPr>
          <p:blipFill>
            <a:blip r:embed="rId3"/>
            <a:stretch>
              <a:fillRect/>
            </a:stretch>
          </p:blipFill>
          <p:spPr>
            <a:xfrm>
              <a:off x="2759944" y="2333723"/>
              <a:ext cx="742950" cy="609600"/>
            </a:xfrm>
            <a:prstGeom prst="rect">
              <a:avLst/>
            </a:prstGeom>
          </p:spPr>
        </p:pic>
      </p:grpSp>
      <p:grpSp>
        <p:nvGrpSpPr>
          <p:cNvPr id="23" name="Group 22">
            <a:extLst>
              <a:ext uri="{FF2B5EF4-FFF2-40B4-BE49-F238E27FC236}">
                <a16:creationId xmlns:a16="http://schemas.microsoft.com/office/drawing/2014/main" id="{39B8E0E6-98AF-4835-A65B-E953DAB27AAC}"/>
              </a:ext>
            </a:extLst>
          </p:cNvPr>
          <p:cNvGrpSpPr/>
          <p:nvPr/>
        </p:nvGrpSpPr>
        <p:grpSpPr>
          <a:xfrm>
            <a:off x="5959404" y="2315172"/>
            <a:ext cx="4090216" cy="1418877"/>
            <a:chOff x="1255816" y="2333723"/>
            <a:chExt cx="4090216" cy="1418877"/>
          </a:xfrm>
        </p:grpSpPr>
        <p:grpSp>
          <p:nvGrpSpPr>
            <p:cNvPr id="24" name="Group 23">
              <a:extLst>
                <a:ext uri="{FF2B5EF4-FFF2-40B4-BE49-F238E27FC236}">
                  <a16:creationId xmlns:a16="http://schemas.microsoft.com/office/drawing/2014/main" id="{CCC2F5E7-3943-434C-89F4-5BA56F230546}"/>
                </a:ext>
              </a:extLst>
            </p:cNvPr>
            <p:cNvGrpSpPr/>
            <p:nvPr/>
          </p:nvGrpSpPr>
          <p:grpSpPr>
            <a:xfrm>
              <a:off x="1255816" y="3105399"/>
              <a:ext cx="4090216" cy="647201"/>
              <a:chOff x="1448321" y="5184747"/>
              <a:chExt cx="4090216" cy="647201"/>
            </a:xfrm>
          </p:grpSpPr>
          <p:pic>
            <p:nvPicPr>
              <p:cNvPr id="26" name="Picture 25">
                <a:extLst>
                  <a:ext uri="{FF2B5EF4-FFF2-40B4-BE49-F238E27FC236}">
                    <a16:creationId xmlns:a16="http://schemas.microsoft.com/office/drawing/2014/main" id="{67EF2B6C-BDAF-459C-B6E5-A89F3C625FFE}"/>
                  </a:ext>
                </a:extLst>
              </p:cNvPr>
              <p:cNvPicPr>
                <a:picLocks noChangeAspect="1"/>
              </p:cNvPicPr>
              <p:nvPr/>
            </p:nvPicPr>
            <p:blipFill>
              <a:blip r:embed="rId2"/>
              <a:stretch>
                <a:fillRect/>
              </a:stretch>
            </p:blipFill>
            <p:spPr>
              <a:xfrm>
                <a:off x="1448321" y="5203298"/>
                <a:ext cx="800100" cy="628650"/>
              </a:xfrm>
              <a:prstGeom prst="rect">
                <a:avLst/>
              </a:prstGeom>
            </p:spPr>
          </p:pic>
          <p:pic>
            <p:nvPicPr>
              <p:cNvPr id="27" name="Picture 26">
                <a:extLst>
                  <a:ext uri="{FF2B5EF4-FFF2-40B4-BE49-F238E27FC236}">
                    <a16:creationId xmlns:a16="http://schemas.microsoft.com/office/drawing/2014/main" id="{965C55DE-7B7C-4BBF-86B1-8F81809C5DD1}"/>
                  </a:ext>
                </a:extLst>
              </p:cNvPr>
              <p:cNvPicPr>
                <a:picLocks noChangeAspect="1"/>
              </p:cNvPicPr>
              <p:nvPr/>
            </p:nvPicPr>
            <p:blipFill>
              <a:blip r:embed="rId2"/>
              <a:stretch>
                <a:fillRect/>
              </a:stretch>
            </p:blipFill>
            <p:spPr>
              <a:xfrm>
                <a:off x="2279181" y="5188617"/>
                <a:ext cx="800100" cy="628650"/>
              </a:xfrm>
              <a:prstGeom prst="rect">
                <a:avLst/>
              </a:prstGeom>
            </p:spPr>
          </p:pic>
          <p:pic>
            <p:nvPicPr>
              <p:cNvPr id="28" name="Picture 27">
                <a:extLst>
                  <a:ext uri="{FF2B5EF4-FFF2-40B4-BE49-F238E27FC236}">
                    <a16:creationId xmlns:a16="http://schemas.microsoft.com/office/drawing/2014/main" id="{A37899B3-813E-4850-BA0C-9270CEB09901}"/>
                  </a:ext>
                </a:extLst>
              </p:cNvPr>
              <p:cNvPicPr>
                <a:picLocks noChangeAspect="1"/>
              </p:cNvPicPr>
              <p:nvPr/>
            </p:nvPicPr>
            <p:blipFill>
              <a:blip r:embed="rId2"/>
              <a:stretch>
                <a:fillRect/>
              </a:stretch>
            </p:blipFill>
            <p:spPr>
              <a:xfrm>
                <a:off x="3076717" y="5203298"/>
                <a:ext cx="800100" cy="628650"/>
              </a:xfrm>
              <a:prstGeom prst="rect">
                <a:avLst/>
              </a:prstGeom>
            </p:spPr>
          </p:pic>
          <p:pic>
            <p:nvPicPr>
              <p:cNvPr id="29" name="Picture 28">
                <a:extLst>
                  <a:ext uri="{FF2B5EF4-FFF2-40B4-BE49-F238E27FC236}">
                    <a16:creationId xmlns:a16="http://schemas.microsoft.com/office/drawing/2014/main" id="{73239569-737D-43B5-85A3-781368322F0E}"/>
                  </a:ext>
                </a:extLst>
              </p:cNvPr>
              <p:cNvPicPr>
                <a:picLocks noChangeAspect="1"/>
              </p:cNvPicPr>
              <p:nvPr/>
            </p:nvPicPr>
            <p:blipFill>
              <a:blip r:embed="rId2"/>
              <a:stretch>
                <a:fillRect/>
              </a:stretch>
            </p:blipFill>
            <p:spPr>
              <a:xfrm>
                <a:off x="3907577" y="5203298"/>
                <a:ext cx="800100" cy="628650"/>
              </a:xfrm>
              <a:prstGeom prst="rect">
                <a:avLst/>
              </a:prstGeom>
            </p:spPr>
          </p:pic>
          <p:pic>
            <p:nvPicPr>
              <p:cNvPr id="30" name="Picture 29">
                <a:extLst>
                  <a:ext uri="{FF2B5EF4-FFF2-40B4-BE49-F238E27FC236}">
                    <a16:creationId xmlns:a16="http://schemas.microsoft.com/office/drawing/2014/main" id="{2405B673-94FF-4F2E-B688-D1C51DB3A072}"/>
                  </a:ext>
                </a:extLst>
              </p:cNvPr>
              <p:cNvPicPr>
                <a:picLocks noChangeAspect="1"/>
              </p:cNvPicPr>
              <p:nvPr/>
            </p:nvPicPr>
            <p:blipFill>
              <a:blip r:embed="rId2"/>
              <a:stretch>
                <a:fillRect/>
              </a:stretch>
            </p:blipFill>
            <p:spPr>
              <a:xfrm>
                <a:off x="4738437" y="5184747"/>
                <a:ext cx="800100" cy="628650"/>
              </a:xfrm>
              <a:prstGeom prst="rect">
                <a:avLst/>
              </a:prstGeom>
            </p:spPr>
          </p:pic>
        </p:grpSp>
        <p:pic>
          <p:nvPicPr>
            <p:cNvPr id="25" name="Picture 24">
              <a:extLst>
                <a:ext uri="{FF2B5EF4-FFF2-40B4-BE49-F238E27FC236}">
                  <a16:creationId xmlns:a16="http://schemas.microsoft.com/office/drawing/2014/main" id="{EEA5E5E8-B60C-4F71-A479-96317476603B}"/>
                </a:ext>
              </a:extLst>
            </p:cNvPr>
            <p:cNvPicPr>
              <a:picLocks noChangeAspect="1"/>
            </p:cNvPicPr>
            <p:nvPr/>
          </p:nvPicPr>
          <p:blipFill>
            <a:blip r:embed="rId3"/>
            <a:stretch>
              <a:fillRect/>
            </a:stretch>
          </p:blipFill>
          <p:spPr>
            <a:xfrm>
              <a:off x="2759944" y="2333723"/>
              <a:ext cx="742950" cy="609600"/>
            </a:xfrm>
            <a:prstGeom prst="rect">
              <a:avLst/>
            </a:prstGeom>
          </p:spPr>
        </p:pic>
      </p:grpSp>
      <p:sp>
        <p:nvSpPr>
          <p:cNvPr id="8" name="TextBox 7">
            <a:extLst>
              <a:ext uri="{FF2B5EF4-FFF2-40B4-BE49-F238E27FC236}">
                <a16:creationId xmlns:a16="http://schemas.microsoft.com/office/drawing/2014/main" id="{49E973CE-157D-464F-946C-97DFCC0C3E1D}"/>
              </a:ext>
            </a:extLst>
          </p:cNvPr>
          <p:cNvSpPr txBox="1"/>
          <p:nvPr/>
        </p:nvSpPr>
        <p:spPr>
          <a:xfrm>
            <a:off x="2486726" y="4071486"/>
            <a:ext cx="4597468" cy="1477328"/>
          </a:xfrm>
          <a:prstGeom prst="rect">
            <a:avLst/>
          </a:prstGeom>
          <a:noFill/>
        </p:spPr>
        <p:txBody>
          <a:bodyPr wrap="square" rtlCol="0">
            <a:spAutoFit/>
          </a:bodyPr>
          <a:lstStyle/>
          <a:p>
            <a:r>
              <a:rPr lang="en-GB" dirty="0"/>
              <a:t>5 + 5 = 10</a:t>
            </a:r>
          </a:p>
          <a:p>
            <a:endParaRPr lang="en-GB" dirty="0"/>
          </a:p>
          <a:p>
            <a:r>
              <a:rPr lang="en-GB" dirty="0"/>
              <a:t>2 groups of 5 = 10</a:t>
            </a:r>
          </a:p>
          <a:p>
            <a:endParaRPr lang="en-GB" dirty="0"/>
          </a:p>
          <a:p>
            <a:r>
              <a:rPr lang="en-GB" dirty="0"/>
              <a:t>You will need 10 cups to fill 2 buckets.</a:t>
            </a:r>
          </a:p>
        </p:txBody>
      </p:sp>
      <p:sp>
        <p:nvSpPr>
          <p:cNvPr id="31" name="TextBox 30">
            <a:extLst>
              <a:ext uri="{FF2B5EF4-FFF2-40B4-BE49-F238E27FC236}">
                <a16:creationId xmlns:a16="http://schemas.microsoft.com/office/drawing/2014/main" id="{4DFD71F9-623A-47F8-BC5D-F57277942019}"/>
              </a:ext>
            </a:extLst>
          </p:cNvPr>
          <p:cNvSpPr txBox="1"/>
          <p:nvPr/>
        </p:nvSpPr>
        <p:spPr>
          <a:xfrm>
            <a:off x="541584" y="1082796"/>
            <a:ext cx="6217920" cy="369332"/>
          </a:xfrm>
          <a:prstGeom prst="rect">
            <a:avLst/>
          </a:prstGeom>
          <a:solidFill>
            <a:schemeClr val="bg2"/>
          </a:solidFill>
        </p:spPr>
        <p:txBody>
          <a:bodyPr wrap="square">
            <a:spAutoFit/>
          </a:bodyPr>
          <a:lstStyle/>
          <a:p>
            <a:r>
              <a:rPr lang="en-GB" b="1" dirty="0">
                <a:cs typeface="Times New Roman" panose="02020603050405020304" pitchFamily="18" charset="0"/>
              </a:rPr>
              <a:t>Step 3: Write a calculation and answer in a sentence.</a:t>
            </a:r>
          </a:p>
        </p:txBody>
      </p:sp>
    </p:spTree>
    <p:extLst>
      <p:ext uri="{BB962C8B-B14F-4D97-AF65-F5344CB8AC3E}">
        <p14:creationId xmlns:p14="http://schemas.microsoft.com/office/powerpoint/2010/main" val="3385361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Carry out your plan: show your reasoning</a:t>
            </a:r>
          </a:p>
        </p:txBody>
      </p:sp>
      <p:sp>
        <p:nvSpPr>
          <p:cNvPr id="7" name="TextBox 6">
            <a:extLst>
              <a:ext uri="{FF2B5EF4-FFF2-40B4-BE49-F238E27FC236}">
                <a16:creationId xmlns:a16="http://schemas.microsoft.com/office/drawing/2014/main" id="{9C2C7A72-7C4A-4506-8DEE-575441380A26}"/>
              </a:ext>
            </a:extLst>
          </p:cNvPr>
          <p:cNvSpPr txBox="1"/>
          <p:nvPr/>
        </p:nvSpPr>
        <p:spPr>
          <a:xfrm>
            <a:off x="306767" y="1801733"/>
            <a:ext cx="4518053" cy="3139321"/>
          </a:xfrm>
          <a:prstGeom prst="rect">
            <a:avLst/>
          </a:prstGeom>
          <a:solidFill>
            <a:schemeClr val="accent5">
              <a:lumMod val="20000"/>
              <a:lumOff val="80000"/>
            </a:schemeClr>
          </a:solidFill>
        </p:spPr>
        <p:txBody>
          <a:bodyPr wrap="square" rtlCol="0">
            <a:spAutoFit/>
          </a:bodyPr>
          <a:lstStyle/>
          <a:p>
            <a:r>
              <a:rPr lang="en-GB" b="1" dirty="0"/>
              <a:t>Step 1: 5 cups = 1 bucket</a:t>
            </a:r>
          </a:p>
          <a:p>
            <a:endParaRPr lang="en-GB" dirty="0">
              <a:cs typeface="Times New Roman" panose="02020603050405020304" pitchFamily="18" charset="0"/>
            </a:endParaRPr>
          </a:p>
          <a:p>
            <a:r>
              <a:rPr lang="en-GB" b="1" dirty="0">
                <a:cs typeface="Times New Roman" panose="02020603050405020304" pitchFamily="18" charset="0"/>
              </a:rPr>
              <a:t>Step 2: 5 doubled.</a:t>
            </a:r>
          </a:p>
          <a:p>
            <a:endParaRPr lang="en-GB" dirty="0">
              <a:cs typeface="Times New Roman" panose="02020603050405020304" pitchFamily="18" charset="0"/>
            </a:endParaRPr>
          </a:p>
          <a:p>
            <a:r>
              <a:rPr lang="en-GB" b="1" dirty="0">
                <a:cs typeface="Times New Roman" panose="02020603050405020304" pitchFamily="18" charset="0"/>
              </a:rPr>
              <a:t>Step 3: 5 + 5 = 10 cups.</a:t>
            </a:r>
          </a:p>
          <a:p>
            <a:r>
              <a:rPr lang="en-GB" b="1" dirty="0">
                <a:cs typeface="Times New Roman" panose="02020603050405020304" pitchFamily="18" charset="0"/>
              </a:rPr>
              <a:t>It will take 10 cups to fill 2 buckets</a:t>
            </a: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D775A32F-6EE0-4238-AD7B-00A6AE703C1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11" name="Content Placeholder 6">
            <a:extLst>
              <a:ext uri="{FF2B5EF4-FFF2-40B4-BE49-F238E27FC236}">
                <a16:creationId xmlns:a16="http://schemas.microsoft.com/office/drawing/2014/main" id="{2AF30C61-9CD0-4747-81DE-2CB5C4DE6B4D}"/>
              </a:ext>
            </a:extLst>
          </p:cNvPr>
          <p:cNvSpPr>
            <a:spLocks noGrp="1"/>
          </p:cNvSpPr>
          <p:nvPr>
            <p:ph idx="1"/>
          </p:nvPr>
        </p:nvSpPr>
        <p:spPr>
          <a:xfrm>
            <a:off x="5344208" y="1801733"/>
            <a:ext cx="641985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10" name="Picture 9">
            <a:extLst>
              <a:ext uri="{FF2B5EF4-FFF2-40B4-BE49-F238E27FC236}">
                <a16:creationId xmlns:a16="http://schemas.microsoft.com/office/drawing/2014/main" id="{2BBB0311-4193-4550-BA26-BF2A9ED5BF7C}"/>
              </a:ext>
            </a:extLst>
          </p:cNvPr>
          <p:cNvPicPr>
            <a:picLocks noChangeAspect="1"/>
          </p:cNvPicPr>
          <p:nvPr/>
        </p:nvPicPr>
        <p:blipFill>
          <a:blip r:embed="rId2"/>
          <a:stretch>
            <a:fillRect/>
          </a:stretch>
        </p:blipFill>
        <p:spPr>
          <a:xfrm>
            <a:off x="11032653" y="4939869"/>
            <a:ext cx="647700" cy="676275"/>
          </a:xfrm>
          <a:prstGeom prst="rect">
            <a:avLst/>
          </a:prstGeom>
        </p:spPr>
      </p:pic>
      <p:pic>
        <p:nvPicPr>
          <p:cNvPr id="9" name="Picture 8">
            <a:extLst>
              <a:ext uri="{FF2B5EF4-FFF2-40B4-BE49-F238E27FC236}">
                <a16:creationId xmlns:a16="http://schemas.microsoft.com/office/drawing/2014/main" id="{66850A39-873E-45E0-AFDC-887741929491}"/>
              </a:ext>
            </a:extLst>
          </p:cNvPr>
          <p:cNvPicPr>
            <a:picLocks noChangeAspect="1"/>
          </p:cNvPicPr>
          <p:nvPr/>
        </p:nvPicPr>
        <p:blipFill>
          <a:blip r:embed="rId3"/>
          <a:stretch>
            <a:fillRect/>
          </a:stretch>
        </p:blipFill>
        <p:spPr>
          <a:xfrm>
            <a:off x="5480203" y="2724192"/>
            <a:ext cx="5552450" cy="2225666"/>
          </a:xfrm>
          <a:prstGeom prst="rect">
            <a:avLst/>
          </a:prstGeom>
        </p:spPr>
      </p:pic>
    </p:spTree>
    <p:extLst>
      <p:ext uri="{BB962C8B-B14F-4D97-AF65-F5344CB8AC3E}">
        <p14:creationId xmlns:p14="http://schemas.microsoft.com/office/powerpoint/2010/main" val="3415331786"/>
      </p:ext>
    </p:extLst>
  </p:cSld>
  <p:clrMapOvr>
    <a:masterClrMapping/>
  </p:clrMapOvr>
</p:sld>
</file>

<file path=ppt/theme/theme1.xml><?xml version="1.0" encoding="utf-8"?>
<a:theme xmlns:a="http://schemas.openxmlformats.org/drawingml/2006/main" name="3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422</TotalTime>
  <Words>759</Words>
  <Application>Microsoft Office PowerPoint</Application>
  <PresentationFormat>Widescreen</PresentationFormat>
  <Paragraphs>138</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Symbol</vt:lpstr>
      <vt:lpstr>Times New Roman</vt:lpstr>
      <vt:lpstr>3_HIAS PowerPoint template</vt:lpstr>
      <vt:lpstr>Year 1</vt:lpstr>
      <vt:lpstr> HIAS Blended Learning Resource</vt:lpstr>
      <vt:lpstr>PowerPoint Presentation</vt:lpstr>
      <vt:lpstr>Maths focus Solving problems with Measures- Capacity</vt:lpstr>
      <vt:lpstr>Understand the problem</vt:lpstr>
      <vt:lpstr>Make a Plan</vt:lpstr>
      <vt:lpstr>PowerPoint Presentation</vt:lpstr>
      <vt:lpstr>PowerPoint Presentation</vt:lpstr>
      <vt:lpstr>Carry out your plan: show your reasoning</vt:lpstr>
      <vt:lpstr>Review your solution: does it seem reasonable? Which steps/ parts did you find easy and which harder?</vt:lpstr>
      <vt:lpstr>Now try this one</vt:lpstr>
      <vt:lpstr>HIAS Maths team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dc:title>
  <dc:creator>Clifft, Jacqui</dc:creator>
  <cp:lastModifiedBy>Richardson, Hannah</cp:lastModifiedBy>
  <cp:revision>13</cp:revision>
  <dcterms:created xsi:type="dcterms:W3CDTF">2021-01-05T11:02:27Z</dcterms:created>
  <dcterms:modified xsi:type="dcterms:W3CDTF">2025-08-18T10:08:56Z</dcterms:modified>
</cp:coreProperties>
</file>