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handoutMasterIdLst>
    <p:handoutMasterId r:id="rId48"/>
  </p:handoutMasterIdLst>
  <p:sldIdLst>
    <p:sldId id="257" r:id="rId2"/>
    <p:sldId id="304" r:id="rId3"/>
    <p:sldId id="313" r:id="rId4"/>
    <p:sldId id="261" r:id="rId5"/>
    <p:sldId id="262" r:id="rId6"/>
    <p:sldId id="308" r:id="rId7"/>
    <p:sldId id="407" r:id="rId8"/>
    <p:sldId id="377" r:id="rId9"/>
    <p:sldId id="309" r:id="rId10"/>
    <p:sldId id="310" r:id="rId11"/>
    <p:sldId id="380" r:id="rId12"/>
    <p:sldId id="305" r:id="rId13"/>
    <p:sldId id="381" r:id="rId14"/>
    <p:sldId id="382" r:id="rId15"/>
    <p:sldId id="315" r:id="rId16"/>
    <p:sldId id="316" r:id="rId17"/>
    <p:sldId id="317" r:id="rId18"/>
    <p:sldId id="375" r:id="rId19"/>
    <p:sldId id="378" r:id="rId20"/>
    <p:sldId id="358" r:id="rId21"/>
    <p:sldId id="321" r:id="rId22"/>
    <p:sldId id="383" r:id="rId23"/>
    <p:sldId id="384" r:id="rId24"/>
    <p:sldId id="385" r:id="rId25"/>
    <p:sldId id="386" r:id="rId26"/>
    <p:sldId id="387" r:id="rId27"/>
    <p:sldId id="389" r:id="rId28"/>
    <p:sldId id="390" r:id="rId29"/>
    <p:sldId id="391" r:id="rId30"/>
    <p:sldId id="392" r:id="rId31"/>
    <p:sldId id="393" r:id="rId32"/>
    <p:sldId id="394" r:id="rId33"/>
    <p:sldId id="395" r:id="rId34"/>
    <p:sldId id="396" r:id="rId35"/>
    <p:sldId id="373" r:id="rId36"/>
    <p:sldId id="397" r:id="rId37"/>
    <p:sldId id="398" r:id="rId38"/>
    <p:sldId id="399" r:id="rId39"/>
    <p:sldId id="400" r:id="rId40"/>
    <p:sldId id="402" r:id="rId41"/>
    <p:sldId id="401" r:id="rId42"/>
    <p:sldId id="403" r:id="rId43"/>
    <p:sldId id="404" r:id="rId44"/>
    <p:sldId id="405" r:id="rId45"/>
    <p:sldId id="406" r:id="rId46"/>
  </p:sldIdLst>
  <p:sldSz cx="12192000" cy="6858000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143" autoAdjust="0"/>
    <p:restoredTop sz="87500" autoAdjust="0"/>
  </p:normalViewPr>
  <p:slideViewPr>
    <p:cSldViewPr snapToGrid="0">
      <p:cViewPr varScale="1">
        <p:scale>
          <a:sx n="44" d="100"/>
          <a:sy n="44" d="100"/>
        </p:scale>
        <p:origin x="40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68"/>
    </p:cViewPr>
  </p:sorterViewPr>
  <p:notesViewPr>
    <p:cSldViewPr snapToGrid="0">
      <p:cViewPr varScale="1">
        <p:scale>
          <a:sx n="64" d="100"/>
          <a:sy n="64" d="100"/>
        </p:scale>
        <p:origin x="240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B00177A-3E05-470B-BC7B-F7A53FFEA9B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/>
              <a:t>Key Stage 2 SATs 2019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7CBB7D-E936-48DB-AD11-7CD159B0089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AF36D1-9953-431D-A9D1-856231F59512}" type="datetimeFigureOut">
              <a:rPr lang="en-GB" smtClean="0"/>
              <a:t>01/07/2022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04A04C-D04A-4A71-9BE9-497612CDA1F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964983-F652-4166-8133-A4A99B8BBA2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2F5C61-5ACA-48B6-A257-49C45A6AF6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882910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/>
              <a:t>Key Stage 2 SATs 2019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6C97A-4788-4F6E-8669-B337EE080FF0}" type="datetimeFigureOut">
              <a:rPr lang="en-GB" smtClean="0"/>
              <a:t>01/07/2022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0A550E-B6C0-4DC0-ABFC-EECACA0192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4062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Questions in order of the test top to bottom, left to right..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99904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1847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26260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6893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60921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2075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07611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68367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2035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85672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58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Questions in order of the test top to bottom, left to right..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80523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03902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Questions in order of the test top to bottom, left to right..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4069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Questions in order of the test top to bottom, left to right..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838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Questions in order of the test top to bottom, left to right..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859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Questions in order of the test top to bottom, left to right..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4168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Questions in order of the test top to bottom, left to right..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755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6620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A550E-B6C0-4DC0-ABFC-EECACA0192D6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9577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8387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5697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8561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9957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1713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5450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693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4064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633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888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key-stage-2-tests-2022-mathematics-test-materials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key-stage-2-tests-2022-mathematics-test-materials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hyperlink" Target="https://www.gov.uk/government/publications/key-stage-2-tests-2022-mathematics-test-materials" TargetMode="External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3" Type="http://schemas.openxmlformats.org/officeDocument/2006/relationships/hyperlink" Target="https://www.gov.uk/government/publications/key-stage-2-tests-2022-mathematics-test-materials" TargetMode="External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key-stage-2-tests-2022-mathematics-test-materials" TargetMode="External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51.png"/><Relationship Id="rId18" Type="http://schemas.openxmlformats.org/officeDocument/2006/relationships/hyperlink" Target="https://www.gov.uk/government/publications/key-stage-2-tests-2022-mathematics-test-materials" TargetMode="External"/><Relationship Id="rId3" Type="http://schemas.openxmlformats.org/officeDocument/2006/relationships/image" Target="../media/image26.png"/><Relationship Id="rId7" Type="http://schemas.openxmlformats.org/officeDocument/2006/relationships/image" Target="../media/image34.png"/><Relationship Id="rId12" Type="http://schemas.openxmlformats.org/officeDocument/2006/relationships/image" Target="../media/image50.png"/><Relationship Id="rId17" Type="http://schemas.openxmlformats.org/officeDocument/2006/relationships/image" Target="../media/image6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11" Type="http://schemas.openxmlformats.org/officeDocument/2006/relationships/image" Target="../media/image49.png"/><Relationship Id="rId5" Type="http://schemas.openxmlformats.org/officeDocument/2006/relationships/image" Target="../media/image30.png"/><Relationship Id="rId15" Type="http://schemas.openxmlformats.org/officeDocument/2006/relationships/image" Target="../media/image57.png"/><Relationship Id="rId10" Type="http://schemas.openxmlformats.org/officeDocument/2006/relationships/image" Target="../media/image46.png"/><Relationship Id="rId4" Type="http://schemas.openxmlformats.org/officeDocument/2006/relationships/image" Target="../media/image28.png"/><Relationship Id="rId9" Type="http://schemas.openxmlformats.org/officeDocument/2006/relationships/image" Target="../media/image43.png"/><Relationship Id="rId1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4.png"/><Relationship Id="rId18" Type="http://schemas.openxmlformats.org/officeDocument/2006/relationships/image" Target="../media/image60.png"/><Relationship Id="rId3" Type="http://schemas.openxmlformats.org/officeDocument/2006/relationships/image" Target="../media/image27.png"/><Relationship Id="rId7" Type="http://schemas.openxmlformats.org/officeDocument/2006/relationships/image" Target="../media/image36.png"/><Relationship Id="rId12" Type="http://schemas.openxmlformats.org/officeDocument/2006/relationships/image" Target="../media/image32.png"/><Relationship Id="rId17" Type="http://schemas.openxmlformats.org/officeDocument/2006/relationships/image" Target="../media/image5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4.png"/><Relationship Id="rId20" Type="http://schemas.openxmlformats.org/officeDocument/2006/relationships/hyperlink" Target="https://www.gov.uk/government/publications/key-stage-2-tests-2022-mathematics-test-materials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11" Type="http://schemas.openxmlformats.org/officeDocument/2006/relationships/image" Target="../media/image42.png"/><Relationship Id="rId5" Type="http://schemas.openxmlformats.org/officeDocument/2006/relationships/image" Target="../media/image33.png"/><Relationship Id="rId15" Type="http://schemas.openxmlformats.org/officeDocument/2006/relationships/image" Target="../media/image48.png"/><Relationship Id="rId10" Type="http://schemas.openxmlformats.org/officeDocument/2006/relationships/image" Target="../media/image41.png"/><Relationship Id="rId19" Type="http://schemas.openxmlformats.org/officeDocument/2006/relationships/image" Target="../media/image61.png"/><Relationship Id="rId4" Type="http://schemas.openxmlformats.org/officeDocument/2006/relationships/image" Target="../media/image29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5.png"/><Relationship Id="rId3" Type="http://schemas.openxmlformats.org/officeDocument/2006/relationships/hyperlink" Target="https://www.gov.uk/government/publications/key-stage-2-tests-2022-mathematics-test-materials" TargetMode="External"/><Relationship Id="rId7" Type="http://schemas.openxmlformats.org/officeDocument/2006/relationships/image" Target="../media/image46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11" Type="http://schemas.openxmlformats.org/officeDocument/2006/relationships/image" Target="../media/image52.png"/><Relationship Id="rId5" Type="http://schemas.openxmlformats.org/officeDocument/2006/relationships/image" Target="../media/image61.png"/><Relationship Id="rId15" Type="http://schemas.openxmlformats.org/officeDocument/2006/relationships/image" Target="../media/image57.png"/><Relationship Id="rId10" Type="http://schemas.openxmlformats.org/officeDocument/2006/relationships/image" Target="../media/image50.png"/><Relationship Id="rId4" Type="http://schemas.openxmlformats.org/officeDocument/2006/relationships/image" Target="../media/image59.png"/><Relationship Id="rId9" Type="http://schemas.openxmlformats.org/officeDocument/2006/relationships/image" Target="../media/image48.png"/><Relationship Id="rId1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6.png"/><Relationship Id="rId3" Type="http://schemas.openxmlformats.org/officeDocument/2006/relationships/hyperlink" Target="https://www.gov.uk/government/publications/key-stage-2-tests-2022-mathematics-test-materials" TargetMode="External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8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key-stage-2-tests-2022-mathematics-test-materials" TargetMode="Externa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uidance/scaled-scores-at-key-stage-2" TargetMode="External"/><Relationship Id="rId2" Type="http://schemas.openxmlformats.org/officeDocument/2006/relationships/hyperlink" Target="https://www.gov.uk/government/publications/key-stage-2-tests-2022-mathematics-test-materials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www.gov.uk/government/publications/key-stage-2-tests-2022-mathematics-test-materials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thirdspacelearning.com/blog/ks2-sats-papers-2022-maths-question-breakdown/" TargetMode="Externa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gov.uk/government/publications/key-stage-2-tests-2022-mathematics-test-materials" TargetMode="External"/><Relationship Id="rId4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key-stage-2-tests-2022-mathematics-test-material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key-stage-2-tests-2022-mathematics-test-materials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key-stage-2-tests-2022-mathematics-test-materials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key-stage-2-tests-2022-mathematics-test-material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key-stage-2-tests-2022-mathematics-test-materials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key-stage-2-tests-2022-mathematics-test-material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key-stage-2-tests-2022-mathematics-test-materials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key-stage-2-tests-2022-mathematics-test-materials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gov.uk/government/publications/pre-key-stage-2-standards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key-stage-2-tests-2022-mathematics-test-materials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key-stage-2-tests-2022-mathematics-test-materials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key-stage-2-tests-2022-mathematics-test-materials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key-stage-2-tests-2022-mathematics-test-materials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www.gov.uk/government/publications/key-stage-2-tests-2022-mathematics-test-materials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hyperlink" Target="https://thirdspacelearning.com/blog/ks2-sats-papers-2022-maths-question-breakdown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hyperlink" Target="https://www.gov.uk/government/publications/key-stage-2-tests-2022-mathematics-test-material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hyperlink" Target="https://www.gov.uk/government/publications/key-stage-2-tests-2022-mathematics-test-material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hyperlink" Target="https://www.gov.uk/government/publications/key-stage-2-tests-2022-mathematics-test-material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hyperlink" Target="https://www.gov.uk/government/publications/key-stage-2-tests-2022-mathematics-test-material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hyperlink" Target="https://www.gov.uk/government/publications/key-stage-2-tests-2022-mathematics-test-material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hyperlink" Target="https://www.gov.uk/government/publications/key-stage-2-tests-2022-mathematics-test-material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hyperlink" Target="https://www.gov.uk/government/publications/key-stage-2-tests-2022-mathematics-test-material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hyperlink" Target="https://www.gov.uk/government/publications/key-stage-2-tests-2022-mathematics-test-material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hyperlink" Target="https://www.gov.uk/government/publications/key-stage-2-tests-2022-mathematics-test-material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hyperlink" Target="https://www.gov.uk/government/publications/key-stage-2-tests-2022-mathematics-test-material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hyperlink" Target="https://www.gov.uk/government/publications/key-stage-2-tests-2022-mathematics-test-material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gov.uk/government/publications/key-stage-2-tests-2022-mathematics-test-materials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thirdspacelearning.com/blog/ks2-sats-papers-2022-maths-question-breakdown/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gov.uk/government/publications/key-stage-2-tests-2022-mathematics-test-materials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gov.uk/government/publications/key-stage-2-tests-2022-mathematics-test-materials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hyperlink" Target="https://thirdspacelearning.com/blog/ks2-sats-papers-2022-maths-question-breakdown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888" y="1099445"/>
            <a:ext cx="10363200" cy="1470025"/>
          </a:xfrm>
        </p:spPr>
        <p:txBody>
          <a:bodyPr/>
          <a:lstStyle/>
          <a:p>
            <a:r>
              <a:rPr lang="en-GB" sz="3600" b="1" dirty="0">
                <a:solidFill>
                  <a:srgbClr val="0070C0"/>
                </a:solidFill>
              </a:rPr>
              <a:t>2022 Key Stage 2 SATs</a:t>
            </a:r>
            <a:br>
              <a:rPr lang="en-GB" sz="3600" b="1" dirty="0">
                <a:solidFill>
                  <a:srgbClr val="0070C0"/>
                </a:solidFill>
              </a:rPr>
            </a:br>
            <a:r>
              <a:rPr lang="en-GB" sz="3600" b="1" dirty="0">
                <a:solidFill>
                  <a:srgbClr val="0070C0"/>
                </a:solidFill>
              </a:rPr>
              <a:t>Mathematics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641" y="3766349"/>
            <a:ext cx="8534400" cy="1752600"/>
          </a:xfrm>
        </p:spPr>
        <p:txBody>
          <a:bodyPr/>
          <a:lstStyle/>
          <a:p>
            <a:pPr algn="l"/>
            <a:r>
              <a:rPr lang="en-GB" sz="2000" dirty="0"/>
              <a:t>Arithmetic Paper 1</a:t>
            </a:r>
          </a:p>
          <a:p>
            <a:pPr algn="l"/>
            <a:r>
              <a:rPr lang="en-GB" sz="2000" dirty="0"/>
              <a:t>Reasoning Paper 2</a:t>
            </a:r>
          </a:p>
          <a:p>
            <a:pPr algn="l"/>
            <a:r>
              <a:rPr lang="en-GB" sz="2000" dirty="0"/>
              <a:t>Reasoning Paper 3</a:t>
            </a:r>
          </a:p>
          <a:p>
            <a:pPr algn="l"/>
            <a:r>
              <a:rPr lang="en-GB" sz="2000" dirty="0"/>
              <a:t>Pre- Key Stage 2 Standards</a:t>
            </a:r>
          </a:p>
        </p:txBody>
      </p:sp>
      <p:pic>
        <p:nvPicPr>
          <p:cNvPr id="16" name="Picture 15" descr="A picture containing table&#10;&#10;Description automatically generated">
            <a:extLst>
              <a:ext uri="{FF2B5EF4-FFF2-40B4-BE49-F238E27FC236}">
                <a16:creationId xmlns:a16="http://schemas.microsoft.com/office/drawing/2014/main" id="{19A55DD7-24CF-1246-41BF-7EB41C4F0A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1524">
            <a:off x="9553674" y="1137958"/>
            <a:ext cx="2035970" cy="26093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1BAFE99-E95F-2614-F99F-F55D59CE5A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897" y="2905536"/>
            <a:ext cx="2125181" cy="27659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 descr="A picture containing table&#10;&#10;Description automatically generated">
            <a:extLst>
              <a:ext uri="{FF2B5EF4-FFF2-40B4-BE49-F238E27FC236}">
                <a16:creationId xmlns:a16="http://schemas.microsoft.com/office/drawing/2014/main" id="{9A8ACA52-FFEA-C71B-41D7-86EF034AD3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2090">
            <a:off x="8866328" y="2287847"/>
            <a:ext cx="2174710" cy="27659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 descr="Table&#10;&#10;Description automatically generated with medium confidence">
            <a:extLst>
              <a:ext uri="{FF2B5EF4-FFF2-40B4-BE49-F238E27FC236}">
                <a16:creationId xmlns:a16="http://schemas.microsoft.com/office/drawing/2014/main" id="{40D0E628-2F83-40D4-05A4-6EECC38DFB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4232">
            <a:off x="8127575" y="3534770"/>
            <a:ext cx="2274629" cy="28973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F33FBC-BFDF-25FA-664B-15B0802401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5" y="236428"/>
            <a:ext cx="2406928" cy="31017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99172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C42D4C5-1828-BCF0-FDD5-097C189CE5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901"/>
            <a:ext cx="7811130" cy="5643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F6EE8CD-E2CF-571F-8EFC-C9BFBA5B631F}"/>
              </a:ext>
            </a:extLst>
          </p:cNvPr>
          <p:cNvSpPr txBox="1"/>
          <p:nvPr/>
        </p:nvSpPr>
        <p:spPr>
          <a:xfrm>
            <a:off x="0" y="639289"/>
            <a:ext cx="94000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rgbClr val="FF0000"/>
                </a:solidFill>
                <a:hlinkClick r:id="rId3"/>
              </a:rPr>
              <a:t>https://www.gov.uk/government/publications/key-stage-2-tests-2022-mathematics-test-materials</a:t>
            </a:r>
            <a:r>
              <a:rPr lang="en-GB" sz="18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13" name="Picture 12" descr="Table&#10;&#10;Description automatically generated">
            <a:extLst>
              <a:ext uri="{FF2B5EF4-FFF2-40B4-BE49-F238E27FC236}">
                <a16:creationId xmlns:a16="http://schemas.microsoft.com/office/drawing/2014/main" id="{A9D22EEC-7273-64D9-779B-266CE67C04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70" y="1285620"/>
            <a:ext cx="1355050" cy="4933091"/>
          </a:xfrm>
          <a:prstGeom prst="rect">
            <a:avLst/>
          </a:prstGeom>
        </p:spPr>
      </p:pic>
      <p:pic>
        <p:nvPicPr>
          <p:cNvPr id="15" name="Picture 14" descr="Table&#10;&#10;Description automatically generated">
            <a:extLst>
              <a:ext uri="{FF2B5EF4-FFF2-40B4-BE49-F238E27FC236}">
                <a16:creationId xmlns:a16="http://schemas.microsoft.com/office/drawing/2014/main" id="{92321A06-5C65-09D5-5D7B-20BBAA85AF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250" y="1145540"/>
            <a:ext cx="4955532" cy="5155467"/>
          </a:xfrm>
          <a:prstGeom prst="rect">
            <a:avLst/>
          </a:prstGeom>
        </p:spPr>
      </p:pic>
      <p:pic>
        <p:nvPicPr>
          <p:cNvPr id="17" name="Picture 16" descr="Graphical user interface, application, table&#10;&#10;Description automatically generated">
            <a:extLst>
              <a:ext uri="{FF2B5EF4-FFF2-40B4-BE49-F238E27FC236}">
                <a16:creationId xmlns:a16="http://schemas.microsoft.com/office/drawing/2014/main" id="{35A2E9E0-2CBC-1B54-F29A-B500C58AD9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201" y="1145540"/>
            <a:ext cx="4361592" cy="543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179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C42D4C5-1828-BCF0-FDD5-097C189CE5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901"/>
            <a:ext cx="7811130" cy="5643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F6EE8CD-E2CF-571F-8EFC-C9BFBA5B631F}"/>
              </a:ext>
            </a:extLst>
          </p:cNvPr>
          <p:cNvSpPr txBox="1"/>
          <p:nvPr/>
        </p:nvSpPr>
        <p:spPr>
          <a:xfrm>
            <a:off x="0" y="639289"/>
            <a:ext cx="94000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rgbClr val="FF0000"/>
                </a:solidFill>
                <a:hlinkClick r:id="rId3"/>
              </a:rPr>
              <a:t>https://www.gov.uk/government/publications/key-stage-2-tests-2022-mathematics-test-materials</a:t>
            </a:r>
            <a:r>
              <a:rPr lang="en-GB" sz="18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3" name="Picture 2" descr="Table, Word&#10;&#10;Description automatically generated">
            <a:extLst>
              <a:ext uri="{FF2B5EF4-FFF2-40B4-BE49-F238E27FC236}">
                <a16:creationId xmlns:a16="http://schemas.microsoft.com/office/drawing/2014/main" id="{5AB7325B-CED7-B2D7-ED9D-F9FEF0B076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490" y="1054685"/>
            <a:ext cx="4636054" cy="5340096"/>
          </a:xfrm>
          <a:prstGeom prst="rect">
            <a:avLst/>
          </a:prstGeom>
        </p:spPr>
      </p:pic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6D311F94-2D30-0B64-448F-F7D4A71B69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592" y="1210719"/>
            <a:ext cx="5348559" cy="557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077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BDE57-F2B9-4827-84FB-C7446BE04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Key Stage 2 Arithmetic Paper 2022</a:t>
            </a:r>
            <a:br>
              <a:rPr lang="en-GB" b="1" dirty="0">
                <a:solidFill>
                  <a:srgbClr val="0070C0"/>
                </a:solidFill>
              </a:rPr>
            </a:br>
            <a:r>
              <a:rPr lang="en-GB" b="1" dirty="0">
                <a:solidFill>
                  <a:srgbClr val="0070C0"/>
                </a:solidFill>
              </a:rPr>
              <a:t>Q1- 17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C8FCD4C2-C920-4AA2-AA43-1F882F1B232F}"/>
              </a:ext>
            </a:extLst>
          </p:cNvPr>
          <p:cNvSpPr/>
          <p:nvPr/>
        </p:nvSpPr>
        <p:spPr>
          <a:xfrm>
            <a:off x="229644" y="1665383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FB531D5C-EB36-4BFC-967A-EE0F44820377}"/>
              </a:ext>
            </a:extLst>
          </p:cNvPr>
          <p:cNvSpPr/>
          <p:nvPr/>
        </p:nvSpPr>
        <p:spPr>
          <a:xfrm>
            <a:off x="4156338" y="1647689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4E5BD521-20CF-4106-8E50-A6A1E9A790A0}"/>
              </a:ext>
            </a:extLst>
          </p:cNvPr>
          <p:cNvSpPr/>
          <p:nvPr/>
        </p:nvSpPr>
        <p:spPr>
          <a:xfrm>
            <a:off x="7825650" y="1665382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89A2620-3035-F20A-FECA-C5B78383D58F}"/>
              </a:ext>
            </a:extLst>
          </p:cNvPr>
          <p:cNvSpPr txBox="1"/>
          <p:nvPr/>
        </p:nvSpPr>
        <p:spPr>
          <a:xfrm>
            <a:off x="3255862" y="6295547"/>
            <a:ext cx="81745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3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25" name="Picture 24" descr="A picture containing shape&#10;&#10;Description automatically generated">
            <a:extLst>
              <a:ext uri="{FF2B5EF4-FFF2-40B4-BE49-F238E27FC236}">
                <a16:creationId xmlns:a16="http://schemas.microsoft.com/office/drawing/2014/main" id="{FFA203D0-446F-2915-D465-6EAA695818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50" y="1442224"/>
            <a:ext cx="3225800" cy="647700"/>
          </a:xfrm>
          <a:prstGeom prst="rect">
            <a:avLst/>
          </a:prstGeom>
        </p:spPr>
      </p:pic>
      <p:pic>
        <p:nvPicPr>
          <p:cNvPr id="27" name="Picture 26" descr="Text&#10;&#10;Description automatically generated with medium confidence">
            <a:extLst>
              <a:ext uri="{FF2B5EF4-FFF2-40B4-BE49-F238E27FC236}">
                <a16:creationId xmlns:a16="http://schemas.microsoft.com/office/drawing/2014/main" id="{F756AF2F-21E3-9901-4EB1-CADF9FBED5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50" y="2219325"/>
            <a:ext cx="2032000" cy="533400"/>
          </a:xfrm>
          <a:prstGeom prst="rect">
            <a:avLst/>
          </a:prstGeom>
        </p:spPr>
      </p:pic>
      <p:pic>
        <p:nvPicPr>
          <p:cNvPr id="29" name="Picture 28" descr="Shape, rectangle&#10;&#10;Description automatically generated">
            <a:extLst>
              <a:ext uri="{FF2B5EF4-FFF2-40B4-BE49-F238E27FC236}">
                <a16:creationId xmlns:a16="http://schemas.microsoft.com/office/drawing/2014/main" id="{FC4B87F5-3AB9-C063-2AF3-0BC329EBC4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51" y="2847349"/>
            <a:ext cx="3530600" cy="673100"/>
          </a:xfrm>
          <a:prstGeom prst="rect">
            <a:avLst/>
          </a:prstGeom>
        </p:spPr>
      </p:pic>
      <p:pic>
        <p:nvPicPr>
          <p:cNvPr id="31" name="Picture 30" descr="Logo&#10;&#10;Description automatically generated">
            <a:extLst>
              <a:ext uri="{FF2B5EF4-FFF2-40B4-BE49-F238E27FC236}">
                <a16:creationId xmlns:a16="http://schemas.microsoft.com/office/drawing/2014/main" id="{388BCEAF-F6EC-5654-7207-47983BDF19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31" y="3615073"/>
            <a:ext cx="2298700" cy="571500"/>
          </a:xfrm>
          <a:prstGeom prst="rect">
            <a:avLst/>
          </a:prstGeom>
        </p:spPr>
      </p:pic>
      <p:pic>
        <p:nvPicPr>
          <p:cNvPr id="33" name="Picture 32" descr="Shape, rectangle&#10;&#10;Description automatically generated">
            <a:extLst>
              <a:ext uri="{FF2B5EF4-FFF2-40B4-BE49-F238E27FC236}">
                <a16:creationId xmlns:a16="http://schemas.microsoft.com/office/drawing/2014/main" id="{A1F42098-0154-9F17-0BF9-CAE7F68D35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45" y="4277874"/>
            <a:ext cx="3606800" cy="736600"/>
          </a:xfrm>
          <a:prstGeom prst="rect">
            <a:avLst/>
          </a:prstGeom>
        </p:spPr>
      </p:pic>
      <p:pic>
        <p:nvPicPr>
          <p:cNvPr id="35" name="Picture 34" descr="A picture containing chart&#10;&#10;Description automatically generated">
            <a:extLst>
              <a:ext uri="{FF2B5EF4-FFF2-40B4-BE49-F238E27FC236}">
                <a16:creationId xmlns:a16="http://schemas.microsoft.com/office/drawing/2014/main" id="{2222E1CE-6F58-2158-52E2-6E771C13D0A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50" y="5136376"/>
            <a:ext cx="2286000" cy="558800"/>
          </a:xfrm>
          <a:prstGeom prst="rect">
            <a:avLst/>
          </a:prstGeom>
        </p:spPr>
      </p:pic>
      <p:pic>
        <p:nvPicPr>
          <p:cNvPr id="37" name="Picture 36" descr="Shape, rectangle, square&#10;&#10;Description automatically generated">
            <a:extLst>
              <a:ext uri="{FF2B5EF4-FFF2-40B4-BE49-F238E27FC236}">
                <a16:creationId xmlns:a16="http://schemas.microsoft.com/office/drawing/2014/main" id="{53F692E5-89E3-D64C-1EB5-6DEE5C2582C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050" y="1616900"/>
            <a:ext cx="3517900" cy="685800"/>
          </a:xfrm>
          <a:prstGeom prst="rect">
            <a:avLst/>
          </a:prstGeom>
        </p:spPr>
      </p:pic>
      <p:pic>
        <p:nvPicPr>
          <p:cNvPr id="39" name="Picture 38" descr="A picture containing logo&#10;&#10;Description automatically generated">
            <a:extLst>
              <a:ext uri="{FF2B5EF4-FFF2-40B4-BE49-F238E27FC236}">
                <a16:creationId xmlns:a16="http://schemas.microsoft.com/office/drawing/2014/main" id="{CC9B9549-5E60-D7D6-6C4D-F3139DADDF6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101" y="2381243"/>
            <a:ext cx="2159000" cy="609600"/>
          </a:xfrm>
          <a:prstGeom prst="rect">
            <a:avLst/>
          </a:prstGeom>
        </p:spPr>
      </p:pic>
      <p:pic>
        <p:nvPicPr>
          <p:cNvPr id="41" name="Picture 40" descr="A picture containing text&#10;&#10;Description automatically generated">
            <a:extLst>
              <a:ext uri="{FF2B5EF4-FFF2-40B4-BE49-F238E27FC236}">
                <a16:creationId xmlns:a16="http://schemas.microsoft.com/office/drawing/2014/main" id="{D4C4C8CF-996F-1D73-87F9-676F2BDB39A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101" y="3098800"/>
            <a:ext cx="2628900" cy="660400"/>
          </a:xfrm>
          <a:prstGeom prst="rect">
            <a:avLst/>
          </a:prstGeom>
        </p:spPr>
      </p:pic>
      <p:pic>
        <p:nvPicPr>
          <p:cNvPr id="43" name="Picture 42" descr="Logo&#10;&#10;Description automatically generated">
            <a:extLst>
              <a:ext uri="{FF2B5EF4-FFF2-40B4-BE49-F238E27FC236}">
                <a16:creationId xmlns:a16="http://schemas.microsoft.com/office/drawing/2014/main" id="{7C3D0FDB-F684-DC43-3227-8CF341D2C4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050" y="3829805"/>
            <a:ext cx="2400300" cy="584200"/>
          </a:xfrm>
          <a:prstGeom prst="rect">
            <a:avLst/>
          </a:prstGeom>
        </p:spPr>
      </p:pic>
      <p:pic>
        <p:nvPicPr>
          <p:cNvPr id="45" name="Picture 44" descr="Logo&#10;&#10;Description automatically generated with low confidence">
            <a:extLst>
              <a:ext uri="{FF2B5EF4-FFF2-40B4-BE49-F238E27FC236}">
                <a16:creationId xmlns:a16="http://schemas.microsoft.com/office/drawing/2014/main" id="{CB0564B1-1C91-D425-4D8B-CEF8FC3EE12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101" y="4541012"/>
            <a:ext cx="2082800" cy="635000"/>
          </a:xfrm>
          <a:prstGeom prst="rect">
            <a:avLst/>
          </a:prstGeom>
        </p:spPr>
      </p:pic>
      <p:pic>
        <p:nvPicPr>
          <p:cNvPr id="47" name="Picture 46" descr="A picture containing shape&#10;&#10;Description automatically generated">
            <a:extLst>
              <a:ext uri="{FF2B5EF4-FFF2-40B4-BE49-F238E27FC236}">
                <a16:creationId xmlns:a16="http://schemas.microsoft.com/office/drawing/2014/main" id="{B0DF0310-B7BE-89A4-B6E0-B1B34DDC338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351" y="5300928"/>
            <a:ext cx="2463800" cy="546100"/>
          </a:xfrm>
          <a:prstGeom prst="rect">
            <a:avLst/>
          </a:prstGeom>
        </p:spPr>
      </p:pic>
      <p:pic>
        <p:nvPicPr>
          <p:cNvPr id="49" name="Picture 48" descr="Logo, company name&#10;&#10;Description automatically generated">
            <a:extLst>
              <a:ext uri="{FF2B5EF4-FFF2-40B4-BE49-F238E27FC236}">
                <a16:creationId xmlns:a16="http://schemas.microsoft.com/office/drawing/2014/main" id="{C83F1E80-0D93-1CD0-9AEE-32A4A3AA3AC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699" y="1567707"/>
            <a:ext cx="2184400" cy="596900"/>
          </a:xfrm>
          <a:prstGeom prst="rect">
            <a:avLst/>
          </a:prstGeom>
        </p:spPr>
      </p:pic>
      <p:pic>
        <p:nvPicPr>
          <p:cNvPr id="51" name="Picture 50" descr="Logo&#10;&#10;Description automatically generated">
            <a:extLst>
              <a:ext uri="{FF2B5EF4-FFF2-40B4-BE49-F238E27FC236}">
                <a16:creationId xmlns:a16="http://schemas.microsoft.com/office/drawing/2014/main" id="{D2E1EDC0-A81D-7C66-EBA0-FF45E9A9488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612" y="2348123"/>
            <a:ext cx="3073400" cy="495300"/>
          </a:xfrm>
          <a:prstGeom prst="rect">
            <a:avLst/>
          </a:prstGeom>
        </p:spPr>
      </p:pic>
      <p:pic>
        <p:nvPicPr>
          <p:cNvPr id="53" name="Picture 52" descr="Shape, rectangle&#10;&#10;Description automatically generated">
            <a:extLst>
              <a:ext uri="{FF2B5EF4-FFF2-40B4-BE49-F238E27FC236}">
                <a16:creationId xmlns:a16="http://schemas.microsoft.com/office/drawing/2014/main" id="{502F397C-7E93-3E27-BC33-82AB6D84DC2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138" y="2992430"/>
            <a:ext cx="3479800" cy="698500"/>
          </a:xfrm>
          <a:prstGeom prst="rect">
            <a:avLst/>
          </a:prstGeom>
        </p:spPr>
      </p:pic>
      <p:pic>
        <p:nvPicPr>
          <p:cNvPr id="55" name="Picture 54" descr="A picture containing text&#10;&#10;Description automatically generated">
            <a:extLst>
              <a:ext uri="{FF2B5EF4-FFF2-40B4-BE49-F238E27FC236}">
                <a16:creationId xmlns:a16="http://schemas.microsoft.com/office/drawing/2014/main" id="{030CFB13-AF77-A8DA-D311-22BF1DCC2FE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399" y="3864075"/>
            <a:ext cx="2171700" cy="571500"/>
          </a:xfrm>
          <a:prstGeom prst="rect">
            <a:avLst/>
          </a:prstGeom>
        </p:spPr>
      </p:pic>
      <p:pic>
        <p:nvPicPr>
          <p:cNvPr id="57" name="Picture 56" descr="A picture containing text, shoji, crossword puzzle, shrimp&#10;&#10;Description automatically generated">
            <a:extLst>
              <a:ext uri="{FF2B5EF4-FFF2-40B4-BE49-F238E27FC236}">
                <a16:creationId xmlns:a16="http://schemas.microsoft.com/office/drawing/2014/main" id="{B13D252F-EACA-1C05-73EE-3E7FDD0F4AF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900" y="4597647"/>
            <a:ext cx="2336800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92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BDE57-F2B9-4827-84FB-C7446BE04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Key Stage 2 Arithmetic Paper 2022</a:t>
            </a:r>
            <a:br>
              <a:rPr lang="en-GB" b="1" dirty="0">
                <a:solidFill>
                  <a:srgbClr val="0070C0"/>
                </a:solidFill>
              </a:rPr>
            </a:br>
            <a:r>
              <a:rPr lang="en-GB" b="1" dirty="0">
                <a:solidFill>
                  <a:srgbClr val="0070C0"/>
                </a:solidFill>
              </a:rPr>
              <a:t>Q18 - 32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C8FCD4C2-C920-4AA2-AA43-1F882F1B232F}"/>
              </a:ext>
            </a:extLst>
          </p:cNvPr>
          <p:cNvSpPr/>
          <p:nvPr/>
        </p:nvSpPr>
        <p:spPr>
          <a:xfrm>
            <a:off x="229644" y="1665383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FB531D5C-EB36-4BFC-967A-EE0F44820377}"/>
              </a:ext>
            </a:extLst>
          </p:cNvPr>
          <p:cNvSpPr/>
          <p:nvPr/>
        </p:nvSpPr>
        <p:spPr>
          <a:xfrm>
            <a:off x="4156338" y="1647689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4E5BD521-20CF-4106-8E50-A6A1E9A790A0}"/>
              </a:ext>
            </a:extLst>
          </p:cNvPr>
          <p:cNvSpPr/>
          <p:nvPr/>
        </p:nvSpPr>
        <p:spPr>
          <a:xfrm>
            <a:off x="7825650" y="1665382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89A2620-3035-F20A-FECA-C5B78383D58F}"/>
              </a:ext>
            </a:extLst>
          </p:cNvPr>
          <p:cNvSpPr txBox="1"/>
          <p:nvPr/>
        </p:nvSpPr>
        <p:spPr>
          <a:xfrm>
            <a:off x="3255862" y="6295547"/>
            <a:ext cx="81745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3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4" name="Picture 3" descr="A picture containing schematic&#10;&#10;Description automatically generated">
            <a:extLst>
              <a:ext uri="{FF2B5EF4-FFF2-40B4-BE49-F238E27FC236}">
                <a16:creationId xmlns:a16="http://schemas.microsoft.com/office/drawing/2014/main" id="{EEA7AFD4-2BD9-108D-2B85-2AEEA43CF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26" y="1417638"/>
            <a:ext cx="1816100" cy="622300"/>
          </a:xfrm>
          <a:prstGeom prst="rect">
            <a:avLst/>
          </a:prstGeom>
        </p:spPr>
      </p:pic>
      <p:pic>
        <p:nvPicPr>
          <p:cNvPr id="6" name="Picture 5" descr="A screenshot of a game&#10;&#10;Description automatically generated with low confidence">
            <a:extLst>
              <a:ext uri="{FF2B5EF4-FFF2-40B4-BE49-F238E27FC236}">
                <a16:creationId xmlns:a16="http://schemas.microsoft.com/office/drawing/2014/main" id="{B5B150AD-9319-CAF3-1250-3B280A9D4D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2255838"/>
            <a:ext cx="2692400" cy="927100"/>
          </a:xfrm>
          <a:prstGeom prst="rect">
            <a:avLst/>
          </a:prstGeom>
        </p:spPr>
      </p:pic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ABE401A1-7DBE-BCDB-F114-A3EF2EDB36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82" y="3358578"/>
            <a:ext cx="2667000" cy="571500"/>
          </a:xfrm>
          <a:prstGeom prst="rect">
            <a:avLst/>
          </a:prstGeom>
        </p:spPr>
      </p:pic>
      <p:pic>
        <p:nvPicPr>
          <p:cNvPr id="11" name="Picture 10" descr="A picture containing schematic&#10;&#10;Description automatically generated">
            <a:extLst>
              <a:ext uri="{FF2B5EF4-FFF2-40B4-BE49-F238E27FC236}">
                <a16:creationId xmlns:a16="http://schemas.microsoft.com/office/drawing/2014/main" id="{42992BA6-3D85-0C44-2A74-5F27DD3DB7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4121021"/>
            <a:ext cx="2082800" cy="711200"/>
          </a:xfrm>
          <a:prstGeom prst="rect">
            <a:avLst/>
          </a:prstGeom>
        </p:spPr>
      </p:pic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35441399-B690-04F5-8C75-467563A290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82" y="5028481"/>
            <a:ext cx="2070100" cy="673100"/>
          </a:xfrm>
          <a:prstGeom prst="rect">
            <a:avLst/>
          </a:prstGeom>
        </p:spPr>
      </p:pic>
      <p:pic>
        <p:nvPicPr>
          <p:cNvPr id="17" name="Picture 16" descr="Chart&#10;&#10;Description automatically generated with low confidence">
            <a:extLst>
              <a:ext uri="{FF2B5EF4-FFF2-40B4-BE49-F238E27FC236}">
                <a16:creationId xmlns:a16="http://schemas.microsoft.com/office/drawing/2014/main" id="{18681E86-78CE-5849-A8A0-CC73FF21A4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884" y="2084388"/>
            <a:ext cx="1854200" cy="635000"/>
          </a:xfrm>
          <a:prstGeom prst="rect">
            <a:avLst/>
          </a:prstGeom>
        </p:spPr>
      </p:pic>
      <p:pic>
        <p:nvPicPr>
          <p:cNvPr id="19" name="Picture 18" descr="A picture containing logo&#10;&#10;Description automatically generated">
            <a:extLst>
              <a:ext uri="{FF2B5EF4-FFF2-40B4-BE49-F238E27FC236}">
                <a16:creationId xmlns:a16="http://schemas.microsoft.com/office/drawing/2014/main" id="{44E49714-2802-CC67-4444-6D2E2911C3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338" y="1404938"/>
            <a:ext cx="2311400" cy="647700"/>
          </a:xfrm>
          <a:prstGeom prst="rect">
            <a:avLst/>
          </a:prstGeom>
        </p:spPr>
      </p:pic>
      <p:pic>
        <p:nvPicPr>
          <p:cNvPr id="21" name="Picture 20" descr="A picture containing text, clock, gauge&#10;&#10;Description automatically generated">
            <a:extLst>
              <a:ext uri="{FF2B5EF4-FFF2-40B4-BE49-F238E27FC236}">
                <a16:creationId xmlns:a16="http://schemas.microsoft.com/office/drawing/2014/main" id="{DFBE02A4-548D-9F51-7DE7-3C2C33A34E3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607" y="2804634"/>
            <a:ext cx="1892300" cy="660400"/>
          </a:xfrm>
          <a:prstGeom prst="rect">
            <a:avLst/>
          </a:prstGeom>
        </p:spPr>
      </p:pic>
      <p:pic>
        <p:nvPicPr>
          <p:cNvPr id="24" name="Picture 23" descr="A picture containing text&#10;&#10;Description automatically generated">
            <a:extLst>
              <a:ext uri="{FF2B5EF4-FFF2-40B4-BE49-F238E27FC236}">
                <a16:creationId xmlns:a16="http://schemas.microsoft.com/office/drawing/2014/main" id="{6B45B8CD-C237-7200-0316-63A2ABA0F97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338" y="3587178"/>
            <a:ext cx="2374900" cy="685800"/>
          </a:xfrm>
          <a:prstGeom prst="rect">
            <a:avLst/>
          </a:prstGeom>
        </p:spPr>
      </p:pic>
      <p:pic>
        <p:nvPicPr>
          <p:cNvPr id="28" name="Picture 27" descr="A picture containing circle&#10;&#10;Description automatically generated">
            <a:extLst>
              <a:ext uri="{FF2B5EF4-FFF2-40B4-BE49-F238E27FC236}">
                <a16:creationId xmlns:a16="http://schemas.microsoft.com/office/drawing/2014/main" id="{84D9E3D0-4EE7-BE35-D1CF-02F2A4BB962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169" y="4476621"/>
            <a:ext cx="2679700" cy="558800"/>
          </a:xfrm>
          <a:prstGeom prst="rect">
            <a:avLst/>
          </a:prstGeom>
        </p:spPr>
      </p:pic>
      <p:pic>
        <p:nvPicPr>
          <p:cNvPr id="32" name="Picture 31" descr="A picture containing logo&#10;&#10;Description automatically generated">
            <a:extLst>
              <a:ext uri="{FF2B5EF4-FFF2-40B4-BE49-F238E27FC236}">
                <a16:creationId xmlns:a16="http://schemas.microsoft.com/office/drawing/2014/main" id="{6AAD8952-030A-C58B-BB0E-AA6B95E2079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169" y="5332075"/>
            <a:ext cx="2692400" cy="495300"/>
          </a:xfrm>
          <a:prstGeom prst="rect">
            <a:avLst/>
          </a:prstGeom>
        </p:spPr>
      </p:pic>
      <p:pic>
        <p:nvPicPr>
          <p:cNvPr id="40" name="Picture 39" descr="A picture containing shoji, crossword puzzle, dark&#10;&#10;Description automatically generated">
            <a:extLst>
              <a:ext uri="{FF2B5EF4-FFF2-40B4-BE49-F238E27FC236}">
                <a16:creationId xmlns:a16="http://schemas.microsoft.com/office/drawing/2014/main" id="{0005C9C4-CAE2-4641-CB94-FE9C6A0F02B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883" y="1321308"/>
            <a:ext cx="2540000" cy="787400"/>
          </a:xfrm>
          <a:prstGeom prst="rect">
            <a:avLst/>
          </a:prstGeom>
        </p:spPr>
      </p:pic>
      <p:pic>
        <p:nvPicPr>
          <p:cNvPr id="44" name="Picture 43" descr="A picture containing circle&#10;&#10;Description automatically generated">
            <a:extLst>
              <a:ext uri="{FF2B5EF4-FFF2-40B4-BE49-F238E27FC236}">
                <a16:creationId xmlns:a16="http://schemas.microsoft.com/office/drawing/2014/main" id="{CDDECFE4-33EC-B7C0-C44C-988B62ABD3C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343" y="2226784"/>
            <a:ext cx="2413000" cy="609600"/>
          </a:xfrm>
          <a:prstGeom prst="rect">
            <a:avLst/>
          </a:prstGeom>
        </p:spPr>
      </p:pic>
      <p:pic>
        <p:nvPicPr>
          <p:cNvPr id="48" name="Picture 47" descr="A picture containing text&#10;&#10;Description automatically generated">
            <a:extLst>
              <a:ext uri="{FF2B5EF4-FFF2-40B4-BE49-F238E27FC236}">
                <a16:creationId xmlns:a16="http://schemas.microsoft.com/office/drawing/2014/main" id="{1CD24822-78C7-A84B-BB06-0B883BC701B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343" y="3028378"/>
            <a:ext cx="1968500" cy="558800"/>
          </a:xfrm>
          <a:prstGeom prst="rect">
            <a:avLst/>
          </a:prstGeom>
        </p:spPr>
      </p:pic>
      <p:pic>
        <p:nvPicPr>
          <p:cNvPr id="52" name="Picture 51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971AC75E-5732-B6CD-AA31-FD04247EE1E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018" y="3827660"/>
            <a:ext cx="1981200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9416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BDE57-F2B9-4827-84FB-C7446BE04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Key Stage 2 Arithmetic Paper 2022</a:t>
            </a:r>
            <a:br>
              <a:rPr lang="en-GB" b="1" dirty="0">
                <a:solidFill>
                  <a:srgbClr val="0070C0"/>
                </a:solidFill>
              </a:rPr>
            </a:br>
            <a:r>
              <a:rPr lang="en-GB" b="1" dirty="0">
                <a:solidFill>
                  <a:srgbClr val="0070C0"/>
                </a:solidFill>
              </a:rPr>
              <a:t>Q33 - 36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C8FCD4C2-C920-4AA2-AA43-1F882F1B232F}"/>
              </a:ext>
            </a:extLst>
          </p:cNvPr>
          <p:cNvSpPr/>
          <p:nvPr/>
        </p:nvSpPr>
        <p:spPr>
          <a:xfrm>
            <a:off x="229644" y="1665383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FB531D5C-EB36-4BFC-967A-EE0F44820377}"/>
              </a:ext>
            </a:extLst>
          </p:cNvPr>
          <p:cNvSpPr/>
          <p:nvPr/>
        </p:nvSpPr>
        <p:spPr>
          <a:xfrm>
            <a:off x="4156338" y="1647689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89A2620-3035-F20A-FECA-C5B78383D58F}"/>
              </a:ext>
            </a:extLst>
          </p:cNvPr>
          <p:cNvSpPr txBox="1"/>
          <p:nvPr/>
        </p:nvSpPr>
        <p:spPr>
          <a:xfrm>
            <a:off x="3255862" y="6295547"/>
            <a:ext cx="81745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3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Picture 4" descr="A screenshot of a game&#10;&#10;Description automatically generated with low confidence">
            <a:extLst>
              <a:ext uri="{FF2B5EF4-FFF2-40B4-BE49-F238E27FC236}">
                <a16:creationId xmlns:a16="http://schemas.microsoft.com/office/drawing/2014/main" id="{3293F5E9-AE90-024F-B424-15E2C4B8BA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1417638"/>
            <a:ext cx="2743200" cy="787400"/>
          </a:xfrm>
          <a:prstGeom prst="rect">
            <a:avLst/>
          </a:prstGeom>
        </p:spPr>
      </p:pic>
      <p:pic>
        <p:nvPicPr>
          <p:cNvPr id="10" name="Picture 9" descr="Logo&#10;&#10;Description automatically generated with medium confidence">
            <a:extLst>
              <a:ext uri="{FF2B5EF4-FFF2-40B4-BE49-F238E27FC236}">
                <a16:creationId xmlns:a16="http://schemas.microsoft.com/office/drawing/2014/main" id="{478E6959-17A3-6289-B9B4-D50E3BBBE2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26" y="3904217"/>
            <a:ext cx="2133600" cy="635000"/>
          </a:xfrm>
          <a:prstGeom prst="rect">
            <a:avLst/>
          </a:prstGeom>
        </p:spPr>
      </p:pic>
      <p:pic>
        <p:nvPicPr>
          <p:cNvPr id="14" name="Picture 13" descr="Diagram&#10;&#10;Description automatically generated with low confidence">
            <a:extLst>
              <a:ext uri="{FF2B5EF4-FFF2-40B4-BE49-F238E27FC236}">
                <a16:creationId xmlns:a16="http://schemas.microsoft.com/office/drawing/2014/main" id="{F5FD1AE3-BB1C-6FCE-B960-A576DDDCB9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884" y="1570592"/>
            <a:ext cx="2247900" cy="596900"/>
          </a:xfrm>
          <a:prstGeom prst="rect">
            <a:avLst/>
          </a:prstGeom>
        </p:spPr>
      </p:pic>
      <p:pic>
        <p:nvPicPr>
          <p:cNvPr id="20" name="Picture 19" descr="A picture containing diagram&#10;&#10;Description automatically generated">
            <a:extLst>
              <a:ext uri="{FF2B5EF4-FFF2-40B4-BE49-F238E27FC236}">
                <a16:creationId xmlns:a16="http://schemas.microsoft.com/office/drawing/2014/main" id="{222CE0C5-FD49-871F-C68C-55F179AAC8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500" y="4065034"/>
            <a:ext cx="1943100" cy="59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644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D7F3A-422D-4CD2-9B8A-E770F4872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8"/>
            <a:ext cx="8174567" cy="83059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GB" sz="2400" b="1" dirty="0">
                <a:solidFill>
                  <a:srgbClr val="0070C0"/>
                </a:solidFill>
              </a:rPr>
              <a:t>2022: KS2 Arithmetic Paper</a:t>
            </a:r>
            <a:br>
              <a:rPr lang="en-GB" sz="2400" b="1" dirty="0">
                <a:solidFill>
                  <a:srgbClr val="0070C0"/>
                </a:solidFill>
              </a:rPr>
            </a:br>
            <a:r>
              <a:rPr lang="en-GB" sz="2400" b="1" dirty="0">
                <a:solidFill>
                  <a:srgbClr val="0070C0"/>
                </a:solidFill>
              </a:rPr>
              <a:t>Addition and subtraction</a:t>
            </a:r>
            <a:endParaRPr lang="en-GB" sz="2400" dirty="0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BCC24884-524B-4A04-8021-8AB846BD5D6C}"/>
              </a:ext>
            </a:extLst>
          </p:cNvPr>
          <p:cNvSpPr/>
          <p:nvPr/>
        </p:nvSpPr>
        <p:spPr>
          <a:xfrm>
            <a:off x="229644" y="1665383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14ACB29A-F69A-4EC0-A73E-203DAC44792A}"/>
              </a:ext>
            </a:extLst>
          </p:cNvPr>
          <p:cNvSpPr/>
          <p:nvPr/>
        </p:nvSpPr>
        <p:spPr>
          <a:xfrm>
            <a:off x="4242341" y="1665383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BEFA1E49-6056-43AA-8D5D-5AA5C74C0C91}"/>
              </a:ext>
            </a:extLst>
          </p:cNvPr>
          <p:cNvSpPr/>
          <p:nvPr/>
        </p:nvSpPr>
        <p:spPr>
          <a:xfrm>
            <a:off x="7980163" y="1562780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 descr="A picture containing shape&#10;&#10;Description automatically generated">
            <a:extLst>
              <a:ext uri="{FF2B5EF4-FFF2-40B4-BE49-F238E27FC236}">
                <a16:creationId xmlns:a16="http://schemas.microsoft.com/office/drawing/2014/main" id="{BBCFC225-1F98-CD91-700D-7AAEC05959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50" y="1442224"/>
            <a:ext cx="3225800" cy="647700"/>
          </a:xfrm>
          <a:prstGeom prst="rect">
            <a:avLst/>
          </a:prstGeom>
        </p:spPr>
      </p:pic>
      <p:pic>
        <p:nvPicPr>
          <p:cNvPr id="22" name="Picture 21" descr="Shape, rectangle&#10;&#10;Description automatically generated">
            <a:extLst>
              <a:ext uri="{FF2B5EF4-FFF2-40B4-BE49-F238E27FC236}">
                <a16:creationId xmlns:a16="http://schemas.microsoft.com/office/drawing/2014/main" id="{8C7E3B52-7169-A75C-0ACF-7C25DB2C56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37" y="2273773"/>
            <a:ext cx="3530600" cy="673100"/>
          </a:xfrm>
          <a:prstGeom prst="rect">
            <a:avLst/>
          </a:prstGeom>
        </p:spPr>
      </p:pic>
      <p:pic>
        <p:nvPicPr>
          <p:cNvPr id="23" name="Picture 22" descr="Shape, rectangle&#10;&#10;Description automatically generated">
            <a:extLst>
              <a:ext uri="{FF2B5EF4-FFF2-40B4-BE49-F238E27FC236}">
                <a16:creationId xmlns:a16="http://schemas.microsoft.com/office/drawing/2014/main" id="{76CCA391-C5E8-6B25-7BD5-35FD92AAC5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55" y="3162475"/>
            <a:ext cx="3606800" cy="736600"/>
          </a:xfrm>
          <a:prstGeom prst="rect">
            <a:avLst/>
          </a:prstGeom>
        </p:spPr>
      </p:pic>
      <p:pic>
        <p:nvPicPr>
          <p:cNvPr id="24" name="Picture 23" descr="A picture containing chart&#10;&#10;Description automatically generated">
            <a:extLst>
              <a:ext uri="{FF2B5EF4-FFF2-40B4-BE49-F238E27FC236}">
                <a16:creationId xmlns:a16="http://schemas.microsoft.com/office/drawing/2014/main" id="{30F863DC-6F6B-B2B9-FD6E-B3603DBF0C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96" y="4212850"/>
            <a:ext cx="2286000" cy="558800"/>
          </a:xfrm>
          <a:prstGeom prst="rect">
            <a:avLst/>
          </a:prstGeom>
        </p:spPr>
      </p:pic>
      <p:pic>
        <p:nvPicPr>
          <p:cNvPr id="25" name="Picture 24" descr="A picture containing text&#10;&#10;Description automatically generated">
            <a:extLst>
              <a:ext uri="{FF2B5EF4-FFF2-40B4-BE49-F238E27FC236}">
                <a16:creationId xmlns:a16="http://schemas.microsoft.com/office/drawing/2014/main" id="{D5F7E7D3-77A0-6EED-AC23-523A1CD08A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44" y="4967824"/>
            <a:ext cx="2628900" cy="660400"/>
          </a:xfrm>
          <a:prstGeom prst="rect">
            <a:avLst/>
          </a:prstGeom>
        </p:spPr>
      </p:pic>
      <p:pic>
        <p:nvPicPr>
          <p:cNvPr id="26" name="Picture 25" descr="Logo&#10;&#10;Description automatically generated">
            <a:extLst>
              <a:ext uri="{FF2B5EF4-FFF2-40B4-BE49-F238E27FC236}">
                <a16:creationId xmlns:a16="http://schemas.microsoft.com/office/drawing/2014/main" id="{9C1A21F3-C7BA-0D1F-86EA-69B1EF7B82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419" y="1500324"/>
            <a:ext cx="3073400" cy="495300"/>
          </a:xfrm>
          <a:prstGeom prst="rect">
            <a:avLst/>
          </a:prstGeom>
        </p:spPr>
      </p:pic>
      <p:pic>
        <p:nvPicPr>
          <p:cNvPr id="27" name="Picture 26" descr="A picture containing schematic&#10;&#10;Description automatically generated">
            <a:extLst>
              <a:ext uri="{FF2B5EF4-FFF2-40B4-BE49-F238E27FC236}">
                <a16:creationId xmlns:a16="http://schemas.microsoft.com/office/drawing/2014/main" id="{36C44607-0A96-3485-53E9-361C0F020CB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188" y="2164683"/>
            <a:ext cx="1816100" cy="622300"/>
          </a:xfrm>
          <a:prstGeom prst="rect">
            <a:avLst/>
          </a:prstGeom>
        </p:spPr>
      </p:pic>
      <p:pic>
        <p:nvPicPr>
          <p:cNvPr id="28" name="Picture 27" descr="A picture containing schematic&#10;&#10;Description automatically generated">
            <a:extLst>
              <a:ext uri="{FF2B5EF4-FFF2-40B4-BE49-F238E27FC236}">
                <a16:creationId xmlns:a16="http://schemas.microsoft.com/office/drawing/2014/main" id="{FC0087BC-B0C6-25F0-8CC6-69CB120C69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330" y="2956042"/>
            <a:ext cx="2082800" cy="711200"/>
          </a:xfrm>
          <a:prstGeom prst="rect">
            <a:avLst/>
          </a:prstGeom>
        </p:spPr>
      </p:pic>
      <p:pic>
        <p:nvPicPr>
          <p:cNvPr id="29" name="Picture 28" descr="A picture containing logo&#10;&#10;Description automatically generated">
            <a:extLst>
              <a:ext uri="{FF2B5EF4-FFF2-40B4-BE49-F238E27FC236}">
                <a16:creationId xmlns:a16="http://schemas.microsoft.com/office/drawing/2014/main" id="{A25EEA23-60D3-EE4B-43E8-010F4675866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884" y="3857585"/>
            <a:ext cx="2311400" cy="647700"/>
          </a:xfrm>
          <a:prstGeom prst="rect">
            <a:avLst/>
          </a:prstGeom>
        </p:spPr>
      </p:pic>
      <p:pic>
        <p:nvPicPr>
          <p:cNvPr id="30" name="Picture 29" descr="A picture containing text, clock, gauge&#10;&#10;Description automatically generated">
            <a:extLst>
              <a:ext uri="{FF2B5EF4-FFF2-40B4-BE49-F238E27FC236}">
                <a16:creationId xmlns:a16="http://schemas.microsoft.com/office/drawing/2014/main" id="{709FDC49-3438-B317-D7FA-D1AC7E2EA09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727" y="4711825"/>
            <a:ext cx="1892300" cy="660400"/>
          </a:xfrm>
          <a:prstGeom prst="rect">
            <a:avLst/>
          </a:prstGeom>
        </p:spPr>
      </p:pic>
      <p:pic>
        <p:nvPicPr>
          <p:cNvPr id="31" name="Picture 30" descr="A picture containing text&#10;&#10;Description automatically generated">
            <a:extLst>
              <a:ext uri="{FF2B5EF4-FFF2-40B4-BE49-F238E27FC236}">
                <a16:creationId xmlns:a16="http://schemas.microsoft.com/office/drawing/2014/main" id="{6881EEB7-C076-8E93-95C5-9C67A0A54E3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549" y="1500324"/>
            <a:ext cx="2374900" cy="685800"/>
          </a:xfrm>
          <a:prstGeom prst="rect">
            <a:avLst/>
          </a:prstGeom>
        </p:spPr>
      </p:pic>
      <p:pic>
        <p:nvPicPr>
          <p:cNvPr id="32" name="Picture 31" descr="A picture containing text&#10;&#10;Description automatically generated">
            <a:extLst>
              <a:ext uri="{FF2B5EF4-FFF2-40B4-BE49-F238E27FC236}">
                <a16:creationId xmlns:a16="http://schemas.microsoft.com/office/drawing/2014/main" id="{63123BE5-E052-7AB3-B841-DD7FF3EFA2E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8207" y="2349813"/>
            <a:ext cx="1968500" cy="558800"/>
          </a:xfrm>
          <a:prstGeom prst="rect">
            <a:avLst/>
          </a:prstGeom>
        </p:spPr>
      </p:pic>
      <p:pic>
        <p:nvPicPr>
          <p:cNvPr id="33" name="Picture 32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FD9DBCA5-1182-3BBA-B464-6CA61FD4F84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296" y="3073400"/>
            <a:ext cx="1981200" cy="711200"/>
          </a:xfrm>
          <a:prstGeom prst="rect">
            <a:avLst/>
          </a:prstGeom>
        </p:spPr>
      </p:pic>
      <p:pic>
        <p:nvPicPr>
          <p:cNvPr id="34" name="Picture 33" descr="Logo&#10;&#10;Description automatically generated with medium confidence">
            <a:extLst>
              <a:ext uri="{FF2B5EF4-FFF2-40B4-BE49-F238E27FC236}">
                <a16:creationId xmlns:a16="http://schemas.microsoft.com/office/drawing/2014/main" id="{655ED54D-00F6-EDE7-4A65-C16C13965BF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938" y="3946587"/>
            <a:ext cx="2133600" cy="635000"/>
          </a:xfrm>
          <a:prstGeom prst="rect">
            <a:avLst/>
          </a:prstGeom>
        </p:spPr>
      </p:pic>
      <p:pic>
        <p:nvPicPr>
          <p:cNvPr id="35" name="Picture 34" descr="Diagram&#10;&#10;Description automatically generated with low confidence">
            <a:extLst>
              <a:ext uri="{FF2B5EF4-FFF2-40B4-BE49-F238E27FC236}">
                <a16:creationId xmlns:a16="http://schemas.microsoft.com/office/drawing/2014/main" id="{2D3CAAA0-0379-5B77-9B96-3B40848E2C4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605" y="4743575"/>
            <a:ext cx="2247900" cy="59690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B273D5EE-5BF7-54AA-7EF9-885D6C9F7D1F}"/>
              </a:ext>
            </a:extLst>
          </p:cNvPr>
          <p:cNvSpPr txBox="1"/>
          <p:nvPr/>
        </p:nvSpPr>
        <p:spPr>
          <a:xfrm>
            <a:off x="3255862" y="6295547"/>
            <a:ext cx="81745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18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34515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62D20-F418-4B10-86F1-57ACA4B41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8"/>
            <a:ext cx="8174567" cy="760321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GB" sz="2400" b="1" dirty="0">
                <a:solidFill>
                  <a:srgbClr val="0070C0"/>
                </a:solidFill>
              </a:rPr>
              <a:t>2022: KS2 Arithmetic Paper</a:t>
            </a:r>
            <a:br>
              <a:rPr lang="en-GB" sz="2400" b="1" dirty="0">
                <a:solidFill>
                  <a:srgbClr val="0070C0"/>
                </a:solidFill>
              </a:rPr>
            </a:br>
            <a:r>
              <a:rPr lang="en-GB" sz="2400" b="1" dirty="0">
                <a:solidFill>
                  <a:srgbClr val="0070C0"/>
                </a:solidFill>
              </a:rPr>
              <a:t>Multiplication and Division</a:t>
            </a:r>
            <a:endParaRPr lang="en-GB" sz="2400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C45CB325-8D03-4D93-8E96-4E0ED409CCBE}"/>
              </a:ext>
            </a:extLst>
          </p:cNvPr>
          <p:cNvSpPr/>
          <p:nvPr/>
        </p:nvSpPr>
        <p:spPr>
          <a:xfrm>
            <a:off x="425476" y="1569645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E199E565-53E3-4B88-84AF-BE2C35804A48}"/>
              </a:ext>
            </a:extLst>
          </p:cNvPr>
          <p:cNvSpPr/>
          <p:nvPr/>
        </p:nvSpPr>
        <p:spPr>
          <a:xfrm>
            <a:off x="3689723" y="1591052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429E3A61-3253-4419-A907-82CA465B06C4}"/>
              </a:ext>
            </a:extLst>
          </p:cNvPr>
          <p:cNvSpPr/>
          <p:nvPr/>
        </p:nvSpPr>
        <p:spPr>
          <a:xfrm>
            <a:off x="7617312" y="1634130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3" name="Picture 22" descr="Text&#10;&#10;Description automatically generated with medium confidence">
            <a:extLst>
              <a:ext uri="{FF2B5EF4-FFF2-40B4-BE49-F238E27FC236}">
                <a16:creationId xmlns:a16="http://schemas.microsoft.com/office/drawing/2014/main" id="{BE1748A5-6E92-28DF-DBB5-4169589F63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00" y="1324352"/>
            <a:ext cx="2032000" cy="533400"/>
          </a:xfrm>
          <a:prstGeom prst="rect">
            <a:avLst/>
          </a:prstGeom>
        </p:spPr>
      </p:pic>
      <p:pic>
        <p:nvPicPr>
          <p:cNvPr id="24" name="Picture 23" descr="Logo&#10;&#10;Description automatically generated">
            <a:extLst>
              <a:ext uri="{FF2B5EF4-FFF2-40B4-BE49-F238E27FC236}">
                <a16:creationId xmlns:a16="http://schemas.microsoft.com/office/drawing/2014/main" id="{249C6130-FFAD-327E-C008-22D4124F28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11" y="2083066"/>
            <a:ext cx="2298700" cy="571500"/>
          </a:xfrm>
          <a:prstGeom prst="rect">
            <a:avLst/>
          </a:prstGeom>
        </p:spPr>
      </p:pic>
      <p:pic>
        <p:nvPicPr>
          <p:cNvPr id="26" name="Picture 25" descr="A picture containing logo&#10;&#10;Description automatically generated">
            <a:extLst>
              <a:ext uri="{FF2B5EF4-FFF2-40B4-BE49-F238E27FC236}">
                <a16:creationId xmlns:a16="http://schemas.microsoft.com/office/drawing/2014/main" id="{B07F3639-2A1A-4732-0BA4-0A17E68362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79" y="3525994"/>
            <a:ext cx="2159000" cy="609600"/>
          </a:xfrm>
          <a:prstGeom prst="rect">
            <a:avLst/>
          </a:prstGeom>
        </p:spPr>
      </p:pic>
      <p:pic>
        <p:nvPicPr>
          <p:cNvPr id="27" name="Picture 26" descr="Logo&#10;&#10;Description automatically generated">
            <a:extLst>
              <a:ext uri="{FF2B5EF4-FFF2-40B4-BE49-F238E27FC236}">
                <a16:creationId xmlns:a16="http://schemas.microsoft.com/office/drawing/2014/main" id="{3373E071-A7EB-C154-3A59-3A790F7078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04" y="4248570"/>
            <a:ext cx="2400300" cy="584200"/>
          </a:xfrm>
          <a:prstGeom prst="rect">
            <a:avLst/>
          </a:prstGeom>
        </p:spPr>
      </p:pic>
      <p:pic>
        <p:nvPicPr>
          <p:cNvPr id="28" name="Picture 27" descr="Logo&#10;&#10;Description automatically generated with low confidence">
            <a:extLst>
              <a:ext uri="{FF2B5EF4-FFF2-40B4-BE49-F238E27FC236}">
                <a16:creationId xmlns:a16="http://schemas.microsoft.com/office/drawing/2014/main" id="{F6242293-EB90-E1B5-7FFE-A6078ADF4C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79" y="4942134"/>
            <a:ext cx="2082800" cy="635000"/>
          </a:xfrm>
          <a:prstGeom prst="rect">
            <a:avLst/>
          </a:prstGeom>
        </p:spPr>
      </p:pic>
      <p:pic>
        <p:nvPicPr>
          <p:cNvPr id="29" name="Picture 28" descr="Logo, company name&#10;&#10;Description automatically generated">
            <a:extLst>
              <a:ext uri="{FF2B5EF4-FFF2-40B4-BE49-F238E27FC236}">
                <a16:creationId xmlns:a16="http://schemas.microsoft.com/office/drawing/2014/main" id="{AB4285E5-0980-2F68-3E51-0600B3D529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351" y="1405130"/>
            <a:ext cx="2184400" cy="596900"/>
          </a:xfrm>
          <a:prstGeom prst="rect">
            <a:avLst/>
          </a:prstGeom>
        </p:spPr>
      </p:pic>
      <p:pic>
        <p:nvPicPr>
          <p:cNvPr id="30" name="Picture 29" descr="Shape, rectangle&#10;&#10;Description automatically generated">
            <a:extLst>
              <a:ext uri="{FF2B5EF4-FFF2-40B4-BE49-F238E27FC236}">
                <a16:creationId xmlns:a16="http://schemas.microsoft.com/office/drawing/2014/main" id="{D77B996A-B273-2CA2-94A9-33C3DEB114B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351" y="2097457"/>
            <a:ext cx="3479800" cy="698500"/>
          </a:xfrm>
          <a:prstGeom prst="rect">
            <a:avLst/>
          </a:prstGeom>
        </p:spPr>
      </p:pic>
      <p:pic>
        <p:nvPicPr>
          <p:cNvPr id="31" name="Picture 30" descr="A picture containing text&#10;&#10;Description automatically generated">
            <a:extLst>
              <a:ext uri="{FF2B5EF4-FFF2-40B4-BE49-F238E27FC236}">
                <a16:creationId xmlns:a16="http://schemas.microsoft.com/office/drawing/2014/main" id="{DF7CA723-9C80-C731-0A5E-6B06615009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668" y="2988697"/>
            <a:ext cx="2171700" cy="571500"/>
          </a:xfrm>
          <a:prstGeom prst="rect">
            <a:avLst/>
          </a:prstGeom>
        </p:spPr>
      </p:pic>
      <p:pic>
        <p:nvPicPr>
          <p:cNvPr id="32" name="Picture 31" descr="A picture containing text, shoji, crossword puzzle, shrimp&#10;&#10;Description automatically generated">
            <a:extLst>
              <a:ext uri="{FF2B5EF4-FFF2-40B4-BE49-F238E27FC236}">
                <a16:creationId xmlns:a16="http://schemas.microsoft.com/office/drawing/2014/main" id="{9531BFBF-C81F-6384-27F7-8A62DEF9BE5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748" y="3766309"/>
            <a:ext cx="2336800" cy="711200"/>
          </a:xfrm>
          <a:prstGeom prst="rect">
            <a:avLst/>
          </a:prstGeom>
        </p:spPr>
      </p:pic>
      <p:pic>
        <p:nvPicPr>
          <p:cNvPr id="33" name="Picture 32" descr="Shape, rectangle, square&#10;&#10;Description automatically generated">
            <a:extLst>
              <a:ext uri="{FF2B5EF4-FFF2-40B4-BE49-F238E27FC236}">
                <a16:creationId xmlns:a16="http://schemas.microsoft.com/office/drawing/2014/main" id="{EE76CF21-6B9E-3736-F228-F07B25D75B8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12" y="2795957"/>
            <a:ext cx="2931583" cy="571500"/>
          </a:xfrm>
          <a:prstGeom prst="rect">
            <a:avLst/>
          </a:prstGeom>
        </p:spPr>
      </p:pic>
      <p:pic>
        <p:nvPicPr>
          <p:cNvPr id="34" name="Picture 33" descr="A screenshot of a game&#10;&#10;Description automatically generated with low confidence">
            <a:extLst>
              <a:ext uri="{FF2B5EF4-FFF2-40B4-BE49-F238E27FC236}">
                <a16:creationId xmlns:a16="http://schemas.microsoft.com/office/drawing/2014/main" id="{64D39ACD-3FC7-EDEF-4A67-B559A75CD2F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668" y="4595891"/>
            <a:ext cx="2692400" cy="927100"/>
          </a:xfrm>
          <a:prstGeom prst="rect">
            <a:avLst/>
          </a:prstGeom>
        </p:spPr>
      </p:pic>
      <p:pic>
        <p:nvPicPr>
          <p:cNvPr id="35" name="Picture 34" descr="A picture containing shape&#10;&#10;Description automatically generated">
            <a:extLst>
              <a:ext uri="{FF2B5EF4-FFF2-40B4-BE49-F238E27FC236}">
                <a16:creationId xmlns:a16="http://schemas.microsoft.com/office/drawing/2014/main" id="{07313E54-9A6F-8677-3833-D336775D259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649" y="5698631"/>
            <a:ext cx="2667000" cy="571500"/>
          </a:xfrm>
          <a:prstGeom prst="rect">
            <a:avLst/>
          </a:prstGeom>
        </p:spPr>
      </p:pic>
      <p:pic>
        <p:nvPicPr>
          <p:cNvPr id="36" name="Picture 35" descr="Chart&#10;&#10;Description automatically generated with low confidence">
            <a:extLst>
              <a:ext uri="{FF2B5EF4-FFF2-40B4-BE49-F238E27FC236}">
                <a16:creationId xmlns:a16="http://schemas.microsoft.com/office/drawing/2014/main" id="{CF76106D-97F8-8A60-3F80-6C385E551EC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173" y="1462457"/>
            <a:ext cx="1854200" cy="635000"/>
          </a:xfrm>
          <a:prstGeom prst="rect">
            <a:avLst/>
          </a:prstGeom>
        </p:spPr>
      </p:pic>
      <p:pic>
        <p:nvPicPr>
          <p:cNvPr id="37" name="Picture 36" descr="A picture containing shoji, crossword puzzle, dark&#10;&#10;Description automatically generated">
            <a:extLst>
              <a:ext uri="{FF2B5EF4-FFF2-40B4-BE49-F238E27FC236}">
                <a16:creationId xmlns:a16="http://schemas.microsoft.com/office/drawing/2014/main" id="{B2F56475-FD67-1169-4376-4A71A0716BC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956" y="2227251"/>
            <a:ext cx="2540000" cy="787400"/>
          </a:xfrm>
          <a:prstGeom prst="rect">
            <a:avLst/>
          </a:prstGeom>
        </p:spPr>
      </p:pic>
      <p:pic>
        <p:nvPicPr>
          <p:cNvPr id="38" name="Picture 37" descr="A screenshot of a game&#10;&#10;Description automatically generated with low confidence">
            <a:extLst>
              <a:ext uri="{FF2B5EF4-FFF2-40B4-BE49-F238E27FC236}">
                <a16:creationId xmlns:a16="http://schemas.microsoft.com/office/drawing/2014/main" id="{206DF8A2-FEF1-B774-77A5-3B6B441DF1F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956" y="3055950"/>
            <a:ext cx="2743200" cy="787400"/>
          </a:xfrm>
          <a:prstGeom prst="rect">
            <a:avLst/>
          </a:prstGeom>
        </p:spPr>
      </p:pic>
      <p:pic>
        <p:nvPicPr>
          <p:cNvPr id="39" name="Picture 38" descr="Diagram&#10;&#10;Description automatically generated with low confidence">
            <a:extLst>
              <a:ext uri="{FF2B5EF4-FFF2-40B4-BE49-F238E27FC236}">
                <a16:creationId xmlns:a16="http://schemas.microsoft.com/office/drawing/2014/main" id="{D1176F7C-3C3B-96F0-0AB8-853537297C2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707" y="3955148"/>
            <a:ext cx="2247900" cy="596900"/>
          </a:xfrm>
          <a:prstGeom prst="rect">
            <a:avLst/>
          </a:prstGeom>
        </p:spPr>
      </p:pic>
      <p:pic>
        <p:nvPicPr>
          <p:cNvPr id="40" name="Picture 39" descr="A picture containing diagram&#10;&#10;Description automatically generated">
            <a:extLst>
              <a:ext uri="{FF2B5EF4-FFF2-40B4-BE49-F238E27FC236}">
                <a16:creationId xmlns:a16="http://schemas.microsoft.com/office/drawing/2014/main" id="{884844A1-69AF-5824-B45E-26CD4872B68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536" y="4747289"/>
            <a:ext cx="1943100" cy="59690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F3F3F28F-1253-2934-F13C-C3375EA4B302}"/>
              </a:ext>
            </a:extLst>
          </p:cNvPr>
          <p:cNvSpPr txBox="1"/>
          <p:nvPr/>
        </p:nvSpPr>
        <p:spPr>
          <a:xfrm>
            <a:off x="3255862" y="6295547"/>
            <a:ext cx="81745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20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7853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8F37F-0D25-4A9D-8CC3-4C1EDAA95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8"/>
            <a:ext cx="8174567" cy="836546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GB" sz="2400" b="1" dirty="0">
                <a:solidFill>
                  <a:srgbClr val="0070C0"/>
                </a:solidFill>
              </a:rPr>
              <a:t>2022: KS2 Arithmetic Paper</a:t>
            </a:r>
            <a:br>
              <a:rPr lang="en-GB" sz="2400" b="1" dirty="0">
                <a:solidFill>
                  <a:srgbClr val="0070C0"/>
                </a:solidFill>
              </a:rPr>
            </a:br>
            <a:r>
              <a:rPr lang="en-GB" sz="2400" b="1" dirty="0">
                <a:solidFill>
                  <a:srgbClr val="0070C0"/>
                </a:solidFill>
              </a:rPr>
              <a:t>Fractions and Percentages </a:t>
            </a:r>
            <a:endParaRPr lang="en-GB" sz="2400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7321D3BB-46A1-4546-A1F0-B7DB4FDCC030}"/>
              </a:ext>
            </a:extLst>
          </p:cNvPr>
          <p:cNvSpPr/>
          <p:nvPr/>
        </p:nvSpPr>
        <p:spPr>
          <a:xfrm>
            <a:off x="501751" y="1521987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AC05E64E-B18D-408F-9E86-F83B958EBCE5}"/>
              </a:ext>
            </a:extLst>
          </p:cNvPr>
          <p:cNvSpPr/>
          <p:nvPr/>
        </p:nvSpPr>
        <p:spPr>
          <a:xfrm>
            <a:off x="3971491" y="1526202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F896189C-33CB-434E-98FB-74BC5DCE73C7}"/>
              </a:ext>
            </a:extLst>
          </p:cNvPr>
          <p:cNvSpPr/>
          <p:nvPr/>
        </p:nvSpPr>
        <p:spPr>
          <a:xfrm>
            <a:off x="7896961" y="1425228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5E2F5A-A6B8-1DF5-5566-0F5BF2F0A76E}"/>
              </a:ext>
            </a:extLst>
          </p:cNvPr>
          <p:cNvSpPr txBox="1"/>
          <p:nvPr/>
        </p:nvSpPr>
        <p:spPr>
          <a:xfrm>
            <a:off x="3255862" y="6295547"/>
            <a:ext cx="81745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3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20" name="Picture 19" descr="Logo&#10;&#10;Description automatically generated with medium confidence">
            <a:extLst>
              <a:ext uri="{FF2B5EF4-FFF2-40B4-BE49-F238E27FC236}">
                <a16:creationId xmlns:a16="http://schemas.microsoft.com/office/drawing/2014/main" id="{61BFBEE8-0661-6381-FEAC-0089EAC27E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125" y="3526934"/>
            <a:ext cx="2133600" cy="635000"/>
          </a:xfrm>
          <a:prstGeom prst="rect">
            <a:avLst/>
          </a:prstGeom>
        </p:spPr>
      </p:pic>
      <p:pic>
        <p:nvPicPr>
          <p:cNvPr id="21" name="Picture 20" descr="A picture containing diagram&#10;&#10;Description automatically generated">
            <a:extLst>
              <a:ext uri="{FF2B5EF4-FFF2-40B4-BE49-F238E27FC236}">
                <a16:creationId xmlns:a16="http://schemas.microsoft.com/office/drawing/2014/main" id="{11302D7F-BEDE-6316-9CD0-3046B5FD38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3025" y="4398625"/>
            <a:ext cx="1943100" cy="596900"/>
          </a:xfrm>
          <a:prstGeom prst="rect">
            <a:avLst/>
          </a:prstGeom>
        </p:spPr>
      </p:pic>
      <p:pic>
        <p:nvPicPr>
          <p:cNvPr id="22" name="Picture 21" descr="A picture containing schematic&#10;&#10;Description automatically generated">
            <a:extLst>
              <a:ext uri="{FF2B5EF4-FFF2-40B4-BE49-F238E27FC236}">
                <a16:creationId xmlns:a16="http://schemas.microsoft.com/office/drawing/2014/main" id="{580B2D5F-F332-F308-D08A-EB5DD602E7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491" y="1462088"/>
            <a:ext cx="1816100" cy="622300"/>
          </a:xfrm>
          <a:prstGeom prst="rect">
            <a:avLst/>
          </a:prstGeom>
        </p:spPr>
      </p:pic>
      <p:pic>
        <p:nvPicPr>
          <p:cNvPr id="23" name="Picture 22" descr="A picture containing schematic&#10;&#10;Description automatically generated">
            <a:extLst>
              <a:ext uri="{FF2B5EF4-FFF2-40B4-BE49-F238E27FC236}">
                <a16:creationId xmlns:a16="http://schemas.microsoft.com/office/drawing/2014/main" id="{9FCAE50D-B4C0-A1AF-D591-A4CC7102D2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28" y="2564034"/>
            <a:ext cx="2082800" cy="711200"/>
          </a:xfrm>
          <a:prstGeom prst="rect">
            <a:avLst/>
          </a:prstGeom>
        </p:spPr>
      </p:pic>
      <p:pic>
        <p:nvPicPr>
          <p:cNvPr id="24" name="Picture 23" descr="Logo&#10;&#10;Description automatically generated">
            <a:extLst>
              <a:ext uri="{FF2B5EF4-FFF2-40B4-BE49-F238E27FC236}">
                <a16:creationId xmlns:a16="http://schemas.microsoft.com/office/drawing/2014/main" id="{6DAAD32B-0306-8E7D-DF5A-08777F6BCA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56" y="3778449"/>
            <a:ext cx="2070100" cy="673100"/>
          </a:xfrm>
          <a:prstGeom prst="rect">
            <a:avLst/>
          </a:prstGeom>
        </p:spPr>
      </p:pic>
      <p:pic>
        <p:nvPicPr>
          <p:cNvPr id="25" name="Picture 24" descr="Chart&#10;&#10;Description automatically generated with low confidence">
            <a:extLst>
              <a:ext uri="{FF2B5EF4-FFF2-40B4-BE49-F238E27FC236}">
                <a16:creationId xmlns:a16="http://schemas.microsoft.com/office/drawing/2014/main" id="{EF8D6343-B8B4-2B83-007D-D45FC9B98F0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228" y="4910252"/>
            <a:ext cx="1854200" cy="635000"/>
          </a:xfrm>
          <a:prstGeom prst="rect">
            <a:avLst/>
          </a:prstGeom>
        </p:spPr>
      </p:pic>
      <p:pic>
        <p:nvPicPr>
          <p:cNvPr id="26" name="Picture 25" descr="A picture containing text, clock, gauge&#10;&#10;Description automatically generated">
            <a:extLst>
              <a:ext uri="{FF2B5EF4-FFF2-40B4-BE49-F238E27FC236}">
                <a16:creationId xmlns:a16="http://schemas.microsoft.com/office/drawing/2014/main" id="{2F87BC2F-7139-8F3A-A51B-82D9E24DDD6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644" y="1566384"/>
            <a:ext cx="1892300" cy="660400"/>
          </a:xfrm>
          <a:prstGeom prst="rect">
            <a:avLst/>
          </a:prstGeom>
        </p:spPr>
      </p:pic>
      <p:pic>
        <p:nvPicPr>
          <p:cNvPr id="27" name="Picture 26" descr="A picture containing circle&#10;&#10;Description automatically generated">
            <a:extLst>
              <a:ext uri="{FF2B5EF4-FFF2-40B4-BE49-F238E27FC236}">
                <a16:creationId xmlns:a16="http://schemas.microsoft.com/office/drawing/2014/main" id="{2A941D93-E6C1-BA51-479E-642DA1C827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869" y="2680963"/>
            <a:ext cx="2679700" cy="558800"/>
          </a:xfrm>
          <a:prstGeom prst="rect">
            <a:avLst/>
          </a:prstGeom>
        </p:spPr>
      </p:pic>
      <p:pic>
        <p:nvPicPr>
          <p:cNvPr id="28" name="Picture 27" descr="A picture containing logo&#10;&#10;Description automatically generated">
            <a:extLst>
              <a:ext uri="{FF2B5EF4-FFF2-40B4-BE49-F238E27FC236}">
                <a16:creationId xmlns:a16="http://schemas.microsoft.com/office/drawing/2014/main" id="{5DC78908-8173-9D24-CDB4-11EECF350D0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886" y="3778449"/>
            <a:ext cx="2692400" cy="495300"/>
          </a:xfrm>
          <a:prstGeom prst="rect">
            <a:avLst/>
          </a:prstGeom>
        </p:spPr>
      </p:pic>
      <p:pic>
        <p:nvPicPr>
          <p:cNvPr id="29" name="Picture 28" descr="A picture containing circle&#10;&#10;Description automatically generated">
            <a:extLst>
              <a:ext uri="{FF2B5EF4-FFF2-40B4-BE49-F238E27FC236}">
                <a16:creationId xmlns:a16="http://schemas.microsoft.com/office/drawing/2014/main" id="{58833BB9-0A7A-0236-6DB3-B363910E73C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016" y="4750739"/>
            <a:ext cx="2413000" cy="609600"/>
          </a:xfrm>
          <a:prstGeom prst="rect">
            <a:avLst/>
          </a:prstGeom>
        </p:spPr>
      </p:pic>
      <p:pic>
        <p:nvPicPr>
          <p:cNvPr id="30" name="Picture 29" descr="A picture containing text&#10;&#10;Description automatically generated">
            <a:extLst>
              <a:ext uri="{FF2B5EF4-FFF2-40B4-BE49-F238E27FC236}">
                <a16:creationId xmlns:a16="http://schemas.microsoft.com/office/drawing/2014/main" id="{752A5825-B23E-1458-4739-FD04A57A12E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975" y="1782710"/>
            <a:ext cx="1968500" cy="558800"/>
          </a:xfrm>
          <a:prstGeom prst="rect">
            <a:avLst/>
          </a:prstGeom>
        </p:spPr>
      </p:pic>
      <p:pic>
        <p:nvPicPr>
          <p:cNvPr id="31" name="Picture 30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F3115AAA-F1FB-F0BF-DD83-1B176B9B6BF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975" y="2528563"/>
            <a:ext cx="1981200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219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BDE57-F2B9-4827-84FB-C7446BE04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8"/>
            <a:ext cx="8174567" cy="889962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GB" sz="2400" b="1" dirty="0">
                <a:solidFill>
                  <a:srgbClr val="0070C0"/>
                </a:solidFill>
              </a:rPr>
              <a:t>Year 3 and 4 questions: Arithmetic Paper 2022</a:t>
            </a:r>
            <a:br>
              <a:rPr lang="en-GB" sz="2400" b="1" dirty="0">
                <a:solidFill>
                  <a:srgbClr val="0070C0"/>
                </a:solidFill>
              </a:rPr>
            </a:br>
            <a:r>
              <a:rPr lang="en-GB" sz="2000" b="1" dirty="0">
                <a:solidFill>
                  <a:srgbClr val="0070C0"/>
                </a:solidFill>
              </a:rPr>
              <a:t>Q:1, 2, 3, 4, 5, 6, 7, 8, 9, 11, 12, 13, 15</a:t>
            </a:r>
            <a:endParaRPr lang="en-GB" sz="2400" b="1" dirty="0">
              <a:solidFill>
                <a:srgbClr val="0070C0"/>
              </a:solidFill>
            </a:endParaRP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C8FCD4C2-C920-4AA2-AA43-1F882F1B232F}"/>
              </a:ext>
            </a:extLst>
          </p:cNvPr>
          <p:cNvSpPr/>
          <p:nvPr/>
        </p:nvSpPr>
        <p:spPr>
          <a:xfrm>
            <a:off x="229644" y="1665383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FB531D5C-EB36-4BFC-967A-EE0F44820377}"/>
              </a:ext>
            </a:extLst>
          </p:cNvPr>
          <p:cNvSpPr/>
          <p:nvPr/>
        </p:nvSpPr>
        <p:spPr>
          <a:xfrm>
            <a:off x="4156338" y="1647689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4E5BD521-20CF-4106-8E50-A6A1E9A790A0}"/>
              </a:ext>
            </a:extLst>
          </p:cNvPr>
          <p:cNvSpPr/>
          <p:nvPr/>
        </p:nvSpPr>
        <p:spPr>
          <a:xfrm>
            <a:off x="7825650" y="1665382"/>
            <a:ext cx="215700" cy="4393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31233F-2EDD-8F0D-EC22-35B2083E1580}"/>
              </a:ext>
            </a:extLst>
          </p:cNvPr>
          <p:cNvSpPr txBox="1"/>
          <p:nvPr/>
        </p:nvSpPr>
        <p:spPr>
          <a:xfrm>
            <a:off x="3255862" y="6295547"/>
            <a:ext cx="81745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3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24" name="Picture 23" descr="A picture containing shape&#10;&#10;Description automatically generated">
            <a:extLst>
              <a:ext uri="{FF2B5EF4-FFF2-40B4-BE49-F238E27FC236}">
                <a16:creationId xmlns:a16="http://schemas.microsoft.com/office/drawing/2014/main" id="{BA55E08A-27DF-3E4D-C0E6-07B0A87CDB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50" y="1442224"/>
            <a:ext cx="3225800" cy="647700"/>
          </a:xfrm>
          <a:prstGeom prst="rect">
            <a:avLst/>
          </a:prstGeom>
        </p:spPr>
      </p:pic>
      <p:pic>
        <p:nvPicPr>
          <p:cNvPr id="25" name="Picture 24" descr="Text&#10;&#10;Description automatically generated with medium confidence">
            <a:extLst>
              <a:ext uri="{FF2B5EF4-FFF2-40B4-BE49-F238E27FC236}">
                <a16:creationId xmlns:a16="http://schemas.microsoft.com/office/drawing/2014/main" id="{0759CDF4-6423-5A5F-866B-48814D1772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50" y="2219325"/>
            <a:ext cx="2032000" cy="533400"/>
          </a:xfrm>
          <a:prstGeom prst="rect">
            <a:avLst/>
          </a:prstGeom>
        </p:spPr>
      </p:pic>
      <p:pic>
        <p:nvPicPr>
          <p:cNvPr id="26" name="Picture 25" descr="Shape, rectangle&#10;&#10;Description automatically generated">
            <a:extLst>
              <a:ext uri="{FF2B5EF4-FFF2-40B4-BE49-F238E27FC236}">
                <a16:creationId xmlns:a16="http://schemas.microsoft.com/office/drawing/2014/main" id="{C77D4C57-4BF6-2FDA-9E7E-03B2BEC589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82" y="3007254"/>
            <a:ext cx="3530600" cy="673100"/>
          </a:xfrm>
          <a:prstGeom prst="rect">
            <a:avLst/>
          </a:prstGeom>
        </p:spPr>
      </p:pic>
      <p:pic>
        <p:nvPicPr>
          <p:cNvPr id="27" name="Picture 26" descr="Logo&#10;&#10;Description automatically generated">
            <a:extLst>
              <a:ext uri="{FF2B5EF4-FFF2-40B4-BE49-F238E27FC236}">
                <a16:creationId xmlns:a16="http://schemas.microsoft.com/office/drawing/2014/main" id="{136F1BAC-413A-B76F-DBF4-1EE91230FA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44" y="3986002"/>
            <a:ext cx="2298700" cy="571500"/>
          </a:xfrm>
          <a:prstGeom prst="rect">
            <a:avLst/>
          </a:prstGeom>
        </p:spPr>
      </p:pic>
      <p:pic>
        <p:nvPicPr>
          <p:cNvPr id="28" name="Picture 27" descr="Shape, rectangle&#10;&#10;Description automatically generated">
            <a:extLst>
              <a:ext uri="{FF2B5EF4-FFF2-40B4-BE49-F238E27FC236}">
                <a16:creationId xmlns:a16="http://schemas.microsoft.com/office/drawing/2014/main" id="{386EE139-8C6F-93E4-45A4-88ABFF67C4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45" y="4894615"/>
            <a:ext cx="3606800" cy="736600"/>
          </a:xfrm>
          <a:prstGeom prst="rect">
            <a:avLst/>
          </a:prstGeom>
        </p:spPr>
      </p:pic>
      <p:pic>
        <p:nvPicPr>
          <p:cNvPr id="29" name="Picture 28" descr="A picture containing chart&#10;&#10;Description automatically generated">
            <a:extLst>
              <a:ext uri="{FF2B5EF4-FFF2-40B4-BE49-F238E27FC236}">
                <a16:creationId xmlns:a16="http://schemas.microsoft.com/office/drawing/2014/main" id="{B5B54FD2-0970-330A-4ECA-0885E1A093D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351" y="1791402"/>
            <a:ext cx="2286000" cy="558800"/>
          </a:xfrm>
          <a:prstGeom prst="rect">
            <a:avLst/>
          </a:prstGeom>
        </p:spPr>
      </p:pic>
      <p:pic>
        <p:nvPicPr>
          <p:cNvPr id="30" name="Picture 29" descr="Shape, rectangle, square&#10;&#10;Description automatically generated">
            <a:extLst>
              <a:ext uri="{FF2B5EF4-FFF2-40B4-BE49-F238E27FC236}">
                <a16:creationId xmlns:a16="http://schemas.microsoft.com/office/drawing/2014/main" id="{FBD616DA-84A7-07AF-583F-69F699608A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050" y="2959093"/>
            <a:ext cx="3517900" cy="685800"/>
          </a:xfrm>
          <a:prstGeom prst="rect">
            <a:avLst/>
          </a:prstGeom>
        </p:spPr>
      </p:pic>
      <p:pic>
        <p:nvPicPr>
          <p:cNvPr id="31" name="Picture 30" descr="A picture containing logo&#10;&#10;Description automatically generated">
            <a:extLst>
              <a:ext uri="{FF2B5EF4-FFF2-40B4-BE49-F238E27FC236}">
                <a16:creationId xmlns:a16="http://schemas.microsoft.com/office/drawing/2014/main" id="{FF24C8B5-7D9F-B90B-1022-8F4AF032AF5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319" y="3943481"/>
            <a:ext cx="2159000" cy="609600"/>
          </a:xfrm>
          <a:prstGeom prst="rect">
            <a:avLst/>
          </a:prstGeom>
        </p:spPr>
      </p:pic>
      <p:pic>
        <p:nvPicPr>
          <p:cNvPr id="32" name="Picture 31" descr="A picture containing text&#10;&#10;Description automatically generated">
            <a:extLst>
              <a:ext uri="{FF2B5EF4-FFF2-40B4-BE49-F238E27FC236}">
                <a16:creationId xmlns:a16="http://schemas.microsoft.com/office/drawing/2014/main" id="{5B786520-4FF6-DA2E-51D6-5CFE2D5FC8F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655" y="4827247"/>
            <a:ext cx="2628900" cy="660400"/>
          </a:xfrm>
          <a:prstGeom prst="rect">
            <a:avLst/>
          </a:prstGeom>
        </p:spPr>
      </p:pic>
      <p:pic>
        <p:nvPicPr>
          <p:cNvPr id="34" name="Picture 33" descr="Logo&#10;&#10;Description automatically generated with low confidence">
            <a:extLst>
              <a:ext uri="{FF2B5EF4-FFF2-40B4-BE49-F238E27FC236}">
                <a16:creationId xmlns:a16="http://schemas.microsoft.com/office/drawing/2014/main" id="{679D2138-475A-F653-4573-AA77F941BEF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375" y="1397602"/>
            <a:ext cx="2082800" cy="635000"/>
          </a:xfrm>
          <a:prstGeom prst="rect">
            <a:avLst/>
          </a:prstGeom>
        </p:spPr>
      </p:pic>
      <p:pic>
        <p:nvPicPr>
          <p:cNvPr id="35" name="Picture 34" descr="A picture containing shape&#10;&#10;Description automatically generated">
            <a:extLst>
              <a:ext uri="{FF2B5EF4-FFF2-40B4-BE49-F238E27FC236}">
                <a16:creationId xmlns:a16="http://schemas.microsoft.com/office/drawing/2014/main" id="{A0FC3310-6C0B-E7E7-D21D-95FF0E7B103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607" y="2412993"/>
            <a:ext cx="2463800" cy="546100"/>
          </a:xfrm>
          <a:prstGeom prst="rect">
            <a:avLst/>
          </a:prstGeom>
        </p:spPr>
      </p:pic>
      <p:pic>
        <p:nvPicPr>
          <p:cNvPr id="36" name="Picture 35" descr="Logo, company name&#10;&#10;Description automatically generated">
            <a:extLst>
              <a:ext uri="{FF2B5EF4-FFF2-40B4-BE49-F238E27FC236}">
                <a16:creationId xmlns:a16="http://schemas.microsoft.com/office/drawing/2014/main" id="{AAEA7923-1E21-53DD-06FC-41D3E702DF1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256" y="3221999"/>
            <a:ext cx="2184400" cy="596900"/>
          </a:xfrm>
          <a:prstGeom prst="rect">
            <a:avLst/>
          </a:prstGeom>
        </p:spPr>
      </p:pic>
      <p:pic>
        <p:nvPicPr>
          <p:cNvPr id="38" name="Picture 37" descr="Shape, rectangle&#10;&#10;Description automatically generated">
            <a:extLst>
              <a:ext uri="{FF2B5EF4-FFF2-40B4-BE49-F238E27FC236}">
                <a16:creationId xmlns:a16="http://schemas.microsoft.com/office/drawing/2014/main" id="{35CF4B31-F666-E43D-F10D-A0B1492C654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613" y="4002454"/>
            <a:ext cx="34798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304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ECD0C7-1167-4BED-9D96-64027495B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809625"/>
            <a:ext cx="9391448" cy="43773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6B5874-FADB-736B-3D11-8A7BB896377A}"/>
              </a:ext>
            </a:extLst>
          </p:cNvPr>
          <p:cNvSpPr txBox="1"/>
          <p:nvPr/>
        </p:nvSpPr>
        <p:spPr>
          <a:xfrm>
            <a:off x="3255862" y="6295547"/>
            <a:ext cx="81745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3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5631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30998" y="1180647"/>
            <a:ext cx="8229600" cy="4349750"/>
          </a:xfrm>
          <a:noFill/>
        </p:spPr>
        <p:txBody>
          <a:bodyPr/>
          <a:lstStyle/>
          <a:p>
            <a:pPr marL="0" indent="0">
              <a:buNone/>
            </a:pPr>
            <a:endParaRPr lang="en-GB" sz="20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sz="2000" b="1" dirty="0">
                <a:solidFill>
                  <a:srgbClr val="0070C0"/>
                </a:solidFill>
              </a:rPr>
              <a:t>Key Stage 2 SATs papers 2022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hlinkClick r:id="rId2"/>
              </a:rPr>
              <a:t>https://www.gov.uk/government/publications/key-stage-2-tests-2022-mathematics-test-materials</a:t>
            </a:r>
            <a:r>
              <a:rPr lang="en-GB" sz="2000" dirty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endParaRPr lang="en-GB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20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sz="2000" b="1" dirty="0">
                <a:solidFill>
                  <a:srgbClr val="0070C0"/>
                </a:solidFill>
              </a:rPr>
              <a:t>Key stage 2 SATs 2019 scaled scores available in July 2022 </a:t>
            </a:r>
            <a:r>
              <a:rPr lang="en-GB" sz="1600" b="1" dirty="0">
                <a:solidFill>
                  <a:srgbClr val="0070C0"/>
                </a:solidFill>
              </a:rPr>
              <a:t>Guidance </a:t>
            </a:r>
          </a:p>
          <a:p>
            <a:r>
              <a:rPr lang="en-GB" sz="1600" b="1" dirty="0"/>
              <a:t>Scaled scores at key stage 2 </a:t>
            </a:r>
          </a:p>
          <a:p>
            <a:r>
              <a:rPr lang="en-GB" sz="1600" dirty="0"/>
              <a:t>Information for headteachers, teachers, governors and local authorities about scaled scores and the expected standard for the 2022 national curriculum tests. </a:t>
            </a:r>
            <a:endParaRPr lang="en-GB" b="1" dirty="0"/>
          </a:p>
          <a:p>
            <a:pPr marL="0" indent="0">
              <a:buNone/>
            </a:pPr>
            <a:r>
              <a:rPr lang="en-GB" sz="2000" dirty="0">
                <a:hlinkClick r:id="rId3"/>
              </a:rPr>
              <a:t>https://www.gov.uk/guidance/scaled-scores-at-key-stage-2</a:t>
            </a:r>
            <a:endParaRPr lang="en-GB" sz="2000" dirty="0"/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endParaRPr lang="en-GB" sz="3600" b="1" dirty="0"/>
          </a:p>
          <a:p>
            <a:pPr marL="0" indent="0">
              <a:buNone/>
            </a:pP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8C6042-113D-4E3D-BDC3-2842CD5386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998" y="332695"/>
            <a:ext cx="3133725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858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5353E3A-E06D-422D-810A-69B98532109B}"/>
              </a:ext>
            </a:extLst>
          </p:cNvPr>
          <p:cNvSpPr txBox="1"/>
          <p:nvPr/>
        </p:nvSpPr>
        <p:spPr>
          <a:xfrm>
            <a:off x="113255" y="658668"/>
            <a:ext cx="53834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Key Stage 2 Mathematics</a:t>
            </a:r>
          </a:p>
          <a:p>
            <a:r>
              <a:rPr lang="en-GB" sz="2400" b="1" dirty="0">
                <a:solidFill>
                  <a:srgbClr val="0070C0"/>
                </a:solidFill>
              </a:rPr>
              <a:t>Paper 2: Reasoning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AF4CDA-071F-DFB1-078C-F68122BF2B2B}"/>
              </a:ext>
            </a:extLst>
          </p:cNvPr>
          <p:cNvSpPr txBox="1"/>
          <p:nvPr/>
        </p:nvSpPr>
        <p:spPr>
          <a:xfrm>
            <a:off x="179615" y="1573947"/>
            <a:ext cx="35164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2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513894B-A657-CF94-958E-553BF1ED7D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280"/>
            <a:ext cx="7811130" cy="564388"/>
          </a:xfrm>
          <a:prstGeom prst="rect">
            <a:avLst/>
          </a:prstGeom>
        </p:spPr>
      </p:pic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C7FC765F-B735-06B0-2D68-802F86D5FC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190" y="639289"/>
            <a:ext cx="2055772" cy="6218711"/>
          </a:xfrm>
          <a:prstGeom prst="rect">
            <a:avLst/>
          </a:prstGeom>
        </p:spPr>
      </p:pic>
      <p:pic>
        <p:nvPicPr>
          <p:cNvPr id="13" name="Picture 12" descr="Chart, line chart&#10;&#10;Description automatically generated">
            <a:extLst>
              <a:ext uri="{FF2B5EF4-FFF2-40B4-BE49-F238E27FC236}">
                <a16:creationId xmlns:a16="http://schemas.microsoft.com/office/drawing/2014/main" id="{2F14EA1E-3679-7BFA-FED0-58FA89AB8F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99" y="2119894"/>
            <a:ext cx="4803677" cy="344529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0703118-6F25-1624-4A0C-12A61BFB0776}"/>
              </a:ext>
            </a:extLst>
          </p:cNvPr>
          <p:cNvSpPr txBox="1"/>
          <p:nvPr/>
        </p:nvSpPr>
        <p:spPr>
          <a:xfrm>
            <a:off x="0" y="5649467"/>
            <a:ext cx="621506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hlinkClick r:id="rId6"/>
              </a:rPr>
              <a:t>https://thirdspacelearning.com/blog/ks2-sats-papers-2022-maths-question-breakdown/</a:t>
            </a:r>
            <a:r>
              <a:rPr lang="en-US" sz="1100" dirty="0"/>
              <a:t> 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EFF16067-B68A-32B9-B6FB-F6E01F6BB2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3716059"/>
              </p:ext>
            </p:extLst>
          </p:nvPr>
        </p:nvGraphicFramePr>
        <p:xfrm>
          <a:off x="7563776" y="1629435"/>
          <a:ext cx="4375200" cy="2857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9200">
                  <a:extLst>
                    <a:ext uri="{9D8B030D-6E8A-4147-A177-3AD203B41FA5}">
                      <a16:colId xmlns:a16="http://schemas.microsoft.com/office/drawing/2014/main" val="2235912189"/>
                    </a:ext>
                  </a:extLst>
                </a:gridCol>
                <a:gridCol w="729200">
                  <a:extLst>
                    <a:ext uri="{9D8B030D-6E8A-4147-A177-3AD203B41FA5}">
                      <a16:colId xmlns:a16="http://schemas.microsoft.com/office/drawing/2014/main" val="3137149555"/>
                    </a:ext>
                  </a:extLst>
                </a:gridCol>
                <a:gridCol w="729200">
                  <a:extLst>
                    <a:ext uri="{9D8B030D-6E8A-4147-A177-3AD203B41FA5}">
                      <a16:colId xmlns:a16="http://schemas.microsoft.com/office/drawing/2014/main" val="2104932451"/>
                    </a:ext>
                  </a:extLst>
                </a:gridCol>
                <a:gridCol w="729200">
                  <a:extLst>
                    <a:ext uri="{9D8B030D-6E8A-4147-A177-3AD203B41FA5}">
                      <a16:colId xmlns:a16="http://schemas.microsoft.com/office/drawing/2014/main" val="3591947899"/>
                    </a:ext>
                  </a:extLst>
                </a:gridCol>
                <a:gridCol w="729200">
                  <a:extLst>
                    <a:ext uri="{9D8B030D-6E8A-4147-A177-3AD203B41FA5}">
                      <a16:colId xmlns:a16="http://schemas.microsoft.com/office/drawing/2014/main" val="4221783388"/>
                    </a:ext>
                  </a:extLst>
                </a:gridCol>
                <a:gridCol w="729200">
                  <a:extLst>
                    <a:ext uri="{9D8B030D-6E8A-4147-A177-3AD203B41FA5}">
                      <a16:colId xmlns:a16="http://schemas.microsoft.com/office/drawing/2014/main" val="2081201211"/>
                    </a:ext>
                  </a:extLst>
                </a:gridCol>
              </a:tblGrid>
              <a:tr h="55435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2016</a:t>
                      </a:r>
                    </a:p>
                    <a:p>
                      <a:r>
                        <a:rPr lang="en-US" dirty="0"/>
                        <a:t>Q20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</a:t>
                      </a:r>
                    </a:p>
                    <a:p>
                      <a:r>
                        <a:rPr lang="en-US" dirty="0"/>
                        <a:t>Q23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2018</a:t>
                      </a:r>
                    </a:p>
                    <a:p>
                      <a:r>
                        <a:rPr lang="en-US" dirty="0"/>
                        <a:t>Q23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2022</a:t>
                      </a:r>
                    </a:p>
                    <a:p>
                      <a:r>
                        <a:rPr lang="en-US" dirty="0"/>
                        <a:t>Q25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3794826"/>
                  </a:ext>
                </a:extLst>
              </a:tr>
              <a:tr h="554354">
                <a:tc>
                  <a:txBody>
                    <a:bodyPr/>
                    <a:lstStyle/>
                    <a:p>
                      <a:r>
                        <a:rPr lang="en-US" dirty="0"/>
                        <a:t>Y3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7069448"/>
                  </a:ext>
                </a:extLst>
              </a:tr>
              <a:tr h="554354">
                <a:tc>
                  <a:txBody>
                    <a:bodyPr/>
                    <a:lstStyle/>
                    <a:p>
                      <a:r>
                        <a:rPr lang="en-US" dirty="0"/>
                        <a:t>Y4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4925625"/>
                  </a:ext>
                </a:extLst>
              </a:tr>
              <a:tr h="554354">
                <a:tc>
                  <a:txBody>
                    <a:bodyPr/>
                    <a:lstStyle/>
                    <a:p>
                      <a:r>
                        <a:rPr lang="en-US" dirty="0"/>
                        <a:t>Y5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3097590"/>
                  </a:ext>
                </a:extLst>
              </a:tr>
              <a:tr h="554354">
                <a:tc>
                  <a:txBody>
                    <a:bodyPr/>
                    <a:lstStyle/>
                    <a:p>
                      <a:r>
                        <a:rPr lang="en-US" dirty="0"/>
                        <a:t>Y6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81191388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E7FC0FAC-BF15-6C24-B2AC-03E7D67036EC}"/>
              </a:ext>
            </a:extLst>
          </p:cNvPr>
          <p:cNvSpPr txBox="1"/>
          <p:nvPr/>
        </p:nvSpPr>
        <p:spPr>
          <a:xfrm>
            <a:off x="7816621" y="1218903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Paper2: Reasoning</a:t>
            </a:r>
          </a:p>
        </p:txBody>
      </p:sp>
      <p:sp>
        <p:nvSpPr>
          <p:cNvPr id="19" name="5-point Star 18">
            <a:extLst>
              <a:ext uri="{FF2B5EF4-FFF2-40B4-BE49-F238E27FC236}">
                <a16:creationId xmlns:a16="http://schemas.microsoft.com/office/drawing/2014/main" id="{BDC4BE97-A954-94D3-7AB4-41B257C4A10B}"/>
              </a:ext>
            </a:extLst>
          </p:cNvPr>
          <p:cNvSpPr/>
          <p:nvPr/>
        </p:nvSpPr>
        <p:spPr>
          <a:xfrm>
            <a:off x="8015288" y="2457450"/>
            <a:ext cx="257175" cy="257175"/>
          </a:xfrm>
          <a:prstGeom prst="star5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5-point Star 19">
            <a:extLst>
              <a:ext uri="{FF2B5EF4-FFF2-40B4-BE49-F238E27FC236}">
                <a16:creationId xmlns:a16="http://schemas.microsoft.com/office/drawing/2014/main" id="{33B00F59-129A-5936-5CB7-17256B46FB91}"/>
              </a:ext>
            </a:extLst>
          </p:cNvPr>
          <p:cNvSpPr/>
          <p:nvPr/>
        </p:nvSpPr>
        <p:spPr>
          <a:xfrm>
            <a:off x="8015288" y="3058183"/>
            <a:ext cx="257175" cy="257175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CD201E-53D0-4A36-9EAE-0B0A90E7565A}"/>
              </a:ext>
            </a:extLst>
          </p:cNvPr>
          <p:cNvSpPr txBox="1"/>
          <p:nvPr/>
        </p:nvSpPr>
        <p:spPr>
          <a:xfrm>
            <a:off x="8015288" y="4486931"/>
            <a:ext cx="367188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*Some are part of a question</a:t>
            </a:r>
          </a:p>
        </p:txBody>
      </p:sp>
    </p:spTree>
    <p:extLst>
      <p:ext uri="{BB962C8B-B14F-4D97-AF65-F5344CB8AC3E}">
        <p14:creationId xmlns:p14="http://schemas.microsoft.com/office/powerpoint/2010/main" val="874850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AD064C-88D1-40D9-AAEF-0981C9B55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2022 Key Stage 2: Paper 2 Reasoning</a:t>
            </a:r>
          </a:p>
        </p:txBody>
      </p:sp>
      <p:pic>
        <p:nvPicPr>
          <p:cNvPr id="9" name="Picture 8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73C1DFD7-EEED-47A3-44FC-F1691E5FAC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79" y="1460500"/>
            <a:ext cx="5916021" cy="1941512"/>
          </a:xfrm>
          <a:prstGeom prst="rect">
            <a:avLst/>
          </a:prstGeom>
        </p:spPr>
      </p:pic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3D329104-4F7A-76AE-D341-B5C93FC599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775" y="1460500"/>
            <a:ext cx="5864225" cy="340503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BA3AD56-E31A-2E9D-F895-05FEBE9676A2}"/>
              </a:ext>
            </a:extLst>
          </p:cNvPr>
          <p:cNvSpPr txBox="1"/>
          <p:nvPr/>
        </p:nvSpPr>
        <p:spPr>
          <a:xfrm>
            <a:off x="3294290" y="6121697"/>
            <a:ext cx="6964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5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3" name="5-point Star 12">
            <a:extLst>
              <a:ext uri="{FF2B5EF4-FFF2-40B4-BE49-F238E27FC236}">
                <a16:creationId xmlns:a16="http://schemas.microsoft.com/office/drawing/2014/main" id="{19A0DE78-B394-AA64-6737-239C1508A63C}"/>
              </a:ext>
            </a:extLst>
          </p:cNvPr>
          <p:cNvSpPr/>
          <p:nvPr/>
        </p:nvSpPr>
        <p:spPr>
          <a:xfrm>
            <a:off x="10258425" y="1648618"/>
            <a:ext cx="871538" cy="782638"/>
          </a:xfrm>
          <a:prstGeom prst="star5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1233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AD064C-88D1-40D9-AAEF-0981C9B55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2022 Key Stage 2: Paper 2 Reasoning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3AD56-E31A-2E9D-F895-05FEBE9676A2}"/>
              </a:ext>
            </a:extLst>
          </p:cNvPr>
          <p:cNvSpPr txBox="1"/>
          <p:nvPr/>
        </p:nvSpPr>
        <p:spPr>
          <a:xfrm>
            <a:off x="3294290" y="6121697"/>
            <a:ext cx="6964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3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690F5EF5-D4AC-25C2-41CE-BFE8247921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" y="1892300"/>
            <a:ext cx="5802717" cy="1322388"/>
          </a:xfrm>
          <a:prstGeom prst="rect">
            <a:avLst/>
          </a:prstGeom>
        </p:spPr>
      </p:pic>
      <p:pic>
        <p:nvPicPr>
          <p:cNvPr id="6" name="Picture 5" descr="Table&#10;&#10;Description automatically generated">
            <a:extLst>
              <a:ext uri="{FF2B5EF4-FFF2-40B4-BE49-F238E27FC236}">
                <a16:creationId xmlns:a16="http://schemas.microsoft.com/office/drawing/2014/main" id="{44E645AE-92F1-47E5-A159-9B301B94AD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03350"/>
            <a:ext cx="4848831" cy="4691616"/>
          </a:xfrm>
          <a:prstGeom prst="rect">
            <a:avLst/>
          </a:prstGeom>
        </p:spPr>
      </p:pic>
      <p:sp>
        <p:nvSpPr>
          <p:cNvPr id="10" name="5-point Star 9">
            <a:extLst>
              <a:ext uri="{FF2B5EF4-FFF2-40B4-BE49-F238E27FC236}">
                <a16:creationId xmlns:a16="http://schemas.microsoft.com/office/drawing/2014/main" id="{D9A5A033-BA83-0DE0-5E61-99CD738E06F6}"/>
              </a:ext>
            </a:extLst>
          </p:cNvPr>
          <p:cNvSpPr/>
          <p:nvPr/>
        </p:nvSpPr>
        <p:spPr>
          <a:xfrm>
            <a:off x="10001250" y="1635125"/>
            <a:ext cx="943581" cy="83661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6483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AD064C-88D1-40D9-AAEF-0981C9B55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2022 Key Stage 2: Paper 2 Reasoning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3AD56-E31A-2E9D-F895-05FEBE9676A2}"/>
              </a:ext>
            </a:extLst>
          </p:cNvPr>
          <p:cNvSpPr txBox="1"/>
          <p:nvPr/>
        </p:nvSpPr>
        <p:spPr>
          <a:xfrm>
            <a:off x="3294290" y="6121697"/>
            <a:ext cx="6964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3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C7925F8-E70C-0303-A41C-165DE63B95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99" y="1663848"/>
            <a:ext cx="5697537" cy="1771503"/>
          </a:xfrm>
          <a:prstGeom prst="rect">
            <a:avLst/>
          </a:prstGeom>
        </p:spPr>
      </p:pic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023F0BE-23E8-9ABE-EC02-EBD2B69C4B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505246"/>
            <a:ext cx="5760701" cy="2598738"/>
          </a:xfrm>
          <a:prstGeom prst="rect">
            <a:avLst/>
          </a:prstGeom>
        </p:spPr>
      </p:pic>
      <p:sp>
        <p:nvSpPr>
          <p:cNvPr id="10" name="5-point Star 9">
            <a:extLst>
              <a:ext uri="{FF2B5EF4-FFF2-40B4-BE49-F238E27FC236}">
                <a16:creationId xmlns:a16="http://schemas.microsoft.com/office/drawing/2014/main" id="{98762A89-CFCE-32B5-0AD6-EC160AA2BD9E}"/>
              </a:ext>
            </a:extLst>
          </p:cNvPr>
          <p:cNvSpPr/>
          <p:nvPr/>
        </p:nvSpPr>
        <p:spPr>
          <a:xfrm>
            <a:off x="10976284" y="1245541"/>
            <a:ext cx="943581" cy="83661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4969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AD064C-88D1-40D9-AAEF-0981C9B55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2022 Key Stage 2: Paper 2 Reasoning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3AD56-E31A-2E9D-F895-05FEBE9676A2}"/>
              </a:ext>
            </a:extLst>
          </p:cNvPr>
          <p:cNvSpPr txBox="1"/>
          <p:nvPr/>
        </p:nvSpPr>
        <p:spPr>
          <a:xfrm>
            <a:off x="3294290" y="6121697"/>
            <a:ext cx="6964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3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64AFAB82-901A-3C63-76BF-B4199406F3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1150"/>
            <a:ext cx="6119436" cy="2933700"/>
          </a:xfrm>
          <a:prstGeom prst="rect">
            <a:avLst/>
          </a:prstGeom>
        </p:spPr>
      </p:pic>
      <p:pic>
        <p:nvPicPr>
          <p:cNvPr id="7" name="Picture 6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0B16E49-B445-7C3D-25F7-A57D8AB230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47825"/>
            <a:ext cx="5785445" cy="1400175"/>
          </a:xfrm>
          <a:prstGeom prst="rect">
            <a:avLst/>
          </a:prstGeom>
        </p:spPr>
      </p:pic>
      <p:sp>
        <p:nvSpPr>
          <p:cNvPr id="10" name="5-point Star 9">
            <a:extLst>
              <a:ext uri="{FF2B5EF4-FFF2-40B4-BE49-F238E27FC236}">
                <a16:creationId xmlns:a16="http://schemas.microsoft.com/office/drawing/2014/main" id="{17A9D1AC-AB22-2992-A6DC-8D7E790B6F21}"/>
              </a:ext>
            </a:extLst>
          </p:cNvPr>
          <p:cNvSpPr/>
          <p:nvPr/>
        </p:nvSpPr>
        <p:spPr>
          <a:xfrm>
            <a:off x="3486150" y="2035175"/>
            <a:ext cx="943581" cy="83661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6298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AD064C-88D1-40D9-AAEF-0981C9B55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2022 Key Stage 2: Paper 2 Reasoning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3AD56-E31A-2E9D-F895-05FEBE9676A2}"/>
              </a:ext>
            </a:extLst>
          </p:cNvPr>
          <p:cNvSpPr txBox="1"/>
          <p:nvPr/>
        </p:nvSpPr>
        <p:spPr>
          <a:xfrm>
            <a:off x="3294290" y="6121697"/>
            <a:ext cx="6964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3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Picture 4" descr="A picture containing chart&#10;&#10;Description automatically generated">
            <a:extLst>
              <a:ext uri="{FF2B5EF4-FFF2-40B4-BE49-F238E27FC236}">
                <a16:creationId xmlns:a16="http://schemas.microsoft.com/office/drawing/2014/main" id="{B7D26118-6531-3B14-2AA7-45AC0C4BDB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00" y="1506685"/>
            <a:ext cx="5454220" cy="3844627"/>
          </a:xfrm>
          <a:prstGeom prst="rect">
            <a:avLst/>
          </a:prstGeom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8EC036CC-0C6C-FFCD-3ECB-B8C031CD59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463" y="1222355"/>
            <a:ext cx="4591058" cy="4413290"/>
          </a:xfrm>
          <a:prstGeom prst="rect">
            <a:avLst/>
          </a:prstGeom>
        </p:spPr>
      </p:pic>
      <p:sp>
        <p:nvSpPr>
          <p:cNvPr id="10" name="5-point Star 9">
            <a:extLst>
              <a:ext uri="{FF2B5EF4-FFF2-40B4-BE49-F238E27FC236}">
                <a16:creationId xmlns:a16="http://schemas.microsoft.com/office/drawing/2014/main" id="{3962C336-A0C4-A300-ACC9-A81E68F2A889}"/>
              </a:ext>
            </a:extLst>
          </p:cNvPr>
          <p:cNvSpPr/>
          <p:nvPr/>
        </p:nvSpPr>
        <p:spPr>
          <a:xfrm>
            <a:off x="330200" y="2005805"/>
            <a:ext cx="871538" cy="782638"/>
          </a:xfrm>
          <a:prstGeom prst="star5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5-point Star 10">
            <a:extLst>
              <a:ext uri="{FF2B5EF4-FFF2-40B4-BE49-F238E27FC236}">
                <a16:creationId xmlns:a16="http://schemas.microsoft.com/office/drawing/2014/main" id="{A43E9359-3F2B-7A2F-F7BC-2440ADA9980A}"/>
              </a:ext>
            </a:extLst>
          </p:cNvPr>
          <p:cNvSpPr/>
          <p:nvPr/>
        </p:nvSpPr>
        <p:spPr>
          <a:xfrm>
            <a:off x="9314844" y="1417638"/>
            <a:ext cx="943581" cy="83661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6909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AD064C-88D1-40D9-AAEF-0981C9B55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2022 Key Stage 2: Paper 2 Reasoning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3AD56-E31A-2E9D-F895-05FEBE9676A2}"/>
              </a:ext>
            </a:extLst>
          </p:cNvPr>
          <p:cNvSpPr txBox="1"/>
          <p:nvPr/>
        </p:nvSpPr>
        <p:spPr>
          <a:xfrm>
            <a:off x="3294290" y="6121697"/>
            <a:ext cx="6964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3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116467D-A5CB-F022-EB3E-DAFBFFE673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52" y="1359778"/>
            <a:ext cx="6040304" cy="3169359"/>
          </a:xfrm>
          <a:prstGeom prst="rect">
            <a:avLst/>
          </a:prstGeom>
        </p:spPr>
      </p:pic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8F3D49A2-0447-552B-FA09-CBF72EAE02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100" y="1417638"/>
            <a:ext cx="5334000" cy="333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4617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AD064C-88D1-40D9-AAEF-0981C9B55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2022 Key Stage 2: Paper 2 Reasoning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3AD56-E31A-2E9D-F895-05FEBE9676A2}"/>
              </a:ext>
            </a:extLst>
          </p:cNvPr>
          <p:cNvSpPr txBox="1"/>
          <p:nvPr/>
        </p:nvSpPr>
        <p:spPr>
          <a:xfrm>
            <a:off x="3294290" y="6121697"/>
            <a:ext cx="6964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3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1BFF3B4B-403E-F9FE-D540-3C9E89142C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1262241"/>
            <a:ext cx="4344403" cy="4538483"/>
          </a:xfrm>
          <a:prstGeom prst="rect">
            <a:avLst/>
          </a:prstGeom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F14F4134-988B-60E5-AB24-747371DC93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321" y="1417638"/>
            <a:ext cx="5291303" cy="350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3331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AD064C-88D1-40D9-AAEF-0981C9B55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solidFill>
                  <a:srgbClr val="0070C0"/>
                </a:solidFill>
              </a:rPr>
              <a:t>2022 Key Stage 2: Paper 2 Reasoning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3AD56-E31A-2E9D-F895-05FEBE9676A2}"/>
              </a:ext>
            </a:extLst>
          </p:cNvPr>
          <p:cNvSpPr txBox="1"/>
          <p:nvPr/>
        </p:nvSpPr>
        <p:spPr>
          <a:xfrm>
            <a:off x="3294290" y="6121697"/>
            <a:ext cx="6964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>
                <a:solidFill>
                  <a:srgbClr val="FF0000"/>
                </a:solidFill>
                <a:hlinkClick r:id="rId3"/>
              </a:rPr>
              <a:t>https://www.gov.uk/government/publications/key-stage-2-tests-2022-mathematics-test-materials</a:t>
            </a:r>
            <a:r>
              <a:rPr lang="en-GB" sz="1200">
                <a:solidFill>
                  <a:srgbClr val="FF0000"/>
                </a:solidFill>
              </a:rPr>
              <a:t> 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661349-63AE-22B3-DD0A-B552A4A502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78" y="1849783"/>
            <a:ext cx="4945063" cy="2669830"/>
          </a:xfrm>
          <a:prstGeom prst="rect">
            <a:avLst/>
          </a:prstGeom>
        </p:spPr>
      </p:pic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55A9EAA-A5AE-71A9-A7BC-7C351ABB3C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210" y="1849783"/>
            <a:ext cx="5988002" cy="3100387"/>
          </a:xfrm>
          <a:prstGeom prst="rect">
            <a:avLst/>
          </a:prstGeom>
        </p:spPr>
      </p:pic>
      <p:sp>
        <p:nvSpPr>
          <p:cNvPr id="10" name="5-point Star 9">
            <a:extLst>
              <a:ext uri="{FF2B5EF4-FFF2-40B4-BE49-F238E27FC236}">
                <a16:creationId xmlns:a16="http://schemas.microsoft.com/office/drawing/2014/main" id="{EE442CAE-B44A-31AF-7B44-A0DF576BA2D4}"/>
              </a:ext>
            </a:extLst>
          </p:cNvPr>
          <p:cNvSpPr/>
          <p:nvPr/>
        </p:nvSpPr>
        <p:spPr>
          <a:xfrm>
            <a:off x="137810" y="2514748"/>
            <a:ext cx="943581" cy="83661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3335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AD064C-88D1-40D9-AAEF-0981C9B55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solidFill>
                  <a:srgbClr val="0070C0"/>
                </a:solidFill>
              </a:rPr>
              <a:t>2022 Key Stage 2: Paper 2 Reasoning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3AD56-E31A-2E9D-F895-05FEBE9676A2}"/>
              </a:ext>
            </a:extLst>
          </p:cNvPr>
          <p:cNvSpPr txBox="1"/>
          <p:nvPr/>
        </p:nvSpPr>
        <p:spPr>
          <a:xfrm>
            <a:off x="3294290" y="6121697"/>
            <a:ext cx="6964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>
                <a:solidFill>
                  <a:srgbClr val="FF0000"/>
                </a:solidFill>
                <a:hlinkClick r:id="rId3"/>
              </a:rPr>
              <a:t>https://www.gov.uk/government/publications/key-stage-2-tests-2022-mathematics-test-materials</a:t>
            </a:r>
            <a:r>
              <a:rPr lang="en-GB" sz="1200">
                <a:solidFill>
                  <a:srgbClr val="FF0000"/>
                </a:solidFill>
              </a:rPr>
              <a:t> 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25DD38E-F4AA-99D3-B3FD-62A7A3510C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50" y="2226272"/>
            <a:ext cx="5784850" cy="1521816"/>
          </a:xfrm>
          <a:prstGeom prst="rect">
            <a:avLst/>
          </a:prstGeom>
        </p:spPr>
      </p:pic>
      <p:pic>
        <p:nvPicPr>
          <p:cNvPr id="8" name="Picture 7" descr="A picture containing table&#10;&#10;Description automatically generated">
            <a:extLst>
              <a:ext uri="{FF2B5EF4-FFF2-40B4-BE49-F238E27FC236}">
                <a16:creationId xmlns:a16="http://schemas.microsoft.com/office/drawing/2014/main" id="{3EFBF5DF-D002-49E5-8EBB-49452174B5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668" y="1103048"/>
            <a:ext cx="5528732" cy="469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047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8858B4D-2155-4C76-AC1F-81D975AC9108}"/>
              </a:ext>
            </a:extLst>
          </p:cNvPr>
          <p:cNvSpPr txBox="1"/>
          <p:nvPr/>
        </p:nvSpPr>
        <p:spPr>
          <a:xfrm>
            <a:off x="244929" y="114300"/>
            <a:ext cx="11824606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Pre-key stage 2 standards </a:t>
            </a:r>
          </a:p>
          <a:p>
            <a:r>
              <a:rPr lang="en-GB" dirty="0">
                <a:hlinkClick r:id="rId2"/>
              </a:rPr>
              <a:t>https://www.gov.uk/government/publications/pre-key-stage-2-standards</a:t>
            </a:r>
            <a:r>
              <a:rPr lang="en-GB" dirty="0"/>
              <a:t> </a:t>
            </a:r>
          </a:p>
        </p:txBody>
      </p:sp>
      <p:pic>
        <p:nvPicPr>
          <p:cNvPr id="11" name="Picture 10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511D2520-070A-B6AA-ED76-E5B31A7410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8491"/>
            <a:ext cx="4743129" cy="35155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782A356-41C1-A344-3124-7A8856BF4A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844" y="4031309"/>
            <a:ext cx="1913307" cy="24656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 descr="Table&#10;&#10;Description automatically generated">
            <a:extLst>
              <a:ext uri="{FF2B5EF4-FFF2-40B4-BE49-F238E27FC236}">
                <a16:creationId xmlns:a16="http://schemas.microsoft.com/office/drawing/2014/main" id="{73EB1FD3-06B5-7661-77D0-1071E9AA34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231" y="1091877"/>
            <a:ext cx="6082633" cy="3515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235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AD064C-88D1-40D9-AAEF-0981C9B55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solidFill>
                  <a:srgbClr val="0070C0"/>
                </a:solidFill>
              </a:rPr>
              <a:t>2022 Key Stage 2: Paper 2 Reasoning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3AD56-E31A-2E9D-F895-05FEBE9676A2}"/>
              </a:ext>
            </a:extLst>
          </p:cNvPr>
          <p:cNvSpPr txBox="1"/>
          <p:nvPr/>
        </p:nvSpPr>
        <p:spPr>
          <a:xfrm>
            <a:off x="3294290" y="6121697"/>
            <a:ext cx="6964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>
                <a:solidFill>
                  <a:srgbClr val="FF0000"/>
                </a:solidFill>
                <a:hlinkClick r:id="rId3"/>
              </a:rPr>
              <a:t>https://www.gov.uk/government/publications/key-stage-2-tests-2022-mathematics-test-materials</a:t>
            </a:r>
            <a:r>
              <a:rPr lang="en-GB" sz="1200">
                <a:solidFill>
                  <a:srgbClr val="FF0000"/>
                </a:solidFill>
              </a:rPr>
              <a:t> 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3" name="Picture 2" descr="Engineering drawing&#10;&#10;Description automatically generated with medium confidence">
            <a:extLst>
              <a:ext uri="{FF2B5EF4-FFF2-40B4-BE49-F238E27FC236}">
                <a16:creationId xmlns:a16="http://schemas.microsoft.com/office/drawing/2014/main" id="{45DD9CB1-7B52-39EF-DFE8-3EE9E3C56F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32" y="1417638"/>
            <a:ext cx="5646346" cy="4304260"/>
          </a:xfrm>
          <a:prstGeom prst="rect">
            <a:avLst/>
          </a:prstGeo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26F27642-4BC8-1E46-185B-47BA192E04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025" y="1596552"/>
            <a:ext cx="4895850" cy="4346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0813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AD064C-88D1-40D9-AAEF-0981C9B55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solidFill>
                  <a:srgbClr val="0070C0"/>
                </a:solidFill>
              </a:rPr>
              <a:t>2022 Key Stage 2: Paper 2 Reasoning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3AD56-E31A-2E9D-F895-05FEBE9676A2}"/>
              </a:ext>
            </a:extLst>
          </p:cNvPr>
          <p:cNvSpPr txBox="1"/>
          <p:nvPr/>
        </p:nvSpPr>
        <p:spPr>
          <a:xfrm>
            <a:off x="3294290" y="6121697"/>
            <a:ext cx="6964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>
                <a:solidFill>
                  <a:srgbClr val="FF0000"/>
                </a:solidFill>
                <a:hlinkClick r:id="rId3"/>
              </a:rPr>
              <a:t>https://www.gov.uk/government/publications/key-stage-2-tests-2022-mathematics-test-materials</a:t>
            </a:r>
            <a:r>
              <a:rPr lang="en-GB" sz="1200">
                <a:solidFill>
                  <a:srgbClr val="FF0000"/>
                </a:solidFill>
              </a:rPr>
              <a:t> 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BCD380D6-3EBB-96F5-BFA6-4DDCBCAD7D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1417638"/>
            <a:ext cx="4740578" cy="4579059"/>
          </a:xfrm>
          <a:prstGeom prst="rect">
            <a:avLst/>
          </a:prstGeom>
        </p:spPr>
      </p:pic>
      <p:pic>
        <p:nvPicPr>
          <p:cNvPr id="8" name="Picture 7" descr="A picture containing table&#10;&#10;Description automatically generated">
            <a:extLst>
              <a:ext uri="{FF2B5EF4-FFF2-40B4-BE49-F238E27FC236}">
                <a16:creationId xmlns:a16="http://schemas.microsoft.com/office/drawing/2014/main" id="{3B5B112B-5353-DA62-EB98-6FF14B32FB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079" y="1417638"/>
            <a:ext cx="5543549" cy="415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9042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AD064C-88D1-40D9-AAEF-0981C9B55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solidFill>
                  <a:srgbClr val="0070C0"/>
                </a:solidFill>
              </a:rPr>
              <a:t>2022 Key Stage 2: Paper 2 Reasoning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3AD56-E31A-2E9D-F895-05FEBE9676A2}"/>
              </a:ext>
            </a:extLst>
          </p:cNvPr>
          <p:cNvSpPr txBox="1"/>
          <p:nvPr/>
        </p:nvSpPr>
        <p:spPr>
          <a:xfrm>
            <a:off x="3294290" y="6121697"/>
            <a:ext cx="6964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>
                <a:solidFill>
                  <a:srgbClr val="FF0000"/>
                </a:solidFill>
                <a:hlinkClick r:id="rId3"/>
              </a:rPr>
              <a:t>https://www.gov.uk/government/publications/key-stage-2-tests-2022-mathematics-test-materials</a:t>
            </a:r>
            <a:r>
              <a:rPr lang="en-GB" sz="1200">
                <a:solidFill>
                  <a:srgbClr val="FF0000"/>
                </a:solidFill>
              </a:rPr>
              <a:t> </a:t>
            </a:r>
            <a:endParaRPr lang="en-GB" sz="1200" dirty="0">
              <a:solidFill>
                <a:srgbClr val="FF0000"/>
              </a:solidFill>
            </a:endParaRPr>
          </a:p>
        </p:txBody>
      </p:sp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587C69A6-6E4D-0EC6-D18A-906DB25663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" y="1330332"/>
            <a:ext cx="4941095" cy="4791365"/>
          </a:xfrm>
          <a:prstGeom prst="rect">
            <a:avLst/>
          </a:prstGeom>
        </p:spPr>
      </p:pic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267136CD-056A-AC87-8DA2-ED777EC7B0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328" y="1653982"/>
            <a:ext cx="4252850" cy="423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1412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AD064C-88D1-40D9-AAEF-0981C9B55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solidFill>
                  <a:srgbClr val="0070C0"/>
                </a:solidFill>
              </a:rPr>
              <a:t>2022 Key Stage 2: Paper 2 Reasoning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3AD56-E31A-2E9D-F895-05FEBE9676A2}"/>
              </a:ext>
            </a:extLst>
          </p:cNvPr>
          <p:cNvSpPr txBox="1"/>
          <p:nvPr/>
        </p:nvSpPr>
        <p:spPr>
          <a:xfrm>
            <a:off x="3294290" y="6121697"/>
            <a:ext cx="6964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3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AEAC90AB-099F-DF47-8B33-3ACD7CE3A6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655" y="1114425"/>
            <a:ext cx="4290633" cy="4880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3593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5353E3A-E06D-422D-810A-69B98532109B}"/>
              </a:ext>
            </a:extLst>
          </p:cNvPr>
          <p:cNvSpPr txBox="1"/>
          <p:nvPr/>
        </p:nvSpPr>
        <p:spPr>
          <a:xfrm>
            <a:off x="113255" y="658668"/>
            <a:ext cx="53834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Key Stage 2 Mathematics</a:t>
            </a:r>
          </a:p>
          <a:p>
            <a:r>
              <a:rPr lang="en-GB" sz="2400" b="1" dirty="0">
                <a:solidFill>
                  <a:srgbClr val="0070C0"/>
                </a:solidFill>
              </a:rPr>
              <a:t>Paper 3: Reasoning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AF4CDA-071F-DFB1-078C-F68122BF2B2B}"/>
              </a:ext>
            </a:extLst>
          </p:cNvPr>
          <p:cNvSpPr txBox="1"/>
          <p:nvPr/>
        </p:nvSpPr>
        <p:spPr>
          <a:xfrm>
            <a:off x="179615" y="1573947"/>
            <a:ext cx="35164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2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513894B-A657-CF94-958E-553BF1ED7D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280"/>
            <a:ext cx="7811130" cy="56438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0703118-6F25-1624-4A0C-12A61BFB0776}"/>
              </a:ext>
            </a:extLst>
          </p:cNvPr>
          <p:cNvSpPr txBox="1"/>
          <p:nvPr/>
        </p:nvSpPr>
        <p:spPr>
          <a:xfrm>
            <a:off x="0" y="5649467"/>
            <a:ext cx="621506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hlinkClick r:id="rId4"/>
              </a:rPr>
              <a:t>https://thirdspacelearning.com/blog/ks2-sats-papers-2022-maths-question-breakdown/</a:t>
            </a:r>
            <a:r>
              <a:rPr lang="en-US" sz="1100" dirty="0"/>
              <a:t> 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EFF16067-B68A-32B9-B6FB-F6E01F6BB2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706005"/>
              </p:ext>
            </p:extLst>
          </p:nvPr>
        </p:nvGraphicFramePr>
        <p:xfrm>
          <a:off x="7563776" y="1629435"/>
          <a:ext cx="4375200" cy="2857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9200">
                  <a:extLst>
                    <a:ext uri="{9D8B030D-6E8A-4147-A177-3AD203B41FA5}">
                      <a16:colId xmlns:a16="http://schemas.microsoft.com/office/drawing/2014/main" val="2235912189"/>
                    </a:ext>
                  </a:extLst>
                </a:gridCol>
                <a:gridCol w="729200">
                  <a:extLst>
                    <a:ext uri="{9D8B030D-6E8A-4147-A177-3AD203B41FA5}">
                      <a16:colId xmlns:a16="http://schemas.microsoft.com/office/drawing/2014/main" val="3137149555"/>
                    </a:ext>
                  </a:extLst>
                </a:gridCol>
                <a:gridCol w="729200">
                  <a:extLst>
                    <a:ext uri="{9D8B030D-6E8A-4147-A177-3AD203B41FA5}">
                      <a16:colId xmlns:a16="http://schemas.microsoft.com/office/drawing/2014/main" val="2104932451"/>
                    </a:ext>
                  </a:extLst>
                </a:gridCol>
                <a:gridCol w="729200">
                  <a:extLst>
                    <a:ext uri="{9D8B030D-6E8A-4147-A177-3AD203B41FA5}">
                      <a16:colId xmlns:a16="http://schemas.microsoft.com/office/drawing/2014/main" val="3591947899"/>
                    </a:ext>
                  </a:extLst>
                </a:gridCol>
                <a:gridCol w="729200">
                  <a:extLst>
                    <a:ext uri="{9D8B030D-6E8A-4147-A177-3AD203B41FA5}">
                      <a16:colId xmlns:a16="http://schemas.microsoft.com/office/drawing/2014/main" val="4221783388"/>
                    </a:ext>
                  </a:extLst>
                </a:gridCol>
                <a:gridCol w="729200">
                  <a:extLst>
                    <a:ext uri="{9D8B030D-6E8A-4147-A177-3AD203B41FA5}">
                      <a16:colId xmlns:a16="http://schemas.microsoft.com/office/drawing/2014/main" val="2081201211"/>
                    </a:ext>
                  </a:extLst>
                </a:gridCol>
              </a:tblGrid>
              <a:tr h="55435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2016</a:t>
                      </a:r>
                    </a:p>
                    <a:p>
                      <a:r>
                        <a:rPr lang="en-US" dirty="0"/>
                        <a:t>Q21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</a:t>
                      </a:r>
                    </a:p>
                    <a:p>
                      <a:r>
                        <a:rPr lang="en-US" dirty="0"/>
                        <a:t>Q20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2018</a:t>
                      </a:r>
                    </a:p>
                    <a:p>
                      <a:r>
                        <a:rPr lang="en-US" dirty="0"/>
                        <a:t>Q21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2019</a:t>
                      </a:r>
                    </a:p>
                    <a:p>
                      <a:r>
                        <a:rPr lang="en-US" dirty="0"/>
                        <a:t>Q23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2022</a:t>
                      </a:r>
                    </a:p>
                    <a:p>
                      <a:r>
                        <a:rPr lang="en-US" dirty="0"/>
                        <a:t>Q21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3794826"/>
                  </a:ext>
                </a:extLst>
              </a:tr>
              <a:tr h="554354">
                <a:tc>
                  <a:txBody>
                    <a:bodyPr/>
                    <a:lstStyle/>
                    <a:p>
                      <a:r>
                        <a:rPr lang="en-US" dirty="0"/>
                        <a:t>Y3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7069448"/>
                  </a:ext>
                </a:extLst>
              </a:tr>
              <a:tr h="554354">
                <a:tc>
                  <a:txBody>
                    <a:bodyPr/>
                    <a:lstStyle/>
                    <a:p>
                      <a:r>
                        <a:rPr lang="en-US" dirty="0"/>
                        <a:t>Y4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4925625"/>
                  </a:ext>
                </a:extLst>
              </a:tr>
              <a:tr h="554354">
                <a:tc>
                  <a:txBody>
                    <a:bodyPr/>
                    <a:lstStyle/>
                    <a:p>
                      <a:r>
                        <a:rPr lang="en-US" dirty="0"/>
                        <a:t>Y5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3097590"/>
                  </a:ext>
                </a:extLst>
              </a:tr>
              <a:tr h="554354">
                <a:tc>
                  <a:txBody>
                    <a:bodyPr/>
                    <a:lstStyle/>
                    <a:p>
                      <a:r>
                        <a:rPr lang="en-US" dirty="0"/>
                        <a:t>Y6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81191388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E7FC0FAC-BF15-6C24-B2AC-03E7D67036EC}"/>
              </a:ext>
            </a:extLst>
          </p:cNvPr>
          <p:cNvSpPr txBox="1"/>
          <p:nvPr/>
        </p:nvSpPr>
        <p:spPr>
          <a:xfrm>
            <a:off x="7816621" y="1218903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Paper2: Reasoning</a:t>
            </a:r>
          </a:p>
        </p:txBody>
      </p:sp>
      <p:sp>
        <p:nvSpPr>
          <p:cNvPr id="19" name="5-point Star 18">
            <a:extLst>
              <a:ext uri="{FF2B5EF4-FFF2-40B4-BE49-F238E27FC236}">
                <a16:creationId xmlns:a16="http://schemas.microsoft.com/office/drawing/2014/main" id="{BDC4BE97-A954-94D3-7AB4-41B257C4A10B}"/>
              </a:ext>
            </a:extLst>
          </p:cNvPr>
          <p:cNvSpPr/>
          <p:nvPr/>
        </p:nvSpPr>
        <p:spPr>
          <a:xfrm>
            <a:off x="8015288" y="2457450"/>
            <a:ext cx="257175" cy="257175"/>
          </a:xfrm>
          <a:prstGeom prst="star5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5-point Star 19">
            <a:extLst>
              <a:ext uri="{FF2B5EF4-FFF2-40B4-BE49-F238E27FC236}">
                <a16:creationId xmlns:a16="http://schemas.microsoft.com/office/drawing/2014/main" id="{33B00F59-129A-5936-5CB7-17256B46FB91}"/>
              </a:ext>
            </a:extLst>
          </p:cNvPr>
          <p:cNvSpPr/>
          <p:nvPr/>
        </p:nvSpPr>
        <p:spPr>
          <a:xfrm>
            <a:off x="8015288" y="3058183"/>
            <a:ext cx="257175" cy="257175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EDD684D9-CE17-41E3-3750-66943A6D4F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15" y="2054515"/>
            <a:ext cx="4660498" cy="3497262"/>
          </a:xfrm>
          <a:prstGeom prst="rect">
            <a:avLst/>
          </a:prstGeom>
        </p:spPr>
      </p:pic>
      <p:pic>
        <p:nvPicPr>
          <p:cNvPr id="8" name="Picture 7" descr="Table&#10;&#10;Description automatically generated">
            <a:extLst>
              <a:ext uri="{FF2B5EF4-FFF2-40B4-BE49-F238E27FC236}">
                <a16:creationId xmlns:a16="http://schemas.microsoft.com/office/drawing/2014/main" id="{91B891CC-460C-394F-04A7-445FC76CD9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703" y="720283"/>
            <a:ext cx="2173190" cy="591107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4E6A582-4914-5A65-7F9B-FB07E9CC5FE6}"/>
              </a:ext>
            </a:extLst>
          </p:cNvPr>
          <p:cNvSpPr txBox="1"/>
          <p:nvPr/>
        </p:nvSpPr>
        <p:spPr>
          <a:xfrm>
            <a:off x="8015288" y="4486931"/>
            <a:ext cx="367188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*Some are part of a question</a:t>
            </a:r>
          </a:p>
        </p:txBody>
      </p:sp>
    </p:spTree>
    <p:extLst>
      <p:ext uri="{BB962C8B-B14F-4D97-AF65-F5344CB8AC3E}">
        <p14:creationId xmlns:p14="http://schemas.microsoft.com/office/powerpoint/2010/main" val="35453395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5E972-6AD8-4527-B80B-A24BC6E04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2022 Key Stage 2: Paper 3 Reasoning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7E95B-D893-EB44-52F1-F13F3F101595}"/>
              </a:ext>
            </a:extLst>
          </p:cNvPr>
          <p:cNvSpPr txBox="1"/>
          <p:nvPr/>
        </p:nvSpPr>
        <p:spPr>
          <a:xfrm>
            <a:off x="3435650" y="6276696"/>
            <a:ext cx="73927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2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8" name="Content Placeholder 7" descr="Shape&#10;&#10;Description automatically generated">
            <a:extLst>
              <a:ext uri="{FF2B5EF4-FFF2-40B4-BE49-F238E27FC236}">
                <a16:creationId xmlns:a16="http://schemas.microsoft.com/office/drawing/2014/main" id="{09A06895-D060-7EC2-CF72-93ACE60336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72" y="1719564"/>
            <a:ext cx="5329597" cy="2949714"/>
          </a:xfrm>
        </p:spPr>
      </p:pic>
      <p:pic>
        <p:nvPicPr>
          <p:cNvPr id="10" name="Picture 9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00BCE12-042F-E2EE-2307-959CB38C65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675" y="1580518"/>
            <a:ext cx="5772228" cy="4467646"/>
          </a:xfrm>
          <a:prstGeom prst="rect">
            <a:avLst/>
          </a:prstGeom>
        </p:spPr>
      </p:pic>
      <p:sp>
        <p:nvSpPr>
          <p:cNvPr id="11" name="5-point Star 10">
            <a:extLst>
              <a:ext uri="{FF2B5EF4-FFF2-40B4-BE49-F238E27FC236}">
                <a16:creationId xmlns:a16="http://schemas.microsoft.com/office/drawing/2014/main" id="{C2052859-D1EC-8BC3-9B9A-E9E7CC9374A9}"/>
              </a:ext>
            </a:extLst>
          </p:cNvPr>
          <p:cNvSpPr/>
          <p:nvPr/>
        </p:nvSpPr>
        <p:spPr>
          <a:xfrm>
            <a:off x="5781675" y="2029483"/>
            <a:ext cx="590550" cy="58513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5114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5E972-6AD8-4527-B80B-A24BC6E04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2022 Key Stage 2: Paper 3 Reasoning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7E95B-D893-EB44-52F1-F13F3F101595}"/>
              </a:ext>
            </a:extLst>
          </p:cNvPr>
          <p:cNvSpPr txBox="1"/>
          <p:nvPr/>
        </p:nvSpPr>
        <p:spPr>
          <a:xfrm>
            <a:off x="3435650" y="6276696"/>
            <a:ext cx="73927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2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CF06E35-89DF-9125-BE62-96FFC112F8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1417638"/>
            <a:ext cx="5496339" cy="4514850"/>
          </a:xfrm>
          <a:prstGeom prst="rect">
            <a:avLst/>
          </a:prstGeom>
        </p:spPr>
      </p:pic>
      <p:pic>
        <p:nvPicPr>
          <p:cNvPr id="9" name="Picture 8" descr="A picture containing table&#10;&#10;Description automatically generated">
            <a:extLst>
              <a:ext uri="{FF2B5EF4-FFF2-40B4-BE49-F238E27FC236}">
                <a16:creationId xmlns:a16="http://schemas.microsoft.com/office/drawing/2014/main" id="{13E0A0E3-B615-DC5C-7556-253975791C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608" y="1286598"/>
            <a:ext cx="4763806" cy="4645890"/>
          </a:xfrm>
          <a:prstGeom prst="rect">
            <a:avLst/>
          </a:prstGeom>
        </p:spPr>
      </p:pic>
      <p:sp>
        <p:nvSpPr>
          <p:cNvPr id="11" name="5-point Star 10">
            <a:extLst>
              <a:ext uri="{FF2B5EF4-FFF2-40B4-BE49-F238E27FC236}">
                <a16:creationId xmlns:a16="http://schemas.microsoft.com/office/drawing/2014/main" id="{28771CE6-FF31-7BE8-5E6A-8C2C4E88F404}"/>
              </a:ext>
            </a:extLst>
          </p:cNvPr>
          <p:cNvSpPr/>
          <p:nvPr/>
        </p:nvSpPr>
        <p:spPr>
          <a:xfrm>
            <a:off x="523874" y="1900238"/>
            <a:ext cx="733424" cy="660400"/>
          </a:xfrm>
          <a:prstGeom prst="star5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5-point Star 11">
            <a:extLst>
              <a:ext uri="{FF2B5EF4-FFF2-40B4-BE49-F238E27FC236}">
                <a16:creationId xmlns:a16="http://schemas.microsoft.com/office/drawing/2014/main" id="{D5A35241-6BF2-1D67-CF6F-E87BAC62EC04}"/>
              </a:ext>
            </a:extLst>
          </p:cNvPr>
          <p:cNvSpPr/>
          <p:nvPr/>
        </p:nvSpPr>
        <p:spPr>
          <a:xfrm>
            <a:off x="6537608" y="1844468"/>
            <a:ext cx="590550" cy="58513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3773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5E972-6AD8-4527-B80B-A24BC6E04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2022 Key Stage 2: Paper 3 Reasoning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7E95B-D893-EB44-52F1-F13F3F101595}"/>
              </a:ext>
            </a:extLst>
          </p:cNvPr>
          <p:cNvSpPr txBox="1"/>
          <p:nvPr/>
        </p:nvSpPr>
        <p:spPr>
          <a:xfrm>
            <a:off x="3435650" y="6276696"/>
            <a:ext cx="73927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2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3A232F94-7898-B414-9B82-36C189B59E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1417638"/>
            <a:ext cx="4657960" cy="4443412"/>
          </a:xfrm>
          <a:prstGeom prst="rect">
            <a:avLst/>
          </a:prstGeom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AF3469CB-903E-D1D3-7123-D40C98E261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004" y="1046644"/>
            <a:ext cx="4158468" cy="5022229"/>
          </a:xfrm>
          <a:prstGeom prst="rect">
            <a:avLst/>
          </a:prstGeom>
        </p:spPr>
      </p:pic>
      <p:sp>
        <p:nvSpPr>
          <p:cNvPr id="10" name="5-point Star 9">
            <a:extLst>
              <a:ext uri="{FF2B5EF4-FFF2-40B4-BE49-F238E27FC236}">
                <a16:creationId xmlns:a16="http://schemas.microsoft.com/office/drawing/2014/main" id="{F3392467-0A98-7E8A-EEC6-5C78AE7D56D1}"/>
              </a:ext>
            </a:extLst>
          </p:cNvPr>
          <p:cNvSpPr/>
          <p:nvPr/>
        </p:nvSpPr>
        <p:spPr>
          <a:xfrm>
            <a:off x="609601" y="1900238"/>
            <a:ext cx="733424" cy="660400"/>
          </a:xfrm>
          <a:prstGeom prst="star5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5379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5E972-6AD8-4527-B80B-A24BC6E04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2022 Key Stage 2: Paper 3 Reasoning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7E95B-D893-EB44-52F1-F13F3F101595}"/>
              </a:ext>
            </a:extLst>
          </p:cNvPr>
          <p:cNvSpPr txBox="1"/>
          <p:nvPr/>
        </p:nvSpPr>
        <p:spPr>
          <a:xfrm>
            <a:off x="3435650" y="6276696"/>
            <a:ext cx="73927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2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Picture 4" descr="A picture containing table&#10;&#10;Description automatically generated">
            <a:extLst>
              <a:ext uri="{FF2B5EF4-FFF2-40B4-BE49-F238E27FC236}">
                <a16:creationId xmlns:a16="http://schemas.microsoft.com/office/drawing/2014/main" id="{54887542-795A-8EBD-8F07-A2D372B443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12" y="1843088"/>
            <a:ext cx="6273154" cy="3962400"/>
          </a:xfrm>
          <a:prstGeom prst="rect">
            <a:avLst/>
          </a:prstGeom>
        </p:spPr>
      </p:pic>
      <p:pic>
        <p:nvPicPr>
          <p:cNvPr id="9" name="Picture 8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E523F62A-40D0-557D-3C5F-4093EB727C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28" y="1664424"/>
            <a:ext cx="5499260" cy="3764825"/>
          </a:xfrm>
          <a:prstGeom prst="rect">
            <a:avLst/>
          </a:prstGeom>
        </p:spPr>
      </p:pic>
      <p:sp>
        <p:nvSpPr>
          <p:cNvPr id="10" name="5-point Star 9">
            <a:extLst>
              <a:ext uri="{FF2B5EF4-FFF2-40B4-BE49-F238E27FC236}">
                <a16:creationId xmlns:a16="http://schemas.microsoft.com/office/drawing/2014/main" id="{9566CF9D-3C4E-A820-06AF-400C1C279760}"/>
              </a:ext>
            </a:extLst>
          </p:cNvPr>
          <p:cNvSpPr/>
          <p:nvPr/>
        </p:nvSpPr>
        <p:spPr>
          <a:xfrm>
            <a:off x="6160281" y="2265085"/>
            <a:ext cx="590550" cy="58513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6893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5E972-6AD8-4527-B80B-A24BC6E04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2022 Key Stage 2: Paper 3 Reasoning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7E95B-D893-EB44-52F1-F13F3F101595}"/>
              </a:ext>
            </a:extLst>
          </p:cNvPr>
          <p:cNvSpPr txBox="1"/>
          <p:nvPr/>
        </p:nvSpPr>
        <p:spPr>
          <a:xfrm>
            <a:off x="3435650" y="6276696"/>
            <a:ext cx="73927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2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D9102EDD-82A5-BB3B-8AFC-4BE4965A7A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99" y="2036762"/>
            <a:ext cx="5521643" cy="1392238"/>
          </a:xfrm>
          <a:prstGeom prst="rect">
            <a:avLst/>
          </a:prstGeom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74E8CA07-961E-A4B9-DE92-05BFBD4018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116" y="1057669"/>
            <a:ext cx="4533160" cy="503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03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54" y="294579"/>
            <a:ext cx="3610743" cy="562074"/>
          </a:xfrm>
        </p:spPr>
        <p:txBody>
          <a:bodyPr/>
          <a:lstStyle/>
          <a:p>
            <a:pPr algn="l"/>
            <a:r>
              <a:rPr lang="en-GB" b="1" dirty="0">
                <a:solidFill>
                  <a:srgbClr val="0070C0"/>
                </a:solidFill>
              </a:rPr>
              <a:t>Pre Key Stage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9148" y="1171758"/>
            <a:ext cx="473102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</a:rPr>
              <a:t>Using the mathematics pre-key stage standards </a:t>
            </a:r>
            <a:endParaRPr lang="en-GB" b="1" dirty="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70C0"/>
                </a:solidFill>
                <a:latin typeface="ArialMT"/>
              </a:rPr>
              <a:t>The six standards in this framework contain a number of ‘pupil can’ statements. To judge that a pupil is working at a standard in mathematics, teachers need to have evidence which demonstrates that the pupil meets </a:t>
            </a:r>
            <a:r>
              <a:rPr lang="en-GB" sz="1600" b="1" dirty="0">
                <a:solidFill>
                  <a:srgbClr val="0070C0"/>
                </a:solidFill>
                <a:latin typeface="Arial" panose="020B0604020202020204" pitchFamily="34" charset="0"/>
              </a:rPr>
              <a:t>all </a:t>
            </a:r>
            <a:r>
              <a:rPr lang="en-GB" sz="1600" dirty="0">
                <a:solidFill>
                  <a:srgbClr val="0070C0"/>
                </a:solidFill>
                <a:latin typeface="ArialMT"/>
              </a:rPr>
              <a:t>of the statements within that standard. </a:t>
            </a:r>
          </a:p>
          <a:p>
            <a:endParaRPr lang="en-GB" sz="1600" dirty="0">
              <a:solidFill>
                <a:srgbClr val="0070C0"/>
              </a:solidFill>
              <a:latin typeface="Symbo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70C0"/>
                </a:solidFill>
                <a:latin typeface="ArialMT"/>
              </a:rPr>
              <a:t>As stated on page 3, teachers should assess each individual pupil based on their own method of communication, and disregard statements which a pupil is physically unable to access. </a:t>
            </a:r>
            <a:endParaRPr lang="en-GB" sz="1600" dirty="0">
              <a:solidFill>
                <a:srgbClr val="0070C0"/>
              </a:solidFill>
              <a:latin typeface="SymbolMT"/>
            </a:endParaRPr>
          </a:p>
          <a:p>
            <a:endParaRPr lang="en-GB" sz="1400" i="1" dirty="0">
              <a:solidFill>
                <a:srgbClr val="0070C0"/>
              </a:solidFill>
            </a:endParaRPr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74AA30D-4458-56D1-09A5-52AAC34E03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104" y="1171758"/>
            <a:ext cx="6355774" cy="508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962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5E972-6AD8-4527-B80B-A24BC6E04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2022 Key Stage 2: Paper 3 Reasoning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7E95B-D893-EB44-52F1-F13F3F101595}"/>
              </a:ext>
            </a:extLst>
          </p:cNvPr>
          <p:cNvSpPr txBox="1"/>
          <p:nvPr/>
        </p:nvSpPr>
        <p:spPr>
          <a:xfrm>
            <a:off x="3435650" y="6276696"/>
            <a:ext cx="73927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2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598D4EE7-9EE7-BD9E-5185-259793E18B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685" y="1142999"/>
            <a:ext cx="3998932" cy="5133697"/>
          </a:xfrm>
          <a:prstGeom prst="rect">
            <a:avLst/>
          </a:prstGeom>
        </p:spPr>
      </p:pic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B4F983A-DA35-ADD0-9907-6D8D538405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67" y="1417638"/>
            <a:ext cx="5788733" cy="221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8881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5E972-6AD8-4527-B80B-A24BC6E04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2022 Key Stage 2: Paper 3 Reasoning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7E95B-D893-EB44-52F1-F13F3F101595}"/>
              </a:ext>
            </a:extLst>
          </p:cNvPr>
          <p:cNvSpPr txBox="1"/>
          <p:nvPr/>
        </p:nvSpPr>
        <p:spPr>
          <a:xfrm>
            <a:off x="3435650" y="6276696"/>
            <a:ext cx="73927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2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223EFE4A-7A8D-1021-E928-133FA420C9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8" y="1758950"/>
            <a:ext cx="5456221" cy="1484312"/>
          </a:xfrm>
          <a:prstGeom prst="rect">
            <a:avLst/>
          </a:prstGeom>
        </p:spPr>
      </p:pic>
      <p:pic>
        <p:nvPicPr>
          <p:cNvPr id="9" name="Picture 8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67CC45FE-069F-00EF-2A77-4F30EADA77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659" y="1565929"/>
            <a:ext cx="6175168" cy="2534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5338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5E972-6AD8-4527-B80B-A24BC6E04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2022 Key Stage 2: Paper 3 Reasoning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7E95B-D893-EB44-52F1-F13F3F101595}"/>
              </a:ext>
            </a:extLst>
          </p:cNvPr>
          <p:cNvSpPr txBox="1"/>
          <p:nvPr/>
        </p:nvSpPr>
        <p:spPr>
          <a:xfrm>
            <a:off x="3435650" y="6276696"/>
            <a:ext cx="73927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2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A8DD8635-F5AC-2446-F097-71B102BB2E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1417638"/>
            <a:ext cx="5113534" cy="4468812"/>
          </a:xfrm>
          <a:prstGeom prst="rect">
            <a:avLst/>
          </a:prstGeom>
        </p:spPr>
      </p:pic>
      <p:pic>
        <p:nvPicPr>
          <p:cNvPr id="8" name="Picture 7" descr="Table&#10;&#10;Description automatically generated">
            <a:extLst>
              <a:ext uri="{FF2B5EF4-FFF2-40B4-BE49-F238E27FC236}">
                <a16:creationId xmlns:a16="http://schemas.microsoft.com/office/drawing/2014/main" id="{155985D7-45C7-D320-A76F-1256C81F6F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082" y="1417637"/>
            <a:ext cx="4646934" cy="4663935"/>
          </a:xfrm>
          <a:prstGeom prst="rect">
            <a:avLst/>
          </a:prstGeom>
        </p:spPr>
      </p:pic>
      <p:sp>
        <p:nvSpPr>
          <p:cNvPr id="10" name="5-point Star 9">
            <a:extLst>
              <a:ext uri="{FF2B5EF4-FFF2-40B4-BE49-F238E27FC236}">
                <a16:creationId xmlns:a16="http://schemas.microsoft.com/office/drawing/2014/main" id="{01B521A1-20B1-A3CA-11C1-35CD139AB35E}"/>
              </a:ext>
            </a:extLst>
          </p:cNvPr>
          <p:cNvSpPr/>
          <p:nvPr/>
        </p:nvSpPr>
        <p:spPr>
          <a:xfrm>
            <a:off x="6224589" y="1914526"/>
            <a:ext cx="733424" cy="660400"/>
          </a:xfrm>
          <a:prstGeom prst="star5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8247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5E972-6AD8-4527-B80B-A24BC6E04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2022 Key Stage 2: Paper 3 Reasoning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7E95B-D893-EB44-52F1-F13F3F101595}"/>
              </a:ext>
            </a:extLst>
          </p:cNvPr>
          <p:cNvSpPr txBox="1"/>
          <p:nvPr/>
        </p:nvSpPr>
        <p:spPr>
          <a:xfrm>
            <a:off x="3435650" y="6276696"/>
            <a:ext cx="73927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2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D43C7CF1-637A-4FD4-C57A-9D4C3C441C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56" y="1164431"/>
            <a:ext cx="4388407" cy="4857641"/>
          </a:xfrm>
          <a:prstGeom prst="rect">
            <a:avLst/>
          </a:prstGeom>
        </p:spPr>
      </p:pic>
      <p:pic>
        <p:nvPicPr>
          <p:cNvPr id="9" name="Picture 8" descr="Text&#10;&#10;Description automatically generated with low confidence">
            <a:extLst>
              <a:ext uri="{FF2B5EF4-FFF2-40B4-BE49-F238E27FC236}">
                <a16:creationId xmlns:a16="http://schemas.microsoft.com/office/drawing/2014/main" id="{3149FAF0-52F7-4C55-0E04-330225CDB2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918" y="1164431"/>
            <a:ext cx="5303549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1758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5E972-6AD8-4527-B80B-A24BC6E04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818" y="0"/>
            <a:ext cx="8174567" cy="1143000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2022 Key Stage 2: Paper 3 Reasoning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7E95B-D893-EB44-52F1-F13F3F101595}"/>
              </a:ext>
            </a:extLst>
          </p:cNvPr>
          <p:cNvSpPr txBox="1"/>
          <p:nvPr/>
        </p:nvSpPr>
        <p:spPr>
          <a:xfrm>
            <a:off x="3435650" y="6276696"/>
            <a:ext cx="73927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2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A1C1FC97-91A3-8CD8-1942-A0342A097A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1417638"/>
            <a:ext cx="5279156" cy="3800474"/>
          </a:xfrm>
          <a:prstGeom prst="rect">
            <a:avLst/>
          </a:prstGeom>
        </p:spPr>
      </p:pic>
      <p:pic>
        <p:nvPicPr>
          <p:cNvPr id="8" name="Picture 7" descr="Table&#10;&#10;Description automatically generated">
            <a:extLst>
              <a:ext uri="{FF2B5EF4-FFF2-40B4-BE49-F238E27FC236}">
                <a16:creationId xmlns:a16="http://schemas.microsoft.com/office/drawing/2014/main" id="{C535CEEF-2D5E-F989-832D-12EA60992D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399" y="939480"/>
            <a:ext cx="4219575" cy="5313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798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5E972-6AD8-4527-B80B-A24BC6E04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818" y="0"/>
            <a:ext cx="8174567" cy="1143000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2022 Key Stage 2: Paper 3 Reasoning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7E95B-D893-EB44-52F1-F13F3F101595}"/>
              </a:ext>
            </a:extLst>
          </p:cNvPr>
          <p:cNvSpPr txBox="1"/>
          <p:nvPr/>
        </p:nvSpPr>
        <p:spPr>
          <a:xfrm>
            <a:off x="3435650" y="6276696"/>
            <a:ext cx="73927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2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5B8B8539-D50A-0341-A3C8-BB59E802CB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167" y="1161771"/>
            <a:ext cx="5711666" cy="51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255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ED2902F-F644-65C7-0D29-187870580F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918" y="0"/>
            <a:ext cx="4602625" cy="5883965"/>
          </a:xfrm>
          <a:prstGeom prst="rect">
            <a:avLst/>
          </a:prstGeom>
        </p:spPr>
      </p:pic>
      <p:pic>
        <p:nvPicPr>
          <p:cNvPr id="6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ACE62649-6676-7593-3D07-96ECECB018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88235"/>
            <a:ext cx="4450701" cy="628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072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85DDB9-F21F-41E9-BC65-E0742EB7AEE6}"/>
              </a:ext>
            </a:extLst>
          </p:cNvPr>
          <p:cNvSpPr txBox="1"/>
          <p:nvPr/>
        </p:nvSpPr>
        <p:spPr>
          <a:xfrm>
            <a:off x="342900" y="3570149"/>
            <a:ext cx="31967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0000"/>
                </a:solidFill>
                <a:hlinkClick r:id="rId2"/>
              </a:rPr>
              <a:t>https://www.gov.uk/government/publications/key-stage-2-tests-2022-mathematics-test-materials</a:t>
            </a:r>
            <a:r>
              <a:rPr lang="en-GB" sz="1400" dirty="0">
                <a:solidFill>
                  <a:srgbClr val="FF0000"/>
                </a:solidFill>
              </a:rPr>
              <a:t> </a:t>
            </a:r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353E3A-E06D-422D-810A-69B98532109B}"/>
              </a:ext>
            </a:extLst>
          </p:cNvPr>
          <p:cNvSpPr txBox="1"/>
          <p:nvPr/>
        </p:nvSpPr>
        <p:spPr>
          <a:xfrm>
            <a:off x="179615" y="742950"/>
            <a:ext cx="38811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Key Stage 2 Mathematics</a:t>
            </a:r>
          </a:p>
          <a:p>
            <a:r>
              <a:rPr lang="en-GB" sz="2400" b="1" dirty="0">
                <a:solidFill>
                  <a:srgbClr val="0070C0"/>
                </a:solidFill>
              </a:rPr>
              <a:t>Mark Scheme</a:t>
            </a:r>
          </a:p>
        </p:txBody>
      </p:sp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8D04F0ED-9BCE-B950-1662-18E42A1F92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900" y="0"/>
            <a:ext cx="50044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581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5353E3A-E06D-422D-810A-69B98532109B}"/>
              </a:ext>
            </a:extLst>
          </p:cNvPr>
          <p:cNvSpPr txBox="1"/>
          <p:nvPr/>
        </p:nvSpPr>
        <p:spPr>
          <a:xfrm>
            <a:off x="608239" y="528637"/>
            <a:ext cx="8450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Key Stage 2 Mathematics SATs Papers comparison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F7E685-0430-A8D6-DA64-EAC9E20417DE}"/>
              </a:ext>
            </a:extLst>
          </p:cNvPr>
          <p:cNvSpPr txBox="1"/>
          <p:nvPr/>
        </p:nvSpPr>
        <p:spPr>
          <a:xfrm>
            <a:off x="3407569" y="5791884"/>
            <a:ext cx="62150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https://thirdspacelearning.com/blog/ks2-sats-papers-2022-maths-question-breakdown/</a:t>
            </a:r>
            <a:r>
              <a:rPr lang="en-US" dirty="0"/>
              <a:t> </a:t>
            </a:r>
          </a:p>
        </p:txBody>
      </p:sp>
      <p:pic>
        <p:nvPicPr>
          <p:cNvPr id="8" name="Picture 7" descr="Table&#10;&#10;Description automatically generated">
            <a:extLst>
              <a:ext uri="{FF2B5EF4-FFF2-40B4-BE49-F238E27FC236}">
                <a16:creationId xmlns:a16="http://schemas.microsoft.com/office/drawing/2014/main" id="{761247B3-0FC6-12FD-7546-0775713C2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99" y="1428750"/>
            <a:ext cx="8768461" cy="358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811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97B6E3C-9C6F-48B9-B1F8-99F394DAF539}"/>
              </a:ext>
            </a:extLst>
          </p:cNvPr>
          <p:cNvSpPr/>
          <p:nvPr/>
        </p:nvSpPr>
        <p:spPr>
          <a:xfrm>
            <a:off x="3298178" y="6202858"/>
            <a:ext cx="72935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hlinkClick r:id="rId2"/>
              </a:rPr>
              <a:t>https://www.gov.uk/government/publications/key-stage-2-tests-2022-mathematics-test-materials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Picture 4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826FF5CD-CEDF-0691-10AE-E71DFD5D9D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15" y="237153"/>
            <a:ext cx="77343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022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69E9522-3A0E-418F-95F8-0F8AECBF3F73}"/>
              </a:ext>
            </a:extLst>
          </p:cNvPr>
          <p:cNvSpPr txBox="1"/>
          <p:nvPr/>
        </p:nvSpPr>
        <p:spPr>
          <a:xfrm>
            <a:off x="302080" y="777816"/>
            <a:ext cx="518363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0000"/>
                </a:solidFill>
                <a:hlinkClick r:id="rId2"/>
              </a:rPr>
              <a:t>https://www.gov.uk/government/publications/key-stage-2-tests-2022-mathematics-test-materials</a:t>
            </a:r>
            <a:r>
              <a:rPr lang="en-GB" sz="1400" dirty="0">
                <a:solidFill>
                  <a:srgbClr val="FF0000"/>
                </a:solidFill>
              </a:rPr>
              <a:t> </a:t>
            </a:r>
          </a:p>
          <a:p>
            <a:endParaRPr lang="en-GB" dirty="0"/>
          </a:p>
        </p:txBody>
      </p:sp>
      <p:pic>
        <p:nvPicPr>
          <p:cNvPr id="12" name="Picture 11" descr="Table&#10;&#10;Description automatically generated">
            <a:extLst>
              <a:ext uri="{FF2B5EF4-FFF2-40B4-BE49-F238E27FC236}">
                <a16:creationId xmlns:a16="http://schemas.microsoft.com/office/drawing/2014/main" id="{9759CD76-4AC5-2FE9-CE81-205F6A25CE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6933" r="65731"/>
          <a:stretch/>
        </p:blipFill>
        <p:spPr>
          <a:xfrm>
            <a:off x="5518922" y="639289"/>
            <a:ext cx="1650848" cy="614381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6F3B32E-2BF9-A120-38AE-E72DB6CBAAE5}"/>
              </a:ext>
            </a:extLst>
          </p:cNvPr>
          <p:cNvSpPr txBox="1"/>
          <p:nvPr/>
        </p:nvSpPr>
        <p:spPr>
          <a:xfrm>
            <a:off x="302080" y="4557741"/>
            <a:ext cx="49438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https://thirdspacelearning.com/blog/ks2-sats-papers-2022-maths-question-breakdown/</a:t>
            </a:r>
            <a:r>
              <a:rPr lang="en-US" dirty="0"/>
              <a:t> </a:t>
            </a:r>
          </a:p>
        </p:txBody>
      </p:sp>
      <p:pic>
        <p:nvPicPr>
          <p:cNvPr id="15" name="Picture 14" descr="Chart, line chart&#10;&#10;Description automatically generated">
            <a:extLst>
              <a:ext uri="{FF2B5EF4-FFF2-40B4-BE49-F238E27FC236}">
                <a16:creationId xmlns:a16="http://schemas.microsoft.com/office/drawing/2014/main" id="{519F5B12-7E4F-FE14-E777-2B66B60E01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1" y="1653928"/>
            <a:ext cx="5380450" cy="2747277"/>
          </a:xfrm>
          <a:prstGeom prst="rect">
            <a:avLst/>
          </a:prstGeom>
        </p:spPr>
      </p:pic>
      <p:graphicFrame>
        <p:nvGraphicFramePr>
          <p:cNvPr id="16" name="Table 16">
            <a:extLst>
              <a:ext uri="{FF2B5EF4-FFF2-40B4-BE49-F238E27FC236}">
                <a16:creationId xmlns:a16="http://schemas.microsoft.com/office/drawing/2014/main" id="{36BE2FEF-ADAE-B23F-A492-47F5549E13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6498786"/>
              </p:ext>
            </p:extLst>
          </p:nvPr>
        </p:nvGraphicFramePr>
        <p:xfrm>
          <a:off x="7563776" y="1629435"/>
          <a:ext cx="4375200" cy="2771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9200">
                  <a:extLst>
                    <a:ext uri="{9D8B030D-6E8A-4147-A177-3AD203B41FA5}">
                      <a16:colId xmlns:a16="http://schemas.microsoft.com/office/drawing/2014/main" val="2235912189"/>
                    </a:ext>
                  </a:extLst>
                </a:gridCol>
                <a:gridCol w="729200">
                  <a:extLst>
                    <a:ext uri="{9D8B030D-6E8A-4147-A177-3AD203B41FA5}">
                      <a16:colId xmlns:a16="http://schemas.microsoft.com/office/drawing/2014/main" val="3137149555"/>
                    </a:ext>
                  </a:extLst>
                </a:gridCol>
                <a:gridCol w="729200">
                  <a:extLst>
                    <a:ext uri="{9D8B030D-6E8A-4147-A177-3AD203B41FA5}">
                      <a16:colId xmlns:a16="http://schemas.microsoft.com/office/drawing/2014/main" val="2104932451"/>
                    </a:ext>
                  </a:extLst>
                </a:gridCol>
                <a:gridCol w="729200">
                  <a:extLst>
                    <a:ext uri="{9D8B030D-6E8A-4147-A177-3AD203B41FA5}">
                      <a16:colId xmlns:a16="http://schemas.microsoft.com/office/drawing/2014/main" val="3591947899"/>
                    </a:ext>
                  </a:extLst>
                </a:gridCol>
                <a:gridCol w="729200">
                  <a:extLst>
                    <a:ext uri="{9D8B030D-6E8A-4147-A177-3AD203B41FA5}">
                      <a16:colId xmlns:a16="http://schemas.microsoft.com/office/drawing/2014/main" val="4221783388"/>
                    </a:ext>
                  </a:extLst>
                </a:gridCol>
                <a:gridCol w="729200">
                  <a:extLst>
                    <a:ext uri="{9D8B030D-6E8A-4147-A177-3AD203B41FA5}">
                      <a16:colId xmlns:a16="http://schemas.microsoft.com/office/drawing/2014/main" val="2081201211"/>
                    </a:ext>
                  </a:extLst>
                </a:gridCol>
              </a:tblGrid>
              <a:tr h="55435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3794826"/>
                  </a:ext>
                </a:extLst>
              </a:tr>
              <a:tr h="554354">
                <a:tc>
                  <a:txBody>
                    <a:bodyPr/>
                    <a:lstStyle/>
                    <a:p>
                      <a:r>
                        <a:rPr lang="en-US" dirty="0"/>
                        <a:t>Y3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7069448"/>
                  </a:ext>
                </a:extLst>
              </a:tr>
              <a:tr h="554354">
                <a:tc>
                  <a:txBody>
                    <a:bodyPr/>
                    <a:lstStyle/>
                    <a:p>
                      <a:r>
                        <a:rPr lang="en-US" dirty="0"/>
                        <a:t>Y4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4925625"/>
                  </a:ext>
                </a:extLst>
              </a:tr>
              <a:tr h="554354">
                <a:tc>
                  <a:txBody>
                    <a:bodyPr/>
                    <a:lstStyle/>
                    <a:p>
                      <a:r>
                        <a:rPr lang="en-US" dirty="0"/>
                        <a:t>Y5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3097590"/>
                  </a:ext>
                </a:extLst>
              </a:tr>
              <a:tr h="554354">
                <a:tc>
                  <a:txBody>
                    <a:bodyPr/>
                    <a:lstStyle/>
                    <a:p>
                      <a:r>
                        <a:rPr lang="en-US" dirty="0"/>
                        <a:t>Y6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81191388"/>
                  </a:ext>
                </a:extLst>
              </a:tr>
            </a:tbl>
          </a:graphicData>
        </a:graphic>
      </p:graphicFrame>
      <p:pic>
        <p:nvPicPr>
          <p:cNvPr id="20" name="Picture 19">
            <a:extLst>
              <a:ext uri="{FF2B5EF4-FFF2-40B4-BE49-F238E27FC236}">
                <a16:creationId xmlns:a16="http://schemas.microsoft.com/office/drawing/2014/main" id="{AA000AFF-B541-CECE-79A5-7584721B05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901"/>
            <a:ext cx="7811130" cy="56438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BBD840B-CB0B-9831-5A0B-8493E629CA80}"/>
              </a:ext>
            </a:extLst>
          </p:cNvPr>
          <p:cNvSpPr txBox="1"/>
          <p:nvPr/>
        </p:nvSpPr>
        <p:spPr>
          <a:xfrm>
            <a:off x="7644384" y="1177925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Arithmetic paper (36Qs)</a:t>
            </a:r>
          </a:p>
        </p:txBody>
      </p:sp>
    </p:spTree>
    <p:extLst>
      <p:ext uri="{BB962C8B-B14F-4D97-AF65-F5344CB8AC3E}">
        <p14:creationId xmlns:p14="http://schemas.microsoft.com/office/powerpoint/2010/main" val="3400050868"/>
      </p:ext>
    </p:extLst>
  </p:cSld>
  <p:clrMapOvr>
    <a:masterClrMapping/>
  </p:clrMapOvr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731</TotalTime>
  <Words>1300</Words>
  <Application>Microsoft Office PowerPoint</Application>
  <PresentationFormat>Widescreen</PresentationFormat>
  <Paragraphs>232</Paragraphs>
  <Slides>45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0" baseType="lpstr">
      <vt:lpstr>Arial</vt:lpstr>
      <vt:lpstr>ArialMT</vt:lpstr>
      <vt:lpstr>Calibri</vt:lpstr>
      <vt:lpstr>SymbolMT</vt:lpstr>
      <vt:lpstr>3_HIAS PowerPoint template</vt:lpstr>
      <vt:lpstr>2022 Key Stage 2 SATs Mathematics</vt:lpstr>
      <vt:lpstr>PowerPoint Presentation</vt:lpstr>
      <vt:lpstr>PowerPoint Presentation</vt:lpstr>
      <vt:lpstr>Pre Key Stage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Key Stage 2 Arithmetic Paper 2022 Q1- 17</vt:lpstr>
      <vt:lpstr>Key Stage 2 Arithmetic Paper 2022 Q18 - 32</vt:lpstr>
      <vt:lpstr>Key Stage 2 Arithmetic Paper 2022 Q33 - 36</vt:lpstr>
      <vt:lpstr>2022: KS2 Arithmetic Paper Addition and subtraction</vt:lpstr>
      <vt:lpstr>2022: KS2 Arithmetic Paper Multiplication and Division</vt:lpstr>
      <vt:lpstr>2022: KS2 Arithmetic Paper Fractions and Percentages </vt:lpstr>
      <vt:lpstr>Year 3 and 4 questions: Arithmetic Paper 2022 Q:1, 2, 3, 4, 5, 6, 7, 8, 9, 11, 12, 13, 15</vt:lpstr>
      <vt:lpstr>PowerPoint Presentation</vt:lpstr>
      <vt:lpstr>PowerPoint Presentation</vt:lpstr>
      <vt:lpstr>2022 Key Stage 2: Paper 2 Reasoning</vt:lpstr>
      <vt:lpstr>2022 Key Stage 2: Paper 2 Reasoning</vt:lpstr>
      <vt:lpstr>2022 Key Stage 2: Paper 2 Reasoning</vt:lpstr>
      <vt:lpstr>2022 Key Stage 2: Paper 2 Reasoning</vt:lpstr>
      <vt:lpstr>2022 Key Stage 2: Paper 2 Reasoning</vt:lpstr>
      <vt:lpstr>2022 Key Stage 2: Paper 2 Reasoning</vt:lpstr>
      <vt:lpstr>2022 Key Stage 2: Paper 2 Reasoning</vt:lpstr>
      <vt:lpstr>2022 Key Stage 2: Paper 2 Reasoning</vt:lpstr>
      <vt:lpstr>2022 Key Stage 2: Paper 2 Reasoning</vt:lpstr>
      <vt:lpstr>2022 Key Stage 2: Paper 2 Reasoning</vt:lpstr>
      <vt:lpstr>2022 Key Stage 2: Paper 2 Reasoning</vt:lpstr>
      <vt:lpstr>2022 Key Stage 2: Paper 2 Reasoning</vt:lpstr>
      <vt:lpstr>2022 Key Stage 2: Paper 2 Reasoning</vt:lpstr>
      <vt:lpstr>PowerPoint Presentation</vt:lpstr>
      <vt:lpstr>2022 Key Stage 2: Paper 3 Reasoning</vt:lpstr>
      <vt:lpstr>2022 Key Stage 2: Paper 3 Reasoning</vt:lpstr>
      <vt:lpstr>2022 Key Stage 2: Paper 3 Reasoning</vt:lpstr>
      <vt:lpstr>2022 Key Stage 2: Paper 3 Reasoning</vt:lpstr>
      <vt:lpstr>2022 Key Stage 2: Paper 3 Reasoning</vt:lpstr>
      <vt:lpstr>2022 Key Stage 2: Paper 3 Reasoning</vt:lpstr>
      <vt:lpstr>2022 Key Stage 2: Paper 3 Reasoning</vt:lpstr>
      <vt:lpstr>2022 Key Stage 2: Paper 3 Reasoning</vt:lpstr>
      <vt:lpstr>2022 Key Stage 2: Paper 3 Reasoning</vt:lpstr>
      <vt:lpstr>2022 Key Stage 2: Paper 3 Reasoning</vt:lpstr>
      <vt:lpstr>2022 Key Stage 2: Paper 3 Reasoning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 Key Stage 2 SATs Mathematics</dc:title>
  <dc:creator>Clifft, Jacqui</dc:creator>
  <cp:lastModifiedBy>Farrage, Nicola</cp:lastModifiedBy>
  <cp:revision>114</cp:revision>
  <cp:lastPrinted>2019-06-03T08:45:33Z</cp:lastPrinted>
  <dcterms:created xsi:type="dcterms:W3CDTF">2019-06-02T06:42:53Z</dcterms:created>
  <dcterms:modified xsi:type="dcterms:W3CDTF">2022-07-01T15:34:53Z</dcterms:modified>
</cp:coreProperties>
</file>