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57" r:id="rId2"/>
    <p:sldId id="304" r:id="rId3"/>
    <p:sldId id="313" r:id="rId4"/>
    <p:sldId id="261" r:id="rId5"/>
    <p:sldId id="262" r:id="rId6"/>
    <p:sldId id="308" r:id="rId7"/>
    <p:sldId id="407" r:id="rId8"/>
    <p:sldId id="377" r:id="rId9"/>
    <p:sldId id="309" r:id="rId10"/>
    <p:sldId id="310" r:id="rId11"/>
    <p:sldId id="380" r:id="rId12"/>
    <p:sldId id="305" r:id="rId13"/>
    <p:sldId id="381" r:id="rId14"/>
    <p:sldId id="382" r:id="rId15"/>
    <p:sldId id="315" r:id="rId16"/>
    <p:sldId id="316" r:id="rId17"/>
    <p:sldId id="317" r:id="rId18"/>
    <p:sldId id="375" r:id="rId19"/>
    <p:sldId id="378" r:id="rId20"/>
    <p:sldId id="358" r:id="rId21"/>
    <p:sldId id="321" r:id="rId22"/>
    <p:sldId id="383" r:id="rId23"/>
    <p:sldId id="384" r:id="rId24"/>
    <p:sldId id="385" r:id="rId25"/>
    <p:sldId id="386" r:id="rId26"/>
    <p:sldId id="387" r:id="rId27"/>
    <p:sldId id="389" r:id="rId28"/>
    <p:sldId id="390" r:id="rId29"/>
    <p:sldId id="391" r:id="rId30"/>
    <p:sldId id="392" r:id="rId31"/>
    <p:sldId id="393" r:id="rId32"/>
    <p:sldId id="394" r:id="rId33"/>
    <p:sldId id="395" r:id="rId34"/>
    <p:sldId id="396" r:id="rId35"/>
    <p:sldId id="373" r:id="rId36"/>
    <p:sldId id="397" r:id="rId37"/>
    <p:sldId id="398" r:id="rId38"/>
    <p:sldId id="399" r:id="rId39"/>
    <p:sldId id="400" r:id="rId40"/>
    <p:sldId id="402" r:id="rId41"/>
    <p:sldId id="401" r:id="rId42"/>
    <p:sldId id="403" r:id="rId43"/>
    <p:sldId id="404" r:id="rId44"/>
    <p:sldId id="405" r:id="rId45"/>
    <p:sldId id="406" r:id="rId46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143" autoAdjust="0"/>
    <p:restoredTop sz="87500" autoAdjust="0"/>
  </p:normalViewPr>
  <p:slideViewPr>
    <p:cSldViewPr snapToGrid="0">
      <p:cViewPr varScale="1">
        <p:scale>
          <a:sx n="44" d="100"/>
          <a:sy n="44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68"/>
    </p:cViewPr>
  </p:sorterViewPr>
  <p:notesViewPr>
    <p:cSldViewPr snapToGrid="0">
      <p:cViewPr varScale="1">
        <p:scale>
          <a:sx n="64" d="100"/>
          <a:sy n="64" d="100"/>
        </p:scale>
        <p:origin x="240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00177A-3E05-470B-BC7B-F7A53FFEA9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Key Stage 2 SATs 2019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7CBB7D-E936-48DB-AD11-7CD159B008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F36D1-9953-431D-A9D1-856231F59512}" type="datetimeFigureOut">
              <a:rPr lang="en-GB" smtClean="0"/>
              <a:t>01/07/2022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4A04C-D04A-4A71-9BE9-497612CDA1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64983-F652-4166-8133-A4A99B8BBA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F5C61-5ACA-48B6-A257-49C45A6AF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8291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Key Stage 2 SATs 2019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6C97A-4788-4F6E-8669-B337EE080FF0}" type="datetimeFigureOut">
              <a:rPr lang="en-GB" smtClean="0"/>
              <a:t>01/07/2022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A550E-B6C0-4DC0-ABFC-EECACA0192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062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 in order of the test top to bottom, left to right..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990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184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626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689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092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207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76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836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203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567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5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 in order of the test top to bottom, left to right..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052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390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 in order of the test top to bottom, left to right..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069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Questions in order of the test top to bottom, left to right..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8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Questions in order of the test top to bottom, left to right..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859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Questions in order of the test top to bottom, left to right..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16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 in order of the test top to bottom, left to right..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755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662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86362"/>
            <a:ext cx="5486400" cy="391611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A550E-B6C0-4DC0-ABFC-EECACA0192D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577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38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697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200996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70080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56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49079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49079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95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77440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 baseline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774405"/>
          </a:xfrm>
        </p:spPr>
        <p:txBody>
          <a:bodyPr/>
          <a:lstStyle>
            <a:lvl1pPr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171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45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6053138"/>
            <a:ext cx="254846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9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434" y="188913"/>
            <a:ext cx="311996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6053138"/>
            <a:ext cx="254846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84785"/>
            <a:ext cx="6815667" cy="4464496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84785"/>
            <a:ext cx="4011084" cy="446260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06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434" y="188913"/>
            <a:ext cx="311996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6053138"/>
            <a:ext cx="254846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003" y="4800600"/>
            <a:ext cx="7315200" cy="566738"/>
          </a:xfrm>
        </p:spPr>
        <p:txBody>
          <a:bodyPr anchor="b"/>
          <a:lstStyle>
            <a:lvl1pPr algn="l">
              <a:defRPr sz="2000" b="1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03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5003" y="5367338"/>
            <a:ext cx="7315200" cy="509934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63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81745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07" b="43192"/>
          <a:stretch>
            <a:fillRect/>
          </a:stretch>
        </p:blipFill>
        <p:spPr bwMode="auto">
          <a:xfrm>
            <a:off x="9914468" y="4652964"/>
            <a:ext cx="251883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6053138"/>
            <a:ext cx="254846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967" y="260350"/>
            <a:ext cx="2641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8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hyperlink" Target="https://www.gov.uk/government/publications/key-stage-2-tests-2022-mathematics-test-materials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hyperlink" Target="https://www.gov.uk/government/publications/key-stage-2-tests-2022-mathematics-test-materials" TargetMode="Externa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1.png"/><Relationship Id="rId18" Type="http://schemas.openxmlformats.org/officeDocument/2006/relationships/hyperlink" Target="https://www.gov.uk/government/publications/key-stage-2-tests-2022-mathematics-test-materials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12" Type="http://schemas.openxmlformats.org/officeDocument/2006/relationships/image" Target="../media/image50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57.png"/><Relationship Id="rId10" Type="http://schemas.openxmlformats.org/officeDocument/2006/relationships/image" Target="../media/image46.png"/><Relationship Id="rId4" Type="http://schemas.openxmlformats.org/officeDocument/2006/relationships/image" Target="../media/image28.png"/><Relationship Id="rId9" Type="http://schemas.openxmlformats.org/officeDocument/2006/relationships/image" Target="../media/image43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18" Type="http://schemas.openxmlformats.org/officeDocument/2006/relationships/image" Target="../media/image60.png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12" Type="http://schemas.openxmlformats.org/officeDocument/2006/relationships/image" Target="../media/image32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20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3.png"/><Relationship Id="rId15" Type="http://schemas.openxmlformats.org/officeDocument/2006/relationships/image" Target="../media/image48.png"/><Relationship Id="rId10" Type="http://schemas.openxmlformats.org/officeDocument/2006/relationships/image" Target="../media/image41.png"/><Relationship Id="rId19" Type="http://schemas.openxmlformats.org/officeDocument/2006/relationships/image" Target="../media/image61.png"/><Relationship Id="rId4" Type="http://schemas.openxmlformats.org/officeDocument/2006/relationships/image" Target="../media/image29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png"/><Relationship Id="rId3" Type="http://schemas.openxmlformats.org/officeDocument/2006/relationships/hyperlink" Target="https://www.gov.uk/government/publications/key-stage-2-tests-2022-mathematics-test-materials" TargetMode="External"/><Relationship Id="rId7" Type="http://schemas.openxmlformats.org/officeDocument/2006/relationships/image" Target="../media/image46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52.png"/><Relationship Id="rId5" Type="http://schemas.openxmlformats.org/officeDocument/2006/relationships/image" Target="../media/image61.png"/><Relationship Id="rId15" Type="http://schemas.openxmlformats.org/officeDocument/2006/relationships/image" Target="../media/image57.png"/><Relationship Id="rId10" Type="http://schemas.openxmlformats.org/officeDocument/2006/relationships/image" Target="../media/image50.png"/><Relationship Id="rId4" Type="http://schemas.openxmlformats.org/officeDocument/2006/relationships/image" Target="../media/image59.png"/><Relationship Id="rId9" Type="http://schemas.openxmlformats.org/officeDocument/2006/relationships/image" Target="../media/image48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3" Type="http://schemas.openxmlformats.org/officeDocument/2006/relationships/hyperlink" Target="https://www.gov.uk/government/publications/key-stage-2-tests-2022-mathematics-test-materials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uidance/scaled-scores-at-key-stage-2" TargetMode="External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irdspacelearning.com/blog/ks2-sats-papers-2022-maths-question-breakdown/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v.uk/government/publications/key-stage-2-tests-2022-mathematics-test-materials" TargetMode="Externa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v.uk/government/publications/pre-key-stage-2-standard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key-stage-2-tests-2022-mathematics-test-material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hyperlink" Target="https://thirdspacelearning.com/blog/ks2-sats-papers-2022-maths-question-breakdown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thirdspacelearning.com/blog/ks2-sats-papers-2022-maths-question-breakdown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gov.uk/government/publications/key-stage-2-tests-2022-mathematics-test-materi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thirdspacelearning.com/blog/ks2-sats-papers-2022-maths-question-breakdow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888" y="1099445"/>
            <a:ext cx="10363200" cy="1470025"/>
          </a:xfrm>
        </p:spPr>
        <p:txBody>
          <a:bodyPr/>
          <a:lstStyle/>
          <a:p>
            <a:r>
              <a:rPr lang="en-GB" sz="3600" b="1" dirty="0">
                <a:solidFill>
                  <a:srgbClr val="0070C0"/>
                </a:solidFill>
              </a:rPr>
              <a:t>2022 Key Stage 2 SATs</a:t>
            </a:r>
            <a:br>
              <a:rPr lang="en-GB" sz="3600" b="1" dirty="0">
                <a:solidFill>
                  <a:srgbClr val="0070C0"/>
                </a:solidFill>
              </a:rPr>
            </a:br>
            <a:r>
              <a:rPr lang="en-GB" sz="3600" b="1" dirty="0">
                <a:solidFill>
                  <a:srgbClr val="0070C0"/>
                </a:solidFill>
              </a:rPr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641" y="3766349"/>
            <a:ext cx="8534400" cy="1752600"/>
          </a:xfrm>
        </p:spPr>
        <p:txBody>
          <a:bodyPr/>
          <a:lstStyle/>
          <a:p>
            <a:pPr algn="l"/>
            <a:r>
              <a:rPr lang="en-GB" sz="2000" dirty="0"/>
              <a:t>Arithmetic Paper 1</a:t>
            </a:r>
          </a:p>
          <a:p>
            <a:pPr algn="l"/>
            <a:r>
              <a:rPr lang="en-GB" sz="2000" dirty="0"/>
              <a:t>Reasoning Paper 2</a:t>
            </a:r>
          </a:p>
          <a:p>
            <a:pPr algn="l"/>
            <a:r>
              <a:rPr lang="en-GB" sz="2000" dirty="0"/>
              <a:t>Reasoning Paper 3</a:t>
            </a:r>
          </a:p>
          <a:p>
            <a:pPr algn="l"/>
            <a:r>
              <a:rPr lang="en-GB" sz="2000" dirty="0"/>
              <a:t>Pre- Key Stage 2 Standards</a:t>
            </a:r>
          </a:p>
        </p:txBody>
      </p:sp>
      <p:pic>
        <p:nvPicPr>
          <p:cNvPr id="16" name="Picture 15" descr="A picture containing table&#10;&#10;Description automatically generated">
            <a:extLst>
              <a:ext uri="{FF2B5EF4-FFF2-40B4-BE49-F238E27FC236}">
                <a16:creationId xmlns:a16="http://schemas.microsoft.com/office/drawing/2014/main" id="{19A55DD7-24CF-1246-41BF-7EB41C4F0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524">
            <a:off x="9553674" y="1137958"/>
            <a:ext cx="2035970" cy="2609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1BAFE99-E95F-2614-F99F-F55D59CE5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97" y="2905536"/>
            <a:ext cx="2125181" cy="276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9A8ACA52-FFEA-C71B-41D7-86EF034AD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090">
            <a:off x="8866328" y="2287847"/>
            <a:ext cx="2174710" cy="2765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Table&#10;&#10;Description automatically generated with medium confidence">
            <a:extLst>
              <a:ext uri="{FF2B5EF4-FFF2-40B4-BE49-F238E27FC236}">
                <a16:creationId xmlns:a16="http://schemas.microsoft.com/office/drawing/2014/main" id="{40D0E628-2F83-40D4-05A4-6EECC38DF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32">
            <a:off x="8127575" y="3534770"/>
            <a:ext cx="2274629" cy="289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F33FBC-BFDF-25FA-664B-15B080240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5" y="236428"/>
            <a:ext cx="2406928" cy="3101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9172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42D4C5-1828-BCF0-FDD5-097C189CE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01"/>
            <a:ext cx="7811130" cy="564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6EE8CD-E2CF-571F-8EFC-C9BFBA5B631F}"/>
              </a:ext>
            </a:extLst>
          </p:cNvPr>
          <p:cNvSpPr txBox="1"/>
          <p:nvPr/>
        </p:nvSpPr>
        <p:spPr>
          <a:xfrm>
            <a:off x="0" y="639289"/>
            <a:ext cx="9400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A9D22EEC-7273-64D9-779B-266CE67C0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0" y="1285620"/>
            <a:ext cx="1355050" cy="4933091"/>
          </a:xfrm>
          <a:prstGeom prst="rect">
            <a:avLst/>
          </a:prstGeom>
        </p:spPr>
      </p:pic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92321A06-5C65-09D5-5D7B-20BBAA85A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50" y="1145540"/>
            <a:ext cx="4955532" cy="5155467"/>
          </a:xfrm>
          <a:prstGeom prst="rect">
            <a:avLst/>
          </a:prstGeom>
        </p:spPr>
      </p:pic>
      <p:pic>
        <p:nvPicPr>
          <p:cNvPr id="17" name="Picture 1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35A2E9E0-2CBC-1B54-F29A-B500C58A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01" y="1145540"/>
            <a:ext cx="4361592" cy="54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79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42D4C5-1828-BCF0-FDD5-097C189CE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01"/>
            <a:ext cx="7811130" cy="564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6EE8CD-E2CF-571F-8EFC-C9BFBA5B631F}"/>
              </a:ext>
            </a:extLst>
          </p:cNvPr>
          <p:cNvSpPr txBox="1"/>
          <p:nvPr/>
        </p:nvSpPr>
        <p:spPr>
          <a:xfrm>
            <a:off x="0" y="639289"/>
            <a:ext cx="9400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Picture 2" descr="Table, Word&#10;&#10;Description automatically generated">
            <a:extLst>
              <a:ext uri="{FF2B5EF4-FFF2-40B4-BE49-F238E27FC236}">
                <a16:creationId xmlns:a16="http://schemas.microsoft.com/office/drawing/2014/main" id="{5AB7325B-CED7-B2D7-ED9D-F9FEF0B07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90" y="1054685"/>
            <a:ext cx="4636054" cy="5340096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D311F94-2D30-0B64-448F-F7D4A71B6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92" y="1210719"/>
            <a:ext cx="5348559" cy="55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77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DE57-F2B9-4827-84FB-C7446BE0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Key Stage 2 Arithmetic Paper 2022</a:t>
            </a:r>
            <a:br>
              <a:rPr lang="en-GB" b="1" dirty="0">
                <a:solidFill>
                  <a:srgbClr val="0070C0"/>
                </a:solidFill>
              </a:rPr>
            </a:br>
            <a:r>
              <a:rPr lang="en-GB" b="1" dirty="0">
                <a:solidFill>
                  <a:srgbClr val="0070C0"/>
                </a:solidFill>
              </a:rPr>
              <a:t>Q1- 17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8FCD4C2-C920-4AA2-AA43-1F882F1B232F}"/>
              </a:ext>
            </a:extLst>
          </p:cNvPr>
          <p:cNvSpPr/>
          <p:nvPr/>
        </p:nvSpPr>
        <p:spPr>
          <a:xfrm>
            <a:off x="229644" y="1665383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B531D5C-EB36-4BFC-967A-EE0F44820377}"/>
              </a:ext>
            </a:extLst>
          </p:cNvPr>
          <p:cNvSpPr/>
          <p:nvPr/>
        </p:nvSpPr>
        <p:spPr>
          <a:xfrm>
            <a:off x="4156338" y="1647689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E5BD521-20CF-4106-8E50-A6A1E9A790A0}"/>
              </a:ext>
            </a:extLst>
          </p:cNvPr>
          <p:cNvSpPr/>
          <p:nvPr/>
        </p:nvSpPr>
        <p:spPr>
          <a:xfrm>
            <a:off x="7825650" y="1665382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A2620-3035-F20A-FECA-C5B78383D58F}"/>
              </a:ext>
            </a:extLst>
          </p:cNvPr>
          <p:cNvSpPr txBox="1"/>
          <p:nvPr/>
        </p:nvSpPr>
        <p:spPr>
          <a:xfrm>
            <a:off x="3255862" y="6295547"/>
            <a:ext cx="8174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FFA203D0-446F-2915-D465-6EAA69581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0" y="1442224"/>
            <a:ext cx="3225800" cy="647700"/>
          </a:xfrm>
          <a:prstGeom prst="rect">
            <a:avLst/>
          </a:prstGeom>
        </p:spPr>
      </p:pic>
      <p:pic>
        <p:nvPicPr>
          <p:cNvPr id="27" name="Picture 26" descr="Text&#10;&#10;Description automatically generated with medium confidence">
            <a:extLst>
              <a:ext uri="{FF2B5EF4-FFF2-40B4-BE49-F238E27FC236}">
                <a16:creationId xmlns:a16="http://schemas.microsoft.com/office/drawing/2014/main" id="{F756AF2F-21E3-9901-4EB1-CADF9FBED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0" y="2219325"/>
            <a:ext cx="2032000" cy="533400"/>
          </a:xfrm>
          <a:prstGeom prst="rect">
            <a:avLst/>
          </a:prstGeom>
        </p:spPr>
      </p:pic>
      <p:pic>
        <p:nvPicPr>
          <p:cNvPr id="29" name="Picture 28" descr="Shape, rectangle&#10;&#10;Description automatically generated">
            <a:extLst>
              <a:ext uri="{FF2B5EF4-FFF2-40B4-BE49-F238E27FC236}">
                <a16:creationId xmlns:a16="http://schemas.microsoft.com/office/drawing/2014/main" id="{FC4B87F5-3AB9-C063-2AF3-0BC329EBC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1" y="2847349"/>
            <a:ext cx="3530600" cy="673100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388BCEAF-F6EC-5654-7207-47983BDF1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1" y="3615073"/>
            <a:ext cx="2298700" cy="571500"/>
          </a:xfrm>
          <a:prstGeom prst="rect">
            <a:avLst/>
          </a:prstGeom>
        </p:spPr>
      </p:pic>
      <p:pic>
        <p:nvPicPr>
          <p:cNvPr id="33" name="Picture 32" descr="Shape, rectangle&#10;&#10;Description automatically generated">
            <a:extLst>
              <a:ext uri="{FF2B5EF4-FFF2-40B4-BE49-F238E27FC236}">
                <a16:creationId xmlns:a16="http://schemas.microsoft.com/office/drawing/2014/main" id="{A1F42098-0154-9F17-0BF9-CAE7F68D3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5" y="4277874"/>
            <a:ext cx="3606800" cy="736600"/>
          </a:xfrm>
          <a:prstGeom prst="rect">
            <a:avLst/>
          </a:prstGeom>
        </p:spPr>
      </p:pic>
      <p:pic>
        <p:nvPicPr>
          <p:cNvPr id="35" name="Picture 34" descr="A picture containing chart&#10;&#10;Description automatically generated">
            <a:extLst>
              <a:ext uri="{FF2B5EF4-FFF2-40B4-BE49-F238E27FC236}">
                <a16:creationId xmlns:a16="http://schemas.microsoft.com/office/drawing/2014/main" id="{2222E1CE-6F58-2158-52E2-6E771C13D0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0" y="5136376"/>
            <a:ext cx="2286000" cy="558800"/>
          </a:xfrm>
          <a:prstGeom prst="rect">
            <a:avLst/>
          </a:prstGeom>
        </p:spPr>
      </p:pic>
      <p:pic>
        <p:nvPicPr>
          <p:cNvPr id="37" name="Picture 36" descr="Shape, rectangle, square&#10;&#10;Description automatically generated">
            <a:extLst>
              <a:ext uri="{FF2B5EF4-FFF2-40B4-BE49-F238E27FC236}">
                <a16:creationId xmlns:a16="http://schemas.microsoft.com/office/drawing/2014/main" id="{53F692E5-89E3-D64C-1EB5-6DEE5C2582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50" y="1616900"/>
            <a:ext cx="3517900" cy="685800"/>
          </a:xfrm>
          <a:prstGeom prst="rect">
            <a:avLst/>
          </a:prstGeom>
        </p:spPr>
      </p:pic>
      <p:pic>
        <p:nvPicPr>
          <p:cNvPr id="39" name="Picture 38" descr="A picture containing logo&#10;&#10;Description automatically generated">
            <a:extLst>
              <a:ext uri="{FF2B5EF4-FFF2-40B4-BE49-F238E27FC236}">
                <a16:creationId xmlns:a16="http://schemas.microsoft.com/office/drawing/2014/main" id="{CC9B9549-5E60-D7D6-6C4D-F3139DADD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01" y="2381243"/>
            <a:ext cx="2159000" cy="609600"/>
          </a:xfrm>
          <a:prstGeom prst="rect">
            <a:avLst/>
          </a:prstGeom>
        </p:spPr>
      </p:pic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D4C4C8CF-996F-1D73-87F9-676F2BDB39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01" y="3098800"/>
            <a:ext cx="2628900" cy="660400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7C3D0FDB-F684-DC43-3227-8CF341D2C4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50" y="3829805"/>
            <a:ext cx="2400300" cy="584200"/>
          </a:xfrm>
          <a:prstGeom prst="rect">
            <a:avLst/>
          </a:prstGeom>
        </p:spPr>
      </p:pic>
      <p:pic>
        <p:nvPicPr>
          <p:cNvPr id="45" name="Picture 44" descr="Logo&#10;&#10;Description automatically generated with low confidence">
            <a:extLst>
              <a:ext uri="{FF2B5EF4-FFF2-40B4-BE49-F238E27FC236}">
                <a16:creationId xmlns:a16="http://schemas.microsoft.com/office/drawing/2014/main" id="{CB0564B1-1C91-D425-4D8B-CEF8FC3EE1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01" y="4541012"/>
            <a:ext cx="2082800" cy="635000"/>
          </a:xfrm>
          <a:prstGeom prst="rect">
            <a:avLst/>
          </a:prstGeom>
        </p:spPr>
      </p:pic>
      <p:pic>
        <p:nvPicPr>
          <p:cNvPr id="47" name="Picture 46" descr="A picture containing shape&#10;&#10;Description automatically generated">
            <a:extLst>
              <a:ext uri="{FF2B5EF4-FFF2-40B4-BE49-F238E27FC236}">
                <a16:creationId xmlns:a16="http://schemas.microsoft.com/office/drawing/2014/main" id="{B0DF0310-B7BE-89A4-B6E0-B1B34DDC33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51" y="5300928"/>
            <a:ext cx="2463800" cy="546100"/>
          </a:xfrm>
          <a:prstGeom prst="rect">
            <a:avLst/>
          </a:prstGeom>
        </p:spPr>
      </p:pic>
      <p:pic>
        <p:nvPicPr>
          <p:cNvPr id="49" name="Picture 48" descr="Logo, company name&#10;&#10;Description automatically generated">
            <a:extLst>
              <a:ext uri="{FF2B5EF4-FFF2-40B4-BE49-F238E27FC236}">
                <a16:creationId xmlns:a16="http://schemas.microsoft.com/office/drawing/2014/main" id="{C83F1E80-0D93-1CD0-9AEE-32A4A3AA3A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699" y="1567707"/>
            <a:ext cx="2184400" cy="596900"/>
          </a:xfrm>
          <a:prstGeom prst="rect">
            <a:avLst/>
          </a:prstGeom>
        </p:spPr>
      </p:pic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D2E1EDC0-A81D-7C66-EBA0-FF45E9A948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12" y="2348123"/>
            <a:ext cx="3073400" cy="495300"/>
          </a:xfrm>
          <a:prstGeom prst="rect">
            <a:avLst/>
          </a:prstGeom>
        </p:spPr>
      </p:pic>
      <p:pic>
        <p:nvPicPr>
          <p:cNvPr id="53" name="Picture 52" descr="Shape, rectangle&#10;&#10;Description automatically generated">
            <a:extLst>
              <a:ext uri="{FF2B5EF4-FFF2-40B4-BE49-F238E27FC236}">
                <a16:creationId xmlns:a16="http://schemas.microsoft.com/office/drawing/2014/main" id="{502F397C-7E93-3E27-BC33-82AB6D84DC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138" y="2992430"/>
            <a:ext cx="3479800" cy="698500"/>
          </a:xfrm>
          <a:prstGeom prst="rect">
            <a:avLst/>
          </a:prstGeom>
        </p:spPr>
      </p:pic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030CFB13-AF77-A8DA-D311-22BF1DCC2F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99" y="3864075"/>
            <a:ext cx="2171700" cy="571500"/>
          </a:xfrm>
          <a:prstGeom prst="rect">
            <a:avLst/>
          </a:prstGeom>
        </p:spPr>
      </p:pic>
      <p:pic>
        <p:nvPicPr>
          <p:cNvPr id="57" name="Picture 56" descr="A picture containing text, shoji, crossword puzzle, shrimp&#10;&#10;Description automatically generated">
            <a:extLst>
              <a:ext uri="{FF2B5EF4-FFF2-40B4-BE49-F238E27FC236}">
                <a16:creationId xmlns:a16="http://schemas.microsoft.com/office/drawing/2014/main" id="{B13D252F-EACA-1C05-73EE-3E7FDD0F4A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00" y="4597647"/>
            <a:ext cx="2336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2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DE57-F2B9-4827-84FB-C7446BE0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Key Stage 2 Arithmetic Paper 2022</a:t>
            </a:r>
            <a:br>
              <a:rPr lang="en-GB" b="1" dirty="0">
                <a:solidFill>
                  <a:srgbClr val="0070C0"/>
                </a:solidFill>
              </a:rPr>
            </a:br>
            <a:r>
              <a:rPr lang="en-GB" b="1" dirty="0">
                <a:solidFill>
                  <a:srgbClr val="0070C0"/>
                </a:solidFill>
              </a:rPr>
              <a:t>Q18 - 32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8FCD4C2-C920-4AA2-AA43-1F882F1B232F}"/>
              </a:ext>
            </a:extLst>
          </p:cNvPr>
          <p:cNvSpPr/>
          <p:nvPr/>
        </p:nvSpPr>
        <p:spPr>
          <a:xfrm>
            <a:off x="229644" y="1665383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B531D5C-EB36-4BFC-967A-EE0F44820377}"/>
              </a:ext>
            </a:extLst>
          </p:cNvPr>
          <p:cNvSpPr/>
          <p:nvPr/>
        </p:nvSpPr>
        <p:spPr>
          <a:xfrm>
            <a:off x="4156338" y="1647689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E5BD521-20CF-4106-8E50-A6A1E9A790A0}"/>
              </a:ext>
            </a:extLst>
          </p:cNvPr>
          <p:cNvSpPr/>
          <p:nvPr/>
        </p:nvSpPr>
        <p:spPr>
          <a:xfrm>
            <a:off x="7825650" y="1665382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A2620-3035-F20A-FECA-C5B78383D58F}"/>
              </a:ext>
            </a:extLst>
          </p:cNvPr>
          <p:cNvSpPr txBox="1"/>
          <p:nvPr/>
        </p:nvSpPr>
        <p:spPr>
          <a:xfrm>
            <a:off x="3255862" y="6295547"/>
            <a:ext cx="8174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EEA7AFD4-2BD9-108D-2B85-2AEEA43CF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6" y="1417638"/>
            <a:ext cx="1816100" cy="622300"/>
          </a:xfrm>
          <a:prstGeom prst="rect">
            <a:avLst/>
          </a:prstGeom>
        </p:spPr>
      </p:pic>
      <p:pic>
        <p:nvPicPr>
          <p:cNvPr id="6" name="Picture 5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B5B150AD-9319-CAF3-1250-3B280A9D4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255838"/>
            <a:ext cx="2692400" cy="927100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BE401A1-7DBE-BCDB-F114-A3EF2EDB36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2" y="3358578"/>
            <a:ext cx="2667000" cy="571500"/>
          </a:xfrm>
          <a:prstGeom prst="rect">
            <a:avLst/>
          </a:prstGeom>
        </p:spPr>
      </p:pic>
      <p:pic>
        <p:nvPicPr>
          <p:cNvPr id="11" name="Picture 10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42992BA6-3D85-0C44-2A74-5F27DD3DB7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4121021"/>
            <a:ext cx="2082800" cy="7112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35441399-B690-04F5-8C75-467563A29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82" y="5028481"/>
            <a:ext cx="2070100" cy="673100"/>
          </a:xfrm>
          <a:prstGeom prst="rect">
            <a:avLst/>
          </a:prstGeom>
        </p:spPr>
      </p:pic>
      <p:pic>
        <p:nvPicPr>
          <p:cNvPr id="17" name="Picture 16" descr="Chart&#10;&#10;Description automatically generated with low confidence">
            <a:extLst>
              <a:ext uri="{FF2B5EF4-FFF2-40B4-BE49-F238E27FC236}">
                <a16:creationId xmlns:a16="http://schemas.microsoft.com/office/drawing/2014/main" id="{18681E86-78CE-5849-A8A0-CC73FF21A4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84" y="2084388"/>
            <a:ext cx="1854200" cy="63500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44E49714-2802-CC67-4444-6D2E2911C3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38" y="1404938"/>
            <a:ext cx="2311400" cy="647700"/>
          </a:xfrm>
          <a:prstGeom prst="rect">
            <a:avLst/>
          </a:prstGeom>
        </p:spPr>
      </p:pic>
      <p:pic>
        <p:nvPicPr>
          <p:cNvPr id="21" name="Picture 20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DFBE02A4-548D-9F51-7DE7-3C2C33A34E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07" y="2804634"/>
            <a:ext cx="1892300" cy="660400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6B45B8CD-C237-7200-0316-63A2ABA0F9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38" y="3587178"/>
            <a:ext cx="2374900" cy="685800"/>
          </a:xfrm>
          <a:prstGeom prst="rect">
            <a:avLst/>
          </a:prstGeom>
        </p:spPr>
      </p:pic>
      <p:pic>
        <p:nvPicPr>
          <p:cNvPr id="28" name="Picture 27" descr="A picture containing circle&#10;&#10;Description automatically generated">
            <a:extLst>
              <a:ext uri="{FF2B5EF4-FFF2-40B4-BE49-F238E27FC236}">
                <a16:creationId xmlns:a16="http://schemas.microsoft.com/office/drawing/2014/main" id="{84D9E3D0-4EE7-BE35-D1CF-02F2A4BB96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69" y="4476621"/>
            <a:ext cx="2679700" cy="558800"/>
          </a:xfrm>
          <a:prstGeom prst="rect">
            <a:avLst/>
          </a:prstGeom>
        </p:spPr>
      </p:pic>
      <p:pic>
        <p:nvPicPr>
          <p:cNvPr id="32" name="Picture 31" descr="A picture containing logo&#10;&#10;Description automatically generated">
            <a:extLst>
              <a:ext uri="{FF2B5EF4-FFF2-40B4-BE49-F238E27FC236}">
                <a16:creationId xmlns:a16="http://schemas.microsoft.com/office/drawing/2014/main" id="{6AAD8952-030A-C58B-BB0E-AA6B95E207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69" y="5332075"/>
            <a:ext cx="2692400" cy="495300"/>
          </a:xfrm>
          <a:prstGeom prst="rect">
            <a:avLst/>
          </a:prstGeom>
        </p:spPr>
      </p:pic>
      <p:pic>
        <p:nvPicPr>
          <p:cNvPr id="40" name="Picture 39" descr="A picture containing shoji, crossword puzzle, dark&#10;&#10;Description automatically generated">
            <a:extLst>
              <a:ext uri="{FF2B5EF4-FFF2-40B4-BE49-F238E27FC236}">
                <a16:creationId xmlns:a16="http://schemas.microsoft.com/office/drawing/2014/main" id="{0005C9C4-CAE2-4641-CB94-FE9C6A0F02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83" y="1321308"/>
            <a:ext cx="2540000" cy="787400"/>
          </a:xfrm>
          <a:prstGeom prst="rect">
            <a:avLst/>
          </a:prstGeom>
        </p:spPr>
      </p:pic>
      <p:pic>
        <p:nvPicPr>
          <p:cNvPr id="44" name="Picture 43" descr="A picture containing circle&#10;&#10;Description automatically generated">
            <a:extLst>
              <a:ext uri="{FF2B5EF4-FFF2-40B4-BE49-F238E27FC236}">
                <a16:creationId xmlns:a16="http://schemas.microsoft.com/office/drawing/2014/main" id="{CDDECFE4-33EC-B7C0-C44C-988B62ABD3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43" y="2226784"/>
            <a:ext cx="2413000" cy="609600"/>
          </a:xfrm>
          <a:prstGeom prst="rect">
            <a:avLst/>
          </a:prstGeom>
        </p:spPr>
      </p:pic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1CD24822-78C7-A84B-BB06-0B883BC701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43" y="3028378"/>
            <a:ext cx="1968500" cy="558800"/>
          </a:xfrm>
          <a:prstGeom prst="rect">
            <a:avLst/>
          </a:prstGeom>
        </p:spPr>
      </p:pic>
      <p:pic>
        <p:nvPicPr>
          <p:cNvPr id="52" name="Picture 5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71AC75E-5732-B6CD-AA31-FD04247EE1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018" y="3827660"/>
            <a:ext cx="198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41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DE57-F2B9-4827-84FB-C7446BE04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Key Stage 2 Arithmetic Paper 2022</a:t>
            </a:r>
            <a:br>
              <a:rPr lang="en-GB" b="1" dirty="0">
                <a:solidFill>
                  <a:srgbClr val="0070C0"/>
                </a:solidFill>
              </a:rPr>
            </a:br>
            <a:r>
              <a:rPr lang="en-GB" b="1" dirty="0">
                <a:solidFill>
                  <a:srgbClr val="0070C0"/>
                </a:solidFill>
              </a:rPr>
              <a:t>Q33 - 36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8FCD4C2-C920-4AA2-AA43-1F882F1B232F}"/>
              </a:ext>
            </a:extLst>
          </p:cNvPr>
          <p:cNvSpPr/>
          <p:nvPr/>
        </p:nvSpPr>
        <p:spPr>
          <a:xfrm>
            <a:off x="229644" y="1665383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B531D5C-EB36-4BFC-967A-EE0F44820377}"/>
              </a:ext>
            </a:extLst>
          </p:cNvPr>
          <p:cNvSpPr/>
          <p:nvPr/>
        </p:nvSpPr>
        <p:spPr>
          <a:xfrm>
            <a:off x="4156338" y="1647689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9A2620-3035-F20A-FECA-C5B78383D58F}"/>
              </a:ext>
            </a:extLst>
          </p:cNvPr>
          <p:cNvSpPr txBox="1"/>
          <p:nvPr/>
        </p:nvSpPr>
        <p:spPr>
          <a:xfrm>
            <a:off x="3255862" y="6295547"/>
            <a:ext cx="8174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3293F5E9-AE90-024F-B424-15E2C4B8B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17638"/>
            <a:ext cx="2743200" cy="787400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478E6959-17A3-6289-B9B4-D50E3BBBE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6" y="3904217"/>
            <a:ext cx="2133600" cy="635000"/>
          </a:xfrm>
          <a:prstGeom prst="rect">
            <a:avLst/>
          </a:prstGeom>
        </p:spPr>
      </p:pic>
      <p:pic>
        <p:nvPicPr>
          <p:cNvPr id="14" name="Picture 13" descr="Diagram&#10;&#10;Description automatically generated with low confidence">
            <a:extLst>
              <a:ext uri="{FF2B5EF4-FFF2-40B4-BE49-F238E27FC236}">
                <a16:creationId xmlns:a16="http://schemas.microsoft.com/office/drawing/2014/main" id="{F5FD1AE3-BB1C-6FCE-B960-A576DDDCB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84" y="1570592"/>
            <a:ext cx="2247900" cy="596900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2CE0C5-FD49-871F-C68C-55F179AAC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00" y="4065034"/>
            <a:ext cx="19431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4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D7F3A-422D-4CD2-9B8A-E770F487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8174567" cy="83059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sz="2400" b="1" dirty="0">
                <a:solidFill>
                  <a:srgbClr val="0070C0"/>
                </a:solidFill>
              </a:rPr>
              <a:t>2022: KS2 Arithmetic Paper</a:t>
            </a:r>
            <a:br>
              <a:rPr lang="en-GB" sz="2400" b="1" dirty="0">
                <a:solidFill>
                  <a:srgbClr val="0070C0"/>
                </a:solidFill>
              </a:rPr>
            </a:br>
            <a:r>
              <a:rPr lang="en-GB" sz="2400" b="1" dirty="0">
                <a:solidFill>
                  <a:srgbClr val="0070C0"/>
                </a:solidFill>
              </a:rPr>
              <a:t>Addition and subtraction</a:t>
            </a:r>
            <a:endParaRPr lang="en-GB" sz="24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CC24884-524B-4A04-8021-8AB846BD5D6C}"/>
              </a:ext>
            </a:extLst>
          </p:cNvPr>
          <p:cNvSpPr/>
          <p:nvPr/>
        </p:nvSpPr>
        <p:spPr>
          <a:xfrm>
            <a:off x="229644" y="1665383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4ACB29A-F69A-4EC0-A73E-203DAC44792A}"/>
              </a:ext>
            </a:extLst>
          </p:cNvPr>
          <p:cNvSpPr/>
          <p:nvPr/>
        </p:nvSpPr>
        <p:spPr>
          <a:xfrm>
            <a:off x="4242341" y="1665383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EFA1E49-6056-43AA-8D5D-5AA5C74C0C91}"/>
              </a:ext>
            </a:extLst>
          </p:cNvPr>
          <p:cNvSpPr/>
          <p:nvPr/>
        </p:nvSpPr>
        <p:spPr>
          <a:xfrm>
            <a:off x="7980163" y="1562780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picture containing shape&#10;&#10;Description automatically generated">
            <a:extLst>
              <a:ext uri="{FF2B5EF4-FFF2-40B4-BE49-F238E27FC236}">
                <a16:creationId xmlns:a16="http://schemas.microsoft.com/office/drawing/2014/main" id="{BBCFC225-1F98-CD91-700D-7AAEC0595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0" y="1442224"/>
            <a:ext cx="3225800" cy="647700"/>
          </a:xfrm>
          <a:prstGeom prst="rect">
            <a:avLst/>
          </a:prstGeom>
        </p:spPr>
      </p:pic>
      <p:pic>
        <p:nvPicPr>
          <p:cNvPr id="22" name="Picture 21" descr="Shape, rectangle&#10;&#10;Description automatically generated">
            <a:extLst>
              <a:ext uri="{FF2B5EF4-FFF2-40B4-BE49-F238E27FC236}">
                <a16:creationId xmlns:a16="http://schemas.microsoft.com/office/drawing/2014/main" id="{8C7E3B52-7169-A75C-0ACF-7C25DB2C5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7" y="2273773"/>
            <a:ext cx="3530600" cy="673100"/>
          </a:xfrm>
          <a:prstGeom prst="rect">
            <a:avLst/>
          </a:prstGeom>
        </p:spPr>
      </p:pic>
      <p:pic>
        <p:nvPicPr>
          <p:cNvPr id="23" name="Picture 22" descr="Shape, rectangle&#10;&#10;Description automatically generated">
            <a:extLst>
              <a:ext uri="{FF2B5EF4-FFF2-40B4-BE49-F238E27FC236}">
                <a16:creationId xmlns:a16="http://schemas.microsoft.com/office/drawing/2014/main" id="{76CCA391-C5E8-6B25-7BD5-35FD92AAC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5" y="3162475"/>
            <a:ext cx="3606800" cy="736600"/>
          </a:xfrm>
          <a:prstGeom prst="rect">
            <a:avLst/>
          </a:prstGeom>
        </p:spPr>
      </p:pic>
      <p:pic>
        <p:nvPicPr>
          <p:cNvPr id="24" name="Picture 23" descr="A picture containing chart&#10;&#10;Description automatically generated">
            <a:extLst>
              <a:ext uri="{FF2B5EF4-FFF2-40B4-BE49-F238E27FC236}">
                <a16:creationId xmlns:a16="http://schemas.microsoft.com/office/drawing/2014/main" id="{30F863DC-6F6B-B2B9-FD6E-B3603DBF0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96" y="4212850"/>
            <a:ext cx="2286000" cy="55880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D5F7E7D3-77A0-6EED-AC23-523A1CD08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44" y="4967824"/>
            <a:ext cx="2628900" cy="660400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9C1A21F3-C7BA-0D1F-86EA-69B1EF7B82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19" y="1500324"/>
            <a:ext cx="3073400" cy="495300"/>
          </a:xfrm>
          <a:prstGeom prst="rect">
            <a:avLst/>
          </a:prstGeom>
        </p:spPr>
      </p:pic>
      <p:pic>
        <p:nvPicPr>
          <p:cNvPr id="27" name="Picture 26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36C44607-0A96-3485-53E9-361C0F020C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88" y="2164683"/>
            <a:ext cx="1816100" cy="622300"/>
          </a:xfrm>
          <a:prstGeom prst="rect">
            <a:avLst/>
          </a:prstGeom>
        </p:spPr>
      </p:pic>
      <p:pic>
        <p:nvPicPr>
          <p:cNvPr id="28" name="Picture 27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C0087BC-B0C6-25F0-8CC6-69CB120C69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330" y="2956042"/>
            <a:ext cx="2082800" cy="711200"/>
          </a:xfrm>
          <a:prstGeom prst="rect">
            <a:avLst/>
          </a:prstGeom>
        </p:spPr>
      </p:pic>
      <p:pic>
        <p:nvPicPr>
          <p:cNvPr id="29" name="Picture 28" descr="A picture containing logo&#10;&#10;Description automatically generated">
            <a:extLst>
              <a:ext uri="{FF2B5EF4-FFF2-40B4-BE49-F238E27FC236}">
                <a16:creationId xmlns:a16="http://schemas.microsoft.com/office/drawing/2014/main" id="{A25EEA23-60D3-EE4B-43E8-010F467586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884" y="3857585"/>
            <a:ext cx="2311400" cy="647700"/>
          </a:xfrm>
          <a:prstGeom prst="rect">
            <a:avLst/>
          </a:prstGeom>
        </p:spPr>
      </p:pic>
      <p:pic>
        <p:nvPicPr>
          <p:cNvPr id="30" name="Picture 29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709FDC49-3438-B317-D7FA-D1AC7E2EA0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27" y="4711825"/>
            <a:ext cx="1892300" cy="660400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6881EEB7-C076-8E93-95C5-9C67A0A54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49" y="1500324"/>
            <a:ext cx="2374900" cy="685800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63123BE5-E052-7AB3-B841-DD7FF3EFA2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07" y="2349813"/>
            <a:ext cx="1968500" cy="558800"/>
          </a:xfrm>
          <a:prstGeom prst="rect">
            <a:avLst/>
          </a:prstGeom>
        </p:spPr>
      </p:pic>
      <p:pic>
        <p:nvPicPr>
          <p:cNvPr id="33" name="Picture 3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D9DBCA5-1182-3BBA-B464-6CA61FD4F8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296" y="3073400"/>
            <a:ext cx="1981200" cy="711200"/>
          </a:xfrm>
          <a:prstGeom prst="rect">
            <a:avLst/>
          </a:prstGeom>
        </p:spPr>
      </p:pic>
      <p:pic>
        <p:nvPicPr>
          <p:cNvPr id="34" name="Picture 33" descr="Logo&#10;&#10;Description automatically generated with medium confidence">
            <a:extLst>
              <a:ext uri="{FF2B5EF4-FFF2-40B4-BE49-F238E27FC236}">
                <a16:creationId xmlns:a16="http://schemas.microsoft.com/office/drawing/2014/main" id="{655ED54D-00F6-EDE7-4A65-C16C13965B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38" y="3946587"/>
            <a:ext cx="2133600" cy="635000"/>
          </a:xfrm>
          <a:prstGeom prst="rect">
            <a:avLst/>
          </a:prstGeom>
        </p:spPr>
      </p:pic>
      <p:pic>
        <p:nvPicPr>
          <p:cNvPr id="35" name="Picture 34" descr="Diagram&#10;&#10;Description automatically generated with low confidence">
            <a:extLst>
              <a:ext uri="{FF2B5EF4-FFF2-40B4-BE49-F238E27FC236}">
                <a16:creationId xmlns:a16="http://schemas.microsoft.com/office/drawing/2014/main" id="{2D3CAAA0-0379-5B77-9B96-3B40848E2C4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605" y="4743575"/>
            <a:ext cx="2247900" cy="5969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273D5EE-5BF7-54AA-7EF9-885D6C9F7D1F}"/>
              </a:ext>
            </a:extLst>
          </p:cNvPr>
          <p:cNvSpPr txBox="1"/>
          <p:nvPr/>
        </p:nvSpPr>
        <p:spPr>
          <a:xfrm>
            <a:off x="3255862" y="6295547"/>
            <a:ext cx="8174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18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4515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2D20-F418-4B10-86F1-57ACA4B4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8174567" cy="76032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sz="2400" b="1" dirty="0">
                <a:solidFill>
                  <a:srgbClr val="0070C0"/>
                </a:solidFill>
              </a:rPr>
              <a:t>2022: KS2 Arithmetic Paper</a:t>
            </a:r>
            <a:br>
              <a:rPr lang="en-GB" sz="2400" b="1" dirty="0">
                <a:solidFill>
                  <a:srgbClr val="0070C0"/>
                </a:solidFill>
              </a:rPr>
            </a:br>
            <a:r>
              <a:rPr lang="en-GB" sz="2400" b="1" dirty="0">
                <a:solidFill>
                  <a:srgbClr val="0070C0"/>
                </a:solidFill>
              </a:rPr>
              <a:t>Multiplication and Division</a:t>
            </a:r>
            <a:endParaRPr lang="en-GB" sz="2400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45CB325-8D03-4D93-8E96-4E0ED409CCBE}"/>
              </a:ext>
            </a:extLst>
          </p:cNvPr>
          <p:cNvSpPr/>
          <p:nvPr/>
        </p:nvSpPr>
        <p:spPr>
          <a:xfrm>
            <a:off x="425476" y="1569645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199E565-53E3-4B88-84AF-BE2C35804A48}"/>
              </a:ext>
            </a:extLst>
          </p:cNvPr>
          <p:cNvSpPr/>
          <p:nvPr/>
        </p:nvSpPr>
        <p:spPr>
          <a:xfrm>
            <a:off x="3689723" y="1591052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29E3A61-3253-4419-A907-82CA465B06C4}"/>
              </a:ext>
            </a:extLst>
          </p:cNvPr>
          <p:cNvSpPr/>
          <p:nvPr/>
        </p:nvSpPr>
        <p:spPr>
          <a:xfrm>
            <a:off x="7617312" y="1634130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Text&#10;&#10;Description automatically generated with medium confidence">
            <a:extLst>
              <a:ext uri="{FF2B5EF4-FFF2-40B4-BE49-F238E27FC236}">
                <a16:creationId xmlns:a16="http://schemas.microsoft.com/office/drawing/2014/main" id="{BE1748A5-6E92-28DF-DBB5-4169589F6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0" y="1324352"/>
            <a:ext cx="2032000" cy="533400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249C6130-FFAD-327E-C008-22D4124F2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11" y="2083066"/>
            <a:ext cx="2298700" cy="571500"/>
          </a:xfrm>
          <a:prstGeom prst="rect">
            <a:avLst/>
          </a:prstGeom>
        </p:spPr>
      </p:pic>
      <p:pic>
        <p:nvPicPr>
          <p:cNvPr id="26" name="Picture 25" descr="A picture containing logo&#10;&#10;Description automatically generated">
            <a:extLst>
              <a:ext uri="{FF2B5EF4-FFF2-40B4-BE49-F238E27FC236}">
                <a16:creationId xmlns:a16="http://schemas.microsoft.com/office/drawing/2014/main" id="{B07F3639-2A1A-4732-0BA4-0A17E6836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9" y="3525994"/>
            <a:ext cx="2159000" cy="60960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3373E071-A7EB-C154-3A59-3A790F707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4" y="4248570"/>
            <a:ext cx="2400300" cy="584200"/>
          </a:xfrm>
          <a:prstGeom prst="rect">
            <a:avLst/>
          </a:prstGeom>
        </p:spPr>
      </p:pic>
      <p:pic>
        <p:nvPicPr>
          <p:cNvPr id="28" name="Picture 27" descr="Logo&#10;&#10;Description automatically generated with low confidence">
            <a:extLst>
              <a:ext uri="{FF2B5EF4-FFF2-40B4-BE49-F238E27FC236}">
                <a16:creationId xmlns:a16="http://schemas.microsoft.com/office/drawing/2014/main" id="{F6242293-EB90-E1B5-7FFE-A6078ADF4C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9" y="4942134"/>
            <a:ext cx="2082800" cy="635000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AB4285E5-0980-2F68-3E51-0600B3D52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51" y="1405130"/>
            <a:ext cx="2184400" cy="596900"/>
          </a:xfrm>
          <a:prstGeom prst="rect">
            <a:avLst/>
          </a:prstGeom>
        </p:spPr>
      </p:pic>
      <p:pic>
        <p:nvPicPr>
          <p:cNvPr id="30" name="Picture 29" descr="Shape, rectangle&#10;&#10;Description automatically generated">
            <a:extLst>
              <a:ext uri="{FF2B5EF4-FFF2-40B4-BE49-F238E27FC236}">
                <a16:creationId xmlns:a16="http://schemas.microsoft.com/office/drawing/2014/main" id="{D77B996A-B273-2CA2-94A9-33C3DEB114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51" y="2097457"/>
            <a:ext cx="3479800" cy="698500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DF7CA723-9C80-C731-0A5E-6B06615009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68" y="2988697"/>
            <a:ext cx="2171700" cy="571500"/>
          </a:xfrm>
          <a:prstGeom prst="rect">
            <a:avLst/>
          </a:prstGeom>
        </p:spPr>
      </p:pic>
      <p:pic>
        <p:nvPicPr>
          <p:cNvPr id="32" name="Picture 31" descr="A picture containing text, shoji, crossword puzzle, shrimp&#10;&#10;Description automatically generated">
            <a:extLst>
              <a:ext uri="{FF2B5EF4-FFF2-40B4-BE49-F238E27FC236}">
                <a16:creationId xmlns:a16="http://schemas.microsoft.com/office/drawing/2014/main" id="{9531BFBF-C81F-6384-27F7-8A62DEF9BE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48" y="3766309"/>
            <a:ext cx="2336800" cy="711200"/>
          </a:xfrm>
          <a:prstGeom prst="rect">
            <a:avLst/>
          </a:prstGeom>
        </p:spPr>
      </p:pic>
      <p:pic>
        <p:nvPicPr>
          <p:cNvPr id="33" name="Picture 32" descr="Shape, rectangle, square&#10;&#10;Description automatically generated">
            <a:extLst>
              <a:ext uri="{FF2B5EF4-FFF2-40B4-BE49-F238E27FC236}">
                <a16:creationId xmlns:a16="http://schemas.microsoft.com/office/drawing/2014/main" id="{EE76CF21-6B9E-3736-F228-F07B25D75B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2" y="2795957"/>
            <a:ext cx="2931583" cy="571500"/>
          </a:xfrm>
          <a:prstGeom prst="rect">
            <a:avLst/>
          </a:prstGeom>
        </p:spPr>
      </p:pic>
      <p:pic>
        <p:nvPicPr>
          <p:cNvPr id="34" name="Picture 33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64D39ACD-3FC7-EDEF-4A67-B559A75CD2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68" y="4595891"/>
            <a:ext cx="2692400" cy="927100"/>
          </a:xfrm>
          <a:prstGeom prst="rect">
            <a:avLst/>
          </a:prstGeom>
        </p:spPr>
      </p:pic>
      <p:pic>
        <p:nvPicPr>
          <p:cNvPr id="35" name="Picture 34" descr="A picture containing shape&#10;&#10;Description automatically generated">
            <a:extLst>
              <a:ext uri="{FF2B5EF4-FFF2-40B4-BE49-F238E27FC236}">
                <a16:creationId xmlns:a16="http://schemas.microsoft.com/office/drawing/2014/main" id="{07313E54-9A6F-8677-3833-D336775D25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49" y="5698631"/>
            <a:ext cx="2667000" cy="571500"/>
          </a:xfrm>
          <a:prstGeom prst="rect">
            <a:avLst/>
          </a:prstGeom>
        </p:spPr>
      </p:pic>
      <p:pic>
        <p:nvPicPr>
          <p:cNvPr id="36" name="Picture 35" descr="Chart&#10;&#10;Description automatically generated with low confidence">
            <a:extLst>
              <a:ext uri="{FF2B5EF4-FFF2-40B4-BE49-F238E27FC236}">
                <a16:creationId xmlns:a16="http://schemas.microsoft.com/office/drawing/2014/main" id="{CF76106D-97F8-8A60-3F80-6C385E551E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173" y="1462457"/>
            <a:ext cx="1854200" cy="635000"/>
          </a:xfrm>
          <a:prstGeom prst="rect">
            <a:avLst/>
          </a:prstGeom>
        </p:spPr>
      </p:pic>
      <p:pic>
        <p:nvPicPr>
          <p:cNvPr id="37" name="Picture 36" descr="A picture containing shoji, crossword puzzle, dark&#10;&#10;Description automatically generated">
            <a:extLst>
              <a:ext uri="{FF2B5EF4-FFF2-40B4-BE49-F238E27FC236}">
                <a16:creationId xmlns:a16="http://schemas.microsoft.com/office/drawing/2014/main" id="{B2F56475-FD67-1169-4376-4A71A0716B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56" y="2227251"/>
            <a:ext cx="2540000" cy="787400"/>
          </a:xfrm>
          <a:prstGeom prst="rect">
            <a:avLst/>
          </a:prstGeom>
        </p:spPr>
      </p:pic>
      <p:pic>
        <p:nvPicPr>
          <p:cNvPr id="38" name="Picture 37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206DF8A2-FEF1-B774-77A5-3B6B441DF1F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56" y="3055950"/>
            <a:ext cx="2743200" cy="787400"/>
          </a:xfrm>
          <a:prstGeom prst="rect">
            <a:avLst/>
          </a:prstGeom>
        </p:spPr>
      </p:pic>
      <p:pic>
        <p:nvPicPr>
          <p:cNvPr id="39" name="Picture 38" descr="Diagram&#10;&#10;Description automatically generated with low confidence">
            <a:extLst>
              <a:ext uri="{FF2B5EF4-FFF2-40B4-BE49-F238E27FC236}">
                <a16:creationId xmlns:a16="http://schemas.microsoft.com/office/drawing/2014/main" id="{D1176F7C-3C3B-96F0-0AB8-853537297C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707" y="3955148"/>
            <a:ext cx="2247900" cy="596900"/>
          </a:xfrm>
          <a:prstGeom prst="rect">
            <a:avLst/>
          </a:prstGeom>
        </p:spPr>
      </p:pic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84844A1-69AF-5824-B45E-26CD4872B6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536" y="4747289"/>
            <a:ext cx="1943100" cy="5969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3F3F28F-1253-2934-F13C-C3375EA4B302}"/>
              </a:ext>
            </a:extLst>
          </p:cNvPr>
          <p:cNvSpPr txBox="1"/>
          <p:nvPr/>
        </p:nvSpPr>
        <p:spPr>
          <a:xfrm>
            <a:off x="3255862" y="6295547"/>
            <a:ext cx="8174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0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785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8F37F-0D25-4A9D-8CC3-4C1EDAA9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8174567" cy="83654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sz="2400" b="1" dirty="0">
                <a:solidFill>
                  <a:srgbClr val="0070C0"/>
                </a:solidFill>
              </a:rPr>
              <a:t>2022: KS2 Arithmetic Paper</a:t>
            </a:r>
            <a:br>
              <a:rPr lang="en-GB" sz="2400" b="1" dirty="0">
                <a:solidFill>
                  <a:srgbClr val="0070C0"/>
                </a:solidFill>
              </a:rPr>
            </a:br>
            <a:r>
              <a:rPr lang="en-GB" sz="2400" b="1" dirty="0">
                <a:solidFill>
                  <a:srgbClr val="0070C0"/>
                </a:solidFill>
              </a:rPr>
              <a:t>Fractions and Percentages </a:t>
            </a:r>
            <a:endParaRPr lang="en-GB" sz="2400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7321D3BB-46A1-4546-A1F0-B7DB4FDCC030}"/>
              </a:ext>
            </a:extLst>
          </p:cNvPr>
          <p:cNvSpPr/>
          <p:nvPr/>
        </p:nvSpPr>
        <p:spPr>
          <a:xfrm>
            <a:off x="501751" y="1521987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C05E64E-B18D-408F-9E86-F83B958EBCE5}"/>
              </a:ext>
            </a:extLst>
          </p:cNvPr>
          <p:cNvSpPr/>
          <p:nvPr/>
        </p:nvSpPr>
        <p:spPr>
          <a:xfrm>
            <a:off x="3971491" y="1526202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896189C-33CB-434E-98FB-74BC5DCE73C7}"/>
              </a:ext>
            </a:extLst>
          </p:cNvPr>
          <p:cNvSpPr/>
          <p:nvPr/>
        </p:nvSpPr>
        <p:spPr>
          <a:xfrm>
            <a:off x="7896961" y="1425228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5E2F5A-A6B8-1DF5-5566-0F5BF2F0A76E}"/>
              </a:ext>
            </a:extLst>
          </p:cNvPr>
          <p:cNvSpPr txBox="1"/>
          <p:nvPr/>
        </p:nvSpPr>
        <p:spPr>
          <a:xfrm>
            <a:off x="3255862" y="6295547"/>
            <a:ext cx="8174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61BFBEE8-0661-6381-FEAC-0089EAC27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25" y="3526934"/>
            <a:ext cx="2133600" cy="635000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302D7F-BEDE-6316-9CD0-3046B5FD3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025" y="4398625"/>
            <a:ext cx="1943100" cy="596900"/>
          </a:xfrm>
          <a:prstGeom prst="rect">
            <a:avLst/>
          </a:prstGeom>
        </p:spPr>
      </p:pic>
      <p:pic>
        <p:nvPicPr>
          <p:cNvPr id="22" name="Picture 21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580B2D5F-F332-F308-D08A-EB5DD602E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91" y="1462088"/>
            <a:ext cx="1816100" cy="622300"/>
          </a:xfrm>
          <a:prstGeom prst="rect">
            <a:avLst/>
          </a:prstGeom>
        </p:spPr>
      </p:pic>
      <p:pic>
        <p:nvPicPr>
          <p:cNvPr id="23" name="Picture 22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9FCAE50D-B4C0-A1AF-D591-A4CC7102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28" y="2564034"/>
            <a:ext cx="2082800" cy="711200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6DAAD32B-0306-8E7D-DF5A-08777F6BCA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6" y="3778449"/>
            <a:ext cx="2070100" cy="673100"/>
          </a:xfrm>
          <a:prstGeom prst="rect">
            <a:avLst/>
          </a:prstGeom>
        </p:spPr>
      </p:pic>
      <p:pic>
        <p:nvPicPr>
          <p:cNvPr id="25" name="Picture 24" descr="Chart&#10;&#10;Description automatically generated with low confidence">
            <a:extLst>
              <a:ext uri="{FF2B5EF4-FFF2-40B4-BE49-F238E27FC236}">
                <a16:creationId xmlns:a16="http://schemas.microsoft.com/office/drawing/2014/main" id="{EF8D6343-B8B4-2B83-007D-D45FC9B98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28" y="4910252"/>
            <a:ext cx="1854200" cy="635000"/>
          </a:xfrm>
          <a:prstGeom prst="rect">
            <a:avLst/>
          </a:prstGeom>
        </p:spPr>
      </p:pic>
      <p:pic>
        <p:nvPicPr>
          <p:cNvPr id="26" name="Picture 25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2F87BC2F-7139-8F3A-A51B-82D9E24DDD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44" y="1566384"/>
            <a:ext cx="1892300" cy="660400"/>
          </a:xfrm>
          <a:prstGeom prst="rect">
            <a:avLst/>
          </a:prstGeom>
        </p:spPr>
      </p:pic>
      <p:pic>
        <p:nvPicPr>
          <p:cNvPr id="27" name="Picture 26" descr="A picture containing circle&#10;&#10;Description automatically generated">
            <a:extLst>
              <a:ext uri="{FF2B5EF4-FFF2-40B4-BE49-F238E27FC236}">
                <a16:creationId xmlns:a16="http://schemas.microsoft.com/office/drawing/2014/main" id="{2A941D93-E6C1-BA51-479E-642DA1C827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69" y="2680963"/>
            <a:ext cx="2679700" cy="558800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5DC78908-8173-9D24-CDB4-11EECF350D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86" y="3778449"/>
            <a:ext cx="2692400" cy="495300"/>
          </a:xfrm>
          <a:prstGeom prst="rect">
            <a:avLst/>
          </a:prstGeom>
        </p:spPr>
      </p:pic>
      <p:pic>
        <p:nvPicPr>
          <p:cNvPr id="29" name="Picture 28" descr="A picture containing circle&#10;&#10;Description automatically generated">
            <a:extLst>
              <a:ext uri="{FF2B5EF4-FFF2-40B4-BE49-F238E27FC236}">
                <a16:creationId xmlns:a16="http://schemas.microsoft.com/office/drawing/2014/main" id="{58833BB9-0A7A-0236-6DB3-B363910E73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16" y="4750739"/>
            <a:ext cx="2413000" cy="6096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752A5825-B23E-1458-4739-FD04A57A12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75" y="1782710"/>
            <a:ext cx="1968500" cy="558800"/>
          </a:xfrm>
          <a:prstGeom prst="rect">
            <a:avLst/>
          </a:prstGeom>
        </p:spPr>
      </p:pic>
      <p:pic>
        <p:nvPicPr>
          <p:cNvPr id="31" name="Picture 3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3115AAA-F1FB-F0BF-DD83-1B176B9B6B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75" y="2528563"/>
            <a:ext cx="198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19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DE57-F2B9-4827-84FB-C7446BE0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8174567" cy="889962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sz="2400" b="1" dirty="0">
                <a:solidFill>
                  <a:srgbClr val="0070C0"/>
                </a:solidFill>
              </a:rPr>
              <a:t>Year 3 and 4 questions: Arithmetic Paper 2022</a:t>
            </a:r>
            <a:br>
              <a:rPr lang="en-GB" sz="2400" b="1" dirty="0">
                <a:solidFill>
                  <a:srgbClr val="0070C0"/>
                </a:solidFill>
              </a:rPr>
            </a:br>
            <a:r>
              <a:rPr lang="en-GB" sz="2000" b="1" dirty="0">
                <a:solidFill>
                  <a:srgbClr val="0070C0"/>
                </a:solidFill>
              </a:rPr>
              <a:t>Q:1, 2, 3, 4, 5, 6, 7, 8, 9, 11, 12, 13, 15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8FCD4C2-C920-4AA2-AA43-1F882F1B232F}"/>
              </a:ext>
            </a:extLst>
          </p:cNvPr>
          <p:cNvSpPr/>
          <p:nvPr/>
        </p:nvSpPr>
        <p:spPr>
          <a:xfrm>
            <a:off x="229644" y="1665383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B531D5C-EB36-4BFC-967A-EE0F44820377}"/>
              </a:ext>
            </a:extLst>
          </p:cNvPr>
          <p:cNvSpPr/>
          <p:nvPr/>
        </p:nvSpPr>
        <p:spPr>
          <a:xfrm>
            <a:off x="4156338" y="1647689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E5BD521-20CF-4106-8E50-A6A1E9A790A0}"/>
              </a:ext>
            </a:extLst>
          </p:cNvPr>
          <p:cNvSpPr/>
          <p:nvPr/>
        </p:nvSpPr>
        <p:spPr>
          <a:xfrm>
            <a:off x="7825650" y="1665382"/>
            <a:ext cx="215700" cy="4393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31233F-2EDD-8F0D-EC22-35B2083E1580}"/>
              </a:ext>
            </a:extLst>
          </p:cNvPr>
          <p:cNvSpPr txBox="1"/>
          <p:nvPr/>
        </p:nvSpPr>
        <p:spPr>
          <a:xfrm>
            <a:off x="3255862" y="6295547"/>
            <a:ext cx="8174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4" name="Picture 23" descr="A picture containing shape&#10;&#10;Description automatically generated">
            <a:extLst>
              <a:ext uri="{FF2B5EF4-FFF2-40B4-BE49-F238E27FC236}">
                <a16:creationId xmlns:a16="http://schemas.microsoft.com/office/drawing/2014/main" id="{BA55E08A-27DF-3E4D-C0E6-07B0A87CD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0" y="1442224"/>
            <a:ext cx="3225800" cy="647700"/>
          </a:xfrm>
          <a:prstGeom prst="rect">
            <a:avLst/>
          </a:prstGeom>
        </p:spPr>
      </p:pic>
      <p:pic>
        <p:nvPicPr>
          <p:cNvPr id="25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0759CDF4-6423-5A5F-866B-48814D177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0" y="2219325"/>
            <a:ext cx="2032000" cy="533400"/>
          </a:xfrm>
          <a:prstGeom prst="rect">
            <a:avLst/>
          </a:prstGeom>
        </p:spPr>
      </p:pic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C77D4C57-4BF6-2FDA-9E7E-03B2BEC589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2" y="3007254"/>
            <a:ext cx="3530600" cy="67310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136F1BAC-413A-B76F-DBF4-1EE91230F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4" y="3986002"/>
            <a:ext cx="2298700" cy="571500"/>
          </a:xfrm>
          <a:prstGeom prst="rect">
            <a:avLst/>
          </a:prstGeom>
        </p:spPr>
      </p:pic>
      <p:pic>
        <p:nvPicPr>
          <p:cNvPr id="28" name="Picture 27" descr="Shape, rectangle&#10;&#10;Description automatically generated">
            <a:extLst>
              <a:ext uri="{FF2B5EF4-FFF2-40B4-BE49-F238E27FC236}">
                <a16:creationId xmlns:a16="http://schemas.microsoft.com/office/drawing/2014/main" id="{386EE139-8C6F-93E4-45A4-88ABFF67C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5" y="4894615"/>
            <a:ext cx="3606800" cy="736600"/>
          </a:xfrm>
          <a:prstGeom prst="rect">
            <a:avLst/>
          </a:prstGeom>
        </p:spPr>
      </p:pic>
      <p:pic>
        <p:nvPicPr>
          <p:cNvPr id="29" name="Picture 28" descr="A picture containing chart&#10;&#10;Description automatically generated">
            <a:extLst>
              <a:ext uri="{FF2B5EF4-FFF2-40B4-BE49-F238E27FC236}">
                <a16:creationId xmlns:a16="http://schemas.microsoft.com/office/drawing/2014/main" id="{B5B54FD2-0970-330A-4ECA-0885E1A093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51" y="1791402"/>
            <a:ext cx="2286000" cy="558800"/>
          </a:xfrm>
          <a:prstGeom prst="rect">
            <a:avLst/>
          </a:prstGeom>
        </p:spPr>
      </p:pic>
      <p:pic>
        <p:nvPicPr>
          <p:cNvPr id="30" name="Picture 29" descr="Shape, rectangle, square&#10;&#10;Description automatically generated">
            <a:extLst>
              <a:ext uri="{FF2B5EF4-FFF2-40B4-BE49-F238E27FC236}">
                <a16:creationId xmlns:a16="http://schemas.microsoft.com/office/drawing/2014/main" id="{FBD616DA-84A7-07AF-583F-69F699608A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50" y="2959093"/>
            <a:ext cx="3517900" cy="685800"/>
          </a:xfrm>
          <a:prstGeom prst="rect">
            <a:avLst/>
          </a:prstGeom>
        </p:spPr>
      </p:pic>
      <p:pic>
        <p:nvPicPr>
          <p:cNvPr id="31" name="Picture 30" descr="A picture containing logo&#10;&#10;Description automatically generated">
            <a:extLst>
              <a:ext uri="{FF2B5EF4-FFF2-40B4-BE49-F238E27FC236}">
                <a16:creationId xmlns:a16="http://schemas.microsoft.com/office/drawing/2014/main" id="{FF24C8B5-7D9F-B90B-1022-8F4AF032AF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19" y="3943481"/>
            <a:ext cx="2159000" cy="609600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5B786520-4FF6-DA2E-51D6-5CFE2D5FC8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55" y="4827247"/>
            <a:ext cx="2628900" cy="660400"/>
          </a:xfrm>
          <a:prstGeom prst="rect">
            <a:avLst/>
          </a:prstGeom>
        </p:spPr>
      </p:pic>
      <p:pic>
        <p:nvPicPr>
          <p:cNvPr id="34" name="Picture 33" descr="Logo&#10;&#10;Description automatically generated with low confidence">
            <a:extLst>
              <a:ext uri="{FF2B5EF4-FFF2-40B4-BE49-F238E27FC236}">
                <a16:creationId xmlns:a16="http://schemas.microsoft.com/office/drawing/2014/main" id="{679D2138-475A-F653-4573-AA77F941B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75" y="1397602"/>
            <a:ext cx="2082800" cy="635000"/>
          </a:xfrm>
          <a:prstGeom prst="rect">
            <a:avLst/>
          </a:prstGeom>
        </p:spPr>
      </p:pic>
      <p:pic>
        <p:nvPicPr>
          <p:cNvPr id="35" name="Picture 34" descr="A picture containing shape&#10;&#10;Description automatically generated">
            <a:extLst>
              <a:ext uri="{FF2B5EF4-FFF2-40B4-BE49-F238E27FC236}">
                <a16:creationId xmlns:a16="http://schemas.microsoft.com/office/drawing/2014/main" id="{A0FC3310-6C0B-E7E7-D21D-95FF0E7B10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07" y="2412993"/>
            <a:ext cx="2463800" cy="546100"/>
          </a:xfrm>
          <a:prstGeom prst="rect">
            <a:avLst/>
          </a:prstGeom>
        </p:spPr>
      </p:pic>
      <p:pic>
        <p:nvPicPr>
          <p:cNvPr id="36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AAEA7923-1E21-53DD-06FC-41D3E702DF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256" y="3221999"/>
            <a:ext cx="2184400" cy="596900"/>
          </a:xfrm>
          <a:prstGeom prst="rect">
            <a:avLst/>
          </a:prstGeom>
        </p:spPr>
      </p:pic>
      <p:pic>
        <p:nvPicPr>
          <p:cNvPr id="38" name="Picture 37" descr="Shape, rectangle&#10;&#10;Description automatically generated">
            <a:extLst>
              <a:ext uri="{FF2B5EF4-FFF2-40B4-BE49-F238E27FC236}">
                <a16:creationId xmlns:a16="http://schemas.microsoft.com/office/drawing/2014/main" id="{35CF4B31-F666-E43D-F10D-A0B1492C65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13" y="4002454"/>
            <a:ext cx="3479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04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CD0C7-1167-4BED-9D96-64027495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809625"/>
            <a:ext cx="9391448" cy="4377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B5874-FADB-736B-3D11-8A7BB896377A}"/>
              </a:ext>
            </a:extLst>
          </p:cNvPr>
          <p:cNvSpPr txBox="1"/>
          <p:nvPr/>
        </p:nvSpPr>
        <p:spPr>
          <a:xfrm>
            <a:off x="3255862" y="6295547"/>
            <a:ext cx="8174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563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30998" y="1180647"/>
            <a:ext cx="8229600" cy="4349750"/>
          </a:xfrm>
          <a:noFill/>
        </p:spPr>
        <p:txBody>
          <a:bodyPr/>
          <a:lstStyle/>
          <a:p>
            <a:pPr marL="0" indent="0">
              <a:buNone/>
            </a:pP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Key Stage 2 SATs papers 2022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Key stage 2 SATs 2019 scaled scores available in July 2022 </a:t>
            </a:r>
            <a:r>
              <a:rPr lang="en-GB" sz="1600" b="1" dirty="0">
                <a:solidFill>
                  <a:srgbClr val="0070C0"/>
                </a:solidFill>
              </a:rPr>
              <a:t>Guidance </a:t>
            </a:r>
          </a:p>
          <a:p>
            <a:r>
              <a:rPr lang="en-GB" sz="1600" b="1" dirty="0"/>
              <a:t>Scaled scores at key stage 2 </a:t>
            </a:r>
          </a:p>
          <a:p>
            <a:r>
              <a:rPr lang="en-GB" sz="1600" dirty="0"/>
              <a:t>Information for headteachers, teachers, governors and local authorities about scaled scores and the expected standard for the 2022 national curriculum tests. </a:t>
            </a:r>
            <a:endParaRPr lang="en-GB" b="1" dirty="0"/>
          </a:p>
          <a:p>
            <a:pPr marL="0" indent="0">
              <a:buNone/>
            </a:pPr>
            <a:r>
              <a:rPr lang="en-GB" sz="2000" dirty="0">
                <a:hlinkClick r:id="rId3"/>
              </a:rPr>
              <a:t>https://www.gov.uk/guidance/scaled-scores-at-key-stage-2</a:t>
            </a:r>
            <a:endParaRPr lang="en-GB" sz="2000" dirty="0"/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endParaRPr lang="en-GB" sz="3600" b="1" dirty="0"/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8C6042-113D-4E3D-BDC3-2842CD538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98" y="332695"/>
            <a:ext cx="31337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5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353E3A-E06D-422D-810A-69B98532109B}"/>
              </a:ext>
            </a:extLst>
          </p:cNvPr>
          <p:cNvSpPr txBox="1"/>
          <p:nvPr/>
        </p:nvSpPr>
        <p:spPr>
          <a:xfrm>
            <a:off x="113255" y="658668"/>
            <a:ext cx="5383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Key Stage 2 Mathematics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Paper 2: Reasoning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F4CDA-071F-DFB1-078C-F68122BF2B2B}"/>
              </a:ext>
            </a:extLst>
          </p:cNvPr>
          <p:cNvSpPr txBox="1"/>
          <p:nvPr/>
        </p:nvSpPr>
        <p:spPr>
          <a:xfrm>
            <a:off x="179615" y="1573947"/>
            <a:ext cx="3516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3894B-A657-CF94-958E-553BF1ED7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80"/>
            <a:ext cx="7811130" cy="564388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7FC765F-B735-06B0-2D68-802F86D5F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90" y="639289"/>
            <a:ext cx="2055772" cy="6218711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2F14EA1E-3679-7BFA-FED0-58FA89AB8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9" y="2119894"/>
            <a:ext cx="4803677" cy="34452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703118-6F25-1624-4A0C-12A61BFB0776}"/>
              </a:ext>
            </a:extLst>
          </p:cNvPr>
          <p:cNvSpPr txBox="1"/>
          <p:nvPr/>
        </p:nvSpPr>
        <p:spPr>
          <a:xfrm>
            <a:off x="0" y="5649467"/>
            <a:ext cx="62150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https://thirdspacelearning.com/blog/ks2-sats-papers-2022-maths-question-breakdown/</a:t>
            </a:r>
            <a:r>
              <a:rPr lang="en-US" sz="1100" dirty="0"/>
              <a:t>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FF16067-B68A-32B9-B6FB-F6E01F6BB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716059"/>
              </p:ext>
            </p:extLst>
          </p:nvPr>
        </p:nvGraphicFramePr>
        <p:xfrm>
          <a:off x="7563776" y="1629435"/>
          <a:ext cx="4375200" cy="2857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200">
                  <a:extLst>
                    <a:ext uri="{9D8B030D-6E8A-4147-A177-3AD203B41FA5}">
                      <a16:colId xmlns:a16="http://schemas.microsoft.com/office/drawing/2014/main" val="2235912189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3137149555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2104932451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3591947899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4221783388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2081201211"/>
                    </a:ext>
                  </a:extLst>
                </a:gridCol>
              </a:tblGrid>
              <a:tr h="5543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  <a:p>
                      <a:r>
                        <a:rPr lang="en-US" dirty="0"/>
                        <a:t>Q20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  <a:p>
                      <a:r>
                        <a:rPr lang="en-US" dirty="0"/>
                        <a:t>Q23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  <a:p>
                      <a:r>
                        <a:rPr lang="en-US" dirty="0"/>
                        <a:t>Q23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  <a:p>
                      <a:r>
                        <a:rPr lang="en-US" dirty="0"/>
                        <a:t>Q25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794826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7069448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4925625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3097590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119138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7FC0FAC-BF15-6C24-B2AC-03E7D67036EC}"/>
              </a:ext>
            </a:extLst>
          </p:cNvPr>
          <p:cNvSpPr txBox="1"/>
          <p:nvPr/>
        </p:nvSpPr>
        <p:spPr>
          <a:xfrm>
            <a:off x="7816621" y="1218903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Paper2: Reasoning</a:t>
            </a: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BDC4BE97-A954-94D3-7AB4-41B257C4A10B}"/>
              </a:ext>
            </a:extLst>
          </p:cNvPr>
          <p:cNvSpPr/>
          <p:nvPr/>
        </p:nvSpPr>
        <p:spPr>
          <a:xfrm>
            <a:off x="8015288" y="2457450"/>
            <a:ext cx="257175" cy="257175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33B00F59-129A-5936-5CB7-17256B46FB91}"/>
              </a:ext>
            </a:extLst>
          </p:cNvPr>
          <p:cNvSpPr/>
          <p:nvPr/>
        </p:nvSpPr>
        <p:spPr>
          <a:xfrm>
            <a:off x="8015288" y="3058183"/>
            <a:ext cx="257175" cy="2571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CD201E-53D0-4A36-9EAE-0B0A90E7565A}"/>
              </a:ext>
            </a:extLst>
          </p:cNvPr>
          <p:cNvSpPr txBox="1"/>
          <p:nvPr/>
        </p:nvSpPr>
        <p:spPr>
          <a:xfrm>
            <a:off x="8015288" y="4486931"/>
            <a:ext cx="36718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*Some are part of a question</a:t>
            </a:r>
          </a:p>
        </p:txBody>
      </p:sp>
    </p:spTree>
    <p:extLst>
      <p:ext uri="{BB962C8B-B14F-4D97-AF65-F5344CB8AC3E}">
        <p14:creationId xmlns:p14="http://schemas.microsoft.com/office/powerpoint/2010/main" val="874850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2 Reasoning</a:t>
            </a:r>
          </a:p>
        </p:txBody>
      </p:sp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3C1DFD7-EEED-47A3-44FC-F1691E5FA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9" y="1460500"/>
            <a:ext cx="5916021" cy="1941512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D329104-4F7A-76AE-D341-B5C93FC59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5" y="1460500"/>
            <a:ext cx="5864225" cy="34050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5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19A0DE78-B394-AA64-6737-239C1508A63C}"/>
              </a:ext>
            </a:extLst>
          </p:cNvPr>
          <p:cNvSpPr/>
          <p:nvPr/>
        </p:nvSpPr>
        <p:spPr>
          <a:xfrm>
            <a:off x="10258425" y="1648618"/>
            <a:ext cx="871538" cy="782638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23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2 Reasoning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90F5EF5-D4AC-25C2-41CE-BFE824792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892300"/>
            <a:ext cx="5802717" cy="1322388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44E645AE-92F1-47E5-A159-9B301B94A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3350"/>
            <a:ext cx="4848831" cy="4691616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D9A5A033-BA83-0DE0-5E61-99CD738E06F6}"/>
              </a:ext>
            </a:extLst>
          </p:cNvPr>
          <p:cNvSpPr/>
          <p:nvPr/>
        </p:nvSpPr>
        <p:spPr>
          <a:xfrm>
            <a:off x="10001250" y="1635125"/>
            <a:ext cx="943581" cy="8366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8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2 Reasoning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7925F8-E70C-0303-A41C-165DE63B9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99" y="1663848"/>
            <a:ext cx="5697537" cy="1771503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023F0BE-23E8-9ABE-EC02-EBD2B69C4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05246"/>
            <a:ext cx="5760701" cy="2598738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98762A89-CFCE-32B5-0AD6-EC160AA2BD9E}"/>
              </a:ext>
            </a:extLst>
          </p:cNvPr>
          <p:cNvSpPr/>
          <p:nvPr/>
        </p:nvSpPr>
        <p:spPr>
          <a:xfrm>
            <a:off x="10976284" y="1245541"/>
            <a:ext cx="943581" cy="8366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96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2 Reasoning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AFAB82-901A-3C63-76BF-B4199406F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150"/>
            <a:ext cx="6119436" cy="29337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0B16E49-B445-7C3D-25F7-A57D8AB23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7825"/>
            <a:ext cx="5785445" cy="1400175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17A9D1AC-AB22-2992-A6DC-8D7E790B6F21}"/>
              </a:ext>
            </a:extLst>
          </p:cNvPr>
          <p:cNvSpPr/>
          <p:nvPr/>
        </p:nvSpPr>
        <p:spPr>
          <a:xfrm>
            <a:off x="3486150" y="2035175"/>
            <a:ext cx="943581" cy="8366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29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2 Reasoning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B7D26118-6531-3B14-2AA7-45AC0C4BD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506685"/>
            <a:ext cx="5454220" cy="3844627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8EC036CC-0C6C-FFCD-3ECB-B8C031CD5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63" y="1222355"/>
            <a:ext cx="4591058" cy="4413290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3962C336-A0C4-A300-ACC9-A81E68F2A889}"/>
              </a:ext>
            </a:extLst>
          </p:cNvPr>
          <p:cNvSpPr/>
          <p:nvPr/>
        </p:nvSpPr>
        <p:spPr>
          <a:xfrm>
            <a:off x="330200" y="2005805"/>
            <a:ext cx="871538" cy="782638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A43E9359-3F2B-7A2F-F7BC-2440ADA9980A}"/>
              </a:ext>
            </a:extLst>
          </p:cNvPr>
          <p:cNvSpPr/>
          <p:nvPr/>
        </p:nvSpPr>
        <p:spPr>
          <a:xfrm>
            <a:off x="9314844" y="1417638"/>
            <a:ext cx="943581" cy="8366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90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2 Reasoning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116467D-A5CB-F022-EB3E-DAFBFFE67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2" y="1359778"/>
            <a:ext cx="6040304" cy="3169359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F3D49A2-0447-552B-FA09-CBF72EAE0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417638"/>
            <a:ext cx="5334000" cy="33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61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2 Reasoning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1BFF3B4B-403E-F9FE-D540-3C9E89142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262241"/>
            <a:ext cx="4344403" cy="4538483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14F4134-988B-60E5-AB24-747371DC9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21" y="1417638"/>
            <a:ext cx="5291303" cy="350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33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70C0"/>
                </a:solidFill>
              </a:rPr>
              <a:t>2022 Key Stage 2: Paper 2 Reasoning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>
                <a:solidFill>
                  <a:srgbClr val="FF0000"/>
                </a:solidFill>
              </a:rPr>
              <a:t> 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61349-63AE-22B3-DD0A-B552A4A50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8" y="1849783"/>
            <a:ext cx="4945063" cy="266983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55A9EAA-A5AE-71A9-A7BC-7C351ABB3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10" y="1849783"/>
            <a:ext cx="5988002" cy="3100387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EE442CAE-B44A-31AF-7B44-A0DF576BA2D4}"/>
              </a:ext>
            </a:extLst>
          </p:cNvPr>
          <p:cNvSpPr/>
          <p:nvPr/>
        </p:nvSpPr>
        <p:spPr>
          <a:xfrm>
            <a:off x="137810" y="2514748"/>
            <a:ext cx="943581" cy="8366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33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70C0"/>
                </a:solidFill>
              </a:rPr>
              <a:t>2022 Key Stage 2: Paper 2 Reasoning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>
                <a:solidFill>
                  <a:srgbClr val="FF0000"/>
                </a:solidFill>
              </a:rPr>
              <a:t> 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5DD38E-F4AA-99D3-B3FD-62A7A3510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2226272"/>
            <a:ext cx="5784850" cy="1521816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3EFBF5DF-D002-49E5-8EBB-49452174B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68" y="1103048"/>
            <a:ext cx="5528732" cy="469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47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858B4D-2155-4C76-AC1F-81D975AC9108}"/>
              </a:ext>
            </a:extLst>
          </p:cNvPr>
          <p:cNvSpPr txBox="1"/>
          <p:nvPr/>
        </p:nvSpPr>
        <p:spPr>
          <a:xfrm>
            <a:off x="244929" y="114300"/>
            <a:ext cx="118246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Pre-key stage 2 standards </a:t>
            </a:r>
          </a:p>
          <a:p>
            <a:r>
              <a:rPr lang="en-GB" dirty="0">
                <a:hlinkClick r:id="rId2"/>
              </a:rPr>
              <a:t>https://www.gov.uk/government/publications/pre-key-stage-2-standards</a:t>
            </a:r>
            <a:r>
              <a:rPr lang="en-GB" dirty="0"/>
              <a:t> 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11D2520-070A-B6AA-ED76-E5B31A741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491"/>
            <a:ext cx="4743129" cy="3515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2A356-41C1-A344-3124-7A8856BF4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44" y="4031309"/>
            <a:ext cx="1913307" cy="2465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73EB1FD3-06B5-7661-77D0-1071E9AA3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31" y="1091877"/>
            <a:ext cx="6082633" cy="35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35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70C0"/>
                </a:solidFill>
              </a:rPr>
              <a:t>2022 Key Stage 2: Paper 2 Reasoning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>
                <a:solidFill>
                  <a:srgbClr val="FF0000"/>
                </a:solidFill>
              </a:rPr>
              <a:t> 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3" name="Picture 2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45DD9CB1-7B52-39EF-DFE8-3EE9E3C5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2" y="1417638"/>
            <a:ext cx="5646346" cy="4304260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26F27642-4BC8-1E46-185B-47BA192E0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25" y="1596552"/>
            <a:ext cx="4895850" cy="434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81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70C0"/>
                </a:solidFill>
              </a:rPr>
              <a:t>2022 Key Stage 2: Paper 2 Reasoning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>
                <a:solidFill>
                  <a:srgbClr val="FF0000"/>
                </a:solidFill>
              </a:rPr>
              <a:t> 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BCD380D6-3EBB-96F5-BFA6-4DDCBCAD7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17638"/>
            <a:ext cx="4740578" cy="4579059"/>
          </a:xfrm>
          <a:prstGeom prst="rect">
            <a:avLst/>
          </a:prstGeom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3B5B112B-5353-DA62-EB98-6FF14B32F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79" y="1417638"/>
            <a:ext cx="5543549" cy="415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04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70C0"/>
                </a:solidFill>
              </a:rPr>
              <a:t>2022 Key Stage 2: Paper 2 Reasoning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>
                <a:solidFill>
                  <a:srgbClr val="FF0000"/>
                </a:solidFill>
              </a:rPr>
              <a:t> 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7C69A6-6E4D-0EC6-D18A-906DB2566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" y="1330332"/>
            <a:ext cx="4941095" cy="4791365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67136CD-056A-AC87-8DA2-ED777EC7B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28" y="1653982"/>
            <a:ext cx="4252850" cy="42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41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AD064C-88D1-40D9-AAEF-0981C9B5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rgbClr val="0070C0"/>
                </a:solidFill>
              </a:rPr>
              <a:t>2022 Key Stage 2: Paper 2 Reasoning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3AD56-E31A-2E9D-F895-05FEBE9676A2}"/>
              </a:ext>
            </a:extLst>
          </p:cNvPr>
          <p:cNvSpPr txBox="1"/>
          <p:nvPr/>
        </p:nvSpPr>
        <p:spPr>
          <a:xfrm>
            <a:off x="3294290" y="6121697"/>
            <a:ext cx="6964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3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EAC90AB-099F-DF47-8B33-3ACD7CE3A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55" y="1114425"/>
            <a:ext cx="4290633" cy="48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59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353E3A-E06D-422D-810A-69B98532109B}"/>
              </a:ext>
            </a:extLst>
          </p:cNvPr>
          <p:cNvSpPr txBox="1"/>
          <p:nvPr/>
        </p:nvSpPr>
        <p:spPr>
          <a:xfrm>
            <a:off x="113255" y="658668"/>
            <a:ext cx="5383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Key Stage 2 Mathematics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Paper 3: Reasoning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F4CDA-071F-DFB1-078C-F68122BF2B2B}"/>
              </a:ext>
            </a:extLst>
          </p:cNvPr>
          <p:cNvSpPr txBox="1"/>
          <p:nvPr/>
        </p:nvSpPr>
        <p:spPr>
          <a:xfrm>
            <a:off x="179615" y="1573947"/>
            <a:ext cx="3516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3894B-A657-CF94-958E-553BF1ED7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80"/>
            <a:ext cx="7811130" cy="5643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703118-6F25-1624-4A0C-12A61BFB0776}"/>
              </a:ext>
            </a:extLst>
          </p:cNvPr>
          <p:cNvSpPr txBox="1"/>
          <p:nvPr/>
        </p:nvSpPr>
        <p:spPr>
          <a:xfrm>
            <a:off x="0" y="5649467"/>
            <a:ext cx="62150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https://thirdspacelearning.com/blog/ks2-sats-papers-2022-maths-question-breakdown/</a:t>
            </a:r>
            <a:r>
              <a:rPr lang="en-US" sz="1100" dirty="0"/>
              <a:t> 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FF16067-B68A-32B9-B6FB-F6E01F6BB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706005"/>
              </p:ext>
            </p:extLst>
          </p:nvPr>
        </p:nvGraphicFramePr>
        <p:xfrm>
          <a:off x="7563776" y="1629435"/>
          <a:ext cx="4375200" cy="2857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200">
                  <a:extLst>
                    <a:ext uri="{9D8B030D-6E8A-4147-A177-3AD203B41FA5}">
                      <a16:colId xmlns:a16="http://schemas.microsoft.com/office/drawing/2014/main" val="2235912189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3137149555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2104932451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3591947899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4221783388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2081201211"/>
                    </a:ext>
                  </a:extLst>
                </a:gridCol>
              </a:tblGrid>
              <a:tr h="5543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  <a:p>
                      <a:r>
                        <a:rPr lang="en-US" dirty="0"/>
                        <a:t>Q21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  <a:p>
                      <a:r>
                        <a:rPr lang="en-US" dirty="0"/>
                        <a:t>Q20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  <a:p>
                      <a:r>
                        <a:rPr lang="en-US" dirty="0"/>
                        <a:t>Q21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  <a:p>
                      <a:r>
                        <a:rPr lang="en-US" dirty="0"/>
                        <a:t>Q23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  <a:p>
                      <a:r>
                        <a:rPr lang="en-US" dirty="0"/>
                        <a:t>Q21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794826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7069448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4925625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3097590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119138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7FC0FAC-BF15-6C24-B2AC-03E7D67036EC}"/>
              </a:ext>
            </a:extLst>
          </p:cNvPr>
          <p:cNvSpPr txBox="1"/>
          <p:nvPr/>
        </p:nvSpPr>
        <p:spPr>
          <a:xfrm>
            <a:off x="7816621" y="1218903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Paper2: Reasoning</a:t>
            </a: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BDC4BE97-A954-94D3-7AB4-41B257C4A10B}"/>
              </a:ext>
            </a:extLst>
          </p:cNvPr>
          <p:cNvSpPr/>
          <p:nvPr/>
        </p:nvSpPr>
        <p:spPr>
          <a:xfrm>
            <a:off x="8015288" y="2457450"/>
            <a:ext cx="257175" cy="257175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33B00F59-129A-5936-5CB7-17256B46FB91}"/>
              </a:ext>
            </a:extLst>
          </p:cNvPr>
          <p:cNvSpPr/>
          <p:nvPr/>
        </p:nvSpPr>
        <p:spPr>
          <a:xfrm>
            <a:off x="8015288" y="3058183"/>
            <a:ext cx="257175" cy="2571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DD684D9-CE17-41E3-3750-66943A6D4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5" y="2054515"/>
            <a:ext cx="4660498" cy="3497262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91B891CC-460C-394F-04A7-445FC76CD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03" y="720283"/>
            <a:ext cx="2173190" cy="59110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E6A582-4914-5A65-7F9B-FB07E9CC5FE6}"/>
              </a:ext>
            </a:extLst>
          </p:cNvPr>
          <p:cNvSpPr txBox="1"/>
          <p:nvPr/>
        </p:nvSpPr>
        <p:spPr>
          <a:xfrm>
            <a:off x="8015288" y="4486931"/>
            <a:ext cx="36718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*Some are part of a question</a:t>
            </a:r>
          </a:p>
        </p:txBody>
      </p:sp>
    </p:spTree>
    <p:extLst>
      <p:ext uri="{BB962C8B-B14F-4D97-AF65-F5344CB8AC3E}">
        <p14:creationId xmlns:p14="http://schemas.microsoft.com/office/powerpoint/2010/main" val="3545339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972-6AD8-4527-B80B-A24BC6E0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3 Reasoning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7E95B-D893-EB44-52F1-F13F3F101595}"/>
              </a:ext>
            </a:extLst>
          </p:cNvPr>
          <p:cNvSpPr txBox="1"/>
          <p:nvPr/>
        </p:nvSpPr>
        <p:spPr>
          <a:xfrm>
            <a:off x="3435650" y="6276696"/>
            <a:ext cx="7392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Content Placeholder 7" descr="Shape&#10;&#10;Description automatically generated">
            <a:extLst>
              <a:ext uri="{FF2B5EF4-FFF2-40B4-BE49-F238E27FC236}">
                <a16:creationId xmlns:a16="http://schemas.microsoft.com/office/drawing/2014/main" id="{09A06895-D060-7EC2-CF72-93ACE6033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2" y="1719564"/>
            <a:ext cx="5329597" cy="2949714"/>
          </a:xfr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00BCE12-042F-E2EE-2307-959CB38C6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5" y="1580518"/>
            <a:ext cx="5772228" cy="4467646"/>
          </a:xfrm>
          <a:prstGeom prst="rect">
            <a:avLst/>
          </a:prstGeom>
        </p:spPr>
      </p:pic>
      <p:sp>
        <p:nvSpPr>
          <p:cNvPr id="11" name="5-point Star 10">
            <a:extLst>
              <a:ext uri="{FF2B5EF4-FFF2-40B4-BE49-F238E27FC236}">
                <a16:creationId xmlns:a16="http://schemas.microsoft.com/office/drawing/2014/main" id="{C2052859-D1EC-8BC3-9B9A-E9E7CC9374A9}"/>
              </a:ext>
            </a:extLst>
          </p:cNvPr>
          <p:cNvSpPr/>
          <p:nvPr/>
        </p:nvSpPr>
        <p:spPr>
          <a:xfrm>
            <a:off x="5781675" y="2029483"/>
            <a:ext cx="590550" cy="5851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11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972-6AD8-4527-B80B-A24BC6E0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3 Reasoning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7E95B-D893-EB44-52F1-F13F3F101595}"/>
              </a:ext>
            </a:extLst>
          </p:cNvPr>
          <p:cNvSpPr txBox="1"/>
          <p:nvPr/>
        </p:nvSpPr>
        <p:spPr>
          <a:xfrm>
            <a:off x="3435650" y="6276696"/>
            <a:ext cx="7392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F06E35-89DF-9125-BE62-96FFC112F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17638"/>
            <a:ext cx="5496339" cy="4514850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13E0A0E3-B615-DC5C-7556-253975791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08" y="1286598"/>
            <a:ext cx="4763806" cy="4645890"/>
          </a:xfrm>
          <a:prstGeom prst="rect">
            <a:avLst/>
          </a:prstGeom>
        </p:spPr>
      </p:pic>
      <p:sp>
        <p:nvSpPr>
          <p:cNvPr id="11" name="5-point Star 10">
            <a:extLst>
              <a:ext uri="{FF2B5EF4-FFF2-40B4-BE49-F238E27FC236}">
                <a16:creationId xmlns:a16="http://schemas.microsoft.com/office/drawing/2014/main" id="{28771CE6-FF31-7BE8-5E6A-8C2C4E88F404}"/>
              </a:ext>
            </a:extLst>
          </p:cNvPr>
          <p:cNvSpPr/>
          <p:nvPr/>
        </p:nvSpPr>
        <p:spPr>
          <a:xfrm>
            <a:off x="523874" y="1900238"/>
            <a:ext cx="733424" cy="660400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D5A35241-6BF2-1D67-CF6F-E87BAC62EC04}"/>
              </a:ext>
            </a:extLst>
          </p:cNvPr>
          <p:cNvSpPr/>
          <p:nvPr/>
        </p:nvSpPr>
        <p:spPr>
          <a:xfrm>
            <a:off x="6537608" y="1844468"/>
            <a:ext cx="590550" cy="5851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77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972-6AD8-4527-B80B-A24BC6E0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3 Reasoning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7E95B-D893-EB44-52F1-F13F3F101595}"/>
              </a:ext>
            </a:extLst>
          </p:cNvPr>
          <p:cNvSpPr txBox="1"/>
          <p:nvPr/>
        </p:nvSpPr>
        <p:spPr>
          <a:xfrm>
            <a:off x="3435650" y="6276696"/>
            <a:ext cx="7392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A232F94-7898-B414-9B82-36C189B59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17638"/>
            <a:ext cx="4657960" cy="444341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3469CB-903E-D1D3-7123-D40C98E26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04" y="1046644"/>
            <a:ext cx="4158468" cy="5022229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F3392467-0A98-7E8A-EEC6-5C78AE7D56D1}"/>
              </a:ext>
            </a:extLst>
          </p:cNvPr>
          <p:cNvSpPr/>
          <p:nvPr/>
        </p:nvSpPr>
        <p:spPr>
          <a:xfrm>
            <a:off x="609601" y="1900238"/>
            <a:ext cx="733424" cy="660400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37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972-6AD8-4527-B80B-A24BC6E0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3 Reasoning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7E95B-D893-EB44-52F1-F13F3F101595}"/>
              </a:ext>
            </a:extLst>
          </p:cNvPr>
          <p:cNvSpPr txBox="1"/>
          <p:nvPr/>
        </p:nvSpPr>
        <p:spPr>
          <a:xfrm>
            <a:off x="3435650" y="6276696"/>
            <a:ext cx="7392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54887542-795A-8EBD-8F07-A2D372B44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" y="1843088"/>
            <a:ext cx="6273154" cy="39624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523F62A-40D0-557D-3C5F-4093EB727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28" y="1664424"/>
            <a:ext cx="5499260" cy="3764825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9566CF9D-3C4E-A820-06AF-400C1C279760}"/>
              </a:ext>
            </a:extLst>
          </p:cNvPr>
          <p:cNvSpPr/>
          <p:nvPr/>
        </p:nvSpPr>
        <p:spPr>
          <a:xfrm>
            <a:off x="6160281" y="2265085"/>
            <a:ext cx="590550" cy="58513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89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972-6AD8-4527-B80B-A24BC6E0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3 Reasoning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7E95B-D893-EB44-52F1-F13F3F101595}"/>
              </a:ext>
            </a:extLst>
          </p:cNvPr>
          <p:cNvSpPr txBox="1"/>
          <p:nvPr/>
        </p:nvSpPr>
        <p:spPr>
          <a:xfrm>
            <a:off x="3435650" y="6276696"/>
            <a:ext cx="7392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102EDD-82A5-BB3B-8AFC-4BE4965A7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" y="2036762"/>
            <a:ext cx="5521643" cy="1392238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E8CA07-961E-A4B9-DE92-05BFBD401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16" y="1057669"/>
            <a:ext cx="4533160" cy="50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03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54" y="294579"/>
            <a:ext cx="3610743" cy="562074"/>
          </a:xfrm>
        </p:spPr>
        <p:txBody>
          <a:bodyPr/>
          <a:lstStyle/>
          <a:p>
            <a:pPr algn="l"/>
            <a:r>
              <a:rPr lang="en-GB" b="1" dirty="0">
                <a:solidFill>
                  <a:srgbClr val="0070C0"/>
                </a:solidFill>
              </a:rPr>
              <a:t>Pre Key Stage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148" y="1171758"/>
            <a:ext cx="47310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</a:rPr>
              <a:t>Using the mathematics pre-key stage standards </a:t>
            </a:r>
            <a:endParaRPr lang="en-GB" b="1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  <a:latin typeface="ArialMT"/>
              </a:rPr>
              <a:t>The six standards in this framework contain a number of ‘pupil can’ statements. To judge that a pupil is working at a standard in mathematics, teachers need to have evidence which demonstrates that the pupil meets </a:t>
            </a:r>
            <a:r>
              <a:rPr lang="en-GB" sz="1600" b="1" dirty="0">
                <a:solidFill>
                  <a:srgbClr val="0070C0"/>
                </a:solidFill>
                <a:latin typeface="Arial" panose="020B0604020202020204" pitchFamily="34" charset="0"/>
              </a:rPr>
              <a:t>all </a:t>
            </a:r>
            <a:r>
              <a:rPr lang="en-GB" sz="1600" dirty="0">
                <a:solidFill>
                  <a:srgbClr val="0070C0"/>
                </a:solidFill>
                <a:latin typeface="ArialMT"/>
              </a:rPr>
              <a:t>of the statements within that standard. </a:t>
            </a:r>
          </a:p>
          <a:p>
            <a:endParaRPr lang="en-GB" sz="1600" dirty="0">
              <a:solidFill>
                <a:srgbClr val="0070C0"/>
              </a:solidFill>
              <a:latin typeface="Symbo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  <a:latin typeface="ArialMT"/>
              </a:rPr>
              <a:t>As stated on page 3, teachers should assess each individual pupil based on their own method of communication, and disregard statements which a pupil is physically unable to access. </a:t>
            </a:r>
            <a:endParaRPr lang="en-GB" sz="1600" dirty="0">
              <a:solidFill>
                <a:srgbClr val="0070C0"/>
              </a:solidFill>
              <a:latin typeface="SymbolMT"/>
            </a:endParaRPr>
          </a:p>
          <a:p>
            <a:endParaRPr lang="en-GB" sz="1400" i="1" dirty="0">
              <a:solidFill>
                <a:srgbClr val="0070C0"/>
              </a:solidFill>
            </a:endParaRP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4AA30D-4458-56D1-09A5-52AAC34E0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04" y="1171758"/>
            <a:ext cx="6355774" cy="50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96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972-6AD8-4527-B80B-A24BC6E0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3 Reasoning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7E95B-D893-EB44-52F1-F13F3F101595}"/>
              </a:ext>
            </a:extLst>
          </p:cNvPr>
          <p:cNvSpPr txBox="1"/>
          <p:nvPr/>
        </p:nvSpPr>
        <p:spPr>
          <a:xfrm>
            <a:off x="3435650" y="6276696"/>
            <a:ext cx="7392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98D4EE7-9EE7-BD9E-5185-259793E18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685" y="1142999"/>
            <a:ext cx="3998932" cy="5133697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4F983A-DA35-ADD0-9907-6D8D53840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7" y="1417638"/>
            <a:ext cx="5788733" cy="22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88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972-6AD8-4527-B80B-A24BC6E0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3 Reasoning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7E95B-D893-EB44-52F1-F13F3F101595}"/>
              </a:ext>
            </a:extLst>
          </p:cNvPr>
          <p:cNvSpPr txBox="1"/>
          <p:nvPr/>
        </p:nvSpPr>
        <p:spPr>
          <a:xfrm>
            <a:off x="3435650" y="6276696"/>
            <a:ext cx="7392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3EFE4A-7A8D-1021-E928-133FA420C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8" y="1758950"/>
            <a:ext cx="5456221" cy="1484312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7CC45FE-069F-00EF-2A77-4F30EADA7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59" y="1565929"/>
            <a:ext cx="6175168" cy="253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33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972-6AD8-4527-B80B-A24BC6E0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3 Reasoning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7E95B-D893-EB44-52F1-F13F3F101595}"/>
              </a:ext>
            </a:extLst>
          </p:cNvPr>
          <p:cNvSpPr txBox="1"/>
          <p:nvPr/>
        </p:nvSpPr>
        <p:spPr>
          <a:xfrm>
            <a:off x="3435650" y="6276696"/>
            <a:ext cx="7392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8DD8635-F5AC-2446-F097-71B102BB2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17638"/>
            <a:ext cx="5113534" cy="4468812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155985D7-45C7-D320-A76F-1256C81F6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82" y="1417637"/>
            <a:ext cx="4646934" cy="4663935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01B521A1-20B1-A3CA-11C1-35CD139AB35E}"/>
              </a:ext>
            </a:extLst>
          </p:cNvPr>
          <p:cNvSpPr/>
          <p:nvPr/>
        </p:nvSpPr>
        <p:spPr>
          <a:xfrm>
            <a:off x="6224589" y="1914526"/>
            <a:ext cx="733424" cy="660400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24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972-6AD8-4527-B80B-A24BC6E0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3 Reasoning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7E95B-D893-EB44-52F1-F13F3F101595}"/>
              </a:ext>
            </a:extLst>
          </p:cNvPr>
          <p:cNvSpPr txBox="1"/>
          <p:nvPr/>
        </p:nvSpPr>
        <p:spPr>
          <a:xfrm>
            <a:off x="3435650" y="6276696"/>
            <a:ext cx="7392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43C7CF1-637A-4FD4-C57A-9D4C3C441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56" y="1164431"/>
            <a:ext cx="4388407" cy="4857641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3149FAF0-52F7-4C55-0E04-330225CDB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18" y="1164431"/>
            <a:ext cx="5303549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75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972-6AD8-4527-B80B-A24BC6E04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18" y="0"/>
            <a:ext cx="8174567" cy="114300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3 Reasoning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7E95B-D893-EB44-52F1-F13F3F101595}"/>
              </a:ext>
            </a:extLst>
          </p:cNvPr>
          <p:cNvSpPr txBox="1"/>
          <p:nvPr/>
        </p:nvSpPr>
        <p:spPr>
          <a:xfrm>
            <a:off x="3435650" y="6276696"/>
            <a:ext cx="7392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1C1FC97-91A3-8CD8-1942-A0342A097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417638"/>
            <a:ext cx="5279156" cy="3800474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C535CEEF-2D5E-F989-832D-12EA60992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939480"/>
            <a:ext cx="4219575" cy="531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9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E972-6AD8-4527-B80B-A24BC6E04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18" y="0"/>
            <a:ext cx="8174567" cy="1143000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2022 Key Stage 2: Paper 3 Reasoning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7E95B-D893-EB44-52F1-F13F3F101595}"/>
              </a:ext>
            </a:extLst>
          </p:cNvPr>
          <p:cNvSpPr txBox="1"/>
          <p:nvPr/>
        </p:nvSpPr>
        <p:spPr>
          <a:xfrm>
            <a:off x="3435650" y="6276696"/>
            <a:ext cx="7392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B8B8539-D50A-0341-A3C8-BB59E802C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67" y="1161771"/>
            <a:ext cx="5711666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55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ED2902F-F644-65C7-0D29-187870580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18" y="0"/>
            <a:ext cx="4602625" cy="5883965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CE62649-6676-7593-3D07-96ECECB01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235"/>
            <a:ext cx="4450701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72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85DDB9-F21F-41E9-BC65-E0742EB7AEE6}"/>
              </a:ext>
            </a:extLst>
          </p:cNvPr>
          <p:cNvSpPr txBox="1"/>
          <p:nvPr/>
        </p:nvSpPr>
        <p:spPr>
          <a:xfrm>
            <a:off x="342900" y="3570149"/>
            <a:ext cx="3196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53E3A-E06D-422D-810A-69B98532109B}"/>
              </a:ext>
            </a:extLst>
          </p:cNvPr>
          <p:cNvSpPr txBox="1"/>
          <p:nvPr/>
        </p:nvSpPr>
        <p:spPr>
          <a:xfrm>
            <a:off x="179615" y="742950"/>
            <a:ext cx="3881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Key Stage 2 Mathematics</a:t>
            </a:r>
          </a:p>
          <a:p>
            <a:r>
              <a:rPr lang="en-GB" sz="2400" b="1" dirty="0">
                <a:solidFill>
                  <a:srgbClr val="0070C0"/>
                </a:solidFill>
              </a:rPr>
              <a:t>Mark Scheme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8D04F0ED-9BCE-B950-1662-18E42A1F9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00" y="0"/>
            <a:ext cx="5004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81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353E3A-E06D-422D-810A-69B98532109B}"/>
              </a:ext>
            </a:extLst>
          </p:cNvPr>
          <p:cNvSpPr txBox="1"/>
          <p:nvPr/>
        </p:nvSpPr>
        <p:spPr>
          <a:xfrm>
            <a:off x="608239" y="528637"/>
            <a:ext cx="8450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Key Stage 2 Mathematics SATs Papers comparison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7E685-0430-A8D6-DA64-EAC9E20417DE}"/>
              </a:ext>
            </a:extLst>
          </p:cNvPr>
          <p:cNvSpPr txBox="1"/>
          <p:nvPr/>
        </p:nvSpPr>
        <p:spPr>
          <a:xfrm>
            <a:off x="3407569" y="5791884"/>
            <a:ext cx="6215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https://thirdspacelearning.com/blog/ks2-sats-papers-2022-maths-question-breakdown/</a:t>
            </a:r>
            <a:r>
              <a:rPr lang="en-US" dirty="0"/>
              <a:t> 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761247B3-0FC6-12FD-7546-0775713C2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99" y="1428750"/>
            <a:ext cx="8768461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11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7B6E3C-9C6F-48B9-B1F8-99F394DAF539}"/>
              </a:ext>
            </a:extLst>
          </p:cNvPr>
          <p:cNvSpPr/>
          <p:nvPr/>
        </p:nvSpPr>
        <p:spPr>
          <a:xfrm>
            <a:off x="3298178" y="6202858"/>
            <a:ext cx="7293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2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26FF5CD-CEDF-0691-10AE-E71DFD5D9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15" y="237153"/>
            <a:ext cx="77343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22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9E9522-3A0E-418F-95F8-0F8AECBF3F73}"/>
              </a:ext>
            </a:extLst>
          </p:cNvPr>
          <p:cNvSpPr txBox="1"/>
          <p:nvPr/>
        </p:nvSpPr>
        <p:spPr>
          <a:xfrm>
            <a:off x="302080" y="777816"/>
            <a:ext cx="51836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  <a:hlinkClick r:id="rId2"/>
              </a:rPr>
              <a:t>https://www.gov.uk/government/publications/key-stage-2-tests-2022-mathematics-test-materials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</a:p>
          <a:p>
            <a:endParaRPr lang="en-GB" dirty="0"/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9759CD76-4AC5-2FE9-CE81-205F6A25CE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933" r="65731"/>
          <a:stretch/>
        </p:blipFill>
        <p:spPr>
          <a:xfrm>
            <a:off x="5518922" y="639289"/>
            <a:ext cx="1650848" cy="61438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F3B32E-2BF9-A120-38AE-E72DB6CBAAE5}"/>
              </a:ext>
            </a:extLst>
          </p:cNvPr>
          <p:cNvSpPr txBox="1"/>
          <p:nvPr/>
        </p:nvSpPr>
        <p:spPr>
          <a:xfrm>
            <a:off x="302080" y="4557741"/>
            <a:ext cx="4943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https://thirdspacelearning.com/blog/ks2-sats-papers-2022-maths-question-breakdown/</a:t>
            </a:r>
            <a:r>
              <a:rPr lang="en-US" dirty="0"/>
              <a:t> </a:t>
            </a: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519F5B12-7E4F-FE14-E777-2B66B60E0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653928"/>
            <a:ext cx="5380450" cy="2747277"/>
          </a:xfrm>
          <a:prstGeom prst="rect">
            <a:avLst/>
          </a:prstGeom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36BE2FEF-ADAE-B23F-A492-47F5549E1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498786"/>
              </p:ext>
            </p:extLst>
          </p:nvPr>
        </p:nvGraphicFramePr>
        <p:xfrm>
          <a:off x="7563776" y="1629435"/>
          <a:ext cx="4375200" cy="2771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200">
                  <a:extLst>
                    <a:ext uri="{9D8B030D-6E8A-4147-A177-3AD203B41FA5}">
                      <a16:colId xmlns:a16="http://schemas.microsoft.com/office/drawing/2014/main" val="2235912189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3137149555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2104932451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3591947899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4221783388"/>
                    </a:ext>
                  </a:extLst>
                </a:gridCol>
                <a:gridCol w="729200">
                  <a:extLst>
                    <a:ext uri="{9D8B030D-6E8A-4147-A177-3AD203B41FA5}">
                      <a16:colId xmlns:a16="http://schemas.microsoft.com/office/drawing/2014/main" val="2081201211"/>
                    </a:ext>
                  </a:extLst>
                </a:gridCol>
              </a:tblGrid>
              <a:tr h="5543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794826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7069448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4925625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3097590"/>
                  </a:ext>
                </a:extLst>
              </a:tr>
              <a:tr h="554354">
                <a:tc>
                  <a:txBody>
                    <a:bodyPr/>
                    <a:lstStyle/>
                    <a:p>
                      <a:r>
                        <a:rPr lang="en-US" dirty="0"/>
                        <a:t>Y6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1191388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AA000AFF-B541-CECE-79A5-7584721B0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01"/>
            <a:ext cx="7811130" cy="5643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BD840B-CB0B-9831-5A0B-8493E629CA80}"/>
              </a:ext>
            </a:extLst>
          </p:cNvPr>
          <p:cNvSpPr txBox="1"/>
          <p:nvPr/>
        </p:nvSpPr>
        <p:spPr>
          <a:xfrm>
            <a:off x="7644384" y="117792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Arithmetic paper (36Qs)</a:t>
            </a:r>
          </a:p>
        </p:txBody>
      </p:sp>
    </p:spTree>
    <p:extLst>
      <p:ext uri="{BB962C8B-B14F-4D97-AF65-F5344CB8AC3E}">
        <p14:creationId xmlns:p14="http://schemas.microsoft.com/office/powerpoint/2010/main" val="3400050868"/>
      </p:ext>
    </p:extLst>
  </p:cSld>
  <p:clrMapOvr>
    <a:masterClrMapping/>
  </p:clrMapOvr>
</p:sld>
</file>

<file path=ppt/theme/theme1.xml><?xml version="1.0" encoding="utf-8"?>
<a:theme xmlns:a="http://schemas.openxmlformats.org/drawingml/2006/main" name="3_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1300</Words>
  <Application>Microsoft Office PowerPoint</Application>
  <PresentationFormat>Widescreen</PresentationFormat>
  <Paragraphs>232</Paragraphs>
  <Slides>45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ArialMT</vt:lpstr>
      <vt:lpstr>Calibri</vt:lpstr>
      <vt:lpstr>SymbolMT</vt:lpstr>
      <vt:lpstr>3_HIAS PowerPoint template</vt:lpstr>
      <vt:lpstr>2022 Key Stage 2 SATs Mathematics</vt:lpstr>
      <vt:lpstr>PowerPoint Presentation</vt:lpstr>
      <vt:lpstr>PowerPoint Presentation</vt:lpstr>
      <vt:lpstr>Pre Key Stage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Stage 2 Arithmetic Paper 2022 Q1- 17</vt:lpstr>
      <vt:lpstr>Key Stage 2 Arithmetic Paper 2022 Q18 - 32</vt:lpstr>
      <vt:lpstr>Key Stage 2 Arithmetic Paper 2022 Q33 - 36</vt:lpstr>
      <vt:lpstr>2022: KS2 Arithmetic Paper Addition and subtraction</vt:lpstr>
      <vt:lpstr>2022: KS2 Arithmetic Paper Multiplication and Division</vt:lpstr>
      <vt:lpstr>2022: KS2 Arithmetic Paper Fractions and Percentages </vt:lpstr>
      <vt:lpstr>Year 3 and 4 questions: Arithmetic Paper 2022 Q:1, 2, 3, 4, 5, 6, 7, 8, 9, 11, 12, 13, 15</vt:lpstr>
      <vt:lpstr>PowerPoint Presentation</vt:lpstr>
      <vt:lpstr>PowerPoint Presentation</vt:lpstr>
      <vt:lpstr>2022 Key Stage 2: Paper 2 Reasoning</vt:lpstr>
      <vt:lpstr>2022 Key Stage 2: Paper 2 Reasoning</vt:lpstr>
      <vt:lpstr>2022 Key Stage 2: Paper 2 Reasoning</vt:lpstr>
      <vt:lpstr>2022 Key Stage 2: Paper 2 Reasoning</vt:lpstr>
      <vt:lpstr>2022 Key Stage 2: Paper 2 Reasoning</vt:lpstr>
      <vt:lpstr>2022 Key Stage 2: Paper 2 Reasoning</vt:lpstr>
      <vt:lpstr>2022 Key Stage 2: Paper 2 Reasoning</vt:lpstr>
      <vt:lpstr>2022 Key Stage 2: Paper 2 Reasoning</vt:lpstr>
      <vt:lpstr>2022 Key Stage 2: Paper 2 Reasoning</vt:lpstr>
      <vt:lpstr>2022 Key Stage 2: Paper 2 Reasoning</vt:lpstr>
      <vt:lpstr>2022 Key Stage 2: Paper 2 Reasoning</vt:lpstr>
      <vt:lpstr>2022 Key Stage 2: Paper 2 Reasoning</vt:lpstr>
      <vt:lpstr>2022 Key Stage 2: Paper 2 Reasoning</vt:lpstr>
      <vt:lpstr>PowerPoint Presentation</vt:lpstr>
      <vt:lpstr>2022 Key Stage 2: Paper 3 Reasoning</vt:lpstr>
      <vt:lpstr>2022 Key Stage 2: Paper 3 Reasoning</vt:lpstr>
      <vt:lpstr>2022 Key Stage 2: Paper 3 Reasoning</vt:lpstr>
      <vt:lpstr>2022 Key Stage 2: Paper 3 Reasoning</vt:lpstr>
      <vt:lpstr>2022 Key Stage 2: Paper 3 Reasoning</vt:lpstr>
      <vt:lpstr>2022 Key Stage 2: Paper 3 Reasoning</vt:lpstr>
      <vt:lpstr>2022 Key Stage 2: Paper 3 Reasoning</vt:lpstr>
      <vt:lpstr>2022 Key Stage 2: Paper 3 Reasoning</vt:lpstr>
      <vt:lpstr>2022 Key Stage 2: Paper 3 Reasoning</vt:lpstr>
      <vt:lpstr>2022 Key Stage 2: Paper 3 Reasoning</vt:lpstr>
      <vt:lpstr>2022 Key Stage 2: Paper 3 Reasoning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Key Stage 2 SATs Mathematics</dc:title>
  <dc:creator>Clifft, Jacqui</dc:creator>
  <cp:lastModifiedBy>Farrage, Nicola</cp:lastModifiedBy>
  <cp:revision>114</cp:revision>
  <cp:lastPrinted>2019-06-03T08:45:33Z</cp:lastPrinted>
  <dcterms:created xsi:type="dcterms:W3CDTF">2019-06-02T06:42:53Z</dcterms:created>
  <dcterms:modified xsi:type="dcterms:W3CDTF">2022-07-01T15:34:53Z</dcterms:modified>
</cp:coreProperties>
</file>