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DBDC54-1D98-4FDE-B9B7-B9139E5E3D65}" v="22" dt="2021-01-13T13:34:33.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81" d="100"/>
          <a:sy n="81" d="100"/>
        </p:scale>
        <p:origin x="40" y="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Kathryn" userId="507b2884-31fe-42e9-a7f3-1f123cbf5404" providerId="ADAL" clId="{35DBDC54-1D98-4FDE-B9B7-B9139E5E3D65}"/>
    <pc:docChg chg="undo custSel modSld">
      <pc:chgData name="Spencer, Kathryn" userId="507b2884-31fe-42e9-a7f3-1f123cbf5404" providerId="ADAL" clId="{35DBDC54-1D98-4FDE-B9B7-B9139E5E3D65}" dt="2021-01-13T13:36:28.356" v="987" actId="20577"/>
      <pc:docMkLst>
        <pc:docMk/>
      </pc:docMkLst>
      <pc:sldChg chg="modSp mod">
        <pc:chgData name="Spencer, Kathryn" userId="507b2884-31fe-42e9-a7f3-1f123cbf5404" providerId="ADAL" clId="{35DBDC54-1D98-4FDE-B9B7-B9139E5E3D65}" dt="2021-01-12T15:43:08.826" v="661" actId="20577"/>
        <pc:sldMkLst>
          <pc:docMk/>
          <pc:sldMk cId="564609733" sldId="273"/>
        </pc:sldMkLst>
        <pc:spChg chg="mod">
          <ac:chgData name="Spencer, Kathryn" userId="507b2884-31fe-42e9-a7f3-1f123cbf5404" providerId="ADAL" clId="{35DBDC54-1D98-4FDE-B9B7-B9139E5E3D65}" dt="2021-01-12T15:43:08.826" v="661" actId="20577"/>
          <ac:spMkLst>
            <pc:docMk/>
            <pc:sldMk cId="564609733" sldId="273"/>
            <ac:spMk id="10" creationId="{4354E2B1-015F-49CE-9770-4DDD36444C69}"/>
          </ac:spMkLst>
        </pc:spChg>
      </pc:sldChg>
      <pc:sldChg chg="addSp modSp mod">
        <pc:chgData name="Spencer, Kathryn" userId="507b2884-31fe-42e9-a7f3-1f123cbf5404" providerId="ADAL" clId="{35DBDC54-1D98-4FDE-B9B7-B9139E5E3D65}" dt="2021-01-13T13:34:42.008" v="795" actId="113"/>
        <pc:sldMkLst>
          <pc:docMk/>
          <pc:sldMk cId="3415331786" sldId="2639"/>
        </pc:sldMkLst>
        <pc:spChg chg="add mod">
          <ac:chgData name="Spencer, Kathryn" userId="507b2884-31fe-42e9-a7f3-1f123cbf5404" providerId="ADAL" clId="{35DBDC54-1D98-4FDE-B9B7-B9139E5E3D65}" dt="2021-01-12T14:48:43.335" v="9" actId="1076"/>
          <ac:spMkLst>
            <pc:docMk/>
            <pc:sldMk cId="3415331786" sldId="2639"/>
            <ac:spMk id="6" creationId="{B1AAF821-21C2-494E-A242-949F9B494B16}"/>
          </ac:spMkLst>
        </pc:spChg>
        <pc:spChg chg="mod">
          <ac:chgData name="Spencer, Kathryn" userId="507b2884-31fe-42e9-a7f3-1f123cbf5404" providerId="ADAL" clId="{35DBDC54-1D98-4FDE-B9B7-B9139E5E3D65}" dt="2021-01-13T13:34:42.008" v="795" actId="113"/>
          <ac:spMkLst>
            <pc:docMk/>
            <pc:sldMk cId="3415331786" sldId="2639"/>
            <ac:spMk id="7" creationId="{9C2C7A72-7C4A-4506-8DEE-575441380A26}"/>
          </ac:spMkLst>
        </pc:spChg>
        <pc:spChg chg="mod">
          <ac:chgData name="Spencer, Kathryn" userId="507b2884-31fe-42e9-a7f3-1f123cbf5404" providerId="ADAL" clId="{35DBDC54-1D98-4FDE-B9B7-B9139E5E3D65}" dt="2021-01-12T14:48:30.569" v="7" actId="20577"/>
          <ac:spMkLst>
            <pc:docMk/>
            <pc:sldMk cId="3415331786" sldId="2639"/>
            <ac:spMk id="11" creationId="{2AF30C61-9CD0-4747-81DE-2CB5C4DE6B4D}"/>
          </ac:spMkLst>
        </pc:spChg>
      </pc:sldChg>
      <pc:sldChg chg="addSp modSp mod">
        <pc:chgData name="Spencer, Kathryn" userId="507b2884-31fe-42e9-a7f3-1f123cbf5404" providerId="ADAL" clId="{35DBDC54-1D98-4FDE-B9B7-B9139E5E3D65}" dt="2021-01-13T13:36:28.356" v="987" actId="20577"/>
        <pc:sldMkLst>
          <pc:docMk/>
          <pc:sldMk cId="2384819719" sldId="2641"/>
        </pc:sldMkLst>
        <pc:spChg chg="mod">
          <ac:chgData name="Spencer, Kathryn" userId="507b2884-31fe-42e9-a7f3-1f123cbf5404" providerId="ADAL" clId="{35DBDC54-1D98-4FDE-B9B7-B9139E5E3D65}" dt="2021-01-12T15:41:32.406" v="574" actId="20577"/>
          <ac:spMkLst>
            <pc:docMk/>
            <pc:sldMk cId="2384819719" sldId="2641"/>
            <ac:spMk id="6" creationId="{00BF20FB-1925-4104-B0A4-127381A90FBC}"/>
          </ac:spMkLst>
        </pc:spChg>
        <pc:spChg chg="mod">
          <ac:chgData name="Spencer, Kathryn" userId="507b2884-31fe-42e9-a7f3-1f123cbf5404" providerId="ADAL" clId="{35DBDC54-1D98-4FDE-B9B7-B9139E5E3D65}" dt="2021-01-13T13:36:28.356" v="987" actId="20577"/>
          <ac:spMkLst>
            <pc:docMk/>
            <pc:sldMk cId="2384819719" sldId="2641"/>
            <ac:spMk id="7" creationId="{82B95C2A-ABE7-40E7-8C98-4D1427C073AA}"/>
          </ac:spMkLst>
        </pc:spChg>
        <pc:spChg chg="add mod">
          <ac:chgData name="Spencer, Kathryn" userId="507b2884-31fe-42e9-a7f3-1f123cbf5404" providerId="ADAL" clId="{35DBDC54-1D98-4FDE-B9B7-B9139E5E3D65}" dt="2021-01-12T15:41:28.603" v="570"/>
          <ac:spMkLst>
            <pc:docMk/>
            <pc:sldMk cId="2384819719" sldId="2641"/>
            <ac:spMk id="8" creationId="{9B102D74-21F3-4782-AC0E-D9FC10C5EBBF}"/>
          </ac:spMkLst>
        </pc:spChg>
      </pc:sldChg>
      <pc:sldChg chg="addSp modSp mod">
        <pc:chgData name="Spencer, Kathryn" userId="507b2884-31fe-42e9-a7f3-1f123cbf5404" providerId="ADAL" clId="{35DBDC54-1D98-4FDE-B9B7-B9139E5E3D65}" dt="2021-01-12T15:45:27.683" v="692"/>
        <pc:sldMkLst>
          <pc:docMk/>
          <pc:sldMk cId="3123064864" sldId="2642"/>
        </pc:sldMkLst>
        <pc:spChg chg="mod">
          <ac:chgData name="Spencer, Kathryn" userId="507b2884-31fe-42e9-a7f3-1f123cbf5404" providerId="ADAL" clId="{35DBDC54-1D98-4FDE-B9B7-B9139E5E3D65}" dt="2021-01-12T15:45:12.580" v="691" actId="20577"/>
          <ac:spMkLst>
            <pc:docMk/>
            <pc:sldMk cId="3123064864" sldId="2642"/>
            <ac:spMk id="6" creationId="{1678FD38-1421-43FD-A6FF-C882039887D2}"/>
          </ac:spMkLst>
        </pc:spChg>
        <pc:spChg chg="add mod">
          <ac:chgData name="Spencer, Kathryn" userId="507b2884-31fe-42e9-a7f3-1f123cbf5404" providerId="ADAL" clId="{35DBDC54-1D98-4FDE-B9B7-B9139E5E3D65}" dt="2021-01-12T15:45:27.683" v="692"/>
          <ac:spMkLst>
            <pc:docMk/>
            <pc:sldMk cId="3123064864" sldId="2642"/>
            <ac:spMk id="9" creationId="{F0915CC1-92B4-4D27-AB6C-58A08A82D8EA}"/>
          </ac:spMkLst>
        </pc:spChg>
      </pc:sldChg>
      <pc:sldChg chg="addSp delSp modSp mod">
        <pc:chgData name="Spencer, Kathryn" userId="507b2884-31fe-42e9-a7f3-1f123cbf5404" providerId="ADAL" clId="{35DBDC54-1D98-4FDE-B9B7-B9139E5E3D65}" dt="2021-01-12T15:42:22.830" v="615" actId="20577"/>
        <pc:sldMkLst>
          <pc:docMk/>
          <pc:sldMk cId="2895142760" sldId="2644"/>
        </pc:sldMkLst>
        <pc:spChg chg="del">
          <ac:chgData name="Spencer, Kathryn" userId="507b2884-31fe-42e9-a7f3-1f123cbf5404" providerId="ADAL" clId="{35DBDC54-1D98-4FDE-B9B7-B9139E5E3D65}" dt="2021-01-12T14:53:46.074" v="393" actId="478"/>
          <ac:spMkLst>
            <pc:docMk/>
            <pc:sldMk cId="2895142760" sldId="2644"/>
            <ac:spMk id="4" creationId="{182FFEBF-284E-4F50-B4BC-CCACE4AA902E}"/>
          </ac:spMkLst>
        </pc:spChg>
        <pc:spChg chg="add mod">
          <ac:chgData name="Spencer, Kathryn" userId="507b2884-31fe-42e9-a7f3-1f123cbf5404" providerId="ADAL" clId="{35DBDC54-1D98-4FDE-B9B7-B9139E5E3D65}" dt="2021-01-12T15:42:22.830" v="615" actId="20577"/>
          <ac:spMkLst>
            <pc:docMk/>
            <pc:sldMk cId="2895142760" sldId="2644"/>
            <ac:spMk id="5" creationId="{20A62603-A694-4CD1-8C8E-F0A0872D5A84}"/>
          </ac:spMkLst>
        </pc:spChg>
        <pc:spChg chg="add mod ord">
          <ac:chgData name="Spencer, Kathryn" userId="507b2884-31fe-42e9-a7f3-1f123cbf5404" providerId="ADAL" clId="{35DBDC54-1D98-4FDE-B9B7-B9139E5E3D65}" dt="2021-01-12T15:40:48.710" v="563" actId="1076"/>
          <ac:spMkLst>
            <pc:docMk/>
            <pc:sldMk cId="2895142760" sldId="2644"/>
            <ac:spMk id="8" creationId="{537DC051-822F-4D81-8826-0F3747235D6A}"/>
          </ac:spMkLst>
        </pc:spChg>
        <pc:spChg chg="add mod">
          <ac:chgData name="Spencer, Kathryn" userId="507b2884-31fe-42e9-a7f3-1f123cbf5404" providerId="ADAL" clId="{35DBDC54-1D98-4FDE-B9B7-B9139E5E3D65}" dt="2021-01-12T15:40:32.005" v="559" actId="113"/>
          <ac:spMkLst>
            <pc:docMk/>
            <pc:sldMk cId="2895142760" sldId="2644"/>
            <ac:spMk id="9" creationId="{3BC3C9B1-6E32-45F8-ABB9-6CB45E6EF50C}"/>
          </ac:spMkLst>
        </pc:spChg>
        <pc:picChg chg="add mod">
          <ac:chgData name="Spencer, Kathryn" userId="507b2884-31fe-42e9-a7f3-1f123cbf5404" providerId="ADAL" clId="{35DBDC54-1D98-4FDE-B9B7-B9139E5E3D65}" dt="2021-01-12T15:02:24.298" v="457" actId="1076"/>
          <ac:picMkLst>
            <pc:docMk/>
            <pc:sldMk cId="2895142760" sldId="2644"/>
            <ac:picMk id="3" creationId="{36F7B463-7720-4255-8799-BB4ED2121E86}"/>
          </ac:picMkLst>
        </pc:picChg>
        <pc:picChg chg="add mod">
          <ac:chgData name="Spencer, Kathryn" userId="507b2884-31fe-42e9-a7f3-1f123cbf5404" providerId="ADAL" clId="{35DBDC54-1D98-4FDE-B9B7-B9139E5E3D65}" dt="2021-01-12T15:02:29.709" v="459" actId="1076"/>
          <ac:picMkLst>
            <pc:docMk/>
            <pc:sldMk cId="2895142760" sldId="2644"/>
            <ac:picMk id="7" creationId="{CEC44166-8B96-4935-8F5D-1660D602F06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18/01/2021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Fractions, Decimals and Percentages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893647"/>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is about how much money the coat is now. Even though you have done lots of thinking about percentages, the answer is the cost of the coat. </a:t>
            </a:r>
          </a:p>
          <a:p>
            <a:r>
              <a:rPr lang="en-GB" sz="1600" dirty="0">
                <a:cs typeface="Times New Roman" panose="02020603050405020304" pitchFamily="18" charset="0"/>
              </a:rPr>
              <a:t>Is the answer you have now less than £40? 	</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345325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A coat costs £40. The shop has a sale, and everything was reduced by 20% . What is the price of the coat now?</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8" name="Rectangle 7">
            <a:extLst>
              <a:ext uri="{FF2B5EF4-FFF2-40B4-BE49-F238E27FC236}">
                <a16:creationId xmlns:a16="http://schemas.microsoft.com/office/drawing/2014/main" id="{9B102D74-21F3-4782-AC0E-D9FC10C5EBBF}"/>
              </a:ext>
            </a:extLst>
          </p:cNvPr>
          <p:cNvSpPr/>
          <p:nvPr/>
        </p:nvSpPr>
        <p:spPr>
          <a:xfrm>
            <a:off x="6096000" y="3572317"/>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3970318"/>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A coat costs £40. The shop has a sale, and everything was reduced by 40% . What is the price of the coat now?</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9" name="Rectangle 8">
            <a:extLst>
              <a:ext uri="{FF2B5EF4-FFF2-40B4-BE49-F238E27FC236}">
                <a16:creationId xmlns:a16="http://schemas.microsoft.com/office/drawing/2014/main" id="{F0915CC1-92B4-4D27-AB6C-58A08A82D8EA}"/>
              </a:ext>
            </a:extLst>
          </p:cNvPr>
          <p:cNvSpPr/>
          <p:nvPr/>
        </p:nvSpPr>
        <p:spPr>
          <a:xfrm>
            <a:off x="6096000" y="3572317"/>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a:t>
            </a:r>
            <a:r>
              <a:rPr lang="en-GB" sz="1800">
                <a:effectLst/>
                <a:latin typeface="Calibri" panose="020F0502020204030204" pitchFamily="34" charset="0"/>
                <a:ea typeface="Calibri" panose="020F0502020204030204" pitchFamily="34" charset="0"/>
              </a:rPr>
              <a:t>their </a:t>
            </a:r>
            <a:r>
              <a:rPr lang="en-GB" sz="1800">
                <a:latin typeface="Calibri" panose="020F0502020204030204" pitchFamily="34" charset="0"/>
                <a:ea typeface="Calibri" panose="020F0502020204030204" pitchFamily="34" charset="0"/>
              </a:rPr>
              <a:t>pupil</a:t>
            </a:r>
            <a:r>
              <a:rPr lang="en-GB" sz="1800">
                <a:effectLst/>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fontScale="90000"/>
          </a:bodyPr>
          <a:lstStyle/>
          <a:p>
            <a:pPr algn="l"/>
            <a:r>
              <a:rPr lang="en-GB" sz="1800" b="1" dirty="0">
                <a:effectLst/>
                <a:latin typeface="Arial" panose="020B0604020202020204" pitchFamily="34" charset="0"/>
                <a:ea typeface="Calibri" panose="020F0502020204030204" pitchFamily="34" charset="0"/>
                <a:cs typeface="Times New Roman" panose="02020603050405020304" pitchFamily="18" charset="0"/>
              </a:rPr>
              <a:t>Recall and use equivalences between simple fractions, decimals and percentages, including in different contexts.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981200" y="1836891"/>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Content Placeholder 6">
            <a:extLst>
              <a:ext uri="{FF2B5EF4-FFF2-40B4-BE49-F238E27FC236}">
                <a16:creationId xmlns:a16="http://schemas.microsoft.com/office/drawing/2014/main" id="{F581440B-F912-436B-B978-33621B4B97BB}"/>
              </a:ext>
            </a:extLst>
          </p:cNvPr>
          <p:cNvSpPr>
            <a:spLocks noGrp="1"/>
          </p:cNvSpPr>
          <p:nvPr>
            <p:ph idx="1"/>
          </p:nvPr>
        </p:nvSpPr>
        <p:spPr>
          <a:xfrm>
            <a:off x="2773889" y="1688605"/>
            <a:ext cx="6419850" cy="3970318"/>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r>
              <a:rPr lang="en-US" dirty="0">
                <a:latin typeface="+mn-lt"/>
                <a:ea typeface="Bariol" charset="0"/>
                <a:cs typeface="Bariol" charset="0"/>
              </a:rPr>
              <a:t>A coat costs £40. The shop has a sale, and everything was reduced by 20% . What is the price of the coat now?</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3" name="Rectangle 2">
            <a:extLst>
              <a:ext uri="{FF2B5EF4-FFF2-40B4-BE49-F238E27FC236}">
                <a16:creationId xmlns:a16="http://schemas.microsoft.com/office/drawing/2014/main" id="{64C81A9D-84F2-4CAC-AFD4-52AD8D5D0D4C}"/>
              </a:ext>
            </a:extLst>
          </p:cNvPr>
          <p:cNvSpPr/>
          <p:nvPr/>
        </p:nvSpPr>
        <p:spPr>
          <a:xfrm>
            <a:off x="3390563" y="3876085"/>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3970318"/>
          </a:xfrm>
          <a:prstGeom prst="rect">
            <a:avLst/>
          </a:prstGeom>
          <a:solidFill>
            <a:schemeClr val="bg2"/>
          </a:solidFill>
        </p:spPr>
        <p:txBody>
          <a:bodyPr wrap="square">
            <a:spAutoFit/>
          </a:bodyPr>
          <a:lstStyle/>
          <a:p>
            <a:pPr marL="0" indent="0">
              <a:buNone/>
            </a:pPr>
            <a:r>
              <a:rPr lang="en-US" dirty="0">
                <a:ea typeface="Bariol" charset="0"/>
                <a:cs typeface="Bariol" charset="0"/>
              </a:rPr>
              <a:t>A coat costs £40. The shop has a sale, and everything was reduced by 20% . What is the price of the coat now?</a:t>
            </a:r>
          </a:p>
          <a:p>
            <a:pPr marL="0" indent="0">
              <a:buNone/>
            </a:pPr>
            <a:endParaRPr lang="en-US" dirty="0">
              <a:ea typeface="Bariol" charset="0"/>
              <a:cs typeface="Bariol" charset="0"/>
            </a:endParaRPr>
          </a:p>
          <a:p>
            <a:pPr marL="0" indent="0">
              <a:buNone/>
            </a:pPr>
            <a:endParaRPr lang="en-US" dirty="0">
              <a:ea typeface="Bariol" charset="0"/>
              <a:cs typeface="Bariol" charset="0"/>
            </a:endParaRPr>
          </a:p>
          <a:p>
            <a:pPr marL="0" indent="0">
              <a:buNone/>
            </a:pPr>
            <a:endParaRPr lang="en-US" dirty="0">
              <a:ea typeface="Bariol" charset="0"/>
              <a:cs typeface="Bariol" charset="0"/>
            </a:endParaRPr>
          </a:p>
          <a:p>
            <a:pPr marL="0" indent="0">
              <a:buNone/>
            </a:pPr>
            <a:endParaRPr lang="en-US" dirty="0">
              <a:ea typeface="Bariol" charset="0"/>
              <a:cs typeface="Bariol" charset="0"/>
            </a:endParaRPr>
          </a:p>
          <a:p>
            <a:pPr marL="0" indent="0">
              <a:buNone/>
            </a:pPr>
            <a:endParaRPr lang="en-US" dirty="0">
              <a:ea typeface="Bariol" charset="0"/>
              <a:cs typeface="Bariol"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354E2B1-015F-49CE-9770-4DDD36444C69}"/>
                  </a:ext>
                </a:extLst>
              </p:cNvPr>
              <p:cNvSpPr txBox="1"/>
              <p:nvPr/>
            </p:nvSpPr>
            <p:spPr>
              <a:xfrm>
                <a:off x="472509" y="1403558"/>
                <a:ext cx="4976122" cy="4940520"/>
              </a:xfrm>
              <a:prstGeom prst="rect">
                <a:avLst/>
              </a:prstGeom>
              <a:solidFill>
                <a:schemeClr val="accent5">
                  <a:lumMod val="20000"/>
                  <a:lumOff val="80000"/>
                </a:schemeClr>
              </a:solidFill>
            </p:spPr>
            <p:txBody>
              <a:bodyPr wrap="square" rtlCol="0">
                <a:spAutoFit/>
              </a:bodyPr>
              <a:lstStyle/>
              <a:p>
                <a:r>
                  <a:rPr lang="en-GB" i="1" dirty="0"/>
                  <a:t>A coat was being sold in a shop. The shop has reduced the price of the coat.</a:t>
                </a:r>
              </a:p>
              <a:p>
                <a:endParaRPr lang="en-GB" i="1" dirty="0"/>
              </a:p>
              <a:p>
                <a:r>
                  <a:rPr lang="en-GB" b="1" i="1" dirty="0"/>
                  <a:t>Key fact: The original price of the coat before it was discounted was £40.</a:t>
                </a:r>
              </a:p>
              <a:p>
                <a:endParaRPr lang="en-GB" b="1" i="1" dirty="0"/>
              </a:p>
              <a:p>
                <a:r>
                  <a:rPr lang="en-GB" b="1" i="1" dirty="0"/>
                  <a:t>Key fact: The whole amount or 100% = £40.</a:t>
                </a:r>
              </a:p>
              <a:p>
                <a:endParaRPr lang="en-GB" b="1" i="1" dirty="0"/>
              </a:p>
              <a:p>
                <a:r>
                  <a:rPr lang="en-GB" b="1" i="1" dirty="0"/>
                  <a:t>Key fact: The coat was reduced by 20%</a:t>
                </a:r>
              </a:p>
              <a:p>
                <a:endParaRPr lang="en-GB" b="1" i="1" dirty="0"/>
              </a:p>
              <a:p>
                <a:r>
                  <a:rPr lang="en-GB" b="1" i="1" dirty="0"/>
                  <a:t>Key fact: </a:t>
                </a:r>
              </a:p>
              <a:p>
                <a:r>
                  <a:rPr lang="en-GB" b="1" i="1" dirty="0"/>
                  <a:t>20% + 20% + 20% + 20% + 20% = 100%</a:t>
                </a:r>
              </a:p>
              <a:p>
                <a:endParaRPr lang="en-GB" b="1" i="1" dirty="0"/>
              </a:p>
              <a:p>
                <a:r>
                  <a:rPr lang="en-GB" b="1" i="1" dirty="0"/>
                  <a:t>Key fact:</a:t>
                </a:r>
              </a:p>
              <a:p>
                <a:r>
                  <a:rPr lang="en-GB" b="1" i="1" dirty="0"/>
                  <a:t>20% is equivalent to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𝟏</m:t>
                        </m:r>
                      </m:num>
                      <m:den>
                        <m:r>
                          <a:rPr lang="en-GB" b="1" i="1" smtClean="0">
                            <a:latin typeface="Cambria Math" panose="02040503050406030204" pitchFamily="18" charset="0"/>
                          </a:rPr>
                          <m:t>𝟓</m:t>
                        </m:r>
                      </m:den>
                    </m:f>
                  </m:oMath>
                </a14:m>
                <a:endParaRPr lang="en-GB" b="1" i="1" dirty="0"/>
              </a:p>
              <a:p>
                <a:endParaRPr lang="en-GB" b="1" i="1" dirty="0"/>
              </a:p>
              <a:p>
                <a:r>
                  <a:rPr lang="en-GB" i="1" dirty="0"/>
                  <a:t>The answer will be an amount of money.</a:t>
                </a:r>
              </a:p>
            </p:txBody>
          </p:sp>
        </mc:Choice>
        <mc:Fallback xmlns="">
          <p:sp>
            <p:nvSpPr>
              <p:cNvPr id="10" name="TextBox 9">
                <a:extLst>
                  <a:ext uri="{FF2B5EF4-FFF2-40B4-BE49-F238E27FC236}">
                    <a16:creationId xmlns:a16="http://schemas.microsoft.com/office/drawing/2014/main" id="{4354E2B1-015F-49CE-9770-4DDD36444C69}"/>
                  </a:ext>
                </a:extLst>
              </p:cNvPr>
              <p:cNvSpPr txBox="1">
                <a:spLocks noRot="1" noChangeAspect="1" noMove="1" noResize="1" noEditPoints="1" noAdjustHandles="1" noChangeArrowheads="1" noChangeShapeType="1" noTextEdit="1"/>
              </p:cNvSpPr>
              <p:nvPr/>
            </p:nvSpPr>
            <p:spPr>
              <a:xfrm>
                <a:off x="472509" y="1403558"/>
                <a:ext cx="4976122" cy="4940520"/>
              </a:xfrm>
              <a:prstGeom prst="rect">
                <a:avLst/>
              </a:prstGeom>
              <a:blipFill>
                <a:blip r:embed="rId2"/>
                <a:stretch>
                  <a:fillRect l="-1103" t="-617" r="-735" b="-617"/>
                </a:stretch>
              </a:blipFill>
            </p:spPr>
            <p:txBody>
              <a:bodyPr/>
              <a:lstStyle/>
              <a:p>
                <a:r>
                  <a:rPr lang="en-GB">
                    <a:noFill/>
                  </a:rPr>
                  <a:t> </a:t>
                </a:r>
              </a:p>
            </p:txBody>
          </p:sp>
        </mc:Fallback>
      </mc:AlternateContent>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Rectangle 5">
            <a:extLst>
              <a:ext uri="{FF2B5EF4-FFF2-40B4-BE49-F238E27FC236}">
                <a16:creationId xmlns:a16="http://schemas.microsoft.com/office/drawing/2014/main" id="{CD99948F-AFD4-4D62-9D63-D06C20566E49}"/>
              </a:ext>
            </a:extLst>
          </p:cNvPr>
          <p:cNvSpPr/>
          <p:nvPr/>
        </p:nvSpPr>
        <p:spPr>
          <a:xfrm>
            <a:off x="6405722" y="2943478"/>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801314"/>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Draw the bar model that represents the problem including the original price of the coat (whole) and the percentage discount </a:t>
            </a:r>
          </a:p>
          <a:p>
            <a:endParaRPr lang="en-GB" b="1"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Label the bar model showing that £40 is equal to 100%</a:t>
            </a:r>
          </a:p>
          <a:p>
            <a:endParaRPr lang="en-GB" b="1"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Work out what 20% of £40 is. </a:t>
            </a:r>
          </a:p>
          <a:p>
            <a:endParaRPr lang="en-GB" b="1" dirty="0">
              <a:cs typeface="Times New Roman" panose="02020603050405020304" pitchFamily="18" charset="0"/>
            </a:endParaRPr>
          </a:p>
          <a:p>
            <a:r>
              <a:rPr lang="en-GB" b="1" dirty="0">
                <a:cs typeface="Times New Roman" panose="02020603050405020304" pitchFamily="18" charset="0"/>
              </a:rPr>
              <a:t>Step 4:</a:t>
            </a:r>
          </a:p>
          <a:p>
            <a:r>
              <a:rPr lang="en-GB" b="1" dirty="0">
                <a:cs typeface="Times New Roman" panose="02020603050405020304" pitchFamily="18" charset="0"/>
              </a:rPr>
              <a:t>Take 20% away from £40 to find the cost of the coat now that it has been reduced.</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487382"/>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A coat costs £40. The shop has a sale, and everything was reduced by 20% . What is the price of the coat now?</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6" name="Rectangle 5">
            <a:extLst>
              <a:ext uri="{FF2B5EF4-FFF2-40B4-BE49-F238E27FC236}">
                <a16:creationId xmlns:a16="http://schemas.microsoft.com/office/drawing/2014/main" id="{941D03D0-6860-42D7-B96F-BB2AA3A5F022}"/>
              </a:ext>
            </a:extLst>
          </p:cNvPr>
          <p:cNvSpPr/>
          <p:nvPr/>
        </p:nvSpPr>
        <p:spPr>
          <a:xfrm>
            <a:off x="6158890" y="3183899"/>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E6C3DC-2C25-4BFA-9974-92BEDCEED352}"/>
              </a:ext>
            </a:extLst>
          </p:cNvPr>
          <p:cNvPicPr>
            <a:picLocks noChangeAspect="1"/>
          </p:cNvPicPr>
          <p:nvPr/>
        </p:nvPicPr>
        <p:blipFill>
          <a:blip r:embed="rId2"/>
          <a:stretch>
            <a:fillRect/>
          </a:stretch>
        </p:blipFill>
        <p:spPr>
          <a:xfrm>
            <a:off x="1690687" y="1390650"/>
            <a:ext cx="8810625" cy="4076700"/>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C2C7A72-7C4A-4506-8DEE-575441380A26}"/>
                  </a:ext>
                </a:extLst>
              </p:cNvPr>
              <p:cNvSpPr txBox="1"/>
              <p:nvPr/>
            </p:nvSpPr>
            <p:spPr>
              <a:xfrm>
                <a:off x="357398" y="1425730"/>
                <a:ext cx="4518053" cy="5201424"/>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cs typeface="Times New Roman" panose="02020603050405020304" pitchFamily="18" charset="0"/>
                  </a:rPr>
                  <a:t>Draw the bar model showing the £40 is equal to 100% and that the coat has been discounted by 20%</a:t>
                </a: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Find 20% of £40. </a:t>
                </a:r>
              </a:p>
              <a:p>
                <a:r>
                  <a:rPr lang="en-GB" dirty="0">
                    <a:cs typeface="Times New Roman" panose="02020603050405020304" pitchFamily="18" charset="0"/>
                  </a:rPr>
                  <a:t>20% is the same as </a:t>
                </a:r>
                <a14:m>
                  <m:oMath xmlns:m="http://schemas.openxmlformats.org/officeDocument/2006/math">
                    <m:f>
                      <m:fPr>
                        <m:ctrlPr>
                          <a:rPr lang="en-GB" i="1" smtClean="0">
                            <a:latin typeface="Cambria Math" panose="02040503050406030204" pitchFamily="18" charset="0"/>
                            <a:cs typeface="Times New Roman" panose="02020603050405020304" pitchFamily="18" charset="0"/>
                          </a:rPr>
                        </m:ctrlPr>
                      </m:fPr>
                      <m:num>
                        <m:r>
                          <a:rPr lang="en-GB" b="0" i="1" smtClean="0">
                            <a:latin typeface="Cambria Math" panose="02040503050406030204" pitchFamily="18" charset="0"/>
                            <a:cs typeface="Times New Roman" panose="02020603050405020304" pitchFamily="18" charset="0"/>
                          </a:rPr>
                          <m:t>1</m:t>
                        </m:r>
                      </m:num>
                      <m:den>
                        <m:r>
                          <a:rPr lang="en-GB" b="0" i="1" smtClean="0">
                            <a:latin typeface="Cambria Math" panose="02040503050406030204" pitchFamily="18" charset="0"/>
                            <a:cs typeface="Times New Roman" panose="02020603050405020304" pitchFamily="18" charset="0"/>
                          </a:rPr>
                          <m:t>5</m:t>
                        </m:r>
                      </m:den>
                    </m:f>
                  </m:oMath>
                </a14:m>
                <a:endParaRPr lang="en-GB" dirty="0">
                  <a:cs typeface="Times New Roman" panose="02020603050405020304" pitchFamily="18" charset="0"/>
                </a:endParaRPr>
              </a:p>
              <a:p>
                <a:r>
                  <a:rPr lang="en-GB" dirty="0">
                    <a:cs typeface="Times New Roman" panose="02020603050405020304" pitchFamily="18" charset="0"/>
                  </a:rPr>
                  <a:t>£40 ÷ 5 = £8</a:t>
                </a:r>
              </a:p>
              <a:p>
                <a:r>
                  <a:rPr lang="en-GB" dirty="0">
                    <a:cs typeface="Times New Roman" panose="02020603050405020304" pitchFamily="18" charset="0"/>
                  </a:rPr>
                  <a:t>20% = £8</a:t>
                </a:r>
              </a:p>
              <a:p>
                <a:endParaRPr lang="en-GB" b="1"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Take 20% (the answer from step 2) from £40 to find the cost of the coat when it has a 20% discount.</a:t>
                </a:r>
              </a:p>
              <a:p>
                <a:r>
                  <a:rPr lang="en-GB" dirty="0">
                    <a:cs typeface="Times New Roman" panose="02020603050405020304" pitchFamily="18" charset="0"/>
                  </a:rPr>
                  <a:t>£40 - £8 = £32</a:t>
                </a:r>
              </a:p>
              <a:p>
                <a:r>
                  <a:rPr lang="en-GB" dirty="0">
                    <a:cs typeface="Times New Roman" panose="02020603050405020304" pitchFamily="18" charset="0"/>
                  </a:rPr>
                  <a:t>The cost of the coat is £32</a:t>
                </a:r>
              </a:p>
              <a:p>
                <a:endParaRPr lang="en-GB" b="1" dirty="0">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9C2C7A72-7C4A-4506-8DEE-575441380A26}"/>
                  </a:ext>
                </a:extLst>
              </p:cNvPr>
              <p:cNvSpPr txBox="1">
                <a:spLocks noRot="1" noChangeAspect="1" noMove="1" noResize="1" noEditPoints="1" noAdjustHandles="1" noChangeArrowheads="1" noChangeShapeType="1" noTextEdit="1"/>
              </p:cNvSpPr>
              <p:nvPr/>
            </p:nvSpPr>
            <p:spPr>
              <a:xfrm>
                <a:off x="357398" y="1425730"/>
                <a:ext cx="4518053" cy="5201424"/>
              </a:xfrm>
              <a:prstGeom prst="rect">
                <a:avLst/>
              </a:prstGeom>
              <a:blipFill>
                <a:blip r:embed="rId2"/>
                <a:stretch>
                  <a:fillRect l="-1215" t="-703" r="-1754"/>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3970318"/>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A coat costs £40. The shop has a sale, and everything was reduced by 20% . What is the price of the coat now?</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6" name="Rectangle 5">
            <a:extLst>
              <a:ext uri="{FF2B5EF4-FFF2-40B4-BE49-F238E27FC236}">
                <a16:creationId xmlns:a16="http://schemas.microsoft.com/office/drawing/2014/main" id="{B1AAF821-21C2-494E-A242-949F9B494B16}"/>
              </a:ext>
            </a:extLst>
          </p:cNvPr>
          <p:cNvSpPr/>
          <p:nvPr/>
        </p:nvSpPr>
        <p:spPr>
          <a:xfrm>
            <a:off x="6096000" y="3572317"/>
            <a:ext cx="5081798" cy="97104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Sale now on! </a:t>
            </a: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F7B463-7720-4255-8799-BB4ED2121E86}"/>
              </a:ext>
            </a:extLst>
          </p:cNvPr>
          <p:cNvPicPr>
            <a:picLocks noChangeAspect="1"/>
          </p:cNvPicPr>
          <p:nvPr/>
        </p:nvPicPr>
        <p:blipFill>
          <a:blip r:embed="rId2"/>
          <a:stretch>
            <a:fillRect/>
          </a:stretch>
        </p:blipFill>
        <p:spPr>
          <a:xfrm>
            <a:off x="150414" y="161283"/>
            <a:ext cx="7555204" cy="2440039"/>
          </a:xfrm>
          <a:prstGeom prst="rect">
            <a:avLst/>
          </a:prstGeom>
        </p:spPr>
      </p:pic>
      <p:sp>
        <p:nvSpPr>
          <p:cNvPr id="8" name="Rectangle 7">
            <a:extLst>
              <a:ext uri="{FF2B5EF4-FFF2-40B4-BE49-F238E27FC236}">
                <a16:creationId xmlns:a16="http://schemas.microsoft.com/office/drawing/2014/main" id="{537DC051-822F-4D81-8826-0F3747235D6A}"/>
              </a:ext>
            </a:extLst>
          </p:cNvPr>
          <p:cNvSpPr/>
          <p:nvPr/>
        </p:nvSpPr>
        <p:spPr>
          <a:xfrm>
            <a:off x="7889735" y="1152923"/>
            <a:ext cx="3228723" cy="1277906"/>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A62603-A694-4CD1-8C8E-F0A0872D5A84}"/>
                  </a:ext>
                </a:extLst>
              </p:cNvPr>
              <p:cNvSpPr txBox="1"/>
              <p:nvPr/>
            </p:nvSpPr>
            <p:spPr>
              <a:xfrm rot="10800000" flipV="1">
                <a:off x="7889735" y="1192921"/>
                <a:ext cx="3372005" cy="1062535"/>
              </a:xfrm>
              <a:prstGeom prst="rect">
                <a:avLst/>
              </a:prstGeom>
              <a:noFill/>
            </p:spPr>
            <p:txBody>
              <a:bodyPr wrap="square" rtlCol="0">
                <a:spAutoFit/>
              </a:bodyPr>
              <a:lstStyle/>
              <a:p>
                <a:pPr algn="ctr"/>
                <a:r>
                  <a:rPr lang="en-GB" b="1" dirty="0"/>
                  <a:t>Divide £40 by 5 to find out what 20% is as 20% is the same as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𝟏</m:t>
                        </m:r>
                      </m:num>
                      <m:den>
                        <m:r>
                          <a:rPr lang="en-GB" b="1" i="1" smtClean="0">
                            <a:latin typeface="Cambria Math" panose="02040503050406030204" pitchFamily="18" charset="0"/>
                          </a:rPr>
                          <m:t>𝟓</m:t>
                        </m:r>
                      </m:den>
                    </m:f>
                  </m:oMath>
                </a14:m>
                <a:endParaRPr lang="en-GB" b="1" dirty="0"/>
              </a:p>
            </p:txBody>
          </p:sp>
        </mc:Choice>
        <mc:Fallback xmlns="">
          <p:sp>
            <p:nvSpPr>
              <p:cNvPr id="5" name="TextBox 4">
                <a:extLst>
                  <a:ext uri="{FF2B5EF4-FFF2-40B4-BE49-F238E27FC236}">
                    <a16:creationId xmlns:a16="http://schemas.microsoft.com/office/drawing/2014/main" id="{20A62603-A694-4CD1-8C8E-F0A0872D5A84}"/>
                  </a:ext>
                </a:extLst>
              </p:cNvPr>
              <p:cNvSpPr txBox="1">
                <a:spLocks noRot="1" noChangeAspect="1" noMove="1" noResize="1" noEditPoints="1" noAdjustHandles="1" noChangeArrowheads="1" noChangeShapeType="1" noTextEdit="1"/>
              </p:cNvSpPr>
              <p:nvPr/>
            </p:nvSpPr>
            <p:spPr>
              <a:xfrm rot="10800000" flipV="1">
                <a:off x="7889735" y="1192921"/>
                <a:ext cx="3372005" cy="1062535"/>
              </a:xfrm>
              <a:prstGeom prst="rect">
                <a:avLst/>
              </a:prstGeom>
              <a:blipFill>
                <a:blip r:embed="rId3"/>
                <a:stretch>
                  <a:fillRect t="-3448" b="-1149"/>
                </a:stretch>
              </a:blipFill>
            </p:spPr>
            <p:txBody>
              <a:bodyPr/>
              <a:lstStyle/>
              <a:p>
                <a:r>
                  <a:rPr lang="en-GB">
                    <a:noFill/>
                  </a:rPr>
                  <a:t> </a:t>
                </a:r>
              </a:p>
            </p:txBody>
          </p:sp>
        </mc:Fallback>
      </mc:AlternateContent>
      <p:pic>
        <p:nvPicPr>
          <p:cNvPr id="7" name="Picture 6">
            <a:extLst>
              <a:ext uri="{FF2B5EF4-FFF2-40B4-BE49-F238E27FC236}">
                <a16:creationId xmlns:a16="http://schemas.microsoft.com/office/drawing/2014/main" id="{CEC44166-8B96-4935-8F5D-1660D602F063}"/>
              </a:ext>
            </a:extLst>
          </p:cNvPr>
          <p:cNvPicPr>
            <a:picLocks noChangeAspect="1"/>
          </p:cNvPicPr>
          <p:nvPr/>
        </p:nvPicPr>
        <p:blipFill>
          <a:blip r:embed="rId4"/>
          <a:stretch>
            <a:fillRect/>
          </a:stretch>
        </p:blipFill>
        <p:spPr>
          <a:xfrm>
            <a:off x="477106" y="3327406"/>
            <a:ext cx="7647672" cy="2917753"/>
          </a:xfrm>
          <a:prstGeom prst="rect">
            <a:avLst/>
          </a:prstGeom>
        </p:spPr>
      </p:pic>
      <p:sp>
        <p:nvSpPr>
          <p:cNvPr id="9" name="Rectangle 8">
            <a:extLst>
              <a:ext uri="{FF2B5EF4-FFF2-40B4-BE49-F238E27FC236}">
                <a16:creationId xmlns:a16="http://schemas.microsoft.com/office/drawing/2014/main" id="{3BC3C9B1-6E32-45F8-ABB9-6CB45E6EF50C}"/>
              </a:ext>
            </a:extLst>
          </p:cNvPr>
          <p:cNvSpPr/>
          <p:nvPr/>
        </p:nvSpPr>
        <p:spPr>
          <a:xfrm>
            <a:off x="8349631" y="3985646"/>
            <a:ext cx="3228723" cy="1277906"/>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Take 20% (£8) away from £40 to find out how much the coat costs now?</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1126</Words>
  <Application>Microsoft Office PowerPoint</Application>
  <PresentationFormat>Widescreen</PresentationFormat>
  <Paragraphs>150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Symbol</vt:lpstr>
      <vt:lpstr>3_HIAS PowerPoint template</vt:lpstr>
      <vt:lpstr>Year 6</vt:lpstr>
      <vt:lpstr> HIAS Blended Learning Resource</vt:lpstr>
      <vt:lpstr>PowerPoint Presentation</vt:lpstr>
      <vt:lpstr>Recall and use equivalences between simple fractions, decimals and percentages, including in different contexts.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11</cp:revision>
  <dcterms:created xsi:type="dcterms:W3CDTF">2021-01-05T11:02:27Z</dcterms:created>
  <dcterms:modified xsi:type="dcterms:W3CDTF">2021-01-18T12:39:13Z</dcterms:modified>
</cp:coreProperties>
</file>