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2" r:id="rId2"/>
    <p:sldId id="2643" r:id="rId3"/>
    <p:sldId id="2645" r:id="rId4"/>
    <p:sldId id="262" r:id="rId5"/>
    <p:sldId id="273" r:id="rId6"/>
    <p:sldId id="2637" r:id="rId7"/>
    <p:sldId id="2639" r:id="rId8"/>
    <p:sldId id="2644" r:id="rId9"/>
    <p:sldId id="2641" r:id="rId10"/>
    <p:sldId id="2646" r:id="rId11"/>
    <p:sldId id="264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18B3B-0111-4D99-87BF-F5516860E82E}" v="12" dt="2021-02-28T13:19:10.127"/>
    <p1510:client id="{60BFA478-6200-46F1-BA7D-24873BB501CA}" v="4" dt="2021-02-28T11:19:00.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18" autoAdjust="0"/>
    <p:restoredTop sz="94660"/>
  </p:normalViewPr>
  <p:slideViewPr>
    <p:cSldViewPr snapToGrid="0">
      <p:cViewPr varScale="1">
        <p:scale>
          <a:sx n="96" d="100"/>
          <a:sy n="96" d="100"/>
        </p:scale>
        <p:origin x="592"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AFF3-C104-4FF2-9246-46F3E7242363}" type="datetimeFigureOut">
              <a:rPr lang="en-GB" smtClean="0"/>
              <a:t>01/03/2021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29179-DAC7-4087-8034-1DBDA8E953E7}" type="slidenum">
              <a:rPr lang="en-GB" smtClean="0"/>
              <a:t>‹#›</a:t>
            </a:fld>
            <a:endParaRPr lang="en-GB"/>
          </a:p>
        </p:txBody>
      </p:sp>
    </p:spTree>
    <p:extLst>
      <p:ext uri="{BB962C8B-B14F-4D97-AF65-F5344CB8AC3E}">
        <p14:creationId xmlns:p14="http://schemas.microsoft.com/office/powerpoint/2010/main" val="20175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282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648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200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170080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067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349079"/>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8856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77440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baseline="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774405"/>
          </a:xfrm>
        </p:spPr>
        <p:txBody>
          <a:bodyPr/>
          <a:lstStyle>
            <a:lvl1pPr>
              <a:defRPr sz="240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17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5470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6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1484785"/>
            <a:ext cx="6815667" cy="4464496"/>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84785"/>
            <a:ext cx="4011084" cy="446260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29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970434" y="188913"/>
            <a:ext cx="3119967"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5003" y="4800600"/>
            <a:ext cx="7315200" cy="566738"/>
          </a:xfrm>
        </p:spPr>
        <p:txBody>
          <a:bodyPr anchor="b"/>
          <a:lstStyle>
            <a:lvl1pPr algn="l">
              <a:defRPr sz="2000" b="1" baseline="0">
                <a:latin typeface="Arial" panose="020B0604020202020204" pitchFamily="34" charset="0"/>
              </a:defRPr>
            </a:lvl1pPr>
          </a:lstStyle>
          <a:p>
            <a:r>
              <a:rPr lang="en-US"/>
              <a:t>Click to edit Master title style</a:t>
            </a:r>
            <a:endParaRPr lang="en-GB" dirty="0"/>
          </a:p>
        </p:txBody>
      </p:sp>
      <p:sp>
        <p:nvSpPr>
          <p:cNvPr id="3" name="Picture Placeholder 2"/>
          <p:cNvSpPr>
            <a:spLocks noGrp="1"/>
          </p:cNvSpPr>
          <p:nvPr>
            <p:ph type="pic" idx="1"/>
          </p:nvPr>
        </p:nvSpPr>
        <p:spPr>
          <a:xfrm>
            <a:off x="605003"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5003" y="5367338"/>
            <a:ext cx="7315200" cy="509934"/>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574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1" y="274638"/>
            <a:ext cx="81745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0"/>
            <a:ext cx="109728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2052" name="Picture 2"/>
          <p:cNvPicPr>
            <a:picLocks noChangeAspect="1" noChangeArrowheads="1"/>
          </p:cNvPicPr>
          <p:nvPr/>
        </p:nvPicPr>
        <p:blipFill>
          <a:blip r:embed="rId11">
            <a:extLst>
              <a:ext uri="{28A0092B-C50C-407E-A947-70E740481C1C}">
                <a14:useLocalDpi xmlns:a14="http://schemas.microsoft.com/office/drawing/2010/main" val="0"/>
              </a:ext>
            </a:extLst>
          </a:blip>
          <a:srcRect r="81207" b="43192"/>
          <a:stretch>
            <a:fillRect/>
          </a:stretch>
        </p:blipFill>
        <p:spPr bwMode="auto">
          <a:xfrm>
            <a:off x="9914468" y="4652964"/>
            <a:ext cx="2518833"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7051" y="6053138"/>
            <a:ext cx="254846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15967" y="260350"/>
            <a:ext cx="2641600" cy="76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413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32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Jo.Lees@hants.gov.uk" TargetMode="External"/><Relationship Id="rId2" Type="http://schemas.openxmlformats.org/officeDocument/2006/relationships/hyperlink" Target="mailto:Jacqui.clifft@hants.gov.uk"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5" t="1016" r="535"/>
          <a:stretch/>
        </p:blipFill>
        <p:spPr bwMode="auto">
          <a:xfrm>
            <a:off x="472664" y="171903"/>
            <a:ext cx="10163596" cy="651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47528" y="1628801"/>
            <a:ext cx="7772400" cy="1470025"/>
          </a:xfrm>
        </p:spPr>
        <p:txBody>
          <a:bodyPr>
            <a:normAutofit/>
          </a:bodyPr>
          <a:lstStyle/>
          <a:p>
            <a:pPr algn="l"/>
            <a:r>
              <a:rPr lang="en-GB" b="1" dirty="0"/>
              <a:t>Year 2</a:t>
            </a:r>
          </a:p>
        </p:txBody>
      </p:sp>
      <p:sp>
        <p:nvSpPr>
          <p:cNvPr id="3" name="Subtitle 2"/>
          <p:cNvSpPr>
            <a:spLocks noGrp="1"/>
          </p:cNvSpPr>
          <p:nvPr>
            <p:ph type="subTitle" idx="1"/>
          </p:nvPr>
        </p:nvSpPr>
        <p:spPr>
          <a:xfrm>
            <a:off x="1847528" y="3068960"/>
            <a:ext cx="7776864" cy="622920"/>
          </a:xfrm>
        </p:spPr>
        <p:txBody>
          <a:bodyPr>
            <a:normAutofit/>
          </a:bodyPr>
          <a:lstStyle/>
          <a:p>
            <a:pPr algn="l"/>
            <a:r>
              <a:rPr lang="en-GB" sz="2400" dirty="0">
                <a:solidFill>
                  <a:schemeClr val="tx1"/>
                </a:solidFill>
              </a:rPr>
              <a:t>Fractions</a:t>
            </a:r>
          </a:p>
        </p:txBody>
      </p:sp>
      <p:sp>
        <p:nvSpPr>
          <p:cNvPr id="4" name="Subtitle 2"/>
          <p:cNvSpPr txBox="1">
            <a:spLocks/>
          </p:cNvSpPr>
          <p:nvPr/>
        </p:nvSpPr>
        <p:spPr>
          <a:xfrm>
            <a:off x="1883718" y="4797152"/>
            <a:ext cx="7776864" cy="112697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1200" dirty="0">
                <a:solidFill>
                  <a:schemeClr val="tx1"/>
                </a:solidFill>
                <a:latin typeface="Arial" panose="020B0604020202020204" pitchFamily="34" charset="0"/>
                <a:cs typeface="Arial" panose="020B0604020202020204" pitchFamily="34" charset="0"/>
              </a:rPr>
              <a:t>HIAS maths  Team</a:t>
            </a:r>
          </a:p>
          <a:p>
            <a:pPr algn="l"/>
            <a:r>
              <a:rPr lang="en-GB" sz="1200" dirty="0">
                <a:solidFill>
                  <a:schemeClr val="tx1"/>
                </a:solidFill>
                <a:latin typeface="Arial" panose="020B0604020202020204" pitchFamily="34" charset="0"/>
                <a:cs typeface="Arial" panose="020B0604020202020204" pitchFamily="34" charset="0"/>
              </a:rPr>
              <a:t>Spring 2021</a:t>
            </a:r>
          </a:p>
          <a:p>
            <a:pPr algn="l"/>
            <a:r>
              <a:rPr lang="en-GB" sz="1200" dirty="0">
                <a:solidFill>
                  <a:schemeClr val="tx1"/>
                </a:solidFill>
                <a:latin typeface="Arial" panose="020B0604020202020204" pitchFamily="34" charset="0"/>
                <a:cs typeface="Arial" panose="020B0604020202020204" pitchFamily="34" charset="0"/>
              </a:rPr>
              <a:t>Final version</a:t>
            </a:r>
          </a:p>
          <a:p>
            <a:pPr algn="l"/>
            <a:endParaRPr lang="en-GB" sz="1400" dirty="0">
              <a:solidFill>
                <a:schemeClr val="tx1"/>
              </a:solidFill>
              <a:latin typeface="Arial" panose="020B0604020202020204" pitchFamily="34" charset="0"/>
              <a:cs typeface="Arial" panose="020B0604020202020204" pitchFamily="34" charset="0"/>
            </a:endParaRPr>
          </a:p>
          <a:p>
            <a:pPr algn="l"/>
            <a:r>
              <a:rPr lang="en-GB" sz="1200" dirty="0">
                <a:solidFill>
                  <a:schemeClr val="tx1"/>
                </a:solidFill>
                <a:latin typeface="Arial" panose="020B0604020202020204" pitchFamily="34" charset="0"/>
                <a:cs typeface="Arial" panose="020B0604020202020204" pitchFamily="34" charset="0"/>
              </a:rPr>
              <a:t>© Hampshire County Council</a:t>
            </a:r>
          </a:p>
          <a:p>
            <a:pPr algn="l"/>
            <a:endParaRPr lang="en-GB" sz="1400" dirty="0">
              <a:solidFill>
                <a:schemeClr val="tx1"/>
              </a:solidFill>
              <a:latin typeface="Arial" panose="020B0604020202020204" pitchFamily="34" charset="0"/>
              <a:cs typeface="Arial"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789537" y="323225"/>
            <a:ext cx="2139950" cy="835025"/>
          </a:xfrm>
          <a:prstGeom prst="rect">
            <a:avLst/>
          </a:prstGeom>
          <a:noFill/>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355841" y="6052700"/>
            <a:ext cx="1951355" cy="504825"/>
          </a:xfrm>
          <a:prstGeom prst="rect">
            <a:avLst/>
          </a:prstGeom>
          <a:noFill/>
          <a:ln>
            <a:noFill/>
          </a:ln>
        </p:spPr>
      </p:pic>
      <p:sp>
        <p:nvSpPr>
          <p:cNvPr id="9" name="Text Box 2">
            <a:extLst>
              <a:ext uri="{FF2B5EF4-FFF2-40B4-BE49-F238E27FC236}">
                <a16:creationId xmlns:a16="http://schemas.microsoft.com/office/drawing/2014/main" id="{F7241127-A1E3-4953-ACD2-C403C58C0D98}"/>
              </a:ext>
            </a:extLst>
          </p:cNvPr>
          <p:cNvSpPr txBox="1">
            <a:spLocks noChangeArrowheads="1"/>
          </p:cNvSpPr>
          <p:nvPr/>
        </p:nvSpPr>
        <p:spPr bwMode="auto">
          <a:xfrm>
            <a:off x="1621105" y="982672"/>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428424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0EE2B-D9B7-46A8-BC6E-BA5CDC2BFA38}"/>
              </a:ext>
            </a:extLst>
          </p:cNvPr>
          <p:cNvPicPr>
            <a:picLocks noChangeAspect="1"/>
          </p:cNvPicPr>
          <p:nvPr/>
        </p:nvPicPr>
        <p:blipFill>
          <a:blip r:embed="rId2"/>
          <a:stretch>
            <a:fillRect/>
          </a:stretch>
        </p:blipFill>
        <p:spPr>
          <a:xfrm>
            <a:off x="2049489" y="1495639"/>
            <a:ext cx="3441682" cy="3441682"/>
          </a:xfrm>
          <a:prstGeom prst="rect">
            <a:avLst/>
          </a:prstGeom>
        </p:spPr>
      </p:pic>
      <p:pic>
        <p:nvPicPr>
          <p:cNvPr id="7" name="Picture 6">
            <a:extLst>
              <a:ext uri="{FF2B5EF4-FFF2-40B4-BE49-F238E27FC236}">
                <a16:creationId xmlns:a16="http://schemas.microsoft.com/office/drawing/2014/main" id="{B29BBB70-6F15-4865-9313-EA6A7046DF22}"/>
              </a:ext>
            </a:extLst>
          </p:cNvPr>
          <p:cNvPicPr>
            <a:picLocks noChangeAspect="1"/>
          </p:cNvPicPr>
          <p:nvPr/>
        </p:nvPicPr>
        <p:blipFill>
          <a:blip r:embed="rId3"/>
          <a:stretch>
            <a:fillRect/>
          </a:stretch>
        </p:blipFill>
        <p:spPr>
          <a:xfrm rot="10800000">
            <a:off x="7030145" y="1495639"/>
            <a:ext cx="3519104" cy="3610617"/>
          </a:xfrm>
          <a:prstGeom prst="rect">
            <a:avLst/>
          </a:prstGeom>
        </p:spPr>
      </p:pic>
    </p:spTree>
    <p:extLst>
      <p:ext uri="{BB962C8B-B14F-4D97-AF65-F5344CB8AC3E}">
        <p14:creationId xmlns:p14="http://schemas.microsoft.com/office/powerpoint/2010/main" val="33819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800" b="1" dirty="0"/>
              <a:t>Now try this one</a:t>
            </a:r>
          </a:p>
        </p:txBody>
      </p:sp>
      <p:sp>
        <p:nvSpPr>
          <p:cNvPr id="7" name="TextBox 6">
            <a:extLst>
              <a:ext uri="{FF2B5EF4-FFF2-40B4-BE49-F238E27FC236}">
                <a16:creationId xmlns:a16="http://schemas.microsoft.com/office/drawing/2014/main" id="{82B95C2A-ABE7-40E7-8C98-4D1427C073AA}"/>
              </a:ext>
            </a:extLst>
          </p:cNvPr>
          <p:cNvSpPr txBox="1"/>
          <p:nvPr/>
        </p:nvSpPr>
        <p:spPr>
          <a:xfrm>
            <a:off x="373581" y="1515025"/>
            <a:ext cx="4518053" cy="3970318"/>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Understand the problem</a:t>
            </a:r>
          </a:p>
          <a:p>
            <a:endParaRPr lang="en-GB" b="1" dirty="0">
              <a:cs typeface="Times New Roman" panose="02020603050405020304" pitchFamily="18" charset="0"/>
            </a:endParaRPr>
          </a:p>
          <a:p>
            <a:r>
              <a:rPr lang="en-GB" b="1" dirty="0">
                <a:cs typeface="Times New Roman" panose="02020603050405020304" pitchFamily="18" charset="0"/>
              </a:rPr>
              <a:t>Make a plan</a:t>
            </a:r>
          </a:p>
          <a:p>
            <a:endParaRPr lang="en-GB" b="1" dirty="0">
              <a:cs typeface="Times New Roman" panose="02020603050405020304" pitchFamily="18" charset="0"/>
            </a:endParaRPr>
          </a:p>
          <a:p>
            <a:r>
              <a:rPr lang="en-GB" b="1" dirty="0">
                <a:cs typeface="Times New Roman" panose="02020603050405020304" pitchFamily="18" charset="0"/>
              </a:rPr>
              <a:t>Carry out your plan: show your reasoning </a:t>
            </a:r>
          </a:p>
          <a:p>
            <a:endParaRPr lang="en-GB" b="1" dirty="0">
              <a:cs typeface="Times New Roman" panose="02020603050405020304" pitchFamily="18" charset="0"/>
            </a:endParaRPr>
          </a:p>
          <a:p>
            <a:r>
              <a:rPr lang="en-GB" b="1" dirty="0">
                <a:cs typeface="Times New Roman" panose="02020603050405020304" pitchFamily="18" charset="0"/>
              </a:rPr>
              <a:t>Review your solution: does it seem reasonable?</a:t>
            </a:r>
          </a:p>
          <a:p>
            <a:endParaRPr lang="en-GB" b="1" dirty="0">
              <a:cs typeface="Times New Roman" panose="02020603050405020304" pitchFamily="18" charset="0"/>
            </a:endParaRPr>
          </a:p>
          <a:p>
            <a:r>
              <a:rPr lang="en-GB" b="1" dirty="0">
                <a:cs typeface="Times New Roman" panose="02020603050405020304" pitchFamily="18" charset="0"/>
              </a:rPr>
              <a:t>Think about your learning: which parts of the problem did you find easy and which parts did you find harder?</a:t>
            </a: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6AAB0834-6429-4AC1-A84A-DB2DD63D2D7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1678FD38-1421-43FD-A6FF-C882039887D2}"/>
              </a:ext>
            </a:extLst>
          </p:cNvPr>
          <p:cNvSpPr>
            <a:spLocks noGrp="1"/>
          </p:cNvSpPr>
          <p:nvPr>
            <p:ph idx="1"/>
          </p:nvPr>
        </p:nvSpPr>
        <p:spPr>
          <a:xfrm>
            <a:off x="5303747" y="1515025"/>
            <a:ext cx="6419850" cy="4659737"/>
          </a:xfrm>
          <a:prstGeom prst="rect">
            <a:avLst/>
          </a:prstGeom>
          <a:solidFill>
            <a:schemeClr val="bg2"/>
          </a:solidFill>
        </p:spPr>
        <p:txBody>
          <a:bodyPr wrap="square">
            <a:spAutoFit/>
          </a:bodyPr>
          <a:lstStyle/>
          <a:p>
            <a:pPr marL="0" indent="0">
              <a:buNone/>
            </a:pPr>
            <a:r>
              <a:rPr lang="en-US" dirty="0">
                <a:latin typeface="+mn-lt"/>
                <a:ea typeface="Bariol" charset="0"/>
                <a:cs typeface="Bariol" charset="0"/>
              </a:rPr>
              <a:t>TASK </a:t>
            </a:r>
          </a:p>
          <a:p>
            <a:pPr marL="0" indent="0">
              <a:buNone/>
            </a:pPr>
            <a:r>
              <a:rPr lang="en-US" dirty="0">
                <a:latin typeface="+mn-lt"/>
                <a:ea typeface="Bariol" charset="0"/>
                <a:cs typeface="Bariol" charset="0"/>
              </a:rPr>
              <a:t>variation</a:t>
            </a: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4" name="Picture 3">
            <a:extLst>
              <a:ext uri="{FF2B5EF4-FFF2-40B4-BE49-F238E27FC236}">
                <a16:creationId xmlns:a16="http://schemas.microsoft.com/office/drawing/2014/main" id="{0B007D9F-F80D-4BF8-A3AD-4F00B223C940}"/>
              </a:ext>
            </a:extLst>
          </p:cNvPr>
          <p:cNvPicPr>
            <a:picLocks noChangeAspect="1"/>
          </p:cNvPicPr>
          <p:nvPr/>
        </p:nvPicPr>
        <p:blipFill>
          <a:blip r:embed="rId2"/>
          <a:stretch>
            <a:fillRect/>
          </a:stretch>
        </p:blipFill>
        <p:spPr>
          <a:xfrm>
            <a:off x="7056255" y="1521544"/>
            <a:ext cx="3665692" cy="4491652"/>
          </a:xfrm>
          <a:prstGeom prst="rect">
            <a:avLst/>
          </a:prstGeom>
        </p:spPr>
      </p:pic>
    </p:spTree>
    <p:extLst>
      <p:ext uri="{BB962C8B-B14F-4D97-AF65-F5344CB8AC3E}">
        <p14:creationId xmlns:p14="http://schemas.microsoft.com/office/powerpoint/2010/main" val="312306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981200" y="836712"/>
            <a:ext cx="8229600" cy="580926"/>
          </a:xfrm>
        </p:spPr>
        <p:txBody>
          <a:bodyPr>
            <a:normAutofit/>
          </a:bodyPr>
          <a:lstStyle/>
          <a:p>
            <a:pPr algn="l"/>
            <a:r>
              <a:rPr lang="en-GB" sz="2800" b="1" dirty="0"/>
              <a:t>HIAS Maths team</a:t>
            </a:r>
          </a:p>
        </p:txBody>
      </p:sp>
      <p:sp>
        <p:nvSpPr>
          <p:cNvPr id="3" name="Content Placeholder 2">
            <a:extLst>
              <a:ext uri="{FF2B5EF4-FFF2-40B4-BE49-F238E27FC236}">
                <a16:creationId xmlns:a16="http://schemas.microsoft.com/office/drawing/2014/main" id="{37315FA5-D23A-4E53-9E19-A45B7DE6E9B2}"/>
              </a:ext>
            </a:extLst>
          </p:cNvPr>
          <p:cNvSpPr>
            <a:spLocks noGrp="1"/>
          </p:cNvSpPr>
          <p:nvPr>
            <p:ph idx="1"/>
          </p:nvPr>
        </p:nvSpPr>
        <p:spPr>
          <a:xfrm>
            <a:off x="1981200" y="1600201"/>
            <a:ext cx="8229600" cy="4061047"/>
          </a:xfrm>
        </p:spPr>
        <p:txBody>
          <a:bodyPr>
            <a:noAutofit/>
          </a:bodyPr>
          <a:lstStyle/>
          <a:p>
            <a:pPr marL="0" indent="0">
              <a:buNone/>
            </a:pPr>
            <a:r>
              <a:rPr lang="en-GB" sz="1800" dirty="0"/>
              <a:t>The HIAS maths team offer a wide range of high-quality services to support schools in improving outcomes for learners, including courses, bespoke consultancy and in-house training.  </a:t>
            </a:r>
          </a:p>
          <a:p>
            <a:pPr marL="0" indent="0">
              <a:buNone/>
            </a:pPr>
            <a:endParaRPr lang="en-GB" sz="1800" dirty="0"/>
          </a:p>
          <a:p>
            <a:pPr marL="0" indent="0">
              <a:buNone/>
            </a:pPr>
            <a:r>
              <a:rPr lang="en-GB" sz="1800" dirty="0"/>
              <a:t>For further details referring to maths, please contact either of the team leads:</a:t>
            </a:r>
          </a:p>
          <a:p>
            <a:pPr marL="0" indent="0">
              <a:buNone/>
            </a:pPr>
            <a:r>
              <a:rPr lang="en-GB" sz="1800" dirty="0"/>
              <a:t>	Jacqui Clifft : </a:t>
            </a:r>
            <a:r>
              <a:rPr lang="en-GB" sz="1800" dirty="0">
                <a:hlinkClick r:id="rId2"/>
              </a:rPr>
              <a:t>Jacqui.clifft@hants.gov.uk</a:t>
            </a:r>
            <a:endParaRPr lang="en-GB" sz="1800" dirty="0"/>
          </a:p>
          <a:p>
            <a:pPr marL="0" indent="0">
              <a:buNone/>
            </a:pPr>
            <a:r>
              <a:rPr lang="en-GB" sz="1800" dirty="0"/>
              <a:t>	Jo Lees: </a:t>
            </a:r>
            <a:r>
              <a:rPr lang="en-GB" sz="1800" dirty="0">
                <a:hlinkClick r:id="rId3"/>
              </a:rPr>
              <a:t>Jo.Lees@hants.gov.uk</a:t>
            </a:r>
            <a:endParaRPr lang="en-GB" sz="1800" dirty="0"/>
          </a:p>
          <a:p>
            <a:pPr marL="0" indent="0">
              <a:buNone/>
            </a:pPr>
            <a:endParaRPr lang="en-GB" sz="1800" dirty="0"/>
          </a:p>
          <a:p>
            <a:pPr marL="0" indent="0">
              <a:buNone/>
            </a:pPr>
            <a:r>
              <a:rPr lang="en-GB" sz="1800" dirty="0"/>
              <a:t>For further details on the full range of services available please contact us using the following details:</a:t>
            </a:r>
          </a:p>
          <a:p>
            <a:pPr marL="0" indent="0">
              <a:buNone/>
            </a:pPr>
            <a:r>
              <a:rPr lang="en-GB" sz="1800" dirty="0"/>
              <a:t> </a:t>
            </a:r>
          </a:p>
          <a:p>
            <a:pPr marL="0" indent="0">
              <a:buNone/>
            </a:pPr>
            <a:r>
              <a:rPr lang="en-GB" sz="1800" dirty="0"/>
              <a:t>Tel: 01962 874820 or email: hias.enquiries@hants.gov.uk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4" name="Picture 3">
            <a:extLst>
              <a:ext uri="{FF2B5EF4-FFF2-40B4-BE49-F238E27FC236}">
                <a16:creationId xmlns:a16="http://schemas.microsoft.com/office/drawing/2014/main" id="{EF9214C5-B01F-45DC-B050-A3009F4A4E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54578" y="6353176"/>
            <a:ext cx="1951355" cy="504825"/>
          </a:xfrm>
          <a:prstGeom prst="rect">
            <a:avLst/>
          </a:prstGeom>
          <a:noFill/>
          <a:ln>
            <a:noFill/>
          </a:ln>
        </p:spPr>
      </p:pic>
      <p:pic>
        <p:nvPicPr>
          <p:cNvPr id="7" name="Picture 2" descr="image001">
            <a:extLst>
              <a:ext uri="{FF2B5EF4-FFF2-40B4-BE49-F238E27FC236}">
                <a16:creationId xmlns:a16="http://schemas.microsoft.com/office/drawing/2014/main" id="{A1225777-4001-4A53-9C8C-6F01F7A252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46" t="17177" r="11766" b="27104"/>
          <a:stretch/>
        </p:blipFill>
        <p:spPr bwMode="auto">
          <a:xfrm>
            <a:off x="9112668" y="5517232"/>
            <a:ext cx="1555333" cy="134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1B487DCA-45D9-4B74-AC20-F64217D74BE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271293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B08BC7-3958-4725-9814-E8937628E8C6}"/>
              </a:ext>
            </a:extLst>
          </p:cNvPr>
          <p:cNvSpPr>
            <a:spLocks noGrp="1"/>
          </p:cNvSpPr>
          <p:nvPr>
            <p:ph idx="1"/>
          </p:nvPr>
        </p:nvSpPr>
        <p:spPr/>
        <p:txBody>
          <a:bodyPr/>
          <a:lstStyle/>
          <a:p>
            <a:pPr marL="0" indent="0">
              <a:buNone/>
            </a:pPr>
            <a:r>
              <a:rPr lang="en-GB" sz="1800" dirty="0">
                <a:effectLst/>
                <a:latin typeface="Calibri" panose="020F0502020204030204" pitchFamily="34" charset="0"/>
                <a:ea typeface="Calibri" panose="020F0502020204030204" pitchFamily="34" charset="0"/>
              </a:rPr>
              <a:t>These slides are intended to support teachers and pupils with a blended approach to learning, either in-class or online. The tasks are intended to form part of a learning journey and could be the basis of either one lesson or a short sequence of connected lessons. </a:t>
            </a:r>
          </a:p>
          <a:p>
            <a:pPr marL="0" indent="0">
              <a:buNone/>
            </a:pPr>
            <a:r>
              <a:rPr lang="en-GB" sz="1800" dirty="0">
                <a:effectLst/>
                <a:latin typeface="Calibri" panose="020F0502020204030204" pitchFamily="34" charset="0"/>
                <a:ea typeface="Calibri" panose="020F0502020204030204" pitchFamily="34" charset="0"/>
              </a:rPr>
              <a:t>The 4-step </a:t>
            </a:r>
            <a:r>
              <a:rPr lang="en-GB" sz="1800" dirty="0" err="1">
                <a:effectLst/>
                <a:latin typeface="Calibri" panose="020F0502020204030204" pitchFamily="34" charset="0"/>
                <a:ea typeface="Calibri" panose="020F0502020204030204" pitchFamily="34" charset="0"/>
              </a:rPr>
              <a:t>Polya</a:t>
            </a:r>
            <a:r>
              <a:rPr lang="en-GB" sz="1800" dirty="0">
                <a:effectLst/>
                <a:latin typeface="Calibri" panose="020F0502020204030204" pitchFamily="34" charset="0"/>
                <a:ea typeface="Calibri" panose="020F0502020204030204" pitchFamily="34" charset="0"/>
              </a:rPr>
              <a:t> model for problem solving has been used to provide a structure to support reasoning. Teachers may need to use more or fewer steps to support the range of learners in their class.</a:t>
            </a:r>
          </a:p>
          <a:p>
            <a:pPr marL="0" indent="0">
              <a:buNone/>
            </a:pPr>
            <a:r>
              <a:rPr lang="en-GB" sz="1800" dirty="0">
                <a:effectLst/>
                <a:latin typeface="Calibri" panose="020F0502020204030204" pitchFamily="34" charset="0"/>
                <a:ea typeface="Calibri" panose="020F0502020204030204" pitchFamily="34" charset="0"/>
              </a:rPr>
              <a:t>Teachers should delete, change and add slides to suit the needs of their pupils. Extra slides with personalised prompts and appropriate examples based on previous teaching may be. When changing the slide-deck, teachers should consider:</a:t>
            </a: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Their expectations for the use of representations such as bar models, number lines, arrays and  diagrams.</a:t>
            </a:r>
            <a:endParaRPr lang="en-GB" sz="1800" dirty="0">
              <a:effectLst/>
              <a:latin typeface="Calibri" panose="020F0502020204030204" pitchFamily="34" charset="0"/>
              <a:ea typeface="Calibri" panose="020F0502020204030204" pitchFamily="34" charset="0"/>
            </a:endParaRPr>
          </a:p>
          <a:p>
            <a:pPr marL="742950" lvl="1" indent="-285750">
              <a:buSzPts val="1000"/>
              <a:buFont typeface="Symbol" panose="05050102010706020507" pitchFamily="18" charset="2"/>
              <a:buChar char=""/>
              <a:tabLst>
                <a:tab pos="914400" algn="l"/>
              </a:tabLst>
            </a:pPr>
            <a:r>
              <a:rPr lang="en-GB" sz="1800" dirty="0">
                <a:effectLst/>
                <a:latin typeface="Calibri" panose="020F0502020204030204" pitchFamily="34" charset="0"/>
                <a:ea typeface="Times New Roman" panose="02020603050405020304" pitchFamily="18" charset="0"/>
              </a:rPr>
              <a:t>Which strategies and methods pupils should use and record when solving problems or identifying solutions. This could include a range of informal jottings and diagrams, the use of tables to record solutions systematically and formal or informal calculation methods.</a:t>
            </a:r>
            <a:endParaRPr lang="en-GB" sz="1800" dirty="0">
              <a:effectLst/>
              <a:latin typeface="Calibri" panose="020F0502020204030204" pitchFamily="34" charset="0"/>
              <a:ea typeface="Calibri" panose="020F0502020204030204" pitchFamily="34" charset="0"/>
            </a:endParaRPr>
          </a:p>
          <a:p>
            <a:pPr marL="0" indent="0">
              <a:buNone/>
            </a:pPr>
            <a:r>
              <a:rPr lang="en-GB" sz="1800" dirty="0">
                <a:effectLst/>
                <a:latin typeface="Calibri" panose="020F0502020204030204" pitchFamily="34" charset="0"/>
                <a:ea typeface="Calibri" panose="020F0502020204030204" pitchFamily="34" charset="0"/>
              </a:rPr>
              <a:t>Teachers may also wish to record a ‘voice over’ to talk pupils through the slides.</a:t>
            </a:r>
          </a:p>
        </p:txBody>
      </p:sp>
      <p:sp>
        <p:nvSpPr>
          <p:cNvPr id="4" name="Text Box 2">
            <a:extLst>
              <a:ext uri="{FF2B5EF4-FFF2-40B4-BE49-F238E27FC236}">
                <a16:creationId xmlns:a16="http://schemas.microsoft.com/office/drawing/2014/main" id="{8AD1D9EC-C89D-4E25-B8F7-4B64D4F88E52}"/>
              </a:ext>
            </a:extLst>
          </p:cNvPr>
          <p:cNvSpPr txBox="1">
            <a:spLocks noGrp="1" noChangeArrowheads="1"/>
          </p:cNvSpPr>
          <p:nvPr>
            <p:ph type="title"/>
          </p:nvPr>
        </p:nvSpPr>
        <p:spPr bwMode="auto">
          <a:xfrm>
            <a:off x="609600" y="274638"/>
            <a:ext cx="8174038" cy="1143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hangingPunct="0">
              <a:spcBef>
                <a:spcPts val="700"/>
              </a:spcBef>
            </a:pPr>
            <a:br>
              <a:rPr lang="en-GB" kern="0" dirty="0">
                <a:solidFill>
                  <a:srgbClr val="FFFFFF"/>
                </a:solidFill>
                <a:latin typeface="Arial"/>
                <a:ea typeface="Times New Roman"/>
              </a:rPr>
            </a:b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Tree>
    <p:extLst>
      <p:ext uri="{BB962C8B-B14F-4D97-AF65-F5344CB8AC3E}">
        <p14:creationId xmlns:p14="http://schemas.microsoft.com/office/powerpoint/2010/main" val="128772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30206" y="506029"/>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3" name="Picture 2">
            <a:extLst>
              <a:ext uri="{FF2B5EF4-FFF2-40B4-BE49-F238E27FC236}">
                <a16:creationId xmlns:a16="http://schemas.microsoft.com/office/drawing/2014/main" id="{FF8794BD-7A56-4ADD-AB22-E23ACB844076}"/>
              </a:ext>
            </a:extLst>
          </p:cNvPr>
          <p:cNvPicPr>
            <a:picLocks noChangeAspect="1"/>
          </p:cNvPicPr>
          <p:nvPr/>
        </p:nvPicPr>
        <p:blipFill>
          <a:blip r:embed="rId2"/>
          <a:stretch>
            <a:fillRect/>
          </a:stretch>
        </p:blipFill>
        <p:spPr>
          <a:xfrm>
            <a:off x="3904944" y="1142681"/>
            <a:ext cx="4382112" cy="4572638"/>
          </a:xfrm>
          <a:prstGeom prst="rect">
            <a:avLst/>
          </a:prstGeom>
        </p:spPr>
      </p:pic>
      <p:sp>
        <p:nvSpPr>
          <p:cNvPr id="4" name="TextBox 3">
            <a:extLst>
              <a:ext uri="{FF2B5EF4-FFF2-40B4-BE49-F238E27FC236}">
                <a16:creationId xmlns:a16="http://schemas.microsoft.com/office/drawing/2014/main" id="{AB8F265A-7D5C-42F1-84B4-D2C743825212}"/>
              </a:ext>
            </a:extLst>
          </p:cNvPr>
          <p:cNvSpPr txBox="1"/>
          <p:nvPr/>
        </p:nvSpPr>
        <p:spPr>
          <a:xfrm>
            <a:off x="3681876" y="5922740"/>
            <a:ext cx="6295604" cy="461665"/>
          </a:xfrm>
          <a:prstGeom prst="rect">
            <a:avLst/>
          </a:prstGeom>
          <a:noFill/>
        </p:spPr>
        <p:txBody>
          <a:bodyPr wrap="square" rtlCol="0">
            <a:spAutoFit/>
          </a:bodyPr>
          <a:lstStyle/>
          <a:p>
            <a:r>
              <a:rPr lang="en-GB" sz="1200" dirty="0"/>
              <a:t>1945 George </a:t>
            </a:r>
            <a:r>
              <a:rPr lang="en-GB" sz="1200" dirty="0" err="1"/>
              <a:t>Polya</a:t>
            </a:r>
            <a:r>
              <a:rPr lang="en-GB" sz="1200" dirty="0"/>
              <a:t> published  ‘How To Solve It’ 2nd ed., Princeton University Press, 1957, ISBN 0-691-08097-6.</a:t>
            </a:r>
          </a:p>
        </p:txBody>
      </p:sp>
    </p:spTree>
    <p:extLst>
      <p:ext uri="{BB962C8B-B14F-4D97-AF65-F5344CB8AC3E}">
        <p14:creationId xmlns:p14="http://schemas.microsoft.com/office/powerpoint/2010/main" val="399897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565094" y="606941"/>
            <a:ext cx="8229600" cy="580926"/>
          </a:xfrm>
        </p:spPr>
        <p:txBody>
          <a:bodyPr>
            <a:normAutofit/>
          </a:bodyPr>
          <a:lstStyle/>
          <a:p>
            <a:pPr algn="l"/>
            <a:r>
              <a:rPr lang="en-GB" sz="2800" b="1" dirty="0"/>
              <a:t>Maths focus: Fractions</a:t>
            </a:r>
          </a:p>
        </p:txBody>
      </p:sp>
      <p:sp>
        <p:nvSpPr>
          <p:cNvPr id="6" name="Text Box 2">
            <a:extLst>
              <a:ext uri="{FF2B5EF4-FFF2-40B4-BE49-F238E27FC236}">
                <a16:creationId xmlns:a16="http://schemas.microsoft.com/office/drawing/2014/main" id="{7865E9A0-6519-4C34-A90D-9DC1AB003847}"/>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10" name="TextBox 9">
            <a:extLst>
              <a:ext uri="{FF2B5EF4-FFF2-40B4-BE49-F238E27FC236}">
                <a16:creationId xmlns:a16="http://schemas.microsoft.com/office/drawing/2014/main" id="{2AB31DD9-8E2E-46DD-AF29-7B4D41EA3658}"/>
              </a:ext>
            </a:extLst>
          </p:cNvPr>
          <p:cNvSpPr txBox="1"/>
          <p:nvPr/>
        </p:nvSpPr>
        <p:spPr>
          <a:xfrm>
            <a:off x="1981200" y="1836891"/>
            <a:ext cx="8344237" cy="397031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B43450B7-2372-4549-92B1-5379CFBD270B}"/>
              </a:ext>
            </a:extLst>
          </p:cNvPr>
          <p:cNvPicPr>
            <a:picLocks noChangeAspect="1"/>
          </p:cNvPicPr>
          <p:nvPr/>
        </p:nvPicPr>
        <p:blipFill>
          <a:blip r:embed="rId2"/>
          <a:stretch>
            <a:fillRect/>
          </a:stretch>
        </p:blipFill>
        <p:spPr>
          <a:xfrm>
            <a:off x="3782100" y="1443652"/>
            <a:ext cx="4277568" cy="5025616"/>
          </a:xfrm>
          <a:prstGeom prst="rect">
            <a:avLst/>
          </a:prstGeom>
        </p:spPr>
      </p:pic>
    </p:spTree>
    <p:extLst>
      <p:ext uri="{BB962C8B-B14F-4D97-AF65-F5344CB8AC3E}">
        <p14:creationId xmlns:p14="http://schemas.microsoft.com/office/powerpoint/2010/main" val="406199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1050616" y="895018"/>
            <a:ext cx="4816110" cy="409461"/>
          </a:xfrm>
        </p:spPr>
        <p:txBody>
          <a:bodyPr>
            <a:normAutofit fontScale="90000"/>
          </a:bodyPr>
          <a:lstStyle/>
          <a:p>
            <a:pPr algn="l"/>
            <a:r>
              <a:rPr lang="en-GB" sz="2800" b="1" dirty="0"/>
              <a:t>Understand the problem</a:t>
            </a:r>
          </a:p>
        </p:txBody>
      </p:sp>
      <p:sp>
        <p:nvSpPr>
          <p:cNvPr id="7" name="Content Placeholder 6">
            <a:extLst>
              <a:ext uri="{FF2B5EF4-FFF2-40B4-BE49-F238E27FC236}">
                <a16:creationId xmlns:a16="http://schemas.microsoft.com/office/drawing/2014/main" id="{34170844-A6DB-4EF5-B64A-949EEFBE6AEA}"/>
              </a:ext>
            </a:extLst>
          </p:cNvPr>
          <p:cNvSpPr>
            <a:spLocks noGrp="1"/>
          </p:cNvSpPr>
          <p:nvPr>
            <p:ph idx="1"/>
          </p:nvPr>
        </p:nvSpPr>
        <p:spPr>
          <a:xfrm>
            <a:off x="6251037" y="1218890"/>
            <a:ext cx="5484638"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sp>
        <p:nvSpPr>
          <p:cNvPr id="10" name="TextBox 9">
            <a:extLst>
              <a:ext uri="{FF2B5EF4-FFF2-40B4-BE49-F238E27FC236}">
                <a16:creationId xmlns:a16="http://schemas.microsoft.com/office/drawing/2014/main" id="{4354E2B1-015F-49CE-9770-4DDD36444C69}"/>
              </a:ext>
            </a:extLst>
          </p:cNvPr>
          <p:cNvSpPr txBox="1"/>
          <p:nvPr/>
        </p:nvSpPr>
        <p:spPr>
          <a:xfrm>
            <a:off x="456325" y="1606023"/>
            <a:ext cx="5297112" cy="2862322"/>
          </a:xfrm>
          <a:prstGeom prst="rect">
            <a:avLst/>
          </a:prstGeom>
          <a:solidFill>
            <a:schemeClr val="accent5">
              <a:lumMod val="20000"/>
              <a:lumOff val="80000"/>
            </a:schemeClr>
          </a:solidFill>
        </p:spPr>
        <p:txBody>
          <a:bodyPr wrap="square" rtlCol="0">
            <a:spAutoFit/>
          </a:bodyPr>
          <a:lstStyle/>
          <a:p>
            <a:r>
              <a:rPr lang="en-GB" sz="2000" i="1" dirty="0"/>
              <a:t>We need to find out if Dora has shaded exactly half of the shape.</a:t>
            </a:r>
          </a:p>
          <a:p>
            <a:endParaRPr lang="en-GB" sz="2000" i="1" dirty="0"/>
          </a:p>
          <a:p>
            <a:r>
              <a:rPr lang="en-GB" sz="2000" i="1" dirty="0"/>
              <a:t>If she has shaded half of the shape, both halves will be equal. So half would be orange and half would be white. Exactly the same number of squares would be white and orange. We need to explain our answer.</a:t>
            </a:r>
          </a:p>
          <a:p>
            <a:endParaRPr lang="en-GB" sz="2000" i="1" dirty="0"/>
          </a:p>
        </p:txBody>
      </p:sp>
      <p:sp>
        <p:nvSpPr>
          <p:cNvPr id="11" name="Text Box 2">
            <a:extLst>
              <a:ext uri="{FF2B5EF4-FFF2-40B4-BE49-F238E27FC236}">
                <a16:creationId xmlns:a16="http://schemas.microsoft.com/office/drawing/2014/main" id="{712F957F-6A38-42C6-B2CC-C148604EF375}"/>
              </a:ext>
            </a:extLst>
          </p:cNvPr>
          <p:cNvSpPr txBox="1">
            <a:spLocks noChangeArrowheads="1"/>
          </p:cNvSpPr>
          <p:nvPr/>
        </p:nvSpPr>
        <p:spPr bwMode="auto">
          <a:xfrm>
            <a:off x="1676400" y="15240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pic>
        <p:nvPicPr>
          <p:cNvPr id="4" name="Picture 3">
            <a:extLst>
              <a:ext uri="{FF2B5EF4-FFF2-40B4-BE49-F238E27FC236}">
                <a16:creationId xmlns:a16="http://schemas.microsoft.com/office/drawing/2014/main" id="{6AD3EF71-7C71-4791-90DA-7D4F9B47913F}"/>
              </a:ext>
            </a:extLst>
          </p:cNvPr>
          <p:cNvPicPr>
            <a:picLocks noChangeAspect="1"/>
          </p:cNvPicPr>
          <p:nvPr/>
        </p:nvPicPr>
        <p:blipFill>
          <a:blip r:embed="rId2"/>
          <a:stretch>
            <a:fillRect/>
          </a:stretch>
        </p:blipFill>
        <p:spPr>
          <a:xfrm>
            <a:off x="7435892" y="1367975"/>
            <a:ext cx="3272262" cy="3844505"/>
          </a:xfrm>
          <a:prstGeom prst="rect">
            <a:avLst/>
          </a:prstGeom>
        </p:spPr>
      </p:pic>
    </p:spTree>
    <p:extLst>
      <p:ext uri="{BB962C8B-B14F-4D97-AF65-F5344CB8AC3E}">
        <p14:creationId xmlns:p14="http://schemas.microsoft.com/office/powerpoint/2010/main" val="5646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rmAutofit/>
          </a:bodyPr>
          <a:lstStyle/>
          <a:p>
            <a:pPr algn="l"/>
            <a:r>
              <a:rPr lang="en-GB" sz="2800" b="1" dirty="0"/>
              <a:t>Make a Plan</a:t>
            </a:r>
          </a:p>
        </p:txBody>
      </p:sp>
      <p:sp>
        <p:nvSpPr>
          <p:cNvPr id="3" name="TextBox 2">
            <a:extLst>
              <a:ext uri="{FF2B5EF4-FFF2-40B4-BE49-F238E27FC236}">
                <a16:creationId xmlns:a16="http://schemas.microsoft.com/office/drawing/2014/main" id="{C108D53A-CBF5-4B0E-8282-15120F8F0D36}"/>
              </a:ext>
            </a:extLst>
          </p:cNvPr>
          <p:cNvSpPr txBox="1"/>
          <p:nvPr/>
        </p:nvSpPr>
        <p:spPr>
          <a:xfrm>
            <a:off x="506761" y="1697294"/>
            <a:ext cx="5476960" cy="3693319"/>
          </a:xfrm>
          <a:prstGeom prst="rect">
            <a:avLst/>
          </a:prstGeom>
          <a:solidFill>
            <a:schemeClr val="accent5">
              <a:lumMod val="20000"/>
              <a:lumOff val="80000"/>
            </a:schemeClr>
          </a:solidFill>
        </p:spPr>
        <p:txBody>
          <a:bodyPr wrap="square" rtlCol="0">
            <a:spAutoFit/>
          </a:bodyPr>
          <a:lstStyle/>
          <a:p>
            <a:endParaRPr lang="en-GB" b="1" dirty="0"/>
          </a:p>
          <a:p>
            <a:r>
              <a:rPr lang="en-GB" b="1" dirty="0"/>
              <a:t>Step 1: Count the squares.</a:t>
            </a:r>
          </a:p>
          <a:p>
            <a:endParaRPr lang="en-GB" b="1" dirty="0">
              <a:cs typeface="Times New Roman" panose="02020603050405020304" pitchFamily="18" charset="0"/>
            </a:endParaRPr>
          </a:p>
          <a:p>
            <a:endParaRPr lang="en-GB" dirty="0">
              <a:cs typeface="Times New Roman" panose="02020603050405020304" pitchFamily="18" charset="0"/>
            </a:endParaRPr>
          </a:p>
          <a:p>
            <a:r>
              <a:rPr lang="en-GB" b="1" dirty="0">
                <a:cs typeface="Times New Roman" panose="02020603050405020304" pitchFamily="18" charset="0"/>
              </a:rPr>
              <a:t>Step 2: Work out what half of that number of squares would be.</a:t>
            </a:r>
          </a:p>
          <a:p>
            <a:endParaRPr lang="en-GB" b="1" dirty="0">
              <a:cs typeface="Times New Roman" panose="02020603050405020304" pitchFamily="18" charset="0"/>
            </a:endParaRPr>
          </a:p>
          <a:p>
            <a:endParaRPr lang="en-GB" dirty="0">
              <a:cs typeface="Times New Roman" panose="02020603050405020304" pitchFamily="18" charset="0"/>
            </a:endParaRPr>
          </a:p>
          <a:p>
            <a:r>
              <a:rPr lang="en-GB" b="1" dirty="0">
                <a:cs typeface="Times New Roman" panose="02020603050405020304" pitchFamily="18" charset="0"/>
              </a:rPr>
              <a:t>Step 3: Check to see if half of that number have been shaded.</a:t>
            </a:r>
          </a:p>
          <a:p>
            <a:endParaRPr lang="en-GB" b="1" dirty="0">
              <a:cs typeface="Times New Roman" panose="02020603050405020304" pitchFamily="18" charset="0"/>
            </a:endParaRPr>
          </a:p>
          <a:p>
            <a:endParaRPr lang="en-GB" b="1" dirty="0">
              <a:cs typeface="Times New Roman" panose="02020603050405020304" pitchFamily="18" charset="0"/>
            </a:endParaRPr>
          </a:p>
          <a:p>
            <a:endParaRPr lang="en-GB" b="1" dirty="0">
              <a:cs typeface="Times New Roman" panose="02020603050405020304" pitchFamily="18" charset="0"/>
            </a:endParaRPr>
          </a:p>
        </p:txBody>
      </p:sp>
      <p:sp>
        <p:nvSpPr>
          <p:cNvPr id="7" name="Text Box 2">
            <a:extLst>
              <a:ext uri="{FF2B5EF4-FFF2-40B4-BE49-F238E27FC236}">
                <a16:creationId xmlns:a16="http://schemas.microsoft.com/office/drawing/2014/main" id="{7E2E1DF6-EBEE-4FA9-AD9A-6A698225B309}"/>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8" name="Content Placeholder 6">
            <a:extLst>
              <a:ext uri="{FF2B5EF4-FFF2-40B4-BE49-F238E27FC236}">
                <a16:creationId xmlns:a16="http://schemas.microsoft.com/office/drawing/2014/main" id="{C14DEFC3-0C95-497B-AFFA-CBC417195164}"/>
              </a:ext>
            </a:extLst>
          </p:cNvPr>
          <p:cNvSpPr>
            <a:spLocks noGrp="1"/>
          </p:cNvSpPr>
          <p:nvPr>
            <p:ph idx="1"/>
          </p:nvPr>
        </p:nvSpPr>
        <p:spPr>
          <a:xfrm>
            <a:off x="6497904" y="1425730"/>
            <a:ext cx="5411808"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5" name="Picture 4">
            <a:extLst>
              <a:ext uri="{FF2B5EF4-FFF2-40B4-BE49-F238E27FC236}">
                <a16:creationId xmlns:a16="http://schemas.microsoft.com/office/drawing/2014/main" id="{2828A3AF-8FAC-4168-9251-521C9CB79C3D}"/>
              </a:ext>
            </a:extLst>
          </p:cNvPr>
          <p:cNvPicPr>
            <a:picLocks noChangeAspect="1"/>
          </p:cNvPicPr>
          <p:nvPr/>
        </p:nvPicPr>
        <p:blipFill>
          <a:blip r:embed="rId2"/>
          <a:stretch>
            <a:fillRect/>
          </a:stretch>
        </p:blipFill>
        <p:spPr>
          <a:xfrm>
            <a:off x="7526270" y="1697294"/>
            <a:ext cx="3063762" cy="3599543"/>
          </a:xfrm>
          <a:prstGeom prst="rect">
            <a:avLst/>
          </a:prstGeom>
        </p:spPr>
      </p:pic>
    </p:spTree>
    <p:extLst>
      <p:ext uri="{BB962C8B-B14F-4D97-AF65-F5344CB8AC3E}">
        <p14:creationId xmlns:p14="http://schemas.microsoft.com/office/powerpoint/2010/main" val="248352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rmAutofit/>
          </a:bodyPr>
          <a:lstStyle/>
          <a:p>
            <a:pPr algn="l"/>
            <a:r>
              <a:rPr lang="en-GB" sz="2800" b="1" dirty="0"/>
              <a:t>Carry out your plan: show your reasoning</a:t>
            </a:r>
          </a:p>
        </p:txBody>
      </p:sp>
      <p:sp>
        <p:nvSpPr>
          <p:cNvPr id="7" name="TextBox 6">
            <a:extLst>
              <a:ext uri="{FF2B5EF4-FFF2-40B4-BE49-F238E27FC236}">
                <a16:creationId xmlns:a16="http://schemas.microsoft.com/office/drawing/2014/main" id="{9C2C7A72-7C4A-4506-8DEE-575441380A26}"/>
              </a:ext>
            </a:extLst>
          </p:cNvPr>
          <p:cNvSpPr txBox="1"/>
          <p:nvPr/>
        </p:nvSpPr>
        <p:spPr>
          <a:xfrm>
            <a:off x="427943" y="2136338"/>
            <a:ext cx="5517420" cy="2862322"/>
          </a:xfrm>
          <a:prstGeom prst="rect">
            <a:avLst/>
          </a:prstGeom>
          <a:solidFill>
            <a:schemeClr val="accent5">
              <a:lumMod val="20000"/>
              <a:lumOff val="80000"/>
            </a:schemeClr>
          </a:solidFill>
        </p:spPr>
        <p:txBody>
          <a:bodyPr wrap="square" rtlCol="0">
            <a:spAutoFit/>
          </a:bodyPr>
          <a:lstStyle/>
          <a:p>
            <a:endParaRPr lang="en-GB" b="1" dirty="0"/>
          </a:p>
          <a:p>
            <a:r>
              <a:rPr lang="en-GB" b="1" dirty="0"/>
              <a:t>Step 1: </a:t>
            </a:r>
            <a:r>
              <a:rPr lang="en-GB" dirty="0"/>
              <a:t>In total there are 12 squares. (I know this because I could see 4 rows </a:t>
            </a:r>
            <a:r>
              <a:rPr lang="en-GB"/>
              <a:t>of 3 </a:t>
            </a:r>
            <a:r>
              <a:rPr lang="en-GB" dirty="0"/>
              <a:t>squares, or 3 columns of 4 squares)</a:t>
            </a:r>
          </a:p>
          <a:p>
            <a:endParaRPr lang="en-GB" dirty="0">
              <a:cs typeface="Times New Roman" panose="02020603050405020304" pitchFamily="18" charset="0"/>
            </a:endParaRPr>
          </a:p>
          <a:p>
            <a:r>
              <a:rPr lang="en-GB" b="1" dirty="0">
                <a:cs typeface="Times New Roman" panose="02020603050405020304" pitchFamily="18" charset="0"/>
              </a:rPr>
              <a:t>Step 2: </a:t>
            </a:r>
            <a:r>
              <a:rPr lang="en-GB" dirty="0">
                <a:cs typeface="Times New Roman" panose="02020603050405020304" pitchFamily="18" charset="0"/>
              </a:rPr>
              <a:t>I know that half of 12 is 6</a:t>
            </a:r>
          </a:p>
          <a:p>
            <a:endParaRPr lang="en-GB" dirty="0">
              <a:cs typeface="Times New Roman" panose="02020603050405020304" pitchFamily="18" charset="0"/>
            </a:endParaRPr>
          </a:p>
          <a:p>
            <a:r>
              <a:rPr lang="en-GB" b="1" dirty="0">
                <a:cs typeface="Times New Roman" panose="02020603050405020304" pitchFamily="18" charset="0"/>
              </a:rPr>
              <a:t>Step 3: </a:t>
            </a:r>
            <a:r>
              <a:rPr lang="en-GB" dirty="0">
                <a:cs typeface="Times New Roman" panose="02020603050405020304" pitchFamily="18" charset="0"/>
              </a:rPr>
              <a:t>6 squares are shaded, therefore Dora is correct. Half of her shape is shaded.</a:t>
            </a:r>
          </a:p>
          <a:p>
            <a:endParaRPr lang="en-GB" b="1" dirty="0">
              <a:cs typeface="Times New Roman" panose="02020603050405020304" pitchFamily="18" charset="0"/>
            </a:endParaRPr>
          </a:p>
        </p:txBody>
      </p:sp>
      <p:sp>
        <p:nvSpPr>
          <p:cNvPr id="8" name="Text Box 2">
            <a:extLst>
              <a:ext uri="{FF2B5EF4-FFF2-40B4-BE49-F238E27FC236}">
                <a16:creationId xmlns:a16="http://schemas.microsoft.com/office/drawing/2014/main" id="{D775A32F-6EE0-4238-AD7B-00A6AE703C11}"/>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11" name="Content Placeholder 6">
            <a:extLst>
              <a:ext uri="{FF2B5EF4-FFF2-40B4-BE49-F238E27FC236}">
                <a16:creationId xmlns:a16="http://schemas.microsoft.com/office/drawing/2014/main" id="{2AF30C61-9CD0-4747-81DE-2CB5C4DE6B4D}"/>
              </a:ext>
            </a:extLst>
          </p:cNvPr>
          <p:cNvSpPr>
            <a:spLocks noGrp="1"/>
          </p:cNvSpPr>
          <p:nvPr>
            <p:ph idx="1"/>
          </p:nvPr>
        </p:nvSpPr>
        <p:spPr>
          <a:xfrm>
            <a:off x="6684020" y="1801733"/>
            <a:ext cx="5080037"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4" name="Picture 3">
            <a:extLst>
              <a:ext uri="{FF2B5EF4-FFF2-40B4-BE49-F238E27FC236}">
                <a16:creationId xmlns:a16="http://schemas.microsoft.com/office/drawing/2014/main" id="{49B21DFE-EE3F-48D2-996F-CC3B693136C7}"/>
              </a:ext>
            </a:extLst>
          </p:cNvPr>
          <p:cNvPicPr>
            <a:picLocks noChangeAspect="1"/>
          </p:cNvPicPr>
          <p:nvPr/>
        </p:nvPicPr>
        <p:blipFill>
          <a:blip r:embed="rId2"/>
          <a:stretch>
            <a:fillRect/>
          </a:stretch>
        </p:blipFill>
        <p:spPr>
          <a:xfrm>
            <a:off x="7542413" y="2005553"/>
            <a:ext cx="3041332" cy="3573191"/>
          </a:xfrm>
          <a:prstGeom prst="rect">
            <a:avLst/>
          </a:prstGeom>
        </p:spPr>
      </p:pic>
    </p:spTree>
    <p:extLst>
      <p:ext uri="{BB962C8B-B14F-4D97-AF65-F5344CB8AC3E}">
        <p14:creationId xmlns:p14="http://schemas.microsoft.com/office/powerpoint/2010/main" val="341533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2FFEBF-284E-4F50-B4BC-CCACE4AA902E}"/>
              </a:ext>
            </a:extLst>
          </p:cNvPr>
          <p:cNvSpPr txBox="1"/>
          <p:nvPr/>
        </p:nvSpPr>
        <p:spPr>
          <a:xfrm>
            <a:off x="5311870" y="4757814"/>
            <a:ext cx="1133908" cy="369332"/>
          </a:xfrm>
          <a:prstGeom prst="rect">
            <a:avLst/>
          </a:prstGeom>
          <a:solidFill>
            <a:schemeClr val="accent1">
              <a:lumMod val="20000"/>
              <a:lumOff val="80000"/>
            </a:schemeClr>
          </a:solidFill>
        </p:spPr>
        <p:txBody>
          <a:bodyPr wrap="square" rtlCol="0">
            <a:spAutoFit/>
          </a:bodyPr>
          <a:lstStyle/>
          <a:p>
            <a:r>
              <a:rPr lang="en-GB" b="1" dirty="0"/>
              <a:t>Step 3:</a:t>
            </a:r>
          </a:p>
        </p:txBody>
      </p:sp>
      <p:pic>
        <p:nvPicPr>
          <p:cNvPr id="3" name="Picture 2">
            <a:extLst>
              <a:ext uri="{FF2B5EF4-FFF2-40B4-BE49-F238E27FC236}">
                <a16:creationId xmlns:a16="http://schemas.microsoft.com/office/drawing/2014/main" id="{DE40BD7E-CEF1-4ECF-BC24-0489EBA5971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rot="5400000">
            <a:off x="1180956" y="542606"/>
            <a:ext cx="2638685" cy="3805954"/>
          </a:xfrm>
          <a:prstGeom prst="rect">
            <a:avLst/>
          </a:prstGeom>
        </p:spPr>
      </p:pic>
      <p:pic>
        <p:nvPicPr>
          <p:cNvPr id="6" name="Picture 5">
            <a:extLst>
              <a:ext uri="{FF2B5EF4-FFF2-40B4-BE49-F238E27FC236}">
                <a16:creationId xmlns:a16="http://schemas.microsoft.com/office/drawing/2014/main" id="{3A8BFEE1-A093-496E-A76D-334E8A4772FF}"/>
              </a:ext>
            </a:extLst>
          </p:cNvPr>
          <p:cNvPicPr>
            <a:picLocks noChangeAspect="1"/>
          </p:cNvPicPr>
          <p:nvPr/>
        </p:nvPicPr>
        <p:blipFill>
          <a:blip r:embed="rId4"/>
          <a:stretch>
            <a:fillRect/>
          </a:stretch>
        </p:blipFill>
        <p:spPr>
          <a:xfrm>
            <a:off x="7112246" y="3625231"/>
            <a:ext cx="2889846" cy="3003830"/>
          </a:xfrm>
          <a:prstGeom prst="rect">
            <a:avLst/>
          </a:prstGeom>
        </p:spPr>
      </p:pic>
      <p:sp>
        <p:nvSpPr>
          <p:cNvPr id="7" name="TextBox 6">
            <a:extLst>
              <a:ext uri="{FF2B5EF4-FFF2-40B4-BE49-F238E27FC236}">
                <a16:creationId xmlns:a16="http://schemas.microsoft.com/office/drawing/2014/main" id="{CB287AFF-B19D-489F-8323-BCEA2FDDE7E9}"/>
              </a:ext>
            </a:extLst>
          </p:cNvPr>
          <p:cNvSpPr txBox="1"/>
          <p:nvPr/>
        </p:nvSpPr>
        <p:spPr>
          <a:xfrm>
            <a:off x="6479166" y="285923"/>
            <a:ext cx="1133908" cy="369332"/>
          </a:xfrm>
          <a:prstGeom prst="rect">
            <a:avLst/>
          </a:prstGeom>
          <a:solidFill>
            <a:schemeClr val="accent1">
              <a:lumMod val="20000"/>
              <a:lumOff val="80000"/>
            </a:schemeClr>
          </a:solidFill>
        </p:spPr>
        <p:txBody>
          <a:bodyPr wrap="square" rtlCol="0">
            <a:spAutoFit/>
          </a:bodyPr>
          <a:lstStyle/>
          <a:p>
            <a:r>
              <a:rPr lang="en-GB" b="1" dirty="0"/>
              <a:t>Step 2:</a:t>
            </a:r>
          </a:p>
        </p:txBody>
      </p:sp>
      <p:sp>
        <p:nvSpPr>
          <p:cNvPr id="8" name="TextBox 7">
            <a:extLst>
              <a:ext uri="{FF2B5EF4-FFF2-40B4-BE49-F238E27FC236}">
                <a16:creationId xmlns:a16="http://schemas.microsoft.com/office/drawing/2014/main" id="{B8E85752-6238-464D-8A65-403727EE00AE}"/>
              </a:ext>
            </a:extLst>
          </p:cNvPr>
          <p:cNvSpPr txBox="1"/>
          <p:nvPr/>
        </p:nvSpPr>
        <p:spPr>
          <a:xfrm>
            <a:off x="5878824" y="1126240"/>
            <a:ext cx="2597355" cy="1384995"/>
          </a:xfrm>
          <a:prstGeom prst="rect">
            <a:avLst/>
          </a:prstGeom>
          <a:noFill/>
        </p:spPr>
        <p:txBody>
          <a:bodyPr wrap="square" rtlCol="0">
            <a:spAutoFit/>
          </a:bodyPr>
          <a:lstStyle/>
          <a:p>
            <a:r>
              <a:rPr lang="en-GB" sz="2800" b="1" dirty="0"/>
              <a:t>6 + 6 = 12</a:t>
            </a:r>
          </a:p>
          <a:p>
            <a:r>
              <a:rPr lang="en-GB" sz="2800" b="1" dirty="0"/>
              <a:t>12 ÷ 2 = 6</a:t>
            </a:r>
          </a:p>
          <a:p>
            <a:r>
              <a:rPr lang="en-GB" sz="2800" b="1" dirty="0"/>
              <a:t>Half of 12 is 6</a:t>
            </a:r>
          </a:p>
        </p:txBody>
      </p:sp>
      <p:sp>
        <p:nvSpPr>
          <p:cNvPr id="9" name="TextBox 8">
            <a:extLst>
              <a:ext uri="{FF2B5EF4-FFF2-40B4-BE49-F238E27FC236}">
                <a16:creationId xmlns:a16="http://schemas.microsoft.com/office/drawing/2014/main" id="{E31B02AD-FDAE-4B6C-91A8-CD4CF3B288CD}"/>
              </a:ext>
            </a:extLst>
          </p:cNvPr>
          <p:cNvSpPr txBox="1"/>
          <p:nvPr/>
        </p:nvSpPr>
        <p:spPr>
          <a:xfrm>
            <a:off x="902019" y="285923"/>
            <a:ext cx="1133908" cy="369332"/>
          </a:xfrm>
          <a:prstGeom prst="rect">
            <a:avLst/>
          </a:prstGeom>
          <a:solidFill>
            <a:schemeClr val="accent1">
              <a:lumMod val="20000"/>
              <a:lumOff val="80000"/>
            </a:schemeClr>
          </a:solidFill>
        </p:spPr>
        <p:txBody>
          <a:bodyPr wrap="square" rtlCol="0">
            <a:spAutoFit/>
          </a:bodyPr>
          <a:lstStyle/>
          <a:p>
            <a:r>
              <a:rPr lang="en-GB" b="1" dirty="0"/>
              <a:t>Step 1:</a:t>
            </a:r>
          </a:p>
        </p:txBody>
      </p:sp>
    </p:spTree>
    <p:extLst>
      <p:ext uri="{BB962C8B-B14F-4D97-AF65-F5344CB8AC3E}">
        <p14:creationId xmlns:p14="http://schemas.microsoft.com/office/powerpoint/2010/main" val="289514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B234-D801-4FC2-BB72-FAB9C8B21463}"/>
              </a:ext>
            </a:extLst>
          </p:cNvPr>
          <p:cNvSpPr>
            <a:spLocks noGrp="1"/>
          </p:cNvSpPr>
          <p:nvPr>
            <p:ph type="title"/>
          </p:nvPr>
        </p:nvSpPr>
        <p:spPr>
          <a:xfrm>
            <a:off x="833479" y="844804"/>
            <a:ext cx="8229600" cy="580926"/>
          </a:xfrm>
        </p:spPr>
        <p:txBody>
          <a:bodyPr>
            <a:noAutofit/>
          </a:bodyPr>
          <a:lstStyle/>
          <a:p>
            <a:pPr algn="l"/>
            <a:r>
              <a:rPr lang="en-GB" sz="2000" b="1" dirty="0"/>
              <a:t>Review your solution: does it seem reasonable?</a:t>
            </a:r>
            <a:br>
              <a:rPr lang="en-GB" sz="2000" b="1" dirty="0"/>
            </a:br>
            <a:r>
              <a:rPr lang="en-GB" sz="2000" b="1" dirty="0"/>
              <a:t>Which steps/ parts did you find easy and which harder?</a:t>
            </a:r>
          </a:p>
        </p:txBody>
      </p:sp>
      <p:sp>
        <p:nvSpPr>
          <p:cNvPr id="7" name="TextBox 6">
            <a:extLst>
              <a:ext uri="{FF2B5EF4-FFF2-40B4-BE49-F238E27FC236}">
                <a16:creationId xmlns:a16="http://schemas.microsoft.com/office/drawing/2014/main" id="{82B95C2A-ABE7-40E7-8C98-4D1427C073AA}"/>
              </a:ext>
            </a:extLst>
          </p:cNvPr>
          <p:cNvSpPr txBox="1"/>
          <p:nvPr/>
        </p:nvSpPr>
        <p:spPr>
          <a:xfrm>
            <a:off x="535422" y="1765879"/>
            <a:ext cx="6002941" cy="3939540"/>
          </a:xfrm>
          <a:prstGeom prst="rect">
            <a:avLst/>
          </a:prstGeom>
          <a:solidFill>
            <a:schemeClr val="accent5">
              <a:lumMod val="20000"/>
              <a:lumOff val="80000"/>
            </a:schemeClr>
          </a:solidFill>
        </p:spPr>
        <p:txBody>
          <a:bodyPr wrap="square" rtlCol="0">
            <a:spAutoFit/>
          </a:bodyPr>
          <a:lstStyle/>
          <a:p>
            <a:r>
              <a:rPr lang="en-GB" b="1" dirty="0">
                <a:cs typeface="Times New Roman" panose="02020603050405020304" pitchFamily="18" charset="0"/>
              </a:rPr>
              <a:t>How could you check?</a:t>
            </a:r>
          </a:p>
          <a:p>
            <a:endParaRPr lang="en-GB" b="1" dirty="0">
              <a:cs typeface="Times New Roman" panose="02020603050405020304" pitchFamily="18" charset="0"/>
            </a:endParaRPr>
          </a:p>
          <a:p>
            <a:pPr marL="342900" indent="-342900">
              <a:buAutoNum type="arabicPeriod"/>
            </a:pPr>
            <a:r>
              <a:rPr lang="en-GB" b="1" dirty="0">
                <a:cs typeface="Times New Roman" panose="02020603050405020304" pitchFamily="18" charset="0"/>
              </a:rPr>
              <a:t>Go through the steps you took  and check for errors</a:t>
            </a:r>
          </a:p>
          <a:p>
            <a:r>
              <a:rPr lang="en-GB" b="1" dirty="0">
                <a:cs typeface="Times New Roman" panose="02020603050405020304" pitchFamily="18" charset="0"/>
              </a:rPr>
              <a:t>	</a:t>
            </a:r>
            <a:r>
              <a:rPr lang="en-GB" sz="1600" dirty="0">
                <a:cs typeface="Times New Roman" panose="02020603050405020304" pitchFamily="18" charset="0"/>
              </a:rPr>
              <a:t>Remember the question is about proving that half of Dora’s shape is shaded. 	</a:t>
            </a:r>
          </a:p>
          <a:p>
            <a:endParaRPr lang="en-GB" b="1" dirty="0">
              <a:cs typeface="Times New Roman" panose="02020603050405020304" pitchFamily="18" charset="0"/>
            </a:endParaRPr>
          </a:p>
          <a:p>
            <a:r>
              <a:rPr lang="en-GB" b="1" dirty="0">
                <a:cs typeface="Times New Roman" panose="02020603050405020304" pitchFamily="18" charset="0"/>
              </a:rPr>
              <a:t>Try to solve the calculation a different way and see if you get the same answer. </a:t>
            </a:r>
          </a:p>
          <a:p>
            <a:endParaRPr lang="en-GB" b="1" dirty="0">
              <a:cs typeface="Times New Roman" panose="02020603050405020304" pitchFamily="18" charset="0"/>
            </a:endParaRPr>
          </a:p>
          <a:p>
            <a:r>
              <a:rPr lang="en-GB" dirty="0">
                <a:cs typeface="Times New Roman" panose="02020603050405020304" pitchFamily="18" charset="0"/>
              </a:rPr>
              <a:t>I could cut out the squares and rearrange them so that it us clear from looking at it that exactly half of the shape is shaded.</a:t>
            </a:r>
          </a:p>
          <a:p>
            <a:r>
              <a:rPr lang="en-GB" dirty="0">
                <a:cs typeface="Times New Roman" panose="02020603050405020304" pitchFamily="18" charset="0"/>
              </a:rPr>
              <a:t>  </a:t>
            </a:r>
            <a:endParaRPr lang="en-GB" b="1" dirty="0">
              <a:cs typeface="Times New Roman" panose="02020603050405020304" pitchFamily="18" charset="0"/>
            </a:endParaRPr>
          </a:p>
        </p:txBody>
      </p:sp>
      <p:sp>
        <p:nvSpPr>
          <p:cNvPr id="9" name="Text Box 2">
            <a:extLst>
              <a:ext uri="{FF2B5EF4-FFF2-40B4-BE49-F238E27FC236}">
                <a16:creationId xmlns:a16="http://schemas.microsoft.com/office/drawing/2014/main" id="{ED770C60-640C-4B6F-953B-DF120EE66415}"/>
              </a:ext>
            </a:extLst>
          </p:cNvPr>
          <p:cNvSpPr txBox="1">
            <a:spLocks noChangeArrowheads="1"/>
          </p:cNvSpPr>
          <p:nvPr/>
        </p:nvSpPr>
        <p:spPr bwMode="auto">
          <a:xfrm>
            <a:off x="1524000" y="1"/>
            <a:ext cx="4248150" cy="35115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kern="0" dirty="0">
                <a:solidFill>
                  <a:srgbClr val="FFFFFF"/>
                </a:solidFill>
                <a:latin typeface="Arial"/>
                <a:ea typeface="Times New Roman"/>
              </a:rPr>
              <a:t>HIAS Blended Learning Resource</a:t>
            </a:r>
            <a:endParaRPr lang="en-GB" b="1" kern="0" dirty="0">
              <a:solidFill>
                <a:srgbClr val="FFFFFF"/>
              </a:solidFill>
              <a:latin typeface="Arial"/>
              <a:ea typeface="Times New Roman"/>
            </a:endParaRPr>
          </a:p>
        </p:txBody>
      </p:sp>
      <p:sp>
        <p:nvSpPr>
          <p:cNvPr id="6" name="Content Placeholder 6">
            <a:extLst>
              <a:ext uri="{FF2B5EF4-FFF2-40B4-BE49-F238E27FC236}">
                <a16:creationId xmlns:a16="http://schemas.microsoft.com/office/drawing/2014/main" id="{00BF20FB-1925-4104-B0A4-127381A90FBC}"/>
              </a:ext>
            </a:extLst>
          </p:cNvPr>
          <p:cNvSpPr>
            <a:spLocks noGrp="1"/>
          </p:cNvSpPr>
          <p:nvPr>
            <p:ph idx="1"/>
          </p:nvPr>
        </p:nvSpPr>
        <p:spPr>
          <a:xfrm>
            <a:off x="6760314" y="1709235"/>
            <a:ext cx="4827480" cy="4142673"/>
          </a:xfrm>
          <a:prstGeom prst="rect">
            <a:avLst/>
          </a:prstGeom>
          <a:solidFill>
            <a:schemeClr val="bg2"/>
          </a:solidFill>
        </p:spPr>
        <p:txBody>
          <a:bodyPr wrap="square">
            <a:spAutoFit/>
          </a:bodyPr>
          <a:lstStyle/>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a:p>
            <a:pPr marL="0" indent="0">
              <a:buNone/>
            </a:pPr>
            <a:endParaRPr lang="en-US" dirty="0">
              <a:latin typeface="+mn-lt"/>
              <a:ea typeface="Bariol" charset="0"/>
              <a:cs typeface="Bariol" charset="0"/>
            </a:endParaRPr>
          </a:p>
        </p:txBody>
      </p:sp>
      <p:pic>
        <p:nvPicPr>
          <p:cNvPr id="4" name="Picture 3">
            <a:extLst>
              <a:ext uri="{FF2B5EF4-FFF2-40B4-BE49-F238E27FC236}">
                <a16:creationId xmlns:a16="http://schemas.microsoft.com/office/drawing/2014/main" id="{0A5FD5BE-7B06-4160-9847-1B2C5D19185F}"/>
              </a:ext>
            </a:extLst>
          </p:cNvPr>
          <p:cNvPicPr>
            <a:picLocks noChangeAspect="1"/>
          </p:cNvPicPr>
          <p:nvPr/>
        </p:nvPicPr>
        <p:blipFill>
          <a:blip r:embed="rId2"/>
          <a:stretch>
            <a:fillRect/>
          </a:stretch>
        </p:blipFill>
        <p:spPr>
          <a:xfrm>
            <a:off x="7522041" y="1919378"/>
            <a:ext cx="3082075" cy="3621059"/>
          </a:xfrm>
          <a:prstGeom prst="rect">
            <a:avLst/>
          </a:prstGeom>
        </p:spPr>
      </p:pic>
    </p:spTree>
    <p:extLst>
      <p:ext uri="{BB962C8B-B14F-4D97-AF65-F5344CB8AC3E}">
        <p14:creationId xmlns:p14="http://schemas.microsoft.com/office/powerpoint/2010/main" val="2384819719"/>
      </p:ext>
    </p:extLst>
  </p:cSld>
  <p:clrMapOvr>
    <a:masterClrMapping/>
  </p:clrMapOvr>
</p:sld>
</file>

<file path=ppt/theme/theme1.xml><?xml version="1.0" encoding="utf-8"?>
<a:theme xmlns:a="http://schemas.openxmlformats.org/drawingml/2006/main" name="3_HI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741</Words>
  <Application>Microsoft Macintosh PowerPoint</Application>
  <PresentationFormat>Widescreen</PresentationFormat>
  <Paragraphs>129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Bariol</vt:lpstr>
      <vt:lpstr>Calibri</vt:lpstr>
      <vt:lpstr>Symbol</vt:lpstr>
      <vt:lpstr>Times New Roman</vt:lpstr>
      <vt:lpstr>3_HIAS PowerPoint template</vt:lpstr>
      <vt:lpstr>Year 2</vt:lpstr>
      <vt:lpstr> HIAS Blended Learning Resource</vt:lpstr>
      <vt:lpstr>PowerPoint Presentation</vt:lpstr>
      <vt:lpstr>Maths focus: Fractions</vt:lpstr>
      <vt:lpstr>Understand the problem</vt:lpstr>
      <vt:lpstr>Make a Plan</vt:lpstr>
      <vt:lpstr>Carry out your plan: show your reasoning</vt:lpstr>
      <vt:lpstr>PowerPoint Presentation</vt:lpstr>
      <vt:lpstr>Review your solution: does it seem reasonable? Which steps/ parts did you find easy and which harder?</vt:lpstr>
      <vt:lpstr>PowerPoint Presentation</vt:lpstr>
      <vt:lpstr>Now try this one</vt:lpstr>
      <vt:lpstr>HIAS Maths team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dc:title>
  <dc:creator>Clifft, Jacqui</dc:creator>
  <cp:lastModifiedBy>Brenda Robertson</cp:lastModifiedBy>
  <cp:revision>12</cp:revision>
  <dcterms:created xsi:type="dcterms:W3CDTF">2021-01-05T11:02:27Z</dcterms:created>
  <dcterms:modified xsi:type="dcterms:W3CDTF">2021-03-01T20:36:26Z</dcterms:modified>
</cp:coreProperties>
</file>