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9" r:id="rId8"/>
    <p:sldId id="2644" r:id="rId9"/>
    <p:sldId id="2641" r:id="rId10"/>
    <p:sldId id="2646"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118B3B-0111-4D99-87BF-F5516860E82E}" v="12" dt="2021-02-28T13:19:10.127"/>
    <p1510:client id="{60BFA478-6200-46F1-BA7D-24873BB501CA}" v="4" dt="2021-02-28T11:19:00.7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18" autoAdjust="0"/>
    <p:restoredTop sz="94660"/>
  </p:normalViewPr>
  <p:slideViewPr>
    <p:cSldViewPr snapToGrid="0">
      <p:cViewPr varScale="1">
        <p:scale>
          <a:sx n="96" d="100"/>
          <a:sy n="96" d="100"/>
        </p:scale>
        <p:origin x="592" y="17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01/03/2021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2</a:t>
            </a:r>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Fractions</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B0EE2B-D9B7-46A8-BC6E-BA5CDC2BFA38}"/>
              </a:ext>
            </a:extLst>
          </p:cNvPr>
          <p:cNvPicPr>
            <a:picLocks noChangeAspect="1"/>
          </p:cNvPicPr>
          <p:nvPr/>
        </p:nvPicPr>
        <p:blipFill>
          <a:blip r:embed="rId2"/>
          <a:stretch>
            <a:fillRect/>
          </a:stretch>
        </p:blipFill>
        <p:spPr>
          <a:xfrm>
            <a:off x="2049489" y="1495639"/>
            <a:ext cx="3441682" cy="3441682"/>
          </a:xfrm>
          <a:prstGeom prst="rect">
            <a:avLst/>
          </a:prstGeom>
        </p:spPr>
      </p:pic>
      <p:pic>
        <p:nvPicPr>
          <p:cNvPr id="7" name="Picture 6">
            <a:extLst>
              <a:ext uri="{FF2B5EF4-FFF2-40B4-BE49-F238E27FC236}">
                <a16:creationId xmlns:a16="http://schemas.microsoft.com/office/drawing/2014/main" id="{B29BBB70-6F15-4865-9313-EA6A7046DF22}"/>
              </a:ext>
            </a:extLst>
          </p:cNvPr>
          <p:cNvPicPr>
            <a:picLocks noChangeAspect="1"/>
          </p:cNvPicPr>
          <p:nvPr/>
        </p:nvPicPr>
        <p:blipFill>
          <a:blip r:embed="rId3"/>
          <a:stretch>
            <a:fillRect/>
          </a:stretch>
        </p:blipFill>
        <p:spPr>
          <a:xfrm rot="10800000">
            <a:off x="7030145" y="1495639"/>
            <a:ext cx="3519104" cy="3610617"/>
          </a:xfrm>
          <a:prstGeom prst="rect">
            <a:avLst/>
          </a:prstGeom>
        </p:spPr>
      </p:pic>
    </p:spTree>
    <p:extLst>
      <p:ext uri="{BB962C8B-B14F-4D97-AF65-F5344CB8AC3E}">
        <p14:creationId xmlns:p14="http://schemas.microsoft.com/office/powerpoint/2010/main" val="338191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4659737"/>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 </a:t>
            </a:r>
          </a:p>
          <a:p>
            <a:pPr marL="0" indent="0">
              <a:buNone/>
            </a:pPr>
            <a:r>
              <a:rPr lang="en-US" dirty="0">
                <a:latin typeface="+mn-lt"/>
                <a:ea typeface="Bariol" charset="0"/>
                <a:cs typeface="Bariol" charset="0"/>
              </a:rPr>
              <a:t>variation</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0B007D9F-F80D-4BF8-A3AD-4F00B223C940}"/>
              </a:ext>
            </a:extLst>
          </p:cNvPr>
          <p:cNvPicPr>
            <a:picLocks noChangeAspect="1"/>
          </p:cNvPicPr>
          <p:nvPr/>
        </p:nvPicPr>
        <p:blipFill>
          <a:blip r:embed="rId2"/>
          <a:stretch>
            <a:fillRect/>
          </a:stretch>
        </p:blipFill>
        <p:spPr>
          <a:xfrm>
            <a:off x="7056255" y="1521544"/>
            <a:ext cx="3665692" cy="4491652"/>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to maths, 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p:txBody>
      </p:sp>
      <p:pic>
        <p:nvPicPr>
          <p:cNvPr id="4" name="Picture 3">
            <a:extLst>
              <a:ext uri="{FF2B5EF4-FFF2-40B4-BE49-F238E27FC236}">
                <a16:creationId xmlns:a16="http://schemas.microsoft.com/office/drawing/2014/main" id="{EF9214C5-B01F-45DC-B050-A3009F4A4ED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their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565094" y="606941"/>
            <a:ext cx="8229600" cy="580926"/>
          </a:xfrm>
        </p:spPr>
        <p:txBody>
          <a:bodyPr>
            <a:normAutofit/>
          </a:bodyPr>
          <a:lstStyle/>
          <a:p>
            <a:pPr algn="l"/>
            <a:r>
              <a:rPr lang="en-GB" sz="2800" b="1" dirty="0"/>
              <a:t>Maths focus: Fractions</a:t>
            </a:r>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0" name="TextBox 9">
            <a:extLst>
              <a:ext uri="{FF2B5EF4-FFF2-40B4-BE49-F238E27FC236}">
                <a16:creationId xmlns:a16="http://schemas.microsoft.com/office/drawing/2014/main" id="{2AB31DD9-8E2E-46DD-AF29-7B4D41EA3658}"/>
              </a:ext>
            </a:extLst>
          </p:cNvPr>
          <p:cNvSpPr txBox="1"/>
          <p:nvPr/>
        </p:nvSpPr>
        <p:spPr>
          <a:xfrm>
            <a:off x="1981200" y="1836891"/>
            <a:ext cx="8344237" cy="3970318"/>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4" name="Picture 3">
            <a:extLst>
              <a:ext uri="{FF2B5EF4-FFF2-40B4-BE49-F238E27FC236}">
                <a16:creationId xmlns:a16="http://schemas.microsoft.com/office/drawing/2014/main" id="{B43450B7-2372-4549-92B1-5379CFBD270B}"/>
              </a:ext>
            </a:extLst>
          </p:cNvPr>
          <p:cNvPicPr>
            <a:picLocks noChangeAspect="1"/>
          </p:cNvPicPr>
          <p:nvPr/>
        </p:nvPicPr>
        <p:blipFill>
          <a:blip r:embed="rId2"/>
          <a:stretch>
            <a:fillRect/>
          </a:stretch>
        </p:blipFill>
        <p:spPr>
          <a:xfrm>
            <a:off x="3782100" y="1443652"/>
            <a:ext cx="4277568" cy="5025616"/>
          </a:xfrm>
          <a:prstGeom prst="rect">
            <a:avLst/>
          </a:prstGeom>
        </p:spPr>
      </p:pic>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6251037" y="1218890"/>
            <a:ext cx="5484638"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456325" y="1606023"/>
            <a:ext cx="5297112" cy="2862322"/>
          </a:xfrm>
          <a:prstGeom prst="rect">
            <a:avLst/>
          </a:prstGeom>
          <a:solidFill>
            <a:schemeClr val="accent5">
              <a:lumMod val="20000"/>
              <a:lumOff val="80000"/>
            </a:schemeClr>
          </a:solidFill>
        </p:spPr>
        <p:txBody>
          <a:bodyPr wrap="square" rtlCol="0">
            <a:spAutoFit/>
          </a:bodyPr>
          <a:lstStyle/>
          <a:p>
            <a:r>
              <a:rPr lang="en-GB" sz="2000" i="1" dirty="0"/>
              <a:t>We need to find out if Dora has shaded exactly half of the shape.</a:t>
            </a:r>
          </a:p>
          <a:p>
            <a:endParaRPr lang="en-GB" sz="2000" i="1" dirty="0"/>
          </a:p>
          <a:p>
            <a:r>
              <a:rPr lang="en-GB" sz="2000" i="1" dirty="0"/>
              <a:t>If she has shaded half of the shape, both halves will be equal. So half would be orange and half would be white. Exactly the same number of squares would be white and orange. We need to explain our answer.</a:t>
            </a:r>
          </a:p>
          <a:p>
            <a:endParaRPr lang="en-GB" sz="2000"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4" name="Picture 3">
            <a:extLst>
              <a:ext uri="{FF2B5EF4-FFF2-40B4-BE49-F238E27FC236}">
                <a16:creationId xmlns:a16="http://schemas.microsoft.com/office/drawing/2014/main" id="{6AD3EF71-7C71-4791-90DA-7D4F9B47913F}"/>
              </a:ext>
            </a:extLst>
          </p:cNvPr>
          <p:cNvPicPr>
            <a:picLocks noChangeAspect="1"/>
          </p:cNvPicPr>
          <p:nvPr/>
        </p:nvPicPr>
        <p:blipFill>
          <a:blip r:embed="rId2"/>
          <a:stretch>
            <a:fillRect/>
          </a:stretch>
        </p:blipFill>
        <p:spPr>
          <a:xfrm>
            <a:off x="7435892" y="1367975"/>
            <a:ext cx="3272262" cy="3844505"/>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506761" y="1697294"/>
            <a:ext cx="5476960" cy="3693319"/>
          </a:xfrm>
          <a:prstGeom prst="rect">
            <a:avLst/>
          </a:prstGeom>
          <a:solidFill>
            <a:schemeClr val="accent5">
              <a:lumMod val="20000"/>
              <a:lumOff val="80000"/>
            </a:schemeClr>
          </a:solidFill>
        </p:spPr>
        <p:txBody>
          <a:bodyPr wrap="square" rtlCol="0">
            <a:spAutoFit/>
          </a:bodyPr>
          <a:lstStyle/>
          <a:p>
            <a:endParaRPr lang="en-GB" b="1" dirty="0"/>
          </a:p>
          <a:p>
            <a:r>
              <a:rPr lang="en-GB" b="1" dirty="0"/>
              <a:t>Step 1: Count the squares.</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2: Work out what half of that number of squares would be.</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 Check to see if half of that number have been shaded.</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6497904" y="1425730"/>
            <a:ext cx="5411808"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5" name="Picture 4">
            <a:extLst>
              <a:ext uri="{FF2B5EF4-FFF2-40B4-BE49-F238E27FC236}">
                <a16:creationId xmlns:a16="http://schemas.microsoft.com/office/drawing/2014/main" id="{2828A3AF-8FAC-4168-9251-521C9CB79C3D}"/>
              </a:ext>
            </a:extLst>
          </p:cNvPr>
          <p:cNvPicPr>
            <a:picLocks noChangeAspect="1"/>
          </p:cNvPicPr>
          <p:nvPr/>
        </p:nvPicPr>
        <p:blipFill>
          <a:blip r:embed="rId2"/>
          <a:stretch>
            <a:fillRect/>
          </a:stretch>
        </p:blipFill>
        <p:spPr>
          <a:xfrm>
            <a:off x="7526270" y="1697294"/>
            <a:ext cx="3063762" cy="3599543"/>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427943" y="2136338"/>
            <a:ext cx="5517420" cy="2862322"/>
          </a:xfrm>
          <a:prstGeom prst="rect">
            <a:avLst/>
          </a:prstGeom>
          <a:solidFill>
            <a:schemeClr val="accent5">
              <a:lumMod val="20000"/>
              <a:lumOff val="80000"/>
            </a:schemeClr>
          </a:solidFill>
        </p:spPr>
        <p:txBody>
          <a:bodyPr wrap="square" rtlCol="0">
            <a:spAutoFit/>
          </a:bodyPr>
          <a:lstStyle/>
          <a:p>
            <a:endParaRPr lang="en-GB" b="1" dirty="0"/>
          </a:p>
          <a:p>
            <a:r>
              <a:rPr lang="en-GB" b="1" dirty="0"/>
              <a:t>Step 1: </a:t>
            </a:r>
            <a:r>
              <a:rPr lang="en-GB" dirty="0"/>
              <a:t>In total there are 12 squares. (I know this because I could see 4 rows </a:t>
            </a:r>
            <a:r>
              <a:rPr lang="en-GB"/>
              <a:t>of 3 </a:t>
            </a:r>
            <a:r>
              <a:rPr lang="en-GB" dirty="0"/>
              <a:t>squares, or 3 columns of 4 squares)</a:t>
            </a:r>
          </a:p>
          <a:p>
            <a:endParaRPr lang="en-GB" dirty="0">
              <a:cs typeface="Times New Roman" panose="02020603050405020304" pitchFamily="18" charset="0"/>
            </a:endParaRPr>
          </a:p>
          <a:p>
            <a:r>
              <a:rPr lang="en-GB" b="1" dirty="0">
                <a:cs typeface="Times New Roman" panose="02020603050405020304" pitchFamily="18" charset="0"/>
              </a:rPr>
              <a:t>Step 2: </a:t>
            </a:r>
            <a:r>
              <a:rPr lang="en-GB" dirty="0">
                <a:cs typeface="Times New Roman" panose="02020603050405020304" pitchFamily="18" charset="0"/>
              </a:rPr>
              <a:t>I know that half of 12 is 6</a:t>
            </a:r>
          </a:p>
          <a:p>
            <a:endParaRPr lang="en-GB" dirty="0">
              <a:cs typeface="Times New Roman" panose="02020603050405020304" pitchFamily="18" charset="0"/>
            </a:endParaRPr>
          </a:p>
          <a:p>
            <a:r>
              <a:rPr lang="en-GB" b="1" dirty="0">
                <a:cs typeface="Times New Roman" panose="02020603050405020304" pitchFamily="18" charset="0"/>
              </a:rPr>
              <a:t>Step 3: </a:t>
            </a:r>
            <a:r>
              <a:rPr lang="en-GB" dirty="0">
                <a:cs typeface="Times New Roman" panose="02020603050405020304" pitchFamily="18" charset="0"/>
              </a:rPr>
              <a:t>6 squares are shaded, therefore Dora is correct. Half of her shape is shaded.</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6684020" y="1801733"/>
            <a:ext cx="5080037"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49B21DFE-EE3F-48D2-996F-CC3B693136C7}"/>
              </a:ext>
            </a:extLst>
          </p:cNvPr>
          <p:cNvPicPr>
            <a:picLocks noChangeAspect="1"/>
          </p:cNvPicPr>
          <p:nvPr/>
        </p:nvPicPr>
        <p:blipFill>
          <a:blip r:embed="rId2"/>
          <a:stretch>
            <a:fillRect/>
          </a:stretch>
        </p:blipFill>
        <p:spPr>
          <a:xfrm>
            <a:off x="7542413" y="2005553"/>
            <a:ext cx="3041332" cy="3573191"/>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82FFEBF-284E-4F50-B4BC-CCACE4AA902E}"/>
              </a:ext>
            </a:extLst>
          </p:cNvPr>
          <p:cNvSpPr txBox="1"/>
          <p:nvPr/>
        </p:nvSpPr>
        <p:spPr>
          <a:xfrm>
            <a:off x="5311870" y="4757814"/>
            <a:ext cx="1133908" cy="369332"/>
          </a:xfrm>
          <a:prstGeom prst="rect">
            <a:avLst/>
          </a:prstGeom>
          <a:solidFill>
            <a:schemeClr val="accent1">
              <a:lumMod val="20000"/>
              <a:lumOff val="80000"/>
            </a:schemeClr>
          </a:solidFill>
        </p:spPr>
        <p:txBody>
          <a:bodyPr wrap="square" rtlCol="0">
            <a:spAutoFit/>
          </a:bodyPr>
          <a:lstStyle/>
          <a:p>
            <a:r>
              <a:rPr lang="en-GB" b="1" dirty="0"/>
              <a:t>Step 3:</a:t>
            </a:r>
          </a:p>
        </p:txBody>
      </p:sp>
      <p:pic>
        <p:nvPicPr>
          <p:cNvPr id="3" name="Picture 2">
            <a:extLst>
              <a:ext uri="{FF2B5EF4-FFF2-40B4-BE49-F238E27FC236}">
                <a16:creationId xmlns:a16="http://schemas.microsoft.com/office/drawing/2014/main" id="{DE40BD7E-CEF1-4ECF-BC24-0489EBA5971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rot="5400000">
            <a:off x="1180956" y="542606"/>
            <a:ext cx="2638685" cy="3805954"/>
          </a:xfrm>
          <a:prstGeom prst="rect">
            <a:avLst/>
          </a:prstGeom>
        </p:spPr>
      </p:pic>
      <p:pic>
        <p:nvPicPr>
          <p:cNvPr id="6" name="Picture 5">
            <a:extLst>
              <a:ext uri="{FF2B5EF4-FFF2-40B4-BE49-F238E27FC236}">
                <a16:creationId xmlns:a16="http://schemas.microsoft.com/office/drawing/2014/main" id="{3A8BFEE1-A093-496E-A76D-334E8A4772FF}"/>
              </a:ext>
            </a:extLst>
          </p:cNvPr>
          <p:cNvPicPr>
            <a:picLocks noChangeAspect="1"/>
          </p:cNvPicPr>
          <p:nvPr/>
        </p:nvPicPr>
        <p:blipFill>
          <a:blip r:embed="rId4"/>
          <a:stretch>
            <a:fillRect/>
          </a:stretch>
        </p:blipFill>
        <p:spPr>
          <a:xfrm>
            <a:off x="7112246" y="3625231"/>
            <a:ext cx="2889846" cy="3003830"/>
          </a:xfrm>
          <a:prstGeom prst="rect">
            <a:avLst/>
          </a:prstGeom>
        </p:spPr>
      </p:pic>
      <p:sp>
        <p:nvSpPr>
          <p:cNvPr id="7" name="TextBox 6">
            <a:extLst>
              <a:ext uri="{FF2B5EF4-FFF2-40B4-BE49-F238E27FC236}">
                <a16:creationId xmlns:a16="http://schemas.microsoft.com/office/drawing/2014/main" id="{CB287AFF-B19D-489F-8323-BCEA2FDDE7E9}"/>
              </a:ext>
            </a:extLst>
          </p:cNvPr>
          <p:cNvSpPr txBox="1"/>
          <p:nvPr/>
        </p:nvSpPr>
        <p:spPr>
          <a:xfrm>
            <a:off x="6479166" y="285923"/>
            <a:ext cx="1133908" cy="369332"/>
          </a:xfrm>
          <a:prstGeom prst="rect">
            <a:avLst/>
          </a:prstGeom>
          <a:solidFill>
            <a:schemeClr val="accent1">
              <a:lumMod val="20000"/>
              <a:lumOff val="80000"/>
            </a:schemeClr>
          </a:solidFill>
        </p:spPr>
        <p:txBody>
          <a:bodyPr wrap="square" rtlCol="0">
            <a:spAutoFit/>
          </a:bodyPr>
          <a:lstStyle/>
          <a:p>
            <a:r>
              <a:rPr lang="en-GB" b="1" dirty="0"/>
              <a:t>Step 2:</a:t>
            </a:r>
          </a:p>
        </p:txBody>
      </p:sp>
      <p:sp>
        <p:nvSpPr>
          <p:cNvPr id="8" name="TextBox 7">
            <a:extLst>
              <a:ext uri="{FF2B5EF4-FFF2-40B4-BE49-F238E27FC236}">
                <a16:creationId xmlns:a16="http://schemas.microsoft.com/office/drawing/2014/main" id="{B8E85752-6238-464D-8A65-403727EE00AE}"/>
              </a:ext>
            </a:extLst>
          </p:cNvPr>
          <p:cNvSpPr txBox="1"/>
          <p:nvPr/>
        </p:nvSpPr>
        <p:spPr>
          <a:xfrm>
            <a:off x="5878824" y="1126240"/>
            <a:ext cx="2597355" cy="1384995"/>
          </a:xfrm>
          <a:prstGeom prst="rect">
            <a:avLst/>
          </a:prstGeom>
          <a:noFill/>
        </p:spPr>
        <p:txBody>
          <a:bodyPr wrap="square" rtlCol="0">
            <a:spAutoFit/>
          </a:bodyPr>
          <a:lstStyle/>
          <a:p>
            <a:r>
              <a:rPr lang="en-GB" sz="2800" b="1" dirty="0"/>
              <a:t>6 + 6 = 12</a:t>
            </a:r>
          </a:p>
          <a:p>
            <a:r>
              <a:rPr lang="en-GB" sz="2800" b="1" dirty="0"/>
              <a:t>12 ÷ 2 = 6</a:t>
            </a:r>
          </a:p>
          <a:p>
            <a:r>
              <a:rPr lang="en-GB" sz="2800" b="1" dirty="0"/>
              <a:t>Half of 12 is 6</a:t>
            </a:r>
          </a:p>
        </p:txBody>
      </p:sp>
      <p:sp>
        <p:nvSpPr>
          <p:cNvPr id="9" name="TextBox 8">
            <a:extLst>
              <a:ext uri="{FF2B5EF4-FFF2-40B4-BE49-F238E27FC236}">
                <a16:creationId xmlns:a16="http://schemas.microsoft.com/office/drawing/2014/main" id="{E31B02AD-FDAE-4B6C-91A8-CD4CF3B288CD}"/>
              </a:ext>
            </a:extLst>
          </p:cNvPr>
          <p:cNvSpPr txBox="1"/>
          <p:nvPr/>
        </p:nvSpPr>
        <p:spPr>
          <a:xfrm>
            <a:off x="902019" y="285923"/>
            <a:ext cx="1133908" cy="369332"/>
          </a:xfrm>
          <a:prstGeom prst="rect">
            <a:avLst/>
          </a:prstGeom>
          <a:solidFill>
            <a:schemeClr val="accent1">
              <a:lumMod val="20000"/>
              <a:lumOff val="80000"/>
            </a:schemeClr>
          </a:solidFill>
        </p:spPr>
        <p:txBody>
          <a:bodyPr wrap="square" rtlCol="0">
            <a:spAutoFit/>
          </a:bodyPr>
          <a:lstStyle/>
          <a:p>
            <a:r>
              <a:rPr lang="en-GB" b="1" dirty="0"/>
              <a:t>Step 1:</a:t>
            </a:r>
          </a:p>
        </p:txBody>
      </p:sp>
    </p:spTree>
    <p:extLst>
      <p:ext uri="{BB962C8B-B14F-4D97-AF65-F5344CB8AC3E}">
        <p14:creationId xmlns:p14="http://schemas.microsoft.com/office/powerpoint/2010/main" val="2895142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6002941" cy="3939540"/>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b="1" dirty="0">
                <a:cs typeface="Times New Roman" panose="02020603050405020304" pitchFamily="18" charset="0"/>
              </a:rPr>
              <a:t>	</a:t>
            </a:r>
            <a:r>
              <a:rPr lang="en-GB" sz="1600" dirty="0">
                <a:cs typeface="Times New Roman" panose="02020603050405020304" pitchFamily="18" charset="0"/>
              </a:rPr>
              <a:t>Remember the question is about proving that half of Dora’s shape is shaded. 	</a:t>
            </a:r>
          </a:p>
          <a:p>
            <a:endParaRPr lang="en-GB" b="1" dirty="0">
              <a:cs typeface="Times New Roman" panose="02020603050405020304" pitchFamily="18" charset="0"/>
            </a:endParaRPr>
          </a:p>
          <a:p>
            <a:r>
              <a:rPr lang="en-GB" b="1" dirty="0">
                <a:cs typeface="Times New Roman" panose="02020603050405020304" pitchFamily="18" charset="0"/>
              </a:rPr>
              <a:t>Try to solve the calculation a different way and see if you get the same answer. </a:t>
            </a:r>
          </a:p>
          <a:p>
            <a:endParaRPr lang="en-GB" b="1" dirty="0">
              <a:cs typeface="Times New Roman" panose="02020603050405020304" pitchFamily="18" charset="0"/>
            </a:endParaRPr>
          </a:p>
          <a:p>
            <a:r>
              <a:rPr lang="en-GB" dirty="0">
                <a:cs typeface="Times New Roman" panose="02020603050405020304" pitchFamily="18" charset="0"/>
              </a:rPr>
              <a:t>I could cut out the squares and rearrange them so that it us clear from looking at it that exactly half of the shape is shaded.</a:t>
            </a:r>
          </a:p>
          <a:p>
            <a:r>
              <a:rPr lang="en-GB" dirty="0">
                <a:cs typeface="Times New Roman" panose="02020603050405020304" pitchFamily="18" charset="0"/>
              </a:rPr>
              <a:t>  </a:t>
            </a:r>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6760314" y="1709235"/>
            <a:ext cx="482748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0A5FD5BE-7B06-4160-9847-1B2C5D19185F}"/>
              </a:ext>
            </a:extLst>
          </p:cNvPr>
          <p:cNvPicPr>
            <a:picLocks noChangeAspect="1"/>
          </p:cNvPicPr>
          <p:nvPr/>
        </p:nvPicPr>
        <p:blipFill>
          <a:blip r:embed="rId2"/>
          <a:stretch>
            <a:fillRect/>
          </a:stretch>
        </p:blipFill>
        <p:spPr>
          <a:xfrm>
            <a:off x="7522041" y="1919378"/>
            <a:ext cx="3082075" cy="3621059"/>
          </a:xfrm>
          <a:prstGeom prst="rect">
            <a:avLst/>
          </a:prstGeom>
        </p:spPr>
      </p:pic>
    </p:spTree>
    <p:extLst>
      <p:ext uri="{BB962C8B-B14F-4D97-AF65-F5344CB8AC3E}">
        <p14:creationId xmlns:p14="http://schemas.microsoft.com/office/powerpoint/2010/main" val="2384819719"/>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375</TotalTime>
  <Words>741</Words>
  <Application>Microsoft Macintosh PowerPoint</Application>
  <PresentationFormat>Widescreen</PresentationFormat>
  <Paragraphs>129</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Bariol</vt:lpstr>
      <vt:lpstr>Calibri</vt:lpstr>
      <vt:lpstr>Symbol</vt:lpstr>
      <vt:lpstr>Times New Roman</vt:lpstr>
      <vt:lpstr>3_HIAS PowerPoint template</vt:lpstr>
      <vt:lpstr>Year 2</vt:lpstr>
      <vt:lpstr> HIAS Blended Learning Resource</vt:lpstr>
      <vt:lpstr>PowerPoint Presentation</vt:lpstr>
      <vt:lpstr>Maths focus: Fractions</vt:lpstr>
      <vt:lpstr>Understand the problem</vt:lpstr>
      <vt:lpstr>Make a Plan</vt:lpstr>
      <vt:lpstr>Carry out your plan: show your reasoning</vt:lpstr>
      <vt:lpstr>PowerPoint Presentation</vt:lpstr>
      <vt:lpstr>Review your solution: does it seem reasonable? Which steps/ parts did you find easy and which harder?</vt:lpstr>
      <vt:lpstr>PowerPoint Presentation</vt:lpstr>
      <vt:lpstr>Now try this one</vt:lpstr>
      <vt:lpstr>HIAS Maths team</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Brenda Robertson</cp:lastModifiedBy>
  <cp:revision>12</cp:revision>
  <dcterms:created xsi:type="dcterms:W3CDTF">2021-01-05T11:02:27Z</dcterms:created>
  <dcterms:modified xsi:type="dcterms:W3CDTF">2021-03-01T20:36:26Z</dcterms:modified>
</cp:coreProperties>
</file>