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72" r:id="rId2"/>
    <p:sldId id="2643" r:id="rId3"/>
    <p:sldId id="2645" r:id="rId4"/>
    <p:sldId id="262" r:id="rId5"/>
    <p:sldId id="273" r:id="rId6"/>
    <p:sldId id="2637" r:id="rId7"/>
    <p:sldId id="2638" r:id="rId8"/>
    <p:sldId id="2639" r:id="rId9"/>
    <p:sldId id="2646" r:id="rId10"/>
    <p:sldId id="2641" r:id="rId11"/>
    <p:sldId id="2642" r:id="rId12"/>
    <p:sldId id="26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8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ifft, Jacqui" userId="e081c27f-f45d-4bac-b4a7-d1871eea1aad" providerId="ADAL" clId="{F8087582-8A78-4030-9B73-3C8BAA99805F}"/>
    <pc:docChg chg="custSel modSld">
      <pc:chgData name="Clifft, Jacqui" userId="e081c27f-f45d-4bac-b4a7-d1871eea1aad" providerId="ADAL" clId="{F8087582-8A78-4030-9B73-3C8BAA99805F}" dt="2021-02-12T11:28:59.195" v="126" actId="14100"/>
      <pc:docMkLst>
        <pc:docMk/>
      </pc:docMkLst>
      <pc:sldChg chg="modSp mod modAnim">
        <pc:chgData name="Clifft, Jacqui" userId="e081c27f-f45d-4bac-b4a7-d1871eea1aad" providerId="ADAL" clId="{F8087582-8A78-4030-9B73-3C8BAA99805F}" dt="2021-02-12T11:22:42.665" v="2" actId="20577"/>
        <pc:sldMkLst>
          <pc:docMk/>
          <pc:sldMk cId="2483527723" sldId="2637"/>
        </pc:sldMkLst>
      </pc:sldChg>
      <pc:sldChg chg="delSp modSp mod">
        <pc:chgData name="Clifft, Jacqui" userId="e081c27f-f45d-4bac-b4a7-d1871eea1aad" providerId="ADAL" clId="{F8087582-8A78-4030-9B73-3C8BAA99805F}" dt="2021-02-12T11:23:35.793" v="24" actId="1076"/>
        <pc:sldMkLst>
          <pc:docMk/>
          <pc:sldMk cId="3387439793" sldId="2638"/>
        </pc:sldMkLst>
      </pc:sldChg>
      <pc:sldChg chg="modSp mod">
        <pc:chgData name="Clifft, Jacqui" userId="e081c27f-f45d-4bac-b4a7-d1871eea1aad" providerId="ADAL" clId="{F8087582-8A78-4030-9B73-3C8BAA99805F}" dt="2021-02-12T11:24:24.942" v="37" actId="20577"/>
        <pc:sldMkLst>
          <pc:docMk/>
          <pc:sldMk cId="3415331786" sldId="2639"/>
        </pc:sldMkLst>
      </pc:sldChg>
      <pc:sldChg chg="addSp delSp modSp mod delAnim modAnim">
        <pc:chgData name="Clifft, Jacqui" userId="e081c27f-f45d-4bac-b4a7-d1871eea1aad" providerId="ADAL" clId="{F8087582-8A78-4030-9B73-3C8BAA99805F}" dt="2021-02-12T11:28:59.195" v="126" actId="14100"/>
        <pc:sldMkLst>
          <pc:docMk/>
          <pc:sldMk cId="2300822463" sldId="2646"/>
        </pc:sldMkLst>
      </pc:sldChg>
    </pc:docChg>
  </pc:docChgLst>
  <pc:docChgLst>
    <pc:chgData name="Richardson, Hannah" userId="99fc2e72-916b-4301-badb-78507e675e5b" providerId="ADAL" clId="{B5C64753-AE27-43EE-8537-1F8FF3D65B00}"/>
    <pc:docChg chg="modSld">
      <pc:chgData name="Richardson, Hannah" userId="99fc2e72-916b-4301-badb-78507e675e5b" providerId="ADAL" clId="{B5C64753-AE27-43EE-8537-1F8FF3D65B00}" dt="2025-08-18T10:10:15.035" v="0" actId="20577"/>
      <pc:docMkLst>
        <pc:docMk/>
      </pc:docMkLst>
      <pc:sldChg chg="modSp mod">
        <pc:chgData name="Richardson, Hannah" userId="99fc2e72-916b-4301-badb-78507e675e5b" providerId="ADAL" clId="{B5C64753-AE27-43EE-8537-1F8FF3D65B00}" dt="2025-08-18T10:10:15.035" v="0" actId="20577"/>
        <pc:sldMkLst>
          <pc:docMk/>
          <pc:sldMk cId="2712933264" sldId="263"/>
        </pc:sldMkLst>
        <pc:spChg chg="mod">
          <ac:chgData name="Richardson, Hannah" userId="99fc2e72-916b-4301-badb-78507e675e5b" providerId="ADAL" clId="{B5C64753-AE27-43EE-8537-1F8FF3D65B00}" dt="2025-08-18T10:10:15.035" v="0" actId="20577"/>
          <ac:spMkLst>
            <pc:docMk/>
            <pc:sldMk cId="2712933264" sldId="263"/>
            <ac:spMk id="3" creationId="{37315FA5-D23A-4E53-9E19-A45B7DE6E9B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D0AFF3-C104-4FF2-9246-46F3E7242363}" type="datetimeFigureOut">
              <a:rPr lang="en-GB" smtClean="0"/>
              <a:t>18/08/2025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929179-DAC7-4087-8034-1DBDA8E95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58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8298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6484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3200996"/>
            <a:ext cx="10363200" cy="1362075"/>
          </a:xfrm>
        </p:spPr>
        <p:txBody>
          <a:bodyPr anchor="t"/>
          <a:lstStyle>
            <a:lvl1pPr algn="l">
              <a:defRPr sz="4000" b="1" cap="all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1700809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0676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8569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77440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 baseline="0">
                <a:latin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6"/>
            <a:ext cx="5389033" cy="3774405"/>
          </a:xfrm>
        </p:spPr>
        <p:txBody>
          <a:bodyPr/>
          <a:lstStyle>
            <a:lvl1pPr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175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7072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4567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484785"/>
            <a:ext cx="6815667" cy="4464496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84785"/>
            <a:ext cx="4011084" cy="4462603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2905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003" y="4800600"/>
            <a:ext cx="7315200" cy="566738"/>
          </a:xfrm>
        </p:spPr>
        <p:txBody>
          <a:bodyPr anchor="b"/>
          <a:lstStyle>
            <a:lvl1pPr algn="l">
              <a:defRPr sz="2000" b="1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5003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5003" y="5367338"/>
            <a:ext cx="7315200" cy="509934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5749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1" y="274638"/>
            <a:ext cx="817456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34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pic>
        <p:nvPicPr>
          <p:cNvPr id="2052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207" b="43192"/>
          <a:stretch>
            <a:fillRect/>
          </a:stretch>
        </p:blipFill>
        <p:spPr bwMode="auto">
          <a:xfrm>
            <a:off x="9914468" y="4652964"/>
            <a:ext cx="2518833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967" y="260350"/>
            <a:ext cx="2641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8413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hias.enquiries@hants.gov.uk" TargetMode="External"/><Relationship Id="rId2" Type="http://schemas.openxmlformats.org/officeDocument/2006/relationships/hyperlink" Target="mailto:Jo.Lees@hants.gov.uk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" t="1016" r="535"/>
          <a:stretch/>
        </p:blipFill>
        <p:spPr bwMode="auto">
          <a:xfrm>
            <a:off x="472664" y="171903"/>
            <a:ext cx="10163596" cy="6514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47528" y="1628801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en-GB" b="1" dirty="0"/>
              <a:t>Year 1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47528" y="3068960"/>
            <a:ext cx="7776864" cy="622920"/>
          </a:xfrm>
        </p:spPr>
        <p:txBody>
          <a:bodyPr>
            <a:noAutofit/>
          </a:bodyPr>
          <a:lstStyle/>
          <a:p>
            <a:pPr algn="l"/>
            <a:r>
              <a:rPr lang="en-GB" sz="1400" dirty="0">
                <a:solidFill>
                  <a:schemeClr val="tx1"/>
                </a:solidFill>
              </a:rPr>
              <a:t>Measures </a:t>
            </a:r>
          </a:p>
          <a:p>
            <a:pPr algn="l"/>
            <a:endParaRPr lang="en-GB" sz="1400" dirty="0">
              <a:solidFill>
                <a:schemeClr val="tx1"/>
              </a:solidFill>
            </a:endParaRPr>
          </a:p>
          <a:p>
            <a:pPr algn="l"/>
            <a:r>
              <a:rPr lang="en-GB" sz="1400" dirty="0">
                <a:solidFill>
                  <a:schemeClr val="tx1"/>
                </a:solidFill>
              </a:rPr>
              <a:t>Measures- time (linked with addition and subtraction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883718" y="4797152"/>
            <a:ext cx="7776864" cy="112697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HIAS maths  Team</a:t>
            </a: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Spring 2021</a:t>
            </a: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version</a:t>
            </a:r>
          </a:p>
          <a:p>
            <a:pPr algn="l"/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Hampshire County Council</a:t>
            </a:r>
          </a:p>
          <a:p>
            <a:pPr algn="l"/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9537" y="323225"/>
            <a:ext cx="2139950" cy="835025"/>
          </a:xfrm>
          <a:prstGeom prst="rect">
            <a:avLst/>
          </a:prstGeom>
          <a:noFill/>
        </p:spPr>
      </p:pic>
      <p:pic>
        <p:nvPicPr>
          <p:cNvPr id="7" name="Picture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841" y="6052700"/>
            <a:ext cx="1951355" cy="50482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F7241127-A1E3-4953-ACD2-C403C58C0D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1105" y="982672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84245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6">
            <a:extLst>
              <a:ext uri="{FF2B5EF4-FFF2-40B4-BE49-F238E27FC236}">
                <a16:creationId xmlns:a16="http://schemas.microsoft.com/office/drawing/2014/main" id="{FC1AC7B4-B17D-466C-A0BB-DA9D1A738B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3917" y="1716634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Autofit/>
          </a:bodyPr>
          <a:lstStyle/>
          <a:p>
            <a:pPr algn="l"/>
            <a:r>
              <a:rPr lang="en-GB" sz="2000" b="1" dirty="0"/>
              <a:t>Review your solution: does it seem reasonable?</a:t>
            </a:r>
            <a:br>
              <a:rPr lang="en-GB" sz="2000" b="1" dirty="0"/>
            </a:br>
            <a:r>
              <a:rPr lang="en-GB" sz="2000" b="1" dirty="0"/>
              <a:t>Which steps/ parts did you find easy and which harder?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95C2A-ABE7-40E7-8C98-4D1427C073AA}"/>
              </a:ext>
            </a:extLst>
          </p:cNvPr>
          <p:cNvSpPr txBox="1"/>
          <p:nvPr/>
        </p:nvSpPr>
        <p:spPr>
          <a:xfrm>
            <a:off x="535422" y="1765879"/>
            <a:ext cx="4518053" cy="2862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How could you check?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Repeat each day with date: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Wednesday 5</a:t>
            </a:r>
            <a:r>
              <a:rPr lang="en-GB" b="1" baseline="30000" dirty="0">
                <a:cs typeface="Times New Roman" panose="02020603050405020304" pitchFamily="18" charset="0"/>
              </a:rPr>
              <a:t>th</a:t>
            </a:r>
            <a:r>
              <a:rPr lang="en-GB" b="1" dirty="0">
                <a:cs typeface="Times New Roman" panose="02020603050405020304" pitchFamily="18" charset="0"/>
              </a:rPr>
              <a:t> June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Thursday 6</a:t>
            </a:r>
            <a:r>
              <a:rPr lang="en-GB" b="1" baseline="30000" dirty="0">
                <a:cs typeface="Times New Roman" panose="02020603050405020304" pitchFamily="18" charset="0"/>
              </a:rPr>
              <a:t>th</a:t>
            </a:r>
            <a:r>
              <a:rPr lang="en-GB" b="1" dirty="0">
                <a:cs typeface="Times New Roman" panose="02020603050405020304" pitchFamily="18" charset="0"/>
              </a:rPr>
              <a:t> June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Friday 7</a:t>
            </a:r>
            <a:r>
              <a:rPr lang="en-GB" b="1" baseline="30000" dirty="0">
                <a:cs typeface="Times New Roman" panose="02020603050405020304" pitchFamily="18" charset="0"/>
              </a:rPr>
              <a:t>th</a:t>
            </a:r>
            <a:r>
              <a:rPr lang="en-GB" b="1" dirty="0">
                <a:cs typeface="Times New Roman" panose="02020603050405020304" pitchFamily="18" charset="0"/>
              </a:rPr>
              <a:t> June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Saturday 8</a:t>
            </a:r>
            <a:r>
              <a:rPr lang="en-GB" b="1" baseline="30000" dirty="0">
                <a:cs typeface="Times New Roman" panose="02020603050405020304" pitchFamily="18" charset="0"/>
              </a:rPr>
              <a:t>th</a:t>
            </a:r>
            <a:r>
              <a:rPr lang="en-GB" b="1" dirty="0">
                <a:cs typeface="Times New Roman" panose="02020603050405020304" pitchFamily="18" charset="0"/>
              </a:rPr>
              <a:t> June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Sunday 9</a:t>
            </a:r>
            <a:r>
              <a:rPr lang="en-GB" b="1" baseline="30000" dirty="0">
                <a:cs typeface="Times New Roman" panose="02020603050405020304" pitchFamily="18" charset="0"/>
              </a:rPr>
              <a:t>th</a:t>
            </a:r>
            <a:r>
              <a:rPr lang="en-GB" b="1" dirty="0">
                <a:cs typeface="Times New Roman" panose="02020603050405020304" pitchFamily="18" charset="0"/>
              </a:rPr>
              <a:t> June</a:t>
            </a:r>
          </a:p>
          <a:p>
            <a:r>
              <a:rPr lang="en-GB" b="1" dirty="0">
                <a:solidFill>
                  <a:srgbClr val="FF0000"/>
                </a:solidFill>
                <a:cs typeface="Times New Roman" panose="02020603050405020304" pitchFamily="18" charset="0"/>
              </a:rPr>
              <a:t>Monday 10</a:t>
            </a:r>
            <a:r>
              <a:rPr lang="en-GB" b="1" baseline="30000" dirty="0">
                <a:solidFill>
                  <a:srgbClr val="FF0000"/>
                </a:solidFill>
                <a:cs typeface="Times New Roman" panose="02020603050405020304" pitchFamily="18" charset="0"/>
              </a:rPr>
              <a:t>th</a:t>
            </a:r>
            <a:r>
              <a:rPr lang="en-GB" b="1" dirty="0">
                <a:solidFill>
                  <a:srgbClr val="FF0000"/>
                </a:solidFill>
                <a:cs typeface="Times New Roman" panose="02020603050405020304" pitchFamily="18" charset="0"/>
              </a:rPr>
              <a:t> June</a:t>
            </a:r>
            <a:r>
              <a:rPr lang="en-GB" b="1" dirty="0"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ED770C60-640C-4B6F-953B-DF120EE66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F4DC748-B265-41C0-9C52-E99DA62034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06519" y="4093041"/>
            <a:ext cx="704850" cy="6572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A8D68CA-5B2A-42D2-BA77-C2766876A6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279508"/>
            <a:ext cx="5009329" cy="13818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3848197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Autofit/>
          </a:bodyPr>
          <a:lstStyle/>
          <a:p>
            <a:pPr algn="l"/>
            <a:r>
              <a:rPr lang="en-GB" sz="2800" b="1" dirty="0"/>
              <a:t>Now try this one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95C2A-ABE7-40E7-8C98-4D1427C073AA}"/>
              </a:ext>
            </a:extLst>
          </p:cNvPr>
          <p:cNvSpPr txBox="1"/>
          <p:nvPr/>
        </p:nvSpPr>
        <p:spPr>
          <a:xfrm>
            <a:off x="373581" y="1515025"/>
            <a:ext cx="4518053" cy="39703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Understand the problem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Make a plan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Carry out your plan: show your reasoning 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Review your solution: does it seem reasonable?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Think about your learning: which parts of the problem did you find easy and which parts did you find harder?</a:t>
            </a: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6AAB0834-6429-4AC1-A84A-DB2DD63D2D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1678FD38-1421-43FD-A6FF-C882039887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747" y="1515025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TASK variation</a:t>
            </a: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CF8233-85DD-43F5-86D3-B710D75BCC91}"/>
              </a:ext>
            </a:extLst>
          </p:cNvPr>
          <p:cNvSpPr txBox="1"/>
          <p:nvPr/>
        </p:nvSpPr>
        <p:spPr>
          <a:xfrm>
            <a:off x="5858634" y="2403335"/>
            <a:ext cx="5073706" cy="233910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3200" dirty="0"/>
              <a:t>If today is Monday 8</a:t>
            </a:r>
            <a:r>
              <a:rPr lang="en-GB" sz="3200" baseline="30000" dirty="0"/>
              <a:t>th</a:t>
            </a:r>
            <a:r>
              <a:rPr lang="en-GB" sz="3200" dirty="0"/>
              <a:t> April. </a:t>
            </a:r>
          </a:p>
          <a:p>
            <a:endParaRPr lang="en-GB" sz="3200" dirty="0"/>
          </a:p>
          <a:p>
            <a:r>
              <a:rPr lang="en-GB" sz="3200" dirty="0"/>
              <a:t>What was the </a:t>
            </a:r>
            <a:r>
              <a:rPr lang="en-GB" sz="3200" b="1" dirty="0"/>
              <a:t>day</a:t>
            </a:r>
            <a:r>
              <a:rPr lang="en-GB" sz="3200" dirty="0"/>
              <a:t> and </a:t>
            </a:r>
            <a:r>
              <a:rPr lang="en-GB" sz="3200" b="1" dirty="0"/>
              <a:t>date</a:t>
            </a:r>
            <a:r>
              <a:rPr lang="en-GB" sz="3200" dirty="0"/>
              <a:t> 3 days ago?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3064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836712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HIAS Maths 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15FA5-D23A-4E53-9E19-A45B7DE6E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0610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800" dirty="0"/>
              <a:t>The HIAS maths team offer a wide range of high-quality services to support schools in improving outcomes for learners, including courses, bespoke consultancy and in-house training.  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For further details referring to maths, please contact either of the team leads:</a:t>
            </a:r>
          </a:p>
          <a:p>
            <a:pPr marL="0" indent="0">
              <a:buNone/>
            </a:pPr>
            <a:r>
              <a:rPr lang="en-GB" sz="1800"/>
              <a:t>	</a:t>
            </a:r>
            <a:r>
              <a:rPr lang="en-GB" sz="1800" dirty="0"/>
              <a:t>	Jo Lees: </a:t>
            </a:r>
            <a:r>
              <a:rPr lang="en-GB" sz="1800" dirty="0">
                <a:hlinkClick r:id="rId2"/>
              </a:rPr>
              <a:t>Jo.Lees@hants.gov.uk</a:t>
            </a:r>
            <a:endParaRPr lang="en-GB" sz="1800" dirty="0"/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For further details on the full range of services available please contact us using the following details:</a:t>
            </a:r>
          </a:p>
          <a:p>
            <a:pPr marL="0" indent="0">
              <a:buNone/>
            </a:pPr>
            <a:r>
              <a:rPr lang="en-GB" sz="1800" dirty="0"/>
              <a:t> </a:t>
            </a:r>
          </a:p>
          <a:p>
            <a:pPr marL="0" indent="0">
              <a:buNone/>
            </a:pPr>
            <a:r>
              <a:rPr lang="en-GB" sz="1800" dirty="0"/>
              <a:t>Tel: 01962 874820 or email: hias.enquiries@hants.gov.uk 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/>
              <a:t>For further details on the full range of services available please contact us using the following details:</a:t>
            </a:r>
          </a:p>
          <a:p>
            <a:pPr marL="0" indent="0">
              <a:buNone/>
            </a:pPr>
            <a:r>
              <a:rPr lang="en-GB" sz="2000" dirty="0"/>
              <a:t> </a:t>
            </a:r>
          </a:p>
          <a:p>
            <a:pPr marL="0" indent="0">
              <a:buNone/>
            </a:pPr>
            <a:r>
              <a:rPr lang="en-GB" sz="2000" dirty="0"/>
              <a:t>Tel: 01962 874820 or email: </a:t>
            </a:r>
            <a:r>
              <a:rPr lang="en-GB" sz="2000" u="sng" dirty="0">
                <a:hlinkClick r:id="rId3"/>
              </a:rPr>
              <a:t>hias.enquiries@hants.gov.uk</a:t>
            </a:r>
            <a:r>
              <a:rPr lang="en-GB" sz="2000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9214C5-B01F-45DC-B050-A3009F4A4ED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578" y="6353176"/>
            <a:ext cx="1951355" cy="50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image001">
            <a:extLst>
              <a:ext uri="{FF2B5EF4-FFF2-40B4-BE49-F238E27FC236}">
                <a16:creationId xmlns:a16="http://schemas.microsoft.com/office/drawing/2014/main" id="{A1225777-4001-4A53-9C8C-6F01F7A252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46" t="17177" r="11766" b="27104"/>
          <a:stretch/>
        </p:blipFill>
        <p:spPr bwMode="auto">
          <a:xfrm>
            <a:off x="9112668" y="5517232"/>
            <a:ext cx="1555333" cy="134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2">
            <a:extLst>
              <a:ext uri="{FF2B5EF4-FFF2-40B4-BE49-F238E27FC236}">
                <a16:creationId xmlns:a16="http://schemas.microsoft.com/office/drawing/2014/main" id="{1B487DCA-45D9-4B74-AC20-F64217D74B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12933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08BC7-3958-4725-9814-E8937628E8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These slides are intended to support teachers and pupils with a blended approach to learning, either in-class or online. The tasks are intended to form part of a learning journey and could be the basis of either one lesson or a short sequence of connected lessons. 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4-step </a:t>
            </a:r>
            <a:r>
              <a:rPr lang="en-GB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Polya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model for problem solving has been used to provide a structure to support reasoning. Teachers may need to use more or fewer steps to support the range of learners </a:t>
            </a:r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 </a:t>
            </a:r>
            <a:r>
              <a:rPr lang="en-GB" sz="1800">
                <a:latin typeface="Calibri" panose="020F0502020204030204" pitchFamily="34" charset="0"/>
                <a:ea typeface="Calibri" panose="020F0502020204030204" pitchFamily="34" charset="0"/>
              </a:rPr>
              <a:t>their </a:t>
            </a:r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class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Teachers should delete, change and add slides to suit the needs of their 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</a:rPr>
              <a:t>pupils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Extra slides with personalised prompts and appropriate examples based on previous teaching may be suitable. When changing the slide-deck, teachers should consider:</a:t>
            </a:r>
          </a:p>
          <a:p>
            <a:pPr marL="742950" lvl="1" indent="-285750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Their expectations for the use of representations such as bar models, number lines, arrays and  diagrams.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Which strategies and methods pupils should use and record when solving problems or identifying solutions. This could include a range of informal jottings and diagrams, the use of tables to record solutions systematically and formal or informal calculation methods.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Teachers may also wish to record a ‘voice over’ to talk pupils through the slides.</a:t>
            </a: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8AD1D9EC-C89D-4E25-B8F7-4B64D4F88E52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8174038" cy="1143000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hangingPunct="0">
              <a:spcBef>
                <a:spcPts val="700"/>
              </a:spcBef>
            </a:pPr>
            <a:b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</a:b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87721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>
            <a:extLst>
              <a:ext uri="{FF2B5EF4-FFF2-40B4-BE49-F238E27FC236}">
                <a16:creationId xmlns:a16="http://schemas.microsoft.com/office/drawing/2014/main" id="{7865E9A0-6519-4C34-A90D-9DC1AB003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206" y="506029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8794BD-7A56-4ADD-AB22-E23ACB844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4944" y="1142681"/>
            <a:ext cx="4382112" cy="45726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B8F265A-7D5C-42F1-84B4-D2C743825212}"/>
              </a:ext>
            </a:extLst>
          </p:cNvPr>
          <p:cNvSpPr txBox="1"/>
          <p:nvPr/>
        </p:nvSpPr>
        <p:spPr>
          <a:xfrm>
            <a:off x="3681876" y="5922740"/>
            <a:ext cx="6295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1945 George </a:t>
            </a:r>
            <a:r>
              <a:rPr lang="en-GB" sz="1200" dirty="0" err="1"/>
              <a:t>Polya</a:t>
            </a:r>
            <a:r>
              <a:rPr lang="en-GB" sz="1200" dirty="0"/>
              <a:t> published  ‘How To Solve It’ 2nd ed., Princeton University Press, 1957, ISBN 0-691-08097-6.</a:t>
            </a:r>
          </a:p>
        </p:txBody>
      </p:sp>
    </p:spTree>
    <p:extLst>
      <p:ext uri="{BB962C8B-B14F-4D97-AF65-F5344CB8AC3E}">
        <p14:creationId xmlns:p14="http://schemas.microsoft.com/office/powerpoint/2010/main" val="3998971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836712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Maths focus: Measures linked with addition.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7865E9A0-6519-4C34-A90D-9DC1AB003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B31DD9-8E2E-46DD-AF29-7B4D41EA3658}"/>
              </a:ext>
            </a:extLst>
          </p:cNvPr>
          <p:cNvSpPr txBox="1"/>
          <p:nvPr/>
        </p:nvSpPr>
        <p:spPr>
          <a:xfrm>
            <a:off x="1981200" y="1836891"/>
            <a:ext cx="834423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DD6A1E9-9FF6-4D74-ADD3-8CA648DAF4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6381" y="5077337"/>
            <a:ext cx="1512902" cy="141067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6840958-0A0A-42AA-B1E6-81CB0A441A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7134" y="2465879"/>
            <a:ext cx="6982627" cy="19262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061990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616" y="895018"/>
            <a:ext cx="4816110" cy="409461"/>
          </a:xfrm>
        </p:spPr>
        <p:txBody>
          <a:bodyPr>
            <a:normAutofit fontScale="90000"/>
          </a:bodyPr>
          <a:lstStyle/>
          <a:p>
            <a:pPr algn="l"/>
            <a:r>
              <a:rPr lang="en-GB" sz="2800" b="1" dirty="0"/>
              <a:t>Understand the problem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4170844-A6DB-4EF5-B64A-949EEFBE6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5825" y="1606024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54E2B1-015F-49CE-9770-4DDD36444C69}"/>
              </a:ext>
            </a:extLst>
          </p:cNvPr>
          <p:cNvSpPr txBox="1"/>
          <p:nvPr/>
        </p:nvSpPr>
        <p:spPr>
          <a:xfrm>
            <a:off x="456325" y="1606024"/>
            <a:ext cx="4468013" cy="323165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GB" sz="2400" i="1" dirty="0"/>
          </a:p>
          <a:p>
            <a:r>
              <a:rPr lang="en-GB" dirty="0"/>
              <a:t>I need to know the order of the days of the week and be able to start from Wednesday.</a:t>
            </a:r>
          </a:p>
          <a:p>
            <a:endParaRPr lang="en-GB" dirty="0"/>
          </a:p>
          <a:p>
            <a:r>
              <a:rPr lang="en-GB" dirty="0"/>
              <a:t>I need to find out how many days are between 5</a:t>
            </a:r>
            <a:r>
              <a:rPr lang="en-GB" baseline="30000" dirty="0"/>
              <a:t>th</a:t>
            </a:r>
            <a:r>
              <a:rPr lang="en-GB" dirty="0"/>
              <a:t> and 10</a:t>
            </a:r>
            <a:r>
              <a:rPr lang="en-GB" baseline="30000" dirty="0"/>
              <a:t>th</a:t>
            </a:r>
            <a:r>
              <a:rPr lang="en-GB" dirty="0"/>
              <a:t> of June. I can use my addition and subtraction facts.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11" name="Text Box 2">
            <a:extLst>
              <a:ext uri="{FF2B5EF4-FFF2-40B4-BE49-F238E27FC236}">
                <a16:creationId xmlns:a16="http://schemas.microsoft.com/office/drawing/2014/main" id="{712F957F-6A38-42C6-B2CC-C148604EF3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15240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C830A1-F51E-4C1C-A3C5-B25789F5A8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3752" y="4860691"/>
            <a:ext cx="704850" cy="6572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D60663C-6E2F-4EAF-8E0C-63A72C1330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1085" y="2116966"/>
            <a:ext cx="5009329" cy="13818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564609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Make a Plan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08D53A-CBF5-4B0E-8282-15120F8F0D36}"/>
              </a:ext>
            </a:extLst>
          </p:cNvPr>
          <p:cNvSpPr txBox="1"/>
          <p:nvPr/>
        </p:nvSpPr>
        <p:spPr>
          <a:xfrm>
            <a:off x="219833" y="1425730"/>
            <a:ext cx="5412224" cy="369331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/>
              <a:t>Step 1: 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Find the difference between 5 and 10 by subtracting (how many days between 5</a:t>
            </a:r>
            <a:r>
              <a:rPr lang="en-GB" b="1" baseline="30000" dirty="0">
                <a:cs typeface="Times New Roman" panose="02020603050405020304" pitchFamily="18" charset="0"/>
              </a:rPr>
              <a:t>th</a:t>
            </a:r>
            <a:r>
              <a:rPr lang="en-GB" b="1" dirty="0">
                <a:cs typeface="Times New Roman" panose="02020603050405020304" pitchFamily="18" charset="0"/>
              </a:rPr>
              <a:t> and 10</a:t>
            </a:r>
            <a:r>
              <a:rPr lang="en-GB" b="1" baseline="30000" dirty="0">
                <a:cs typeface="Times New Roman" panose="02020603050405020304" pitchFamily="18" charset="0"/>
              </a:rPr>
              <a:t>th</a:t>
            </a:r>
            <a:r>
              <a:rPr lang="en-GB" b="1" dirty="0">
                <a:cs typeface="Times New Roman" panose="02020603050405020304" pitchFamily="18" charset="0"/>
              </a:rPr>
              <a:t>)</a:t>
            </a: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2: Label each date with the day of the week. Keep track on the number line.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3: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Answer in a full sentence.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7E2E1DF6-EBEE-4FA9-AD9A-6A698225B3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FA3409F-EFE9-42C8-9FB4-BD40038DDC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1085" y="2116966"/>
            <a:ext cx="5009329" cy="13818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483527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xtBox 92">
            <a:extLst>
              <a:ext uri="{FF2B5EF4-FFF2-40B4-BE49-F238E27FC236}">
                <a16:creationId xmlns:a16="http://schemas.microsoft.com/office/drawing/2014/main" id="{88A6FE8D-E10F-4E64-A0B7-C797FF24CACC}"/>
              </a:ext>
            </a:extLst>
          </p:cNvPr>
          <p:cNvSpPr txBox="1"/>
          <p:nvPr/>
        </p:nvSpPr>
        <p:spPr>
          <a:xfrm>
            <a:off x="484817" y="482761"/>
            <a:ext cx="65100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Step 1: Find the difference between 5 and 10 by subtracting (how many days between 5</a:t>
            </a:r>
            <a:r>
              <a:rPr lang="en-GB" b="1" baseline="30000" dirty="0">
                <a:cs typeface="Times New Roman" panose="02020603050405020304" pitchFamily="18" charset="0"/>
              </a:rPr>
              <a:t>th</a:t>
            </a:r>
            <a:r>
              <a:rPr lang="en-GB" b="1" dirty="0">
                <a:cs typeface="Times New Roman" panose="02020603050405020304" pitchFamily="18" charset="0"/>
              </a:rPr>
              <a:t> and 10</a:t>
            </a:r>
            <a:r>
              <a:rPr lang="en-GB" b="1" baseline="30000" dirty="0">
                <a:cs typeface="Times New Roman" panose="02020603050405020304" pitchFamily="18" charset="0"/>
              </a:rPr>
              <a:t>th</a:t>
            </a:r>
            <a:r>
              <a:rPr lang="en-GB" b="1" dirty="0">
                <a:cs typeface="Times New Roman" panose="02020603050405020304" pitchFamily="18" charset="0"/>
              </a:rPr>
              <a:t>)</a:t>
            </a:r>
          </a:p>
        </p:txBody>
      </p:sp>
      <p:graphicFrame>
        <p:nvGraphicFramePr>
          <p:cNvPr id="17" name="Table 17">
            <a:extLst>
              <a:ext uri="{FF2B5EF4-FFF2-40B4-BE49-F238E27FC236}">
                <a16:creationId xmlns:a16="http://schemas.microsoft.com/office/drawing/2014/main" id="{21601262-8E16-4164-B3C4-A829A88FA7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8858508"/>
              </p:ext>
            </p:extLst>
          </p:nvPr>
        </p:nvGraphicFramePr>
        <p:xfrm>
          <a:off x="1230888" y="2451362"/>
          <a:ext cx="8128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265829177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51965415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04562189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5734588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59291512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29323378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46689977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53865075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2481894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25179145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54977442"/>
                  </a:ext>
                </a:extLst>
              </a:tr>
            </a:tbl>
          </a:graphicData>
        </a:graphic>
      </p:graphicFrame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DDFF298-AB09-4683-AB42-2FB7B1839BEB}"/>
              </a:ext>
            </a:extLst>
          </p:cNvPr>
          <p:cNvSpPr/>
          <p:nvPr/>
        </p:nvSpPr>
        <p:spPr>
          <a:xfrm>
            <a:off x="4863313" y="2006809"/>
            <a:ext cx="868888" cy="428551"/>
          </a:xfrm>
          <a:custGeom>
            <a:avLst/>
            <a:gdLst>
              <a:gd name="connsiteX0" fmla="*/ 0 w 868888"/>
              <a:gd name="connsiteY0" fmla="*/ 404618 h 428551"/>
              <a:gd name="connsiteX1" fmla="*/ 372234 w 868888"/>
              <a:gd name="connsiteY1" fmla="*/ 16 h 428551"/>
              <a:gd name="connsiteX2" fmla="*/ 817296 w 868888"/>
              <a:gd name="connsiteY2" fmla="*/ 388433 h 428551"/>
              <a:gd name="connsiteX3" fmla="*/ 841572 w 868888"/>
              <a:gd name="connsiteY3" fmla="*/ 396526 h 428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8888" h="428551">
                <a:moveTo>
                  <a:pt x="0" y="404618"/>
                </a:moveTo>
                <a:cubicBezTo>
                  <a:pt x="118009" y="203665"/>
                  <a:pt x="236018" y="2713"/>
                  <a:pt x="372234" y="16"/>
                </a:cubicBezTo>
                <a:cubicBezTo>
                  <a:pt x="508450" y="-2682"/>
                  <a:pt x="739073" y="322348"/>
                  <a:pt x="817296" y="388433"/>
                </a:cubicBezTo>
                <a:cubicBezTo>
                  <a:pt x="895519" y="454518"/>
                  <a:pt x="868545" y="425522"/>
                  <a:pt x="841572" y="396526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4" name="Freeform: Shape 93">
            <a:extLst>
              <a:ext uri="{FF2B5EF4-FFF2-40B4-BE49-F238E27FC236}">
                <a16:creationId xmlns:a16="http://schemas.microsoft.com/office/drawing/2014/main" id="{C57C0ECC-F3D2-40DE-9195-DC49B698494F}"/>
              </a:ext>
            </a:extLst>
          </p:cNvPr>
          <p:cNvSpPr/>
          <p:nvPr/>
        </p:nvSpPr>
        <p:spPr>
          <a:xfrm>
            <a:off x="5732201" y="2022811"/>
            <a:ext cx="868888" cy="428551"/>
          </a:xfrm>
          <a:custGeom>
            <a:avLst/>
            <a:gdLst>
              <a:gd name="connsiteX0" fmla="*/ 0 w 868888"/>
              <a:gd name="connsiteY0" fmla="*/ 404618 h 428551"/>
              <a:gd name="connsiteX1" fmla="*/ 372234 w 868888"/>
              <a:gd name="connsiteY1" fmla="*/ 16 h 428551"/>
              <a:gd name="connsiteX2" fmla="*/ 817296 w 868888"/>
              <a:gd name="connsiteY2" fmla="*/ 388433 h 428551"/>
              <a:gd name="connsiteX3" fmla="*/ 841572 w 868888"/>
              <a:gd name="connsiteY3" fmla="*/ 396526 h 428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8888" h="428551">
                <a:moveTo>
                  <a:pt x="0" y="404618"/>
                </a:moveTo>
                <a:cubicBezTo>
                  <a:pt x="118009" y="203665"/>
                  <a:pt x="236018" y="2713"/>
                  <a:pt x="372234" y="16"/>
                </a:cubicBezTo>
                <a:cubicBezTo>
                  <a:pt x="508450" y="-2682"/>
                  <a:pt x="739073" y="322348"/>
                  <a:pt x="817296" y="388433"/>
                </a:cubicBezTo>
                <a:cubicBezTo>
                  <a:pt x="895519" y="454518"/>
                  <a:pt x="868545" y="425522"/>
                  <a:pt x="841572" y="396526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E0D85F33-519A-46A0-B9B6-7DEE75EB8459}"/>
              </a:ext>
            </a:extLst>
          </p:cNvPr>
          <p:cNvSpPr/>
          <p:nvPr/>
        </p:nvSpPr>
        <p:spPr>
          <a:xfrm>
            <a:off x="6591414" y="2028555"/>
            <a:ext cx="868888" cy="428551"/>
          </a:xfrm>
          <a:custGeom>
            <a:avLst/>
            <a:gdLst>
              <a:gd name="connsiteX0" fmla="*/ 0 w 868888"/>
              <a:gd name="connsiteY0" fmla="*/ 404618 h 428551"/>
              <a:gd name="connsiteX1" fmla="*/ 372234 w 868888"/>
              <a:gd name="connsiteY1" fmla="*/ 16 h 428551"/>
              <a:gd name="connsiteX2" fmla="*/ 817296 w 868888"/>
              <a:gd name="connsiteY2" fmla="*/ 388433 h 428551"/>
              <a:gd name="connsiteX3" fmla="*/ 841572 w 868888"/>
              <a:gd name="connsiteY3" fmla="*/ 396526 h 428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8888" h="428551">
                <a:moveTo>
                  <a:pt x="0" y="404618"/>
                </a:moveTo>
                <a:cubicBezTo>
                  <a:pt x="118009" y="203665"/>
                  <a:pt x="236018" y="2713"/>
                  <a:pt x="372234" y="16"/>
                </a:cubicBezTo>
                <a:cubicBezTo>
                  <a:pt x="508450" y="-2682"/>
                  <a:pt x="739073" y="322348"/>
                  <a:pt x="817296" y="388433"/>
                </a:cubicBezTo>
                <a:cubicBezTo>
                  <a:pt x="895519" y="454518"/>
                  <a:pt x="868545" y="425522"/>
                  <a:pt x="841572" y="396526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6" name="Freeform: Shape 95">
            <a:extLst>
              <a:ext uri="{FF2B5EF4-FFF2-40B4-BE49-F238E27FC236}">
                <a16:creationId xmlns:a16="http://schemas.microsoft.com/office/drawing/2014/main" id="{2E59302A-FFC1-4884-9BBD-750B5A8D816A}"/>
              </a:ext>
            </a:extLst>
          </p:cNvPr>
          <p:cNvSpPr/>
          <p:nvPr/>
        </p:nvSpPr>
        <p:spPr>
          <a:xfrm>
            <a:off x="7424465" y="2034299"/>
            <a:ext cx="868888" cy="428551"/>
          </a:xfrm>
          <a:custGeom>
            <a:avLst/>
            <a:gdLst>
              <a:gd name="connsiteX0" fmla="*/ 0 w 868888"/>
              <a:gd name="connsiteY0" fmla="*/ 404618 h 428551"/>
              <a:gd name="connsiteX1" fmla="*/ 372234 w 868888"/>
              <a:gd name="connsiteY1" fmla="*/ 16 h 428551"/>
              <a:gd name="connsiteX2" fmla="*/ 817296 w 868888"/>
              <a:gd name="connsiteY2" fmla="*/ 388433 h 428551"/>
              <a:gd name="connsiteX3" fmla="*/ 841572 w 868888"/>
              <a:gd name="connsiteY3" fmla="*/ 396526 h 428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8888" h="428551">
                <a:moveTo>
                  <a:pt x="0" y="404618"/>
                </a:moveTo>
                <a:cubicBezTo>
                  <a:pt x="118009" y="203665"/>
                  <a:pt x="236018" y="2713"/>
                  <a:pt x="372234" y="16"/>
                </a:cubicBezTo>
                <a:cubicBezTo>
                  <a:pt x="508450" y="-2682"/>
                  <a:pt x="739073" y="322348"/>
                  <a:pt x="817296" y="388433"/>
                </a:cubicBezTo>
                <a:cubicBezTo>
                  <a:pt x="895519" y="454518"/>
                  <a:pt x="868545" y="425522"/>
                  <a:pt x="841572" y="396526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7" name="Freeform: Shape 96">
            <a:extLst>
              <a:ext uri="{FF2B5EF4-FFF2-40B4-BE49-F238E27FC236}">
                <a16:creationId xmlns:a16="http://schemas.microsoft.com/office/drawing/2014/main" id="{8173E65A-7F63-443B-8CB0-32664EAFEC54}"/>
              </a:ext>
            </a:extLst>
          </p:cNvPr>
          <p:cNvSpPr/>
          <p:nvPr/>
        </p:nvSpPr>
        <p:spPr>
          <a:xfrm>
            <a:off x="8304229" y="2034299"/>
            <a:ext cx="868888" cy="428551"/>
          </a:xfrm>
          <a:custGeom>
            <a:avLst/>
            <a:gdLst>
              <a:gd name="connsiteX0" fmla="*/ 0 w 868888"/>
              <a:gd name="connsiteY0" fmla="*/ 404618 h 428551"/>
              <a:gd name="connsiteX1" fmla="*/ 372234 w 868888"/>
              <a:gd name="connsiteY1" fmla="*/ 16 h 428551"/>
              <a:gd name="connsiteX2" fmla="*/ 817296 w 868888"/>
              <a:gd name="connsiteY2" fmla="*/ 388433 h 428551"/>
              <a:gd name="connsiteX3" fmla="*/ 841572 w 868888"/>
              <a:gd name="connsiteY3" fmla="*/ 396526 h 428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8888" h="428551">
                <a:moveTo>
                  <a:pt x="0" y="404618"/>
                </a:moveTo>
                <a:cubicBezTo>
                  <a:pt x="118009" y="203665"/>
                  <a:pt x="236018" y="2713"/>
                  <a:pt x="372234" y="16"/>
                </a:cubicBezTo>
                <a:cubicBezTo>
                  <a:pt x="508450" y="-2682"/>
                  <a:pt x="739073" y="322348"/>
                  <a:pt x="817296" y="388433"/>
                </a:cubicBezTo>
                <a:cubicBezTo>
                  <a:pt x="895519" y="454518"/>
                  <a:pt x="868545" y="425522"/>
                  <a:pt x="841572" y="396526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44DF039-F291-49F6-9A57-EC52614993EB}"/>
              </a:ext>
            </a:extLst>
          </p:cNvPr>
          <p:cNvSpPr txBox="1"/>
          <p:nvPr/>
        </p:nvSpPr>
        <p:spPr>
          <a:xfrm>
            <a:off x="4661012" y="2880765"/>
            <a:ext cx="582627" cy="369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5th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9D0D2A12-D3D0-45E7-84C9-68FDE1BAE82E}"/>
              </a:ext>
            </a:extLst>
          </p:cNvPr>
          <p:cNvSpPr txBox="1"/>
          <p:nvPr/>
        </p:nvSpPr>
        <p:spPr>
          <a:xfrm>
            <a:off x="8787225" y="2905562"/>
            <a:ext cx="664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10th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C4A0CA3-4EC3-4A2B-9976-2320E2AE1C73}"/>
              </a:ext>
            </a:extLst>
          </p:cNvPr>
          <p:cNvSpPr txBox="1"/>
          <p:nvPr/>
        </p:nvSpPr>
        <p:spPr>
          <a:xfrm>
            <a:off x="6433168" y="1658867"/>
            <a:ext cx="1658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5 days later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C96EAF5-E914-41F9-BF48-582C7AD46E27}"/>
              </a:ext>
            </a:extLst>
          </p:cNvPr>
          <p:cNvSpPr txBox="1"/>
          <p:nvPr/>
        </p:nvSpPr>
        <p:spPr>
          <a:xfrm>
            <a:off x="2875712" y="4144472"/>
            <a:ext cx="57129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10 – 5 = 5 days difference</a:t>
            </a:r>
          </a:p>
          <a:p>
            <a:endParaRPr lang="en-GB" dirty="0"/>
          </a:p>
          <a:p>
            <a:r>
              <a:rPr lang="en-GB" dirty="0"/>
              <a:t>There are 5 days between 5</a:t>
            </a:r>
            <a:r>
              <a:rPr lang="en-GB" baseline="30000" dirty="0"/>
              <a:t>th</a:t>
            </a:r>
            <a:r>
              <a:rPr lang="en-GB" dirty="0"/>
              <a:t> and 10</a:t>
            </a:r>
            <a:r>
              <a:rPr lang="en-GB" baseline="30000" dirty="0"/>
              <a:t>th</a:t>
            </a:r>
            <a:r>
              <a:rPr lang="en-GB" dirty="0"/>
              <a:t> of June. </a:t>
            </a:r>
          </a:p>
          <a:p>
            <a:endParaRPr lang="en-GB" dirty="0"/>
          </a:p>
          <a:p>
            <a:r>
              <a:rPr lang="en-GB" dirty="0"/>
              <a:t>The 10</a:t>
            </a:r>
            <a:r>
              <a:rPr lang="en-GB" baseline="30000" dirty="0"/>
              <a:t>th</a:t>
            </a:r>
            <a:r>
              <a:rPr lang="en-GB" dirty="0"/>
              <a:t> of June is 5 days later.</a:t>
            </a:r>
          </a:p>
        </p:txBody>
      </p:sp>
    </p:spTree>
    <p:extLst>
      <p:ext uri="{BB962C8B-B14F-4D97-AF65-F5344CB8AC3E}">
        <p14:creationId xmlns:p14="http://schemas.microsoft.com/office/powerpoint/2010/main" val="3387439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Carry out your plan: show your reasoning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2C7A72-7C4A-4506-8DEE-575441380A26}"/>
              </a:ext>
            </a:extLst>
          </p:cNvPr>
          <p:cNvSpPr txBox="1"/>
          <p:nvPr/>
        </p:nvSpPr>
        <p:spPr>
          <a:xfrm>
            <a:off x="365490" y="1749412"/>
            <a:ext cx="5545268" cy="369331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/>
              <a:t>Step 1: </a:t>
            </a:r>
          </a:p>
          <a:p>
            <a:r>
              <a:rPr lang="en-GB" b="1" dirty="0"/>
              <a:t>10 – 5 = 5 </a:t>
            </a:r>
          </a:p>
          <a:p>
            <a:r>
              <a:rPr lang="en-GB" b="1" dirty="0"/>
              <a:t>It was 5 days later</a:t>
            </a:r>
          </a:p>
          <a:p>
            <a:endParaRPr lang="en-GB" b="1" dirty="0"/>
          </a:p>
          <a:p>
            <a:r>
              <a:rPr lang="en-GB" b="1" dirty="0">
                <a:cs typeface="Times New Roman" panose="02020603050405020304" pitchFamily="18" charset="0"/>
              </a:rPr>
              <a:t>Step 2: 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List days of the week in order from Wednesday: Thursday, Friday, Saturday, Sunday, Monday (stop on 5</a:t>
            </a:r>
            <a:r>
              <a:rPr lang="en-GB" b="1" baseline="30000" dirty="0">
                <a:cs typeface="Times New Roman" panose="02020603050405020304" pitchFamily="18" charset="0"/>
              </a:rPr>
              <a:t>th</a:t>
            </a:r>
            <a:r>
              <a:rPr lang="en-GB" b="1" dirty="0">
                <a:cs typeface="Times New Roman" panose="02020603050405020304" pitchFamily="18" charset="0"/>
              </a:rPr>
              <a:t> day)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3: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On the 10</a:t>
            </a:r>
            <a:r>
              <a:rPr lang="en-GB" b="1" baseline="30000" dirty="0">
                <a:cs typeface="Times New Roman" panose="02020603050405020304" pitchFamily="18" charset="0"/>
              </a:rPr>
              <a:t>th</a:t>
            </a:r>
            <a:r>
              <a:rPr lang="en-GB" b="1" dirty="0">
                <a:cs typeface="Times New Roman" panose="02020603050405020304" pitchFamily="18" charset="0"/>
              </a:rPr>
              <a:t> of June the day will be Monday.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dirty="0">
              <a:cs typeface="Times New Roman" panose="02020603050405020304" pitchFamily="18" charset="0"/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D775A32F-6EE0-4238-AD7B-00A6AE703C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C0269A7E-6C1D-41F3-BF64-C91CE02A82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0407" y="1606024"/>
            <a:ext cx="5545268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2BE691A-471A-4929-B2ED-F8A7E73DAA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3752" y="4860691"/>
            <a:ext cx="704850" cy="6572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8834075-1A6F-44C0-8357-FA394A6A58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4481" y="2290340"/>
            <a:ext cx="4380848" cy="12085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415331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15AFAB2-0469-4135-BB90-44EB6DC82685}"/>
              </a:ext>
            </a:extLst>
          </p:cNvPr>
          <p:cNvSpPr txBox="1"/>
          <p:nvPr/>
        </p:nvSpPr>
        <p:spPr>
          <a:xfrm>
            <a:off x="278033" y="215592"/>
            <a:ext cx="726567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Step 2 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List days of the week in order from Wednesday: 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i="1" dirty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Thursday, Friday, Saturday, Sunday, Monday </a:t>
            </a:r>
            <a:r>
              <a:rPr lang="en-GB" b="1" i="1" dirty="0">
                <a:cs typeface="Times New Roman" panose="02020603050405020304" pitchFamily="18" charset="0"/>
              </a:rPr>
              <a:t>(stop on 5</a:t>
            </a:r>
            <a:r>
              <a:rPr lang="en-GB" b="1" i="1" baseline="30000" dirty="0">
                <a:cs typeface="Times New Roman" panose="02020603050405020304" pitchFamily="18" charset="0"/>
              </a:rPr>
              <a:t>th</a:t>
            </a:r>
            <a:r>
              <a:rPr lang="en-GB" b="1" i="1" dirty="0">
                <a:cs typeface="Times New Roman" panose="02020603050405020304" pitchFamily="18" charset="0"/>
              </a:rPr>
              <a:t> day)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52695C3-1443-4005-B4DC-BAB7877AAC8F}"/>
              </a:ext>
            </a:extLst>
          </p:cNvPr>
          <p:cNvGrpSpPr/>
          <p:nvPr/>
        </p:nvGrpSpPr>
        <p:grpSpPr>
          <a:xfrm>
            <a:off x="1043801" y="1631503"/>
            <a:ext cx="10296525" cy="3380309"/>
            <a:chOff x="1043801" y="1631503"/>
            <a:chExt cx="10296525" cy="338030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77C2EF26-2627-4672-A43B-0F1DA3CA60F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43801" y="1631503"/>
              <a:ext cx="10296525" cy="1797497"/>
            </a:xfrm>
            <a:prstGeom prst="rect">
              <a:avLst/>
            </a:prstGeom>
          </p:spPr>
        </p:pic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C3650999-5999-4B23-AA74-D00CD853529C}"/>
                </a:ext>
              </a:extLst>
            </p:cNvPr>
            <p:cNvGrpSpPr/>
            <p:nvPr/>
          </p:nvGrpSpPr>
          <p:grpSpPr>
            <a:xfrm>
              <a:off x="5524233" y="3262997"/>
              <a:ext cx="5032003" cy="1748815"/>
              <a:chOff x="5524233" y="3262997"/>
              <a:chExt cx="5032003" cy="1748815"/>
            </a:xfrm>
          </p:grpSpPr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F4F741E-3B4A-4EE7-B88A-BF306191D396}"/>
                  </a:ext>
                </a:extLst>
              </p:cNvPr>
              <p:cNvSpPr txBox="1"/>
              <p:nvPr/>
            </p:nvSpPr>
            <p:spPr>
              <a:xfrm rot="16200000">
                <a:off x="4923971" y="4042219"/>
                <a:ext cx="156985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>
                    <a:solidFill>
                      <a:schemeClr val="accent6">
                        <a:lumMod val="75000"/>
                      </a:schemeClr>
                    </a:solidFill>
                  </a:rPr>
                  <a:t>Wednesday</a:t>
                </a: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8B5F6E0-E06C-47B5-A793-24E3980A8166}"/>
                  </a:ext>
                </a:extLst>
              </p:cNvPr>
              <p:cNvSpPr txBox="1"/>
              <p:nvPr/>
            </p:nvSpPr>
            <p:spPr>
              <a:xfrm rot="16200000">
                <a:off x="5892369" y="3863259"/>
                <a:ext cx="156985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>
                    <a:solidFill>
                      <a:schemeClr val="accent6">
                        <a:lumMod val="75000"/>
                      </a:schemeClr>
                    </a:solidFill>
                  </a:rPr>
                  <a:t>Thursday</a:t>
                </a: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BB56AAC-AB95-4AD4-96E5-81E028315253}"/>
                  </a:ext>
                </a:extLst>
              </p:cNvPr>
              <p:cNvSpPr txBox="1"/>
              <p:nvPr/>
            </p:nvSpPr>
            <p:spPr>
              <a:xfrm rot="16200000">
                <a:off x="7079768" y="3863258"/>
                <a:ext cx="92788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>
                    <a:solidFill>
                      <a:schemeClr val="accent6">
                        <a:lumMod val="75000"/>
                      </a:schemeClr>
                    </a:solidFill>
                  </a:rPr>
                  <a:t>Friday</a:t>
                </a: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9EC9093-FF34-4596-A1DE-069A8F3E37E2}"/>
                  </a:ext>
                </a:extLst>
              </p:cNvPr>
              <p:cNvSpPr txBox="1"/>
              <p:nvPr/>
            </p:nvSpPr>
            <p:spPr>
              <a:xfrm rot="16200000">
                <a:off x="7852832" y="3935221"/>
                <a:ext cx="120486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>
                    <a:solidFill>
                      <a:schemeClr val="accent6">
                        <a:lumMod val="75000"/>
                      </a:schemeClr>
                    </a:solidFill>
                  </a:rPr>
                  <a:t>Saturday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29A5836-55B6-4311-A32F-188E16EC3CD0}"/>
                  </a:ext>
                </a:extLst>
              </p:cNvPr>
              <p:cNvSpPr txBox="1"/>
              <p:nvPr/>
            </p:nvSpPr>
            <p:spPr>
              <a:xfrm rot="16200000">
                <a:off x="8902108" y="3863258"/>
                <a:ext cx="102261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>
                    <a:solidFill>
                      <a:schemeClr val="accent6">
                        <a:lumMod val="75000"/>
                      </a:schemeClr>
                    </a:solidFill>
                  </a:rPr>
                  <a:t>Sunday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1591DEA-4266-4AF9-9DF9-EECA23D9080D}"/>
                  </a:ext>
                </a:extLst>
              </p:cNvPr>
              <p:cNvSpPr txBox="1"/>
              <p:nvPr/>
            </p:nvSpPr>
            <p:spPr>
              <a:xfrm rot="16200000">
                <a:off x="9839311" y="3961831"/>
                <a:ext cx="10645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>
                    <a:solidFill>
                      <a:schemeClr val="accent6">
                        <a:lumMod val="75000"/>
                      </a:schemeClr>
                    </a:solidFill>
                  </a:rPr>
                  <a:t>Monday</a:t>
                </a:r>
              </a:p>
            </p:txBody>
          </p:sp>
        </p:grp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DB7A99E3-3D3F-463B-A579-0CFAA5F4B17E}"/>
              </a:ext>
            </a:extLst>
          </p:cNvPr>
          <p:cNvSpPr txBox="1"/>
          <p:nvPr/>
        </p:nvSpPr>
        <p:spPr>
          <a:xfrm>
            <a:off x="496642" y="5486906"/>
            <a:ext cx="3921609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The 10</a:t>
            </a:r>
            <a:r>
              <a:rPr lang="en-GB" baseline="30000" dirty="0"/>
              <a:t>th</a:t>
            </a:r>
            <a:r>
              <a:rPr lang="en-GB" dirty="0"/>
              <a:t> of June  will be a Monday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ADCAAA6-A826-46C9-9BEB-1B07BC89EE23}"/>
              </a:ext>
            </a:extLst>
          </p:cNvPr>
          <p:cNvSpPr txBox="1"/>
          <p:nvPr/>
        </p:nvSpPr>
        <p:spPr>
          <a:xfrm>
            <a:off x="496642" y="4688647"/>
            <a:ext cx="34611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Step 3: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Answer in a full sentence.</a:t>
            </a:r>
          </a:p>
        </p:txBody>
      </p:sp>
    </p:spTree>
    <p:extLst>
      <p:ext uri="{BB962C8B-B14F-4D97-AF65-F5344CB8AC3E}">
        <p14:creationId xmlns:p14="http://schemas.microsoft.com/office/powerpoint/2010/main" val="2300822463"/>
      </p:ext>
    </p:extLst>
  </p:cSld>
  <p:clrMapOvr>
    <a:masterClrMapping/>
  </p:clrMapOvr>
</p:sld>
</file>

<file path=ppt/theme/theme1.xml><?xml version="1.0" encoding="utf-8"?>
<a:theme xmlns:a="http://schemas.openxmlformats.org/drawingml/2006/main" name="3_HIA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827</Words>
  <Application>Microsoft Office PowerPoint</Application>
  <PresentationFormat>Widescreen</PresentationFormat>
  <Paragraphs>162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Symbol</vt:lpstr>
      <vt:lpstr>Times New Roman</vt:lpstr>
      <vt:lpstr>3_HIAS PowerPoint template</vt:lpstr>
      <vt:lpstr>Year 1</vt:lpstr>
      <vt:lpstr> HIAS Blended Learning Resource</vt:lpstr>
      <vt:lpstr>PowerPoint Presentation</vt:lpstr>
      <vt:lpstr>Maths focus: Measures linked with addition.</vt:lpstr>
      <vt:lpstr>Understand the problem</vt:lpstr>
      <vt:lpstr>Make a Plan</vt:lpstr>
      <vt:lpstr>PowerPoint Presentation</vt:lpstr>
      <vt:lpstr>Carry out your plan: show your reasoning</vt:lpstr>
      <vt:lpstr>PowerPoint Presentation</vt:lpstr>
      <vt:lpstr>Review your solution: does it seem reasonable? Which steps/ parts did you find easy and which harder?</vt:lpstr>
      <vt:lpstr>Now try this one</vt:lpstr>
      <vt:lpstr>HIAS Maths team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1</dc:title>
  <dc:creator>Clifft, Jacqui</dc:creator>
  <cp:lastModifiedBy>Richardson, Hannah</cp:lastModifiedBy>
  <cp:revision>18</cp:revision>
  <dcterms:created xsi:type="dcterms:W3CDTF">2021-01-05T11:02:27Z</dcterms:created>
  <dcterms:modified xsi:type="dcterms:W3CDTF">2025-08-18T10:10:16Z</dcterms:modified>
</cp:coreProperties>
</file>