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8" r:id="rId2"/>
    <p:sldId id="257" r:id="rId3"/>
    <p:sldId id="259" r:id="rId4"/>
    <p:sldId id="260" r:id="rId5"/>
    <p:sldId id="261" r:id="rId6"/>
    <p:sldId id="268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3" r:id="rId17"/>
    <p:sldId id="272" r:id="rId18"/>
    <p:sldId id="274" r:id="rId19"/>
    <p:sldId id="283" r:id="rId20"/>
    <p:sldId id="277" r:id="rId21"/>
    <p:sldId id="286" r:id="rId22"/>
    <p:sldId id="275" r:id="rId23"/>
    <p:sldId id="284" r:id="rId24"/>
    <p:sldId id="279" r:id="rId25"/>
    <p:sldId id="280" r:id="rId26"/>
    <p:sldId id="276" r:id="rId27"/>
    <p:sldId id="285" r:id="rId28"/>
    <p:sldId id="288" r:id="rId29"/>
    <p:sldId id="278" r:id="rId30"/>
    <p:sldId id="287" r:id="rId31"/>
    <p:sldId id="281" r:id="rId32"/>
    <p:sldId id="282" r:id="rId33"/>
    <p:sldId id="289" r:id="rId34"/>
    <p:sldId id="290" r:id="rId35"/>
    <p:sldId id="291" r:id="rId36"/>
    <p:sldId id="292" r:id="rId37"/>
    <p:sldId id="293" r:id="rId38"/>
    <p:sldId id="299" r:id="rId39"/>
    <p:sldId id="294" r:id="rId40"/>
    <p:sldId id="295" r:id="rId41"/>
    <p:sldId id="306" r:id="rId42"/>
    <p:sldId id="296" r:id="rId43"/>
    <p:sldId id="297" r:id="rId44"/>
    <p:sldId id="298" r:id="rId45"/>
    <p:sldId id="307" r:id="rId46"/>
    <p:sldId id="300" r:id="rId47"/>
    <p:sldId id="301" r:id="rId48"/>
    <p:sldId id="302" r:id="rId49"/>
    <p:sldId id="303" r:id="rId50"/>
    <p:sldId id="304" r:id="rId51"/>
    <p:sldId id="305" r:id="rId52"/>
    <p:sldId id="308" r:id="rId53"/>
    <p:sldId id="30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10" autoAdjust="0"/>
  </p:normalViewPr>
  <p:slideViewPr>
    <p:cSldViewPr>
      <p:cViewPr varScale="1">
        <p:scale>
          <a:sx n="75" d="100"/>
          <a:sy n="75" d="100"/>
        </p:scale>
        <p:origin x="193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20" d="100"/>
          <a:sy n="120" d="100"/>
        </p:scale>
        <p:origin x="-1968" y="269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EC617-BC1F-4913-8BDA-3FC0ABB55B44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7BAE1-B5A2-4296-B0A8-AEB612B95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56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25.png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29.png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33.png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39.png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78.png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88.png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179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 in order vertically…</a:t>
            </a:r>
          </a:p>
          <a:p>
            <a:r>
              <a:rPr lang="en-GB" dirty="0"/>
              <a:t>Year 4 green; Year 3 orange;</a:t>
            </a:r>
            <a:r>
              <a:rPr lang="en-GB" baseline="0" dirty="0"/>
              <a:t> year 5 lilac; year 6 pink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44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 in order vertically</a:t>
            </a:r>
          </a:p>
          <a:p>
            <a:endParaRPr lang="en-GB" dirty="0"/>
          </a:p>
          <a:p>
            <a:r>
              <a:rPr lang="en-GB" dirty="0"/>
              <a:t>Year</a:t>
            </a:r>
            <a:r>
              <a:rPr lang="en-GB" baseline="0" dirty="0"/>
              <a:t> 4 green; year 5 lilac; year 6 pink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52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6 calculations involving fractions in 2016</a:t>
            </a:r>
          </a:p>
          <a:p>
            <a:endParaRPr lang="en-GB" dirty="0"/>
          </a:p>
          <a:p>
            <a:r>
              <a:rPr lang="en-GB" dirty="0"/>
              <a:t>10 calculations involving fractions</a:t>
            </a:r>
            <a:r>
              <a:rPr lang="en-GB" baseline="0" dirty="0"/>
              <a:t> in 2017: year 4 (2); year 5 (2); year 6 (6)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505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2016: There were </a:t>
            </a:r>
            <a:r>
              <a:rPr lang="en-GB" dirty="0"/>
              <a:t>8 division</a:t>
            </a:r>
            <a:r>
              <a:rPr lang="en-GB" baseline="0" dirty="0"/>
              <a:t> calculations (</a:t>
            </a:r>
            <a:r>
              <a:rPr lang="en-GB" baseline="0" dirty="0" err="1"/>
              <a:t>rh</a:t>
            </a:r>
            <a:r>
              <a:rPr lang="en-GB" baseline="0" dirty="0"/>
              <a:t> side column) Pink Y3 (2), Green Y4 (1), Blue Y5 (1), Mauve Y6 (4)</a:t>
            </a:r>
          </a:p>
          <a:p>
            <a:endParaRPr lang="en-GB" baseline="0" dirty="0"/>
          </a:p>
          <a:p>
            <a:r>
              <a:rPr lang="en-GB" baseline="0" dirty="0"/>
              <a:t>8 division in 2017: 2 from Year 4; 1 from year 5; 5 from year 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309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14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4572000"/>
            <a:ext cx="434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5305425"/>
            <a:ext cx="39433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591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7239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15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92" y="4644008"/>
            <a:ext cx="3175217" cy="69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43" y="5652120"/>
            <a:ext cx="3074467" cy="204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059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16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4788024"/>
            <a:ext cx="4267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5724128"/>
            <a:ext cx="3035796" cy="188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226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17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4572000"/>
            <a:ext cx="42291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985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18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4499992"/>
            <a:ext cx="2959026" cy="198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6948264"/>
            <a:ext cx="48831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552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19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4438650"/>
            <a:ext cx="2552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928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Y456 curriculum focus….really in 2016, reinforced further in 2017 for arithmetic. Slight reduction in Y5/ Y6 questions in reasoning papers particularly Paper 3</a:t>
            </a:r>
          </a:p>
          <a:p>
            <a:endParaRPr lang="en-GB" dirty="0"/>
          </a:p>
          <a:p>
            <a:r>
              <a:rPr lang="en-GB" dirty="0"/>
              <a:t>Y6</a:t>
            </a:r>
            <a:r>
              <a:rPr lang="en-GB" baseline="0" dirty="0"/>
              <a:t> questions start a bit later in the </a:t>
            </a:r>
            <a:r>
              <a:rPr lang="en-GB" baseline="0" dirty="0" err="1"/>
              <a:t>sequnce</a:t>
            </a:r>
            <a:r>
              <a:rPr lang="en-GB" baseline="0" dirty="0"/>
              <a:t> this year compared to last year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AB129-AFED-46B0-BBC7-828374FD7151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424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20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4716016"/>
            <a:ext cx="46418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232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21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4716016"/>
            <a:ext cx="50800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65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22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4932040"/>
            <a:ext cx="50038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710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23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4644008"/>
            <a:ext cx="50228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6005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24</a:t>
            </a:fld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4860032"/>
            <a:ext cx="502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395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25</a:t>
            </a:fld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37" y="4788024"/>
            <a:ext cx="48323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2863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26</a:t>
            </a:fld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06" y="4644008"/>
            <a:ext cx="502285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6530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27</a:t>
            </a:fld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4499992"/>
            <a:ext cx="50419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5857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28</a:t>
            </a:fld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52" y="4572000"/>
            <a:ext cx="3213770" cy="384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3416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29</a:t>
            </a:fld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4572000"/>
            <a:ext cx="4427389" cy="332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209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2370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30</a:t>
            </a:fld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5076056"/>
            <a:ext cx="4822329" cy="59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6204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31</a:t>
            </a:fld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0" y="5004048"/>
            <a:ext cx="33051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6075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32</a:t>
            </a:fld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4850805"/>
            <a:ext cx="4389289" cy="200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9039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33</a:t>
            </a:fld>
            <a:endParaRPr lang="en-GB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76" y="4769448"/>
            <a:ext cx="36861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0092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34</a:t>
            </a:fld>
            <a:endParaRPr lang="en-GB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52" y="4788024"/>
            <a:ext cx="34956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0895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35</a:t>
            </a:fld>
            <a:endParaRPr lang="en-GB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4805363"/>
            <a:ext cx="48101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2003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36</a:t>
            </a:fld>
            <a:endParaRPr lang="en-GB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76" y="4643438"/>
            <a:ext cx="34194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7" y="5364088"/>
            <a:ext cx="5184576" cy="27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5665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37</a:t>
            </a:fld>
            <a:endParaRPr lang="en-GB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4572000"/>
            <a:ext cx="4211365" cy="18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9567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38</a:t>
            </a:fld>
            <a:endParaRPr lang="en-GB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462463"/>
            <a:ext cx="5257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1922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39</a:t>
            </a:fld>
            <a:endParaRPr lang="en-GB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4572000"/>
            <a:ext cx="4595217" cy="216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750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647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40</a:t>
            </a:fld>
            <a:endParaRPr lang="en-GB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4546889"/>
            <a:ext cx="35909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37" y="6300192"/>
            <a:ext cx="4201840" cy="84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5353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41</a:t>
            </a:fld>
            <a:endParaRPr lang="en-GB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3" y="4932040"/>
            <a:ext cx="502671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0248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42</a:t>
            </a:fld>
            <a:endParaRPr lang="en-GB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4452938"/>
            <a:ext cx="33051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1165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43</a:t>
            </a:fld>
            <a:endParaRPr lang="en-GB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4716016"/>
            <a:ext cx="513163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4198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44</a:t>
            </a:fld>
            <a:endParaRPr lang="en-GB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4572000"/>
            <a:ext cx="4638080" cy="226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0223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45</a:t>
            </a:fld>
            <a:endParaRPr lang="en-GB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0" y="4503375"/>
            <a:ext cx="3587527" cy="349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2943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46</a:t>
            </a:fld>
            <a:endParaRPr lang="en-GB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4644008"/>
            <a:ext cx="4595217" cy="101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1280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47</a:t>
            </a:fld>
            <a:endParaRPr lang="en-GB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4716016"/>
            <a:ext cx="4508922" cy="66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0231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48</a:t>
            </a:fld>
            <a:endParaRPr lang="en-GB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4644008"/>
            <a:ext cx="4648746" cy="10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9767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49</a:t>
            </a:fld>
            <a:endParaRPr lang="en-GB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4427984"/>
            <a:ext cx="4489872" cy="294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184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6817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50</a:t>
            </a:fld>
            <a:endParaRPr lang="en-GB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4630871"/>
            <a:ext cx="4758283" cy="73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1530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51</a:t>
            </a:fld>
            <a:endParaRPr lang="en-GB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4749695"/>
            <a:ext cx="4614267" cy="141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7676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52</a:t>
            </a:fld>
            <a:endParaRPr lang="en-GB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76" y="4788024"/>
            <a:ext cx="3438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8633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53</a:t>
            </a:fld>
            <a:endParaRPr lang="en-GB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4644008"/>
            <a:ext cx="4509492" cy="135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253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Organised vertically in order.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2107-DBBB-4184-9FD9-2D5EE1107E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262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862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Pink: Y3</a:t>
            </a:r>
          </a:p>
          <a:p>
            <a:r>
              <a:rPr lang="en-GB" dirty="0"/>
              <a:t>Green: Y4</a:t>
            </a:r>
          </a:p>
          <a:p>
            <a:r>
              <a:rPr lang="en-GB" dirty="0"/>
              <a:t>Blue:</a:t>
            </a:r>
            <a:r>
              <a:rPr lang="en-GB" baseline="0" dirty="0"/>
              <a:t> Y5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A874B-76C6-4E6D-8457-C38BE5BB3A1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891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Green: Y4</a:t>
            </a:r>
          </a:p>
          <a:p>
            <a:r>
              <a:rPr lang="en-GB" dirty="0"/>
              <a:t>Blue: Y5</a:t>
            </a:r>
          </a:p>
          <a:p>
            <a:r>
              <a:rPr lang="en-GB" dirty="0"/>
              <a:t>Mauve: Y6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A874B-76C6-4E6D-8457-C38BE5BB3A1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81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91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21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00995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80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098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9079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9079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61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440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baseline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4405"/>
          </a:xfrm>
        </p:spPr>
        <p:txBody>
          <a:bodyPr/>
          <a:lstStyle>
            <a:lvl1pPr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37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79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52717"/>
            <a:ext cx="1911096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5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84785"/>
            <a:ext cx="5111750" cy="4464496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84784"/>
            <a:ext cx="3008313" cy="446260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955" y="188640"/>
            <a:ext cx="2340000" cy="100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52717"/>
            <a:ext cx="1911096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52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3752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752" y="5367338"/>
            <a:ext cx="5486400" cy="509934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955" y="188640"/>
            <a:ext cx="2340000" cy="100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52717"/>
            <a:ext cx="1911096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7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1310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08" b="43192"/>
          <a:stretch/>
        </p:blipFill>
        <p:spPr bwMode="auto">
          <a:xfrm>
            <a:off x="7436139" y="4653135"/>
            <a:ext cx="1888389" cy="221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52717"/>
            <a:ext cx="1911096" cy="50901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2480" y="260648"/>
            <a:ext cx="1980000" cy="76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33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18" Type="http://schemas.openxmlformats.org/officeDocument/2006/relationships/image" Target="../media/image11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17.png"/><Relationship Id="rId20" Type="http://schemas.openxmlformats.org/officeDocument/2006/relationships/image" Target="../media/image1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19" Type="http://schemas.openxmlformats.org/officeDocument/2006/relationships/image" Target="../media/image120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97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1.png"/><Relationship Id="rId11" Type="http://schemas.openxmlformats.org/officeDocument/2006/relationships/image" Target="../media/image120.png"/><Relationship Id="rId5" Type="http://schemas.openxmlformats.org/officeDocument/2006/relationships/image" Target="../media/image108.png"/><Relationship Id="rId10" Type="http://schemas.openxmlformats.org/officeDocument/2006/relationships/image" Target="../media/image117.png"/><Relationship Id="rId4" Type="http://schemas.openxmlformats.org/officeDocument/2006/relationships/image" Target="../media/image100.png"/><Relationship Id="rId9" Type="http://schemas.openxmlformats.org/officeDocument/2006/relationships/image" Target="../media/image1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83.png"/><Relationship Id="rId3" Type="http://schemas.openxmlformats.org/officeDocument/2006/relationships/image" Target="../media/image102.png"/><Relationship Id="rId7" Type="http://schemas.openxmlformats.org/officeDocument/2006/relationships/image" Target="../media/image121.png"/><Relationship Id="rId12" Type="http://schemas.openxmlformats.org/officeDocument/2006/relationships/image" Target="../media/image77.png"/><Relationship Id="rId17" Type="http://schemas.openxmlformats.org/officeDocument/2006/relationships/image" Target="../media/image10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3.png"/><Relationship Id="rId11" Type="http://schemas.openxmlformats.org/officeDocument/2006/relationships/image" Target="../media/image75.png"/><Relationship Id="rId5" Type="http://schemas.openxmlformats.org/officeDocument/2006/relationships/image" Target="../media/image112.png"/><Relationship Id="rId15" Type="http://schemas.openxmlformats.org/officeDocument/2006/relationships/image" Target="../media/image88.png"/><Relationship Id="rId10" Type="http://schemas.openxmlformats.org/officeDocument/2006/relationships/image" Target="../media/image70.png"/><Relationship Id="rId4" Type="http://schemas.openxmlformats.org/officeDocument/2006/relationships/image" Target="../media/image105.png"/><Relationship Id="rId9" Type="http://schemas.openxmlformats.org/officeDocument/2006/relationships/image" Target="../media/image64.png"/><Relationship Id="rId14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71.png"/><Relationship Id="rId21" Type="http://schemas.openxmlformats.org/officeDocument/2006/relationships/image" Target="../media/image89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0070C0"/>
                </a:solidFill>
              </a:rPr>
              <a:t>Analysis of Questions KS2 SATs  2016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08848"/>
            <a:ext cx="8229600" cy="293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80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solidFill>
                  <a:srgbClr val="0070C0"/>
                </a:solidFill>
              </a:rPr>
              <a:t>KS2 Arithmetic Paper 2017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sz="1800" b="1" dirty="0">
                <a:solidFill>
                  <a:srgbClr val="0070C0"/>
                </a:solidFill>
              </a:rPr>
              <a:t>Q</a:t>
            </a:r>
            <a:r>
              <a:rPr lang="en-GB" sz="1800" b="1" dirty="0">
                <a:solidFill>
                  <a:srgbClr val="92D050"/>
                </a:solidFill>
              </a:rPr>
              <a:t>1,2,3,4</a:t>
            </a:r>
            <a:r>
              <a:rPr lang="en-GB" sz="1800" b="1" dirty="0">
                <a:solidFill>
                  <a:srgbClr val="0070C0"/>
                </a:solidFill>
              </a:rPr>
              <a:t>,</a:t>
            </a:r>
            <a:r>
              <a:rPr lang="en-GB" sz="1800" b="1" dirty="0">
                <a:solidFill>
                  <a:srgbClr val="FFC000"/>
                </a:solidFill>
              </a:rPr>
              <a:t>5</a:t>
            </a:r>
            <a:r>
              <a:rPr lang="en-GB" sz="1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,6</a:t>
            </a:r>
            <a:r>
              <a:rPr lang="en-GB" sz="1800" b="1" dirty="0">
                <a:solidFill>
                  <a:srgbClr val="92D050"/>
                </a:solidFill>
              </a:rPr>
              <a:t>,7</a:t>
            </a:r>
            <a:r>
              <a:rPr lang="en-GB" sz="1800" b="1" dirty="0">
                <a:solidFill>
                  <a:srgbClr val="FFFF00"/>
                </a:solidFill>
              </a:rPr>
              <a:t>,</a:t>
            </a:r>
            <a:r>
              <a:rPr lang="en-GB" sz="1800" b="1" dirty="0">
                <a:solidFill>
                  <a:srgbClr val="FFC000"/>
                </a:solidFill>
              </a:rPr>
              <a:t>8</a:t>
            </a:r>
            <a:r>
              <a:rPr lang="en-GB" sz="1800" b="1" dirty="0">
                <a:solidFill>
                  <a:srgbClr val="92D050"/>
                </a:solidFill>
              </a:rPr>
              <a:t>,9,10,11,12</a:t>
            </a:r>
            <a:r>
              <a:rPr lang="en-GB" sz="1800" b="1" dirty="0">
                <a:solidFill>
                  <a:srgbClr val="FFFF00"/>
                </a:solidFill>
              </a:rPr>
              <a:t>,</a:t>
            </a:r>
            <a:r>
              <a:rPr lang="en-GB" sz="1800" b="1" dirty="0">
                <a:solidFill>
                  <a:srgbClr val="FFC000"/>
                </a:solidFill>
              </a:rPr>
              <a:t>13</a:t>
            </a:r>
            <a:r>
              <a:rPr lang="en-GB" sz="1800" b="1" dirty="0">
                <a:solidFill>
                  <a:srgbClr val="FF0066"/>
                </a:solidFill>
              </a:rPr>
              <a:t>,14,15</a:t>
            </a:r>
            <a:r>
              <a:rPr lang="en-GB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,16,17</a:t>
            </a:r>
            <a:r>
              <a:rPr lang="en-GB" sz="1800" b="1" dirty="0">
                <a:solidFill>
                  <a:srgbClr val="0070C0"/>
                </a:solidFill>
              </a:rPr>
              <a:t>,</a:t>
            </a:r>
            <a:r>
              <a:rPr lang="en-GB" sz="1800" b="1" dirty="0">
                <a:solidFill>
                  <a:srgbClr val="FF0066"/>
                </a:solidFill>
              </a:rPr>
              <a:t>18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8" y="1834062"/>
            <a:ext cx="154401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/>
              <a:t>40 + 1,000 =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2420888"/>
            <a:ext cx="167225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/>
              <a:t>707 + 1,818 = </a:t>
            </a:r>
          </a:p>
        </p:txBody>
      </p:sp>
      <p:sp>
        <p:nvSpPr>
          <p:cNvPr id="7" name="Rectangle 6"/>
          <p:cNvSpPr/>
          <p:nvPr/>
        </p:nvSpPr>
        <p:spPr>
          <a:xfrm>
            <a:off x="747688" y="3140968"/>
            <a:ext cx="135165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/>
              <a:t>4/6 + 3/6 = </a:t>
            </a:r>
          </a:p>
        </p:txBody>
      </p:sp>
      <p:sp>
        <p:nvSpPr>
          <p:cNvPr id="8" name="Rectangle 7"/>
          <p:cNvSpPr/>
          <p:nvPr/>
        </p:nvSpPr>
        <p:spPr>
          <a:xfrm>
            <a:off x="783755" y="3721530"/>
            <a:ext cx="121539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/>
              <a:t>505 ÷ 1 = </a:t>
            </a:r>
          </a:p>
        </p:txBody>
      </p:sp>
      <p:sp>
        <p:nvSpPr>
          <p:cNvPr id="9" name="Rectangle 8"/>
          <p:cNvSpPr/>
          <p:nvPr/>
        </p:nvSpPr>
        <p:spPr>
          <a:xfrm>
            <a:off x="748965" y="4293096"/>
            <a:ext cx="135165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/>
              <a:t>345 − 60 =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5601" y="4941168"/>
            <a:ext cx="160813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/>
              <a:t>2.7 + 3.014 =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78947"/>
            <a:ext cx="2552700" cy="561975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72" y="2428270"/>
            <a:ext cx="933450" cy="36195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877" y="3031671"/>
            <a:ext cx="90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709" y="3672833"/>
            <a:ext cx="10191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30112"/>
            <a:ext cx="152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09" y="4941168"/>
            <a:ext cx="1057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78947"/>
            <a:ext cx="25812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28270"/>
            <a:ext cx="16764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79283"/>
            <a:ext cx="10096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134" y="3724932"/>
            <a:ext cx="10287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321" y="4230112"/>
            <a:ext cx="10953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784" y="4892471"/>
            <a:ext cx="1295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24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solidFill>
                  <a:srgbClr val="0070C0"/>
                </a:solidFill>
              </a:rPr>
              <a:t>KS2 Arithmetic Paper 2017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sz="1800" b="1" dirty="0">
                <a:solidFill>
                  <a:srgbClr val="0070C0"/>
                </a:solidFill>
              </a:rPr>
              <a:t>Q</a:t>
            </a:r>
            <a:r>
              <a:rPr lang="en-GB" sz="1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19</a:t>
            </a:r>
            <a:r>
              <a:rPr lang="en-GB" sz="1800" b="1" dirty="0">
                <a:solidFill>
                  <a:srgbClr val="0070C0"/>
                </a:solidFill>
              </a:rPr>
              <a:t>,</a:t>
            </a:r>
            <a:r>
              <a:rPr lang="en-GB" sz="1800" b="1" dirty="0">
                <a:solidFill>
                  <a:srgbClr val="FF0066"/>
                </a:solidFill>
              </a:rPr>
              <a:t>20</a:t>
            </a:r>
            <a:r>
              <a:rPr lang="en-GB" sz="1800" b="1" dirty="0">
                <a:solidFill>
                  <a:srgbClr val="0070C0"/>
                </a:solidFill>
              </a:rPr>
              <a:t>,</a:t>
            </a:r>
            <a:r>
              <a:rPr lang="en-GB" sz="1800" b="1" dirty="0">
                <a:solidFill>
                  <a:srgbClr val="92D050"/>
                </a:solidFill>
              </a:rPr>
              <a:t>21</a:t>
            </a:r>
            <a:r>
              <a:rPr lang="en-GB" sz="1800" b="1" dirty="0">
                <a:solidFill>
                  <a:srgbClr val="0070C0"/>
                </a:solidFill>
              </a:rPr>
              <a:t>,</a:t>
            </a:r>
            <a:r>
              <a:rPr lang="en-GB" sz="1800" b="1" dirty="0">
                <a:solidFill>
                  <a:srgbClr val="FF0066"/>
                </a:solidFill>
              </a:rPr>
              <a:t>22</a:t>
            </a:r>
            <a:r>
              <a:rPr lang="en-GB" sz="1800" b="1" dirty="0">
                <a:solidFill>
                  <a:srgbClr val="0070C0"/>
                </a:solidFill>
              </a:rPr>
              <a:t>,</a:t>
            </a:r>
            <a:r>
              <a:rPr lang="en-GB" sz="1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23</a:t>
            </a:r>
            <a:r>
              <a:rPr lang="en-GB" sz="1800" b="1" dirty="0">
                <a:solidFill>
                  <a:srgbClr val="0070C0"/>
                </a:solidFill>
              </a:rPr>
              <a:t>,</a:t>
            </a:r>
            <a:r>
              <a:rPr lang="en-GB" sz="1800" b="1" dirty="0">
                <a:solidFill>
                  <a:srgbClr val="FF0066"/>
                </a:solidFill>
              </a:rPr>
              <a:t>24</a:t>
            </a:r>
            <a:r>
              <a:rPr lang="en-GB" sz="1800" b="1" dirty="0">
                <a:solidFill>
                  <a:srgbClr val="0070C0"/>
                </a:solidFill>
              </a:rPr>
              <a:t>,</a:t>
            </a:r>
            <a:r>
              <a:rPr lang="en-GB" sz="1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25</a:t>
            </a:r>
            <a:r>
              <a:rPr lang="en-GB" sz="1800" b="1" dirty="0">
                <a:solidFill>
                  <a:srgbClr val="0070C0"/>
                </a:solidFill>
              </a:rPr>
              <a:t>,</a:t>
            </a:r>
            <a:r>
              <a:rPr lang="en-GB" sz="1800" b="1" dirty="0">
                <a:solidFill>
                  <a:srgbClr val="FF0066"/>
                </a:solidFill>
              </a:rPr>
              <a:t>26,27,28,29,30,31,32,33,34</a:t>
            </a:r>
            <a:r>
              <a:rPr lang="en-GB" sz="1800" b="1" dirty="0">
                <a:solidFill>
                  <a:srgbClr val="0070C0"/>
                </a:solidFill>
              </a:rPr>
              <a:t>,</a:t>
            </a:r>
            <a:r>
              <a:rPr lang="en-GB" sz="1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35</a:t>
            </a:r>
            <a:r>
              <a:rPr lang="en-GB" sz="1800" b="1" dirty="0">
                <a:solidFill>
                  <a:srgbClr val="0070C0"/>
                </a:solidFill>
              </a:rPr>
              <a:t>,</a:t>
            </a:r>
            <a:r>
              <a:rPr lang="en-GB" sz="1800" b="1" dirty="0">
                <a:solidFill>
                  <a:srgbClr val="FF0066"/>
                </a:solidFill>
              </a:rPr>
              <a:t>36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16192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13430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0" y="3056844"/>
            <a:ext cx="1219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64" y="3667607"/>
            <a:ext cx="1676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77" y="4551716"/>
            <a:ext cx="9144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0" y="5157192"/>
            <a:ext cx="15525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2816"/>
            <a:ext cx="1609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2350241"/>
            <a:ext cx="13049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126" y="3152775"/>
            <a:ext cx="8858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126" y="3845861"/>
            <a:ext cx="9239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66004"/>
            <a:ext cx="14001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573" y="5157192"/>
            <a:ext cx="9620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13811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21666"/>
            <a:ext cx="1038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27614"/>
            <a:ext cx="14954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689" y="3858107"/>
            <a:ext cx="1552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785" y="4551716"/>
            <a:ext cx="11049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851" y="5163996"/>
            <a:ext cx="1695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49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solidFill>
                  <a:srgbClr val="0070C0"/>
                </a:solidFill>
              </a:rPr>
              <a:t>KS2 Arithmetic Paper 2017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sz="1800" b="1" dirty="0">
                <a:solidFill>
                  <a:srgbClr val="0070C0"/>
                </a:solidFill>
              </a:rPr>
              <a:t>Q:</a:t>
            </a:r>
            <a:r>
              <a:rPr lang="en-GB" sz="1800" b="1" dirty="0">
                <a:solidFill>
                  <a:srgbClr val="92D050"/>
                </a:solidFill>
              </a:rPr>
              <a:t>3,12</a:t>
            </a:r>
            <a:r>
              <a:rPr lang="en-GB" sz="1800" b="1" dirty="0">
                <a:solidFill>
                  <a:srgbClr val="0070C0"/>
                </a:solidFill>
              </a:rPr>
              <a:t>,</a:t>
            </a:r>
            <a:r>
              <a:rPr lang="en-GB" sz="1800" b="1" dirty="0">
                <a:solidFill>
                  <a:srgbClr val="FF0066"/>
                </a:solidFill>
              </a:rPr>
              <a:t>15</a:t>
            </a:r>
            <a:r>
              <a:rPr lang="en-GB" sz="1800" b="1" dirty="0">
                <a:solidFill>
                  <a:srgbClr val="0070C0"/>
                </a:solidFill>
              </a:rPr>
              <a:t>, </a:t>
            </a:r>
            <a:r>
              <a:rPr lang="en-GB" sz="1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23</a:t>
            </a:r>
            <a:r>
              <a:rPr lang="en-GB" sz="1800" b="1" dirty="0">
                <a:solidFill>
                  <a:srgbClr val="0070C0"/>
                </a:solidFill>
              </a:rPr>
              <a:t>, </a:t>
            </a:r>
            <a:r>
              <a:rPr lang="en-GB" sz="1800" b="1" dirty="0">
                <a:solidFill>
                  <a:srgbClr val="FF0066"/>
                </a:solidFill>
              </a:rPr>
              <a:t>26,27 28,30,32</a:t>
            </a:r>
            <a:r>
              <a:rPr lang="en-GB" sz="1800" b="1" dirty="0">
                <a:solidFill>
                  <a:srgbClr val="0070C0"/>
                </a:solidFill>
              </a:rPr>
              <a:t>, </a:t>
            </a:r>
            <a:r>
              <a:rPr lang="en-GB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35</a:t>
            </a:r>
            <a:endParaRPr lang="en-GB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1190" y="1830605"/>
            <a:ext cx="213696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800" dirty="0"/>
              <a:t>4/6 + 3/6 = 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15170"/>
            <a:ext cx="2265873" cy="104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22469"/>
            <a:ext cx="230425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443" y="1631056"/>
            <a:ext cx="1736128" cy="92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4" y="2871441"/>
            <a:ext cx="2343215" cy="85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24" y="4061774"/>
            <a:ext cx="1969456" cy="122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221" y="1631056"/>
            <a:ext cx="1958952" cy="107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221" y="2815170"/>
            <a:ext cx="1879629" cy="96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317" y="4061774"/>
            <a:ext cx="2055759" cy="99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970" y="5170270"/>
            <a:ext cx="2278106" cy="92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306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solidFill>
                  <a:srgbClr val="0070C0"/>
                </a:solidFill>
              </a:rPr>
              <a:t>KS2 Arithmetic Paper 2017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sz="1800" b="1" dirty="0">
                <a:solidFill>
                  <a:srgbClr val="0070C0"/>
                </a:solidFill>
              </a:rPr>
              <a:t>Q: </a:t>
            </a:r>
            <a:r>
              <a:rPr lang="en-GB" sz="1800" b="1" dirty="0">
                <a:solidFill>
                  <a:srgbClr val="92D050"/>
                </a:solidFill>
              </a:rPr>
              <a:t>4,9,</a:t>
            </a:r>
            <a:r>
              <a:rPr lang="en-GB" sz="1800" b="1" dirty="0">
                <a:solidFill>
                  <a:srgbClr val="0070C0"/>
                </a:solidFill>
              </a:rPr>
              <a:t> </a:t>
            </a:r>
            <a:r>
              <a:rPr lang="en-GB" sz="1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17</a:t>
            </a:r>
            <a:r>
              <a:rPr lang="en-GB" sz="1800" b="1" dirty="0">
                <a:solidFill>
                  <a:srgbClr val="0070C0"/>
                </a:solidFill>
              </a:rPr>
              <a:t>,</a:t>
            </a:r>
            <a:r>
              <a:rPr lang="en-GB" sz="1800" b="1" dirty="0">
                <a:solidFill>
                  <a:srgbClr val="FF0066"/>
                </a:solidFill>
              </a:rPr>
              <a:t>18</a:t>
            </a:r>
            <a:r>
              <a:rPr lang="en-GB" sz="1800" b="1" dirty="0">
                <a:solidFill>
                  <a:srgbClr val="0070C0"/>
                </a:solidFill>
              </a:rPr>
              <a:t>,</a:t>
            </a:r>
            <a:r>
              <a:rPr lang="en-GB" sz="1800" b="1" dirty="0">
                <a:solidFill>
                  <a:srgbClr val="FF0066"/>
                </a:solidFill>
              </a:rPr>
              <a:t>20</a:t>
            </a:r>
            <a:r>
              <a:rPr lang="en-GB" sz="1800" b="1" dirty="0">
                <a:solidFill>
                  <a:srgbClr val="0070C0"/>
                </a:solidFill>
              </a:rPr>
              <a:t>,</a:t>
            </a:r>
            <a:r>
              <a:rPr lang="en-GB" sz="1800" b="1" dirty="0">
                <a:solidFill>
                  <a:srgbClr val="FF0066"/>
                </a:solidFill>
              </a:rPr>
              <a:t>27</a:t>
            </a:r>
            <a:r>
              <a:rPr lang="en-GB" sz="1800" b="1" dirty="0">
                <a:solidFill>
                  <a:srgbClr val="0070C0"/>
                </a:solidFill>
              </a:rPr>
              <a:t>,</a:t>
            </a:r>
            <a:r>
              <a:rPr lang="en-GB" sz="1800" b="1" dirty="0">
                <a:solidFill>
                  <a:srgbClr val="FF0066"/>
                </a:solidFill>
              </a:rPr>
              <a:t>28</a:t>
            </a:r>
            <a:r>
              <a:rPr lang="en-GB" sz="1800" b="1" dirty="0">
                <a:solidFill>
                  <a:srgbClr val="0070C0"/>
                </a:solidFill>
              </a:rPr>
              <a:t>,</a:t>
            </a:r>
            <a:r>
              <a:rPr lang="en-GB" sz="1800" b="1" dirty="0">
                <a:solidFill>
                  <a:srgbClr val="FF0066"/>
                </a:solidFill>
              </a:rPr>
              <a:t>36</a:t>
            </a:r>
            <a:endParaRPr lang="en-GB" b="1" dirty="0">
              <a:solidFill>
                <a:srgbClr val="FF00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873" y="2219173"/>
            <a:ext cx="187220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800" dirty="0"/>
              <a:t>505 ÷ 1 = 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43" y="3838525"/>
            <a:ext cx="2144668" cy="96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595" y="1616756"/>
            <a:ext cx="2287761" cy="94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813" y="2768505"/>
            <a:ext cx="1800200" cy="112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739" y="3920556"/>
            <a:ext cx="1970959" cy="107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09" y="5256388"/>
            <a:ext cx="331485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897" y="1616756"/>
            <a:ext cx="1276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01" y="2247421"/>
            <a:ext cx="1143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716" y="2787360"/>
            <a:ext cx="1276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130" y="3416048"/>
            <a:ext cx="15716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716" y="3935743"/>
            <a:ext cx="15716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897" y="4542643"/>
            <a:ext cx="1562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716" y="5223174"/>
            <a:ext cx="1714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790" y="5929503"/>
            <a:ext cx="1028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133305" y="1124743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2016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4" y="2952615"/>
            <a:ext cx="1706568" cy="75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28" y="5123668"/>
            <a:ext cx="2377899" cy="85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856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550" y="260648"/>
            <a:ext cx="6131024" cy="720080"/>
          </a:xfrm>
        </p:spPr>
        <p:txBody>
          <a:bodyPr/>
          <a:lstStyle/>
          <a:p>
            <a:r>
              <a:rPr lang="en-GB" sz="2800" b="1" dirty="0">
                <a:solidFill>
                  <a:srgbClr val="0070C0"/>
                </a:solidFill>
              </a:rPr>
              <a:t>2017 KS2 Paper 2: Reasoning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9" y="1052736"/>
            <a:ext cx="4516014" cy="410445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98159"/>
            <a:ext cx="4471036" cy="391619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922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131024" cy="706090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2: Reasoning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6768480" cy="188926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40968"/>
            <a:ext cx="6406480" cy="349373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676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131024" cy="63408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2: Reasoning 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164" y="3789040"/>
            <a:ext cx="5561434" cy="280106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6620272" cy="278278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043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2: Reasoning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62125"/>
            <a:ext cx="7772400" cy="33337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617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131024" cy="562074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2: Reasoning 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5306740" cy="280416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5852"/>
            <a:ext cx="4966320" cy="251967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720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2: Reasoning 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595438"/>
            <a:ext cx="7810500" cy="36671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714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0070C0"/>
                </a:solidFill>
              </a:rPr>
              <a:t>Analysis of Questions in KS2 SATs</a:t>
            </a:r>
            <a:br>
              <a:rPr lang="en-GB" sz="2800" b="1" dirty="0">
                <a:solidFill>
                  <a:srgbClr val="0070C0"/>
                </a:solidFill>
              </a:rPr>
            </a:br>
            <a:r>
              <a:rPr lang="en-GB" sz="2800" b="1" dirty="0">
                <a:solidFill>
                  <a:srgbClr val="0070C0"/>
                </a:solidFill>
              </a:rPr>
              <a:t>2017 (2016)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76926"/>
              </p:ext>
            </p:extLst>
          </p:nvPr>
        </p:nvGraphicFramePr>
        <p:xfrm>
          <a:off x="323528" y="1988840"/>
          <a:ext cx="8568952" cy="2992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3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0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Arithmetic Paper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36 (36) Qs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Reasoning Paper 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23 (20) Qs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Reasoning Paper 3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24(21)Qs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1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Y3= 3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(8)</a:t>
                      </a:r>
                      <a:endParaRPr lang="en-GB" sz="20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Y4= 10 </a:t>
                      </a:r>
                      <a:r>
                        <a:rPr lang="en-GB" sz="2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(5)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Y5= 7 </a:t>
                      </a:r>
                      <a:r>
                        <a:rPr lang="en-GB" sz="2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(11)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Y6= 16 </a:t>
                      </a:r>
                      <a:r>
                        <a:rPr lang="en-GB" sz="2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(12)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(from Q14</a:t>
                      </a:r>
                      <a:r>
                        <a:rPr lang="en-GB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(19)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Y3= 0 </a:t>
                      </a:r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(5) 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answers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Y4= 6  </a:t>
                      </a:r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(2) 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answers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Y5= 7 </a:t>
                      </a:r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(6) 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answers*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Y6= 8 </a:t>
                      </a:r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(13) 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answers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(from Q11 </a:t>
                      </a:r>
                      <a:r>
                        <a:rPr lang="en-GB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(7)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Y3= 2 </a:t>
                      </a:r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(1) 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answer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Y4= 4 </a:t>
                      </a:r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(5) 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answers*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Y5= 5 </a:t>
                      </a:r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(7) 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answers*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Y6= 9 </a:t>
                      </a:r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(13) 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answers*</a:t>
                      </a:r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(from Q 4</a:t>
                      </a:r>
                      <a:r>
                        <a:rPr lang="en-GB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(2)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5373216"/>
            <a:ext cx="338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/>
              <a:t>Denotes a ‘part answer’ also</a:t>
            </a:r>
          </a:p>
        </p:txBody>
      </p:sp>
    </p:spTree>
    <p:extLst>
      <p:ext uri="{BB962C8B-B14F-4D97-AF65-F5344CB8AC3E}">
        <p14:creationId xmlns:p14="http://schemas.microsoft.com/office/powerpoint/2010/main" val="4174870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2: Reasoning 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810796" cy="495358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027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2: Reasoning 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0905"/>
            <a:ext cx="6809383" cy="512560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483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2: Reasoning 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704856" cy="502853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421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2: Reasoning 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07" y="1412776"/>
            <a:ext cx="7924800" cy="49815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791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2: Reasoning 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5184576" cy="533595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784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2: Reasoning 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38338"/>
            <a:ext cx="7924800" cy="29813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615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2: Reasoning 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32610"/>
            <a:ext cx="6747470" cy="491102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666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131024" cy="490066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2: Reasoning 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8223"/>
            <a:ext cx="6867102" cy="568916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679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2: Reasoning </a:t>
            </a:r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824" y="1340768"/>
            <a:ext cx="5219700" cy="49911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334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2: Reasoning 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75721"/>
            <a:ext cx="6723087" cy="491554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53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131024" cy="778098"/>
          </a:xfrm>
        </p:spPr>
        <p:txBody>
          <a:bodyPr/>
          <a:lstStyle/>
          <a:p>
            <a:pPr algn="l"/>
            <a:r>
              <a:rPr lang="en-GB" sz="2400" b="1" dirty="0">
                <a:solidFill>
                  <a:srgbClr val="0070C0"/>
                </a:solidFill>
              </a:rPr>
              <a:t>End of KS1: SATs Arithmetic Paper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3" y="2077861"/>
            <a:ext cx="2464023" cy="65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953" y="2077861"/>
            <a:ext cx="2564184" cy="67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90" y="2077861"/>
            <a:ext cx="22821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63" y="3062188"/>
            <a:ext cx="2741390" cy="69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09" y="3012367"/>
            <a:ext cx="3172081" cy="74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3405" y="1062028"/>
            <a:ext cx="4643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Q: 1,2,3,4,5, 6, 7, 8,9,10,11,13, 15,16,19,23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384" y="4005064"/>
            <a:ext cx="2680047" cy="63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003" y="3966855"/>
            <a:ext cx="2592288" cy="62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05" y="4919010"/>
            <a:ext cx="2952328" cy="61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424" y="4932589"/>
            <a:ext cx="2987362" cy="58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90" y="3006351"/>
            <a:ext cx="2749630" cy="66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91" y="4005064"/>
            <a:ext cx="2177405" cy="60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734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2: Reasoning </a:t>
            </a:r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268760"/>
            <a:ext cx="7896225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007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2: Reasoning 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6176169" cy="502905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673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2: Reasoning 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212" y="1124744"/>
            <a:ext cx="4896544" cy="5406601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960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3: Reasoning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753350" cy="16192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84984"/>
            <a:ext cx="7924800" cy="284797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62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3: Reasoning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73672"/>
            <a:ext cx="6583834" cy="483187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4385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3: Reasoning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76596"/>
            <a:ext cx="4679032" cy="4598754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515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3: Reasoning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6432823" cy="2277801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32"/>
            <a:ext cx="4375969" cy="301958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33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3: Reasoning 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81669"/>
            <a:ext cx="6713562" cy="513341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087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274638"/>
            <a:ext cx="6131024" cy="63408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3: Reasoning 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000125"/>
            <a:ext cx="7829550" cy="48577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533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3: Reasoning 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60840"/>
            <a:ext cx="4522316" cy="457801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19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b="1" dirty="0">
                <a:solidFill>
                  <a:srgbClr val="0070C0"/>
                </a:solidFill>
              </a:rPr>
              <a:t>End of KS1: SATs Arithmetic Paper 2016</a:t>
            </a:r>
            <a:br>
              <a:rPr lang="en-GB" sz="2400" b="1" dirty="0">
                <a:solidFill>
                  <a:srgbClr val="0070C0"/>
                </a:solidFill>
              </a:rPr>
            </a:br>
            <a:r>
              <a:rPr lang="en-GB" sz="2400" b="1" dirty="0">
                <a:solidFill>
                  <a:srgbClr val="0070C0"/>
                </a:solidFill>
              </a:rPr>
              <a:t>Q12, 13, 14,15,16,17,18,19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62038"/>
            <a:ext cx="30003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919" y="3548327"/>
            <a:ext cx="2771800" cy="66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2262037"/>
            <a:ext cx="29146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19820"/>
            <a:ext cx="2642353" cy="70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82087"/>
            <a:ext cx="3079612" cy="75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29000"/>
            <a:ext cx="29432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25144"/>
            <a:ext cx="32480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578" y="4437112"/>
            <a:ext cx="37433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895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3: Reasoning 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791450" cy="220027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17" y="3519082"/>
            <a:ext cx="7348736" cy="279993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3044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3: Reasoning 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63" y="1772816"/>
            <a:ext cx="8010525" cy="3048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12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3: Reasoning 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7934325" cy="23336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5207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3: Reasoning 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3920203" cy="4705201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8660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3: Reasoning 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5791746" cy="505986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3312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3: Reasoning 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476014"/>
            <a:ext cx="4381475" cy="475333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3719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3: Reasoning 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305671" cy="497735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4978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3: Reasoning 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171700"/>
            <a:ext cx="7848600" cy="2514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0642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3: Reasoning 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014" y="1196751"/>
            <a:ext cx="5981361" cy="536183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3337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3: Reasoning 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647" y="1340767"/>
            <a:ext cx="4381628" cy="508225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14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>
                <a:solidFill>
                  <a:srgbClr val="0070C0"/>
                </a:solidFill>
              </a:rPr>
              <a:t>End of KS1: SATs Arithmetic Paper 2016</a:t>
            </a:r>
            <a:br>
              <a:rPr lang="en-GB" sz="2400" b="1" dirty="0">
                <a:solidFill>
                  <a:srgbClr val="0070C0"/>
                </a:solidFill>
              </a:rPr>
            </a:br>
            <a:r>
              <a:rPr lang="en-GB" sz="2400" b="1" dirty="0">
                <a:solidFill>
                  <a:srgbClr val="0070C0"/>
                </a:solidFill>
              </a:rPr>
              <a:t>Q 20,21,22,23,24,25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33718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49379"/>
            <a:ext cx="3105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34194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021" y="3212976"/>
            <a:ext cx="35433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41168"/>
            <a:ext cx="32956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41168"/>
            <a:ext cx="34671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277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3: Reasoning </a:t>
            </a:r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033588"/>
            <a:ext cx="7848600" cy="27908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1524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3: Reasoning </a:t>
            </a:r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10281"/>
            <a:ext cx="5601992" cy="534396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1253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3: Reasoning </a:t>
            </a:r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412776"/>
            <a:ext cx="7648575" cy="49339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3068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KS2 Paper 3: Reasoning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6405910" cy="518793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6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0070C0"/>
                </a:solidFill>
              </a:rPr>
              <a:t>Key stage 1 Arithmetic Paper 2017</a:t>
            </a:r>
            <a:br>
              <a:rPr lang="en-GB" sz="2800" b="1" dirty="0">
                <a:solidFill>
                  <a:srgbClr val="0070C0"/>
                </a:solidFill>
              </a:rPr>
            </a:br>
            <a:r>
              <a:rPr lang="en-GB" sz="2800" b="1" dirty="0">
                <a:solidFill>
                  <a:srgbClr val="0070C0"/>
                </a:solidFill>
              </a:rPr>
              <a:t>Q1-20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2" y="1471515"/>
            <a:ext cx="1702693" cy="51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7" y="2132856"/>
            <a:ext cx="20669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0" y="2747010"/>
            <a:ext cx="1924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07" y="3356610"/>
            <a:ext cx="2047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7" y="3890010"/>
            <a:ext cx="2143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07" y="4653136"/>
            <a:ext cx="26384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2" y="5373216"/>
            <a:ext cx="2000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721" y="1471515"/>
            <a:ext cx="22002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96" y="2062065"/>
            <a:ext cx="20955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96" y="2639280"/>
            <a:ext cx="2276475" cy="904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308" y="3709035"/>
            <a:ext cx="22288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033" y="4372148"/>
            <a:ext cx="2057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66" y="5002703"/>
            <a:ext cx="2171700" cy="79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09602"/>
            <a:ext cx="22002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467" y="2192655"/>
            <a:ext cx="19716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244" y="2743200"/>
            <a:ext cx="2009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742" y="3375660"/>
            <a:ext cx="24574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244" y="4042410"/>
            <a:ext cx="2181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530" y="4593128"/>
            <a:ext cx="2295525" cy="81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92" y="5625628"/>
            <a:ext cx="2362200" cy="828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149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>
                <a:solidFill>
                  <a:srgbClr val="0070C0"/>
                </a:solidFill>
              </a:rPr>
              <a:t>Key stage 1 Arithmetic Paper 2017</a:t>
            </a:r>
            <a:br>
              <a:rPr lang="en-GB" sz="2400" b="1" dirty="0">
                <a:solidFill>
                  <a:srgbClr val="0070C0"/>
                </a:solidFill>
              </a:rPr>
            </a:br>
            <a:r>
              <a:rPr lang="en-GB" sz="2400" b="1" dirty="0">
                <a:solidFill>
                  <a:srgbClr val="0070C0"/>
                </a:solidFill>
              </a:rPr>
              <a:t>Q21-25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295525" cy="828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0" y="2840355"/>
            <a:ext cx="22764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15" y="3573016"/>
            <a:ext cx="2266950" cy="933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9160"/>
            <a:ext cx="2324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0808"/>
            <a:ext cx="226695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227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KS2 Arithmetic paper 2016: 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sz="2000" b="1" dirty="0">
                <a:solidFill>
                  <a:srgbClr val="0070C0"/>
                </a:solidFill>
              </a:rPr>
              <a:t>Q:1, 2,3,4,5,6,7,8,9,10,11,12,13,14,15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30" y="1916831"/>
            <a:ext cx="1466850" cy="390525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0" y="2420888"/>
            <a:ext cx="1266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54" y="3140968"/>
            <a:ext cx="1133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0" y="3789040"/>
            <a:ext cx="1400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93" y="4581128"/>
            <a:ext cx="27622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30" y="5445224"/>
            <a:ext cx="1276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45394"/>
            <a:ext cx="21431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936" y="2429318"/>
            <a:ext cx="26193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842" y="3244334"/>
            <a:ext cx="1143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468" y="3829621"/>
            <a:ext cx="12954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65" y="4376340"/>
            <a:ext cx="1200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093" y="5018923"/>
            <a:ext cx="14192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45394"/>
            <a:ext cx="18192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779" y="2626618"/>
            <a:ext cx="20764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547" y="3415152"/>
            <a:ext cx="1276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11610" y="4453610"/>
            <a:ext cx="3092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More questions than minutes…</a:t>
            </a:r>
          </a:p>
        </p:txBody>
      </p:sp>
    </p:spTree>
    <p:extLst>
      <p:ext uri="{BB962C8B-B14F-4D97-AF65-F5344CB8AC3E}">
        <p14:creationId xmlns:p14="http://schemas.microsoft.com/office/powerpoint/2010/main" val="2014953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421362" cy="1143000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KS2 Arithmetic Paper 2016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sz="1800" b="1" dirty="0">
                <a:solidFill>
                  <a:srgbClr val="0070C0"/>
                </a:solidFill>
              </a:rPr>
              <a:t>Q:16, 17,18,19,20,21,22,23,24,25,26,27,28,29,31,32,33,34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01" y="1726010"/>
            <a:ext cx="20097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01" y="2273074"/>
            <a:ext cx="19621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8" y="2929859"/>
            <a:ext cx="23717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01" y="3525610"/>
            <a:ext cx="1247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95" y="4174232"/>
            <a:ext cx="15716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57" y="4754624"/>
            <a:ext cx="1485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57" y="5392266"/>
            <a:ext cx="15716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342" y="1630760"/>
            <a:ext cx="13525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10" y="2717219"/>
            <a:ext cx="11239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342" y="3471664"/>
            <a:ext cx="19431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30" y="4124127"/>
            <a:ext cx="1247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97" y="4706999"/>
            <a:ext cx="1276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10" y="5392266"/>
            <a:ext cx="1562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043" y="1734853"/>
            <a:ext cx="15144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043" y="2506436"/>
            <a:ext cx="18478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04" y="3525610"/>
            <a:ext cx="13811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1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718" y="4290814"/>
            <a:ext cx="1714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04" y="5111278"/>
            <a:ext cx="1028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2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67" y="1749140"/>
            <a:ext cx="14001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67" y="2417181"/>
            <a:ext cx="12001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2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650" y="3263672"/>
            <a:ext cx="1733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40182" y="5852204"/>
            <a:ext cx="2800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More questions than minutes…</a:t>
            </a:r>
          </a:p>
        </p:txBody>
      </p:sp>
    </p:spTree>
    <p:extLst>
      <p:ext uri="{BB962C8B-B14F-4D97-AF65-F5344CB8AC3E}">
        <p14:creationId xmlns:p14="http://schemas.microsoft.com/office/powerpoint/2010/main" val="2233295455"/>
      </p:ext>
    </p:extLst>
  </p:cSld>
  <p:clrMapOvr>
    <a:masterClrMapping/>
  </p:clrMapOvr>
</p:sld>
</file>

<file path=ppt/theme/theme1.xml><?xml version="1.0" encoding="utf-8"?>
<a:theme xmlns:a="http://schemas.openxmlformats.org/drawingml/2006/main" name="HI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727</Words>
  <Application>Microsoft Office PowerPoint</Application>
  <PresentationFormat>On-screen Show (4:3)</PresentationFormat>
  <Paragraphs>158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Times New Roman</vt:lpstr>
      <vt:lpstr>HIAS</vt:lpstr>
      <vt:lpstr>Analysis of Questions KS2 SATs  2016</vt:lpstr>
      <vt:lpstr>Analysis of Questions in KS2 SATs 2017 (2016)</vt:lpstr>
      <vt:lpstr>End of KS1: SATs Arithmetic Paper 2016</vt:lpstr>
      <vt:lpstr>End of KS1: SATs Arithmetic Paper 2016 Q12, 13, 14,15,16,17,18,19</vt:lpstr>
      <vt:lpstr>End of KS1: SATs Arithmetic Paper 2016 Q 20,21,22,23,24,25 </vt:lpstr>
      <vt:lpstr>Key stage 1 Arithmetic Paper 2017 Q1-20</vt:lpstr>
      <vt:lpstr>Key stage 1 Arithmetic Paper 2017 Q21-25</vt:lpstr>
      <vt:lpstr>KS2 Arithmetic paper 2016:  Q:1, 2,3,4,5,6,7,8,9,10,11,12,13,14,15</vt:lpstr>
      <vt:lpstr>KS2 Arithmetic Paper 2016 Q:16, 17,18,19,20,21,22,23,24,25,26,27,28,29,31,32,33,34</vt:lpstr>
      <vt:lpstr>KS2 Arithmetic Paper 2017 Q1,2,3,4,5,6,7,8,9,10,11,12,13,14,15,16,17,18</vt:lpstr>
      <vt:lpstr>KS2 Arithmetic Paper 2017 Q19,20,21,22,23,24,25,26,27,28,29,30,31,32,33,34,35,36</vt:lpstr>
      <vt:lpstr>KS2 Arithmetic Paper 2017 Q:3,12,15, 23, 26,27 28,30,32, 35</vt:lpstr>
      <vt:lpstr>KS2 Arithmetic Paper 2017 Q: 4,9, 17,18,20,27,28,36</vt:lpstr>
      <vt:lpstr>2017 KS2 Paper 2: Reasoning </vt:lpstr>
      <vt:lpstr>2017 KS2 Paper 2: Reasoning </vt:lpstr>
      <vt:lpstr>2017 KS2 Paper 2: Reasoning </vt:lpstr>
      <vt:lpstr>2017 KS2 Paper 2: Reasoning </vt:lpstr>
      <vt:lpstr>2017 KS2 Paper 2: Reasoning </vt:lpstr>
      <vt:lpstr>2017 KS2 Paper 2: Reasoning </vt:lpstr>
      <vt:lpstr>2017 KS2 Paper 2: Reasoning </vt:lpstr>
      <vt:lpstr>2017 KS2 Paper 2: Reasoning </vt:lpstr>
      <vt:lpstr>2017 KS2 Paper 2: Reasoning </vt:lpstr>
      <vt:lpstr>2017 KS2 Paper 2: Reasoning </vt:lpstr>
      <vt:lpstr>2017 KS2 Paper 2: Reasoning </vt:lpstr>
      <vt:lpstr>2017 KS2 Paper 2: Reasoning </vt:lpstr>
      <vt:lpstr>2017 KS2 Paper 2: Reasoning </vt:lpstr>
      <vt:lpstr>2017 KS2 Paper 2: Reasoning </vt:lpstr>
      <vt:lpstr>2017 KS2 Paper 2: Reasoning </vt:lpstr>
      <vt:lpstr>2017 KS2 Paper 2: Reasoning </vt:lpstr>
      <vt:lpstr>2017 KS2 Paper 2: Reasoning </vt:lpstr>
      <vt:lpstr>2017 KS2 Paper 2: Reasoning </vt:lpstr>
      <vt:lpstr>2017 KS2 Paper 2: Reasoning </vt:lpstr>
      <vt:lpstr>2017 KS2 Paper 3: Reasoning </vt:lpstr>
      <vt:lpstr>2017 KS2 Paper 3: Reasoning </vt:lpstr>
      <vt:lpstr>2017 KS2 Paper 3: Reasoning </vt:lpstr>
      <vt:lpstr>2017 KS2 Paper 3: Reasoning </vt:lpstr>
      <vt:lpstr>2017 KS2 Paper 3: Reasoning </vt:lpstr>
      <vt:lpstr>2017 KS2 Paper 3: Reasoning </vt:lpstr>
      <vt:lpstr>2017 KS2 Paper 3: Reasoning </vt:lpstr>
      <vt:lpstr>2017 KS2 Paper 3: Reasoning </vt:lpstr>
      <vt:lpstr>2017 KS2 Paper 3: Reasoning </vt:lpstr>
      <vt:lpstr>2017 KS2 Paper 3: Reasoning </vt:lpstr>
      <vt:lpstr>2017 KS2 Paper 3: Reasoning </vt:lpstr>
      <vt:lpstr>2017 KS2 Paper 3: Reasoning </vt:lpstr>
      <vt:lpstr>2017 KS2 Paper 3: Reasoning </vt:lpstr>
      <vt:lpstr>2017 KS2 Paper 3: Reasoning </vt:lpstr>
      <vt:lpstr>2017 KS2 Paper 3: Reasoning </vt:lpstr>
      <vt:lpstr>2017 KS2 Paper 3: Reasoning </vt:lpstr>
      <vt:lpstr>2017 KS2 Paper 3: Reasoning </vt:lpstr>
      <vt:lpstr>2017 KS2 Paper 3: Reasoning </vt:lpstr>
      <vt:lpstr>2017 KS2 Paper 3: Reasoning </vt:lpstr>
      <vt:lpstr>2017 KS2 Paper 3: Reasoning </vt:lpstr>
      <vt:lpstr>2017 KS2 Paper 3: Reasoning </vt:lpstr>
    </vt:vector>
  </TitlesOfParts>
  <Company>Hampshire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Questions in KS2 SATs 2017 (2016)</dc:title>
  <dc:creator>HUser</dc:creator>
  <cp:lastModifiedBy>Ridout, Lynne</cp:lastModifiedBy>
  <cp:revision>57</cp:revision>
  <dcterms:created xsi:type="dcterms:W3CDTF">2017-06-01T15:28:00Z</dcterms:created>
  <dcterms:modified xsi:type="dcterms:W3CDTF">2019-07-11T09:01:15Z</dcterms:modified>
</cp:coreProperties>
</file>