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2" r:id="rId2"/>
    <p:sldId id="2647" r:id="rId3"/>
    <p:sldId id="2646" r:id="rId4"/>
    <p:sldId id="262" r:id="rId5"/>
    <p:sldId id="2636" r:id="rId6"/>
    <p:sldId id="2637" r:id="rId7"/>
    <p:sldId id="2645" r:id="rId8"/>
    <p:sldId id="2638" r:id="rId9"/>
    <p:sldId id="2641" r:id="rId10"/>
    <p:sldId id="2642" r:id="rId11"/>
    <p:sldId id="263" r:id="rId12"/>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76E374-236E-487D-B698-094075FB42EB}" v="689" dt="2021-01-25T17:04:36.305"/>
    <p1510:client id="{8F3B6529-C469-48EA-B09B-E85BAC74A050}" v="5" dt="2021-01-26T06:11:19.2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autoAdjust="0"/>
  </p:normalViewPr>
  <p:slideViewPr>
    <p:cSldViewPr snapToGrid="0">
      <p:cViewPr varScale="1">
        <p:scale>
          <a:sx n="79" d="100"/>
          <a:sy n="79" d="100"/>
        </p:scale>
        <p:origin x="36" y="64"/>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t, Jacqui" userId="e081c27f-f45d-4bac-b4a7-d1871eea1aad" providerId="ADAL" clId="{8F3B6529-C469-48EA-B09B-E85BAC74A050}"/>
    <pc:docChg chg="custSel modSld">
      <pc:chgData name="Clifft, Jacqui" userId="e081c27f-f45d-4bac-b4a7-d1871eea1aad" providerId="ADAL" clId="{8F3B6529-C469-48EA-B09B-E85BAC74A050}" dt="2021-01-26T06:12:51.154" v="43" actId="14100"/>
      <pc:docMkLst>
        <pc:docMk/>
      </pc:docMkLst>
      <pc:sldChg chg="modSp mod">
        <pc:chgData name="Clifft, Jacqui" userId="e081c27f-f45d-4bac-b4a7-d1871eea1aad" providerId="ADAL" clId="{8F3B6529-C469-48EA-B09B-E85BAC74A050}" dt="2021-01-26T06:09:04.202" v="6" actId="20577"/>
        <pc:sldMkLst>
          <pc:docMk/>
          <pc:sldMk cId="4061990253" sldId="262"/>
        </pc:sldMkLst>
        <pc:spChg chg="mod">
          <ac:chgData name="Clifft, Jacqui" userId="e081c27f-f45d-4bac-b4a7-d1871eea1aad" providerId="ADAL" clId="{8F3B6529-C469-48EA-B09B-E85BAC74A050}" dt="2021-01-26T06:08:59.837" v="5" actId="404"/>
          <ac:spMkLst>
            <pc:docMk/>
            <pc:sldMk cId="4061990253" sldId="262"/>
            <ac:spMk id="2" creationId="{7E4AB234-D801-4FC2-BB72-FAB9C8B21463}"/>
          </ac:spMkLst>
        </pc:spChg>
        <pc:spChg chg="mod">
          <ac:chgData name="Clifft, Jacqui" userId="e081c27f-f45d-4bac-b4a7-d1871eea1aad" providerId="ADAL" clId="{8F3B6529-C469-48EA-B09B-E85BAC74A050}" dt="2021-01-26T06:09:04.202" v="6" actId="20577"/>
          <ac:spMkLst>
            <pc:docMk/>
            <pc:sldMk cId="4061990253" sldId="262"/>
            <ac:spMk id="5" creationId="{F34E6F11-56D1-46EC-A93A-BB940636CDA3}"/>
          </ac:spMkLst>
        </pc:spChg>
      </pc:sldChg>
      <pc:sldChg chg="modSp mod">
        <pc:chgData name="Clifft, Jacqui" userId="e081c27f-f45d-4bac-b4a7-d1871eea1aad" providerId="ADAL" clId="{8F3B6529-C469-48EA-B09B-E85BAC74A050}" dt="2021-01-26T06:09:13.111" v="8" actId="20577"/>
        <pc:sldMkLst>
          <pc:docMk/>
          <pc:sldMk cId="2524474153" sldId="2636"/>
        </pc:sldMkLst>
        <pc:spChg chg="mod">
          <ac:chgData name="Clifft, Jacqui" userId="e081c27f-f45d-4bac-b4a7-d1871eea1aad" providerId="ADAL" clId="{8F3B6529-C469-48EA-B09B-E85BAC74A050}" dt="2021-01-26T06:09:13.111" v="8" actId="20577"/>
          <ac:spMkLst>
            <pc:docMk/>
            <pc:sldMk cId="2524474153" sldId="2636"/>
            <ac:spMk id="9" creationId="{60D6C13B-7787-4DDD-AC81-E149FC820275}"/>
          </ac:spMkLst>
        </pc:spChg>
      </pc:sldChg>
      <pc:sldChg chg="modSp mod modAnim">
        <pc:chgData name="Clifft, Jacqui" userId="e081c27f-f45d-4bac-b4a7-d1871eea1aad" providerId="ADAL" clId="{8F3B6529-C469-48EA-B09B-E85BAC74A050}" dt="2021-01-26T06:09:53.935" v="17" actId="14100"/>
        <pc:sldMkLst>
          <pc:docMk/>
          <pc:sldMk cId="2483527723" sldId="2637"/>
        </pc:sldMkLst>
        <pc:spChg chg="mod">
          <ac:chgData name="Clifft, Jacqui" userId="e081c27f-f45d-4bac-b4a7-d1871eea1aad" providerId="ADAL" clId="{8F3B6529-C469-48EA-B09B-E85BAC74A050}" dt="2021-01-26T06:09:40.600" v="12" actId="20577"/>
          <ac:spMkLst>
            <pc:docMk/>
            <pc:sldMk cId="2483527723" sldId="2637"/>
            <ac:spMk id="3" creationId="{C108D53A-CBF5-4B0E-8282-15120F8F0D36}"/>
          </ac:spMkLst>
        </pc:spChg>
        <pc:spChg chg="mod">
          <ac:chgData name="Clifft, Jacqui" userId="e081c27f-f45d-4bac-b4a7-d1871eea1aad" providerId="ADAL" clId="{8F3B6529-C469-48EA-B09B-E85BAC74A050}" dt="2021-01-26T06:09:53.935" v="17" actId="14100"/>
          <ac:spMkLst>
            <pc:docMk/>
            <pc:sldMk cId="2483527723" sldId="2637"/>
            <ac:spMk id="8" creationId="{D3C01A32-8C05-44CC-85C4-82274E8B6609}"/>
          </ac:spMkLst>
        </pc:spChg>
      </pc:sldChg>
      <pc:sldChg chg="modSp mod">
        <pc:chgData name="Clifft, Jacqui" userId="e081c27f-f45d-4bac-b4a7-d1871eea1aad" providerId="ADAL" clId="{8F3B6529-C469-48EA-B09B-E85BAC74A050}" dt="2021-01-26T06:12:08.419" v="34" actId="1076"/>
        <pc:sldMkLst>
          <pc:docMk/>
          <pc:sldMk cId="3415331786" sldId="2638"/>
        </pc:sldMkLst>
        <pc:spChg chg="mod">
          <ac:chgData name="Clifft, Jacqui" userId="e081c27f-f45d-4bac-b4a7-d1871eea1aad" providerId="ADAL" clId="{8F3B6529-C469-48EA-B09B-E85BAC74A050}" dt="2021-01-26T06:11:19.263" v="23" actId="1076"/>
          <ac:spMkLst>
            <pc:docMk/>
            <pc:sldMk cId="3415331786" sldId="2638"/>
            <ac:spMk id="2" creationId="{7E4AB234-D801-4FC2-BB72-FAB9C8B21463}"/>
          </ac:spMkLst>
        </pc:spChg>
        <pc:spChg chg="mod">
          <ac:chgData name="Clifft, Jacqui" userId="e081c27f-f45d-4bac-b4a7-d1871eea1aad" providerId="ADAL" clId="{8F3B6529-C469-48EA-B09B-E85BAC74A050}" dt="2021-01-26T06:12:08.419" v="34" actId="1076"/>
          <ac:spMkLst>
            <pc:docMk/>
            <pc:sldMk cId="3415331786" sldId="2638"/>
            <ac:spMk id="3" creationId="{C108D53A-CBF5-4B0E-8282-15120F8F0D36}"/>
          </ac:spMkLst>
        </pc:spChg>
        <pc:spChg chg="mod">
          <ac:chgData name="Clifft, Jacqui" userId="e081c27f-f45d-4bac-b4a7-d1871eea1aad" providerId="ADAL" clId="{8F3B6529-C469-48EA-B09B-E85BAC74A050}" dt="2021-01-26T06:12:01.733" v="33" actId="14100"/>
          <ac:spMkLst>
            <pc:docMk/>
            <pc:sldMk cId="3415331786" sldId="2638"/>
            <ac:spMk id="6" creationId="{A8B087A3-FF02-438A-920D-EA79A51B7DD7}"/>
          </ac:spMkLst>
        </pc:spChg>
      </pc:sldChg>
      <pc:sldChg chg="modSp mod">
        <pc:chgData name="Clifft, Jacqui" userId="e081c27f-f45d-4bac-b4a7-d1871eea1aad" providerId="ADAL" clId="{8F3B6529-C469-48EA-B09B-E85BAC74A050}" dt="2021-01-26T06:12:34.890" v="41" actId="14100"/>
        <pc:sldMkLst>
          <pc:docMk/>
          <pc:sldMk cId="2384819719" sldId="2641"/>
        </pc:sldMkLst>
        <pc:spChg chg="mod">
          <ac:chgData name="Clifft, Jacqui" userId="e081c27f-f45d-4bac-b4a7-d1871eea1aad" providerId="ADAL" clId="{8F3B6529-C469-48EA-B09B-E85BAC74A050}" dt="2021-01-26T06:12:19.330" v="37" actId="20577"/>
          <ac:spMkLst>
            <pc:docMk/>
            <pc:sldMk cId="2384819719" sldId="2641"/>
            <ac:spMk id="7" creationId="{82B95C2A-ABE7-40E7-8C98-4D1427C073AA}"/>
          </ac:spMkLst>
        </pc:spChg>
        <pc:spChg chg="mod">
          <ac:chgData name="Clifft, Jacqui" userId="e081c27f-f45d-4bac-b4a7-d1871eea1aad" providerId="ADAL" clId="{8F3B6529-C469-48EA-B09B-E85BAC74A050}" dt="2021-01-26T06:12:34.890" v="41" actId="14100"/>
          <ac:spMkLst>
            <pc:docMk/>
            <pc:sldMk cId="2384819719" sldId="2641"/>
            <ac:spMk id="9" creationId="{5F46023B-5C3A-45E1-8D6E-0331228BD0FD}"/>
          </ac:spMkLst>
        </pc:spChg>
      </pc:sldChg>
      <pc:sldChg chg="modSp mod">
        <pc:chgData name="Clifft, Jacqui" userId="e081c27f-f45d-4bac-b4a7-d1871eea1aad" providerId="ADAL" clId="{8F3B6529-C469-48EA-B09B-E85BAC74A050}" dt="2021-01-26T06:12:51.154" v="43" actId="14100"/>
        <pc:sldMkLst>
          <pc:docMk/>
          <pc:sldMk cId="3123064864" sldId="2642"/>
        </pc:sldMkLst>
        <pc:spChg chg="mod">
          <ac:chgData name="Clifft, Jacqui" userId="e081c27f-f45d-4bac-b4a7-d1871eea1aad" providerId="ADAL" clId="{8F3B6529-C469-48EA-B09B-E85BAC74A050}" dt="2021-01-26T06:12:51.154" v="43" actId="14100"/>
          <ac:spMkLst>
            <pc:docMk/>
            <pc:sldMk cId="3123064864" sldId="2642"/>
            <ac:spMk id="9" creationId="{B4DD1959-44A5-440D-9F3D-E6F9E0D3BDE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26/01/2021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59"/>
            <a:ext cx="7776864" cy="1470025"/>
          </a:xfrm>
        </p:spPr>
        <p:txBody>
          <a:bodyPr>
            <a:normAutofit/>
          </a:bodyPr>
          <a:lstStyle/>
          <a:p>
            <a:pPr algn="l"/>
            <a:r>
              <a:rPr lang="en-GB" sz="1600" b="1" dirty="0">
                <a:solidFill>
                  <a:schemeClr val="tx1"/>
                </a:solidFill>
                <a:effectLst/>
                <a:latin typeface="Arial" panose="020B0604020202020204" pitchFamily="34" charset="0"/>
                <a:ea typeface="Calibri" panose="020F0502020204030204" pitchFamily="34" charset="0"/>
              </a:rPr>
              <a:t>Subtraction and Addition (whole numbers)</a:t>
            </a:r>
          </a:p>
          <a:p>
            <a:pPr marL="285750" indent="-285750" algn="l">
              <a:buFont typeface="Arial" panose="020B0604020202020204" pitchFamily="34" charset="0"/>
              <a:buChar char="•"/>
            </a:pPr>
            <a:r>
              <a:rPr lang="en-GB" sz="1600" dirty="0">
                <a:solidFill>
                  <a:schemeClr val="tx1"/>
                </a:solidFill>
                <a:effectLst/>
                <a:latin typeface="Arial" panose="020B0604020202020204" pitchFamily="34" charset="0"/>
                <a:ea typeface="Calibri" panose="020F0502020204030204" pitchFamily="34" charset="0"/>
              </a:rPr>
              <a:t>Solve addition and subtraction multi-step problems in contexts, deciding which operations and methods to use and why</a:t>
            </a:r>
          </a:p>
          <a:p>
            <a:pPr marL="285750" indent="-285750" algn="l">
              <a:buFont typeface="Arial" panose="020B0604020202020204" pitchFamily="34" charset="0"/>
              <a:buChar char="•"/>
            </a:pPr>
            <a:r>
              <a:rPr lang="en-GB" sz="16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Use rounding to check answers to calculations and determine, in the context of a problem, levels of accuracy </a:t>
            </a:r>
            <a:endParaRPr lang="en-GB"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B4DD1959-44A5-440D-9F3D-E6F9E0D3BDE6}"/>
              </a:ext>
            </a:extLst>
          </p:cNvPr>
          <p:cNvSpPr txBox="1">
            <a:spLocks noChangeArrowheads="1"/>
          </p:cNvSpPr>
          <p:nvPr/>
        </p:nvSpPr>
        <p:spPr bwMode="auto">
          <a:xfrm>
            <a:off x="5915278" y="1642125"/>
            <a:ext cx="5167269" cy="38432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lnSpc>
                <a:spcPct val="107000"/>
              </a:lnSpc>
              <a:spcAft>
                <a:spcPts val="800"/>
              </a:spcAft>
              <a:buFont typeface="Arial" charset="0"/>
              <a:buNone/>
            </a:pPr>
            <a:endParaRPr lang="en-GB" sz="2000" b="1" dirty="0"/>
          </a:p>
          <a:p>
            <a:pPr marL="400050" lvl="1" indent="0">
              <a:lnSpc>
                <a:spcPct val="107000"/>
              </a:lnSpc>
              <a:spcAft>
                <a:spcPts val="800"/>
              </a:spcAft>
              <a:buFont typeface="Arial" charset="0"/>
              <a:buNone/>
            </a:pPr>
            <a:r>
              <a:rPr lang="en-GB" sz="2000" b="1" dirty="0"/>
              <a:t>Kirsty is playing a game. She has 1,334 points. Then she scores another 1,872 points.</a:t>
            </a:r>
          </a:p>
          <a:p>
            <a:pPr marL="400050" lvl="1" indent="0">
              <a:lnSpc>
                <a:spcPct val="107000"/>
              </a:lnSpc>
              <a:spcAft>
                <a:spcPts val="800"/>
              </a:spcAft>
              <a:buFont typeface="Arial" charset="0"/>
              <a:buNone/>
            </a:pPr>
            <a:r>
              <a:rPr lang="en-GB" sz="2000" b="1" dirty="0">
                <a:ea typeface="Calibri" panose="020F0502020204030204" pitchFamily="34" charset="0"/>
                <a:cs typeface="Times New Roman" panose="02020603050405020304" pitchFamily="18" charset="0"/>
              </a:rPr>
              <a:t>Kirsty’s target is 4000 points. </a:t>
            </a:r>
          </a:p>
          <a:p>
            <a:pPr marL="400050" lvl="1" indent="0">
              <a:lnSpc>
                <a:spcPct val="107000"/>
              </a:lnSpc>
              <a:spcAft>
                <a:spcPts val="800"/>
              </a:spcAft>
              <a:buFont typeface="Arial" charset="0"/>
              <a:buNone/>
            </a:pPr>
            <a:r>
              <a:rPr lang="en-GB" sz="2000" b="1" dirty="0">
                <a:ea typeface="Calibri" panose="020F0502020204030204" pitchFamily="34" charset="0"/>
                <a:cs typeface="Times New Roman" panose="02020603050405020304" pitchFamily="18" charset="0"/>
              </a:rPr>
              <a:t>How many more points does Kirsty need to reach her target?</a:t>
            </a:r>
          </a:p>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3064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07671" y="1128025"/>
            <a:ext cx="10021614" cy="580926"/>
          </a:xfrm>
        </p:spPr>
        <p:txBody>
          <a:bodyPr>
            <a:normAutofit/>
          </a:bodyPr>
          <a:lstStyle/>
          <a:p>
            <a:pPr algn="l"/>
            <a:r>
              <a:rPr lang="en-GB" sz="2000" b="1" dirty="0"/>
              <a:t>Solving </a:t>
            </a:r>
            <a:r>
              <a:rPr lang="en-GB" sz="2000" b="1" dirty="0">
                <a:solidFill>
                  <a:schemeClr val="tx1"/>
                </a:solidFill>
                <a:effectLst/>
                <a:latin typeface="Arial" panose="020B0604020202020204" pitchFamily="34" charset="0"/>
                <a:ea typeface="Calibri" panose="020F0502020204030204" pitchFamily="34" charset="0"/>
              </a:rPr>
              <a:t>addition and subtraction multi-step problems in context</a:t>
            </a:r>
            <a:endParaRPr lang="en-GB" sz="2000" b="1" dirty="0"/>
          </a:p>
        </p:txBody>
      </p:sp>
      <p:sp>
        <p:nvSpPr>
          <p:cNvPr id="5" name="Text Box 2">
            <a:extLst>
              <a:ext uri="{FF2B5EF4-FFF2-40B4-BE49-F238E27FC236}">
                <a16:creationId xmlns:a16="http://schemas.microsoft.com/office/drawing/2014/main" id="{F34E6F11-56D1-46EC-A93A-BB940636CDA3}"/>
              </a:ext>
            </a:extLst>
          </p:cNvPr>
          <p:cNvSpPr txBox="1">
            <a:spLocks noGrp="1" noChangeArrowheads="1"/>
          </p:cNvSpPr>
          <p:nvPr>
            <p:ph idx="1"/>
          </p:nvPr>
        </p:nvSpPr>
        <p:spPr bwMode="auto">
          <a:xfrm>
            <a:off x="2471358" y="1903194"/>
            <a:ext cx="6601584" cy="3937891"/>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noAutofit/>
          </a:bodyPr>
          <a:lstStyle/>
          <a:p>
            <a:pPr marL="400050" lvl="1" indent="0">
              <a:lnSpc>
                <a:spcPct val="107000"/>
              </a:lnSpc>
              <a:spcAft>
                <a:spcPts val="800"/>
              </a:spcAft>
              <a:buNone/>
            </a:pPr>
            <a:endParaRPr lang="en-GB" b="1" dirty="0"/>
          </a:p>
          <a:p>
            <a:pPr marL="400050" lvl="1" indent="0">
              <a:lnSpc>
                <a:spcPct val="107000"/>
              </a:lnSpc>
              <a:spcAft>
                <a:spcPts val="800"/>
              </a:spcAft>
              <a:buNone/>
            </a:pPr>
            <a:r>
              <a:rPr lang="en-GB" b="1" dirty="0"/>
              <a:t>Kirsty is playing a game. She has 3,407 points. Then she scores another 588 points.</a:t>
            </a:r>
          </a:p>
          <a:p>
            <a:pPr marL="400050" lvl="1" indent="0">
              <a:lnSpc>
                <a:spcPct val="107000"/>
              </a:lnSpc>
              <a:spcAft>
                <a:spcPts val="800"/>
              </a:spcAft>
              <a:buNone/>
            </a:pPr>
            <a:r>
              <a:rPr lang="en-GB" b="1" dirty="0">
                <a:effectLst/>
                <a:ea typeface="Calibri" panose="020F0502020204030204" pitchFamily="34" charset="0"/>
                <a:cs typeface="Times New Roman" panose="02020603050405020304" pitchFamily="18" charset="0"/>
              </a:rPr>
              <a:t>Kirsty</a:t>
            </a:r>
            <a:r>
              <a:rPr lang="en-GB" b="1" dirty="0">
                <a:ea typeface="Calibri" panose="020F0502020204030204" pitchFamily="34" charset="0"/>
                <a:cs typeface="Times New Roman" panose="02020603050405020304" pitchFamily="18" charset="0"/>
              </a:rPr>
              <a:t>’s target is 5000 points. </a:t>
            </a:r>
          </a:p>
          <a:p>
            <a:pPr marL="400050" lvl="1" indent="0">
              <a:lnSpc>
                <a:spcPct val="107000"/>
              </a:lnSpc>
              <a:spcAft>
                <a:spcPts val="800"/>
              </a:spcAft>
              <a:buNone/>
            </a:pPr>
            <a:r>
              <a:rPr lang="en-GB" b="1" dirty="0">
                <a:effectLst/>
                <a:ea typeface="Calibri" panose="020F0502020204030204" pitchFamily="34" charset="0"/>
                <a:cs typeface="Times New Roman" panose="02020603050405020304" pitchFamily="18" charset="0"/>
              </a:rPr>
              <a:t>How many more points does</a:t>
            </a:r>
            <a:r>
              <a:rPr lang="en-GB" b="1" dirty="0">
                <a:ea typeface="Calibri" panose="020F0502020204030204" pitchFamily="34" charset="0"/>
                <a:cs typeface="Times New Roman" panose="02020603050405020304" pitchFamily="18" charset="0"/>
              </a:rPr>
              <a:t> Kirsty need to reach her target?</a:t>
            </a:r>
            <a:endParaRPr lang="en-GB" b="1"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2000" dirty="0">
              <a:effectLst/>
              <a:ea typeface="Calibri" panose="020F0502020204030204" pitchFamily="34" charset="0"/>
              <a:cs typeface="Times New Roman" panose="02020603050405020304" pitchFamily="18" charset="0"/>
            </a:endParaRPr>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p:sp>
        <p:nvSpPr>
          <p:cNvPr id="3" name="TextBox 2">
            <a:extLst>
              <a:ext uri="{FF2B5EF4-FFF2-40B4-BE49-F238E27FC236}">
                <a16:creationId xmlns:a16="http://schemas.microsoft.com/office/drawing/2014/main" id="{C108D53A-CBF5-4B0E-8282-15120F8F0D36}"/>
              </a:ext>
            </a:extLst>
          </p:cNvPr>
          <p:cNvSpPr txBox="1"/>
          <p:nvPr/>
        </p:nvSpPr>
        <p:spPr>
          <a:xfrm>
            <a:off x="785772" y="1684051"/>
            <a:ext cx="4518053" cy="4066434"/>
          </a:xfrm>
          <a:prstGeom prst="rect">
            <a:avLst/>
          </a:prstGeom>
          <a:solidFill>
            <a:schemeClr val="accent5">
              <a:lumMod val="20000"/>
              <a:lumOff val="80000"/>
            </a:schemeClr>
          </a:solidFill>
        </p:spPr>
        <p:txBody>
          <a:bodyPr wrap="square" rtlCol="0">
            <a:spAutoFit/>
          </a:bodyPr>
          <a:lstStyle/>
          <a:p>
            <a:r>
              <a:rPr lang="en-GB" b="1" i="1" dirty="0"/>
              <a:t>Key fact: </a:t>
            </a:r>
            <a:r>
              <a:rPr lang="en-GB" i="1" dirty="0"/>
              <a:t>Kirsty is playing a game and she already has 3,407 points</a:t>
            </a:r>
            <a:endParaRPr lang="en-GB" dirty="0"/>
          </a:p>
          <a:p>
            <a:endParaRPr lang="en-GB" i="1" dirty="0"/>
          </a:p>
          <a:p>
            <a:r>
              <a:rPr lang="en-GB" b="1" i="1" dirty="0"/>
              <a:t>Key fact: </a:t>
            </a:r>
            <a:r>
              <a:rPr lang="en-GB" i="1" dirty="0"/>
              <a:t>Kirsty scores another 588 points</a:t>
            </a:r>
          </a:p>
          <a:p>
            <a:endParaRPr lang="en-GB" i="1" dirty="0"/>
          </a:p>
          <a:p>
            <a:pPr indent="-57150">
              <a:lnSpc>
                <a:spcPct val="107000"/>
              </a:lnSpc>
              <a:spcAft>
                <a:spcPts val="800"/>
              </a:spcAft>
              <a:buFont typeface="Arial" charset="0"/>
              <a:buNone/>
            </a:pPr>
            <a:r>
              <a:rPr lang="en-GB" b="1" i="1" dirty="0"/>
              <a:t>Key fact: </a:t>
            </a:r>
            <a:r>
              <a:rPr lang="en-GB" i="1" dirty="0">
                <a:ea typeface="Calibri" panose="020F0502020204030204" pitchFamily="34" charset="0"/>
                <a:cs typeface="Times New Roman" panose="02020603050405020304" pitchFamily="18" charset="0"/>
              </a:rPr>
              <a:t>Kirsty’s target is 5000 points</a:t>
            </a:r>
            <a:r>
              <a:rPr lang="en-GB" sz="2000" i="1" dirty="0">
                <a:ea typeface="Calibri" panose="020F0502020204030204" pitchFamily="34" charset="0"/>
                <a:cs typeface="Times New Roman" panose="02020603050405020304" pitchFamily="18" charset="0"/>
              </a:rPr>
              <a:t>. </a:t>
            </a:r>
          </a:p>
          <a:p>
            <a:pPr indent="-57150">
              <a:lnSpc>
                <a:spcPct val="107000"/>
              </a:lnSpc>
              <a:spcAft>
                <a:spcPts val="800"/>
              </a:spcAft>
              <a:buFont typeface="Arial" charset="0"/>
              <a:buNone/>
            </a:pPr>
            <a:endParaRPr lang="en-GB" sz="2000" i="1" dirty="0">
              <a:ea typeface="Calibri" panose="020F0502020204030204" pitchFamily="34" charset="0"/>
              <a:cs typeface="Times New Roman" panose="02020603050405020304" pitchFamily="18" charset="0"/>
            </a:endParaRPr>
          </a:p>
          <a:p>
            <a:pPr indent="-57150">
              <a:lnSpc>
                <a:spcPct val="107000"/>
              </a:lnSpc>
              <a:spcAft>
                <a:spcPts val="800"/>
              </a:spcAft>
              <a:buFont typeface="Arial" charset="0"/>
              <a:buNone/>
            </a:pPr>
            <a:r>
              <a:rPr lang="en-GB" sz="2000" i="1" dirty="0">
                <a:ea typeface="Calibri" panose="020F0502020204030204" pitchFamily="34" charset="0"/>
                <a:cs typeface="Times New Roman" panose="02020603050405020304" pitchFamily="18" charset="0"/>
              </a:rPr>
              <a:t>We need to find out how many points Kirsty has altogether and how many more she needs to reach her target of 5000. </a:t>
            </a:r>
            <a:endParaRPr lang="en-GB" i="1" dirty="0"/>
          </a:p>
          <a:p>
            <a:pPr indent="-57150">
              <a:lnSpc>
                <a:spcPct val="107000"/>
              </a:lnSpc>
              <a:spcAft>
                <a:spcPts val="800"/>
              </a:spcAft>
              <a:buFont typeface="Arial" charset="0"/>
              <a:buNone/>
            </a:pPr>
            <a:endParaRPr lang="en-GB" sz="2000" i="1" dirty="0">
              <a:ea typeface="Calibri" panose="020F0502020204030204" pitchFamily="34" charset="0"/>
              <a:cs typeface="Times New Roman" panose="02020603050405020304" pitchFamily="18" charset="0"/>
            </a:endParaRPr>
          </a:p>
        </p:txBody>
      </p:sp>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60D6C13B-7787-4DDD-AC81-E149FC820275}"/>
              </a:ext>
            </a:extLst>
          </p:cNvPr>
          <p:cNvSpPr txBox="1">
            <a:spLocks noChangeArrowheads="1"/>
          </p:cNvSpPr>
          <p:nvPr/>
        </p:nvSpPr>
        <p:spPr bwMode="auto">
          <a:xfrm>
            <a:off x="5858634" y="1684051"/>
            <a:ext cx="4947436" cy="406643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lnSpc>
                <a:spcPct val="107000"/>
              </a:lnSpc>
              <a:spcAft>
                <a:spcPts val="800"/>
              </a:spcAft>
              <a:buFont typeface="Arial" charset="0"/>
              <a:buNone/>
            </a:pPr>
            <a:endParaRPr lang="en-GB" sz="2000" b="1" dirty="0"/>
          </a:p>
          <a:p>
            <a:pPr marL="400050" lvl="1" indent="0">
              <a:lnSpc>
                <a:spcPct val="107000"/>
              </a:lnSpc>
              <a:spcAft>
                <a:spcPts val="800"/>
              </a:spcAft>
              <a:buFont typeface="Arial" charset="0"/>
              <a:buNone/>
            </a:pPr>
            <a:r>
              <a:rPr lang="en-GB" sz="2000" b="1" dirty="0"/>
              <a:t>Kirsty is playing a game. She has 3,407 points. Then she scores another 588 points.</a:t>
            </a:r>
          </a:p>
          <a:p>
            <a:pPr marL="400050" lvl="1" indent="0">
              <a:lnSpc>
                <a:spcPct val="107000"/>
              </a:lnSpc>
              <a:spcAft>
                <a:spcPts val="800"/>
              </a:spcAft>
              <a:buFont typeface="Arial" charset="0"/>
              <a:buNone/>
            </a:pPr>
            <a:r>
              <a:rPr lang="en-GB" sz="2000" b="1" dirty="0">
                <a:ea typeface="Calibri" panose="020F0502020204030204" pitchFamily="34" charset="0"/>
                <a:cs typeface="Times New Roman" panose="02020603050405020304" pitchFamily="18" charset="0"/>
              </a:rPr>
              <a:t>Kirsty’s target is 5000 points. </a:t>
            </a:r>
          </a:p>
          <a:p>
            <a:pPr marL="400050" lvl="1" indent="0">
              <a:lnSpc>
                <a:spcPct val="107000"/>
              </a:lnSpc>
              <a:spcAft>
                <a:spcPts val="800"/>
              </a:spcAft>
              <a:buFont typeface="Arial" charset="0"/>
              <a:buNone/>
            </a:pPr>
            <a:r>
              <a:rPr lang="en-GB" sz="2000" b="1" dirty="0">
                <a:ea typeface="Calibri" panose="020F0502020204030204" pitchFamily="34" charset="0"/>
                <a:cs typeface="Times New Roman" panose="02020603050405020304" pitchFamily="18" charset="0"/>
              </a:rPr>
              <a:t>How many more points does Kirsty need to reach her target?</a:t>
            </a:r>
          </a:p>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44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30226" y="1425730"/>
            <a:ext cx="5351029" cy="4801314"/>
          </a:xfrm>
          <a:prstGeom prst="rect">
            <a:avLst/>
          </a:prstGeom>
          <a:solidFill>
            <a:schemeClr val="accent5">
              <a:lumMod val="20000"/>
              <a:lumOff val="80000"/>
            </a:schemeClr>
          </a:solidFill>
        </p:spPr>
        <p:txBody>
          <a:bodyPr wrap="square" rtlCol="0">
            <a:spAutoFit/>
          </a:bodyPr>
          <a:lstStyle/>
          <a:p>
            <a:r>
              <a:rPr lang="en-GB" b="1" dirty="0"/>
              <a:t>Step 1: We need to visualise this problem so we can be sure we understand it fully. </a:t>
            </a:r>
            <a:r>
              <a:rPr lang="en-GB" b="1" dirty="0">
                <a:cs typeface="Times New Roman" panose="02020603050405020304" pitchFamily="18" charset="0"/>
              </a:rPr>
              <a:t>Representing the problem with bar models should help us. </a:t>
            </a:r>
            <a:endParaRPr lang="en-GB" b="1" i="1" dirty="0"/>
          </a:p>
          <a:p>
            <a:endParaRPr lang="en-GB" b="1" dirty="0">
              <a:cs typeface="Times New Roman" panose="02020603050405020304" pitchFamily="18" charset="0"/>
            </a:endParaRPr>
          </a:p>
          <a:p>
            <a:r>
              <a:rPr lang="en-GB" b="1" dirty="0">
                <a:cs typeface="Times New Roman" panose="02020603050405020304" pitchFamily="18" charset="0"/>
              </a:rPr>
              <a:t>Step 2: : We need to make sure our calculations are correct. Estimating these first will help us. </a:t>
            </a:r>
          </a:p>
          <a:p>
            <a:endParaRPr lang="en-GB" b="1" dirty="0">
              <a:cs typeface="Times New Roman" panose="02020603050405020304" pitchFamily="18" charset="0"/>
            </a:endParaRPr>
          </a:p>
          <a:p>
            <a:r>
              <a:rPr lang="en-GB" b="1" dirty="0">
                <a:cs typeface="Times New Roman" panose="02020603050405020304" pitchFamily="18" charset="0"/>
              </a:rPr>
              <a:t>Step 3: We need to carry out our calculations and check these against our estimates.</a:t>
            </a:r>
          </a:p>
          <a:p>
            <a:endParaRPr lang="en-GB" b="1" dirty="0">
              <a:cs typeface="Times New Roman" panose="02020603050405020304" pitchFamily="18" charset="0"/>
            </a:endParaRPr>
          </a:p>
          <a:p>
            <a:r>
              <a:rPr lang="en-GB" b="1" dirty="0">
                <a:cs typeface="Times New Roman" panose="02020603050405020304" pitchFamily="18" charset="0"/>
              </a:rPr>
              <a:t>Step 4:</a:t>
            </a:r>
          </a:p>
          <a:p>
            <a:r>
              <a:rPr lang="en-GB" b="1" dirty="0">
                <a:cs typeface="Times New Roman" panose="02020603050405020304" pitchFamily="18" charset="0"/>
              </a:rPr>
              <a:t>We must provide the answer to the problem by stating how many more points Kirsty needs to reach her target.</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Text Box 2">
            <a:extLst>
              <a:ext uri="{FF2B5EF4-FFF2-40B4-BE49-F238E27FC236}">
                <a16:creationId xmlns:a16="http://schemas.microsoft.com/office/drawing/2014/main" id="{D3C01A32-8C05-44CC-85C4-82274E8B6609}"/>
              </a:ext>
            </a:extLst>
          </p:cNvPr>
          <p:cNvSpPr txBox="1">
            <a:spLocks noChangeArrowheads="1"/>
          </p:cNvSpPr>
          <p:nvPr/>
        </p:nvSpPr>
        <p:spPr bwMode="auto">
          <a:xfrm>
            <a:off x="6410745" y="1684052"/>
            <a:ext cx="5209417" cy="3923730"/>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lnSpc>
                <a:spcPct val="107000"/>
              </a:lnSpc>
              <a:spcAft>
                <a:spcPts val="800"/>
              </a:spcAft>
              <a:buFont typeface="Arial" charset="0"/>
              <a:buNone/>
            </a:pPr>
            <a:endParaRPr lang="en-GB" sz="2000" b="1" dirty="0"/>
          </a:p>
          <a:p>
            <a:pPr marL="400050" lvl="1" indent="0">
              <a:lnSpc>
                <a:spcPct val="107000"/>
              </a:lnSpc>
              <a:spcAft>
                <a:spcPts val="800"/>
              </a:spcAft>
              <a:buFont typeface="Arial" charset="0"/>
              <a:buNone/>
            </a:pPr>
            <a:r>
              <a:rPr lang="en-GB" sz="2000" b="1" dirty="0"/>
              <a:t>Kirsty is playing a game. She has 3,407 points. Then she scores another 588 points.</a:t>
            </a:r>
          </a:p>
          <a:p>
            <a:pPr marL="400050" lvl="1" indent="0">
              <a:lnSpc>
                <a:spcPct val="107000"/>
              </a:lnSpc>
              <a:spcAft>
                <a:spcPts val="800"/>
              </a:spcAft>
              <a:buFont typeface="Arial" charset="0"/>
              <a:buNone/>
            </a:pPr>
            <a:r>
              <a:rPr lang="en-GB" sz="2000" b="1" dirty="0">
                <a:ea typeface="Calibri" panose="020F0502020204030204" pitchFamily="34" charset="0"/>
                <a:cs typeface="Times New Roman" panose="02020603050405020304" pitchFamily="18" charset="0"/>
              </a:rPr>
              <a:t>Kirsty’s target is 5000 points. </a:t>
            </a:r>
          </a:p>
          <a:p>
            <a:pPr marL="400050" lvl="1" indent="0">
              <a:lnSpc>
                <a:spcPct val="107000"/>
              </a:lnSpc>
              <a:spcAft>
                <a:spcPts val="800"/>
              </a:spcAft>
              <a:buFont typeface="Arial" charset="0"/>
              <a:buNone/>
            </a:pPr>
            <a:r>
              <a:rPr lang="en-GB" sz="2000" b="1" dirty="0">
                <a:ea typeface="Calibri" panose="020F0502020204030204" pitchFamily="34" charset="0"/>
                <a:cs typeface="Times New Roman" panose="02020603050405020304" pitchFamily="18" charset="0"/>
              </a:rPr>
              <a:t>How many more points does Kirsty need to reach her target?</a:t>
            </a:r>
          </a:p>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able&#10;&#10;Description automatically generated">
            <a:extLst>
              <a:ext uri="{FF2B5EF4-FFF2-40B4-BE49-F238E27FC236}">
                <a16:creationId xmlns:a16="http://schemas.microsoft.com/office/drawing/2014/main" id="{E3B3B858-641A-4E86-8478-A0573DAFA5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535" y="1006588"/>
            <a:ext cx="10708930" cy="4763544"/>
          </a:xfrm>
          <a:prstGeom prst="rect">
            <a:avLst/>
          </a:prstGeom>
        </p:spPr>
      </p:pic>
    </p:spTree>
    <p:extLst>
      <p:ext uri="{BB962C8B-B14F-4D97-AF65-F5344CB8AC3E}">
        <p14:creationId xmlns:p14="http://schemas.microsoft.com/office/powerpoint/2010/main" val="52447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347957" y="351156"/>
            <a:ext cx="8229600" cy="580926"/>
          </a:xfrm>
        </p:spPr>
        <p:txBody>
          <a:bodyPr>
            <a:normAutofit/>
          </a:bodyPr>
          <a:lstStyle/>
          <a:p>
            <a:pPr algn="l"/>
            <a:r>
              <a:rPr lang="en-GB" sz="2800" b="1" dirty="0"/>
              <a:t>Carry out your plan: show your reasoning</a:t>
            </a:r>
          </a:p>
        </p:txBody>
      </p:sp>
      <p:sp>
        <p:nvSpPr>
          <p:cNvPr id="3" name="TextBox 2">
            <a:extLst>
              <a:ext uri="{FF2B5EF4-FFF2-40B4-BE49-F238E27FC236}">
                <a16:creationId xmlns:a16="http://schemas.microsoft.com/office/drawing/2014/main" id="{C108D53A-CBF5-4B0E-8282-15120F8F0D36}"/>
              </a:ext>
            </a:extLst>
          </p:cNvPr>
          <p:cNvSpPr txBox="1"/>
          <p:nvPr/>
        </p:nvSpPr>
        <p:spPr>
          <a:xfrm>
            <a:off x="161840" y="932082"/>
            <a:ext cx="7679342" cy="5755422"/>
          </a:xfrm>
          <a:prstGeom prst="rect">
            <a:avLst/>
          </a:prstGeom>
          <a:solidFill>
            <a:schemeClr val="accent5">
              <a:lumMod val="20000"/>
              <a:lumOff val="80000"/>
            </a:schemeClr>
          </a:solidFill>
        </p:spPr>
        <p:txBody>
          <a:bodyPr wrap="square" rtlCol="0">
            <a:spAutoFit/>
          </a:bodyPr>
          <a:lstStyle/>
          <a:p>
            <a:r>
              <a:rPr lang="en-GB" sz="1600" b="1" dirty="0"/>
              <a:t>Step 1: Draw the bar models and label them so we are clear in our understanding of the problem</a:t>
            </a:r>
            <a:r>
              <a:rPr lang="en-GB" sz="1600" dirty="0"/>
              <a:t>. </a:t>
            </a:r>
          </a:p>
          <a:p>
            <a:r>
              <a:rPr lang="en-GB" sz="1600" dirty="0">
                <a:cs typeface="Times New Roman" panose="02020603050405020304" pitchFamily="18" charset="0"/>
              </a:rPr>
              <a:t>We can see now that we need to add the 3,407 points Kirsty had at the beginning to the 588 more she scored. If we subtract this total from the 5000 points she needs altogether, we will find out how many more she needs.</a:t>
            </a:r>
          </a:p>
          <a:p>
            <a:endParaRPr lang="en-GB" sz="1600" b="1" dirty="0">
              <a:cs typeface="Times New Roman" panose="02020603050405020304" pitchFamily="18" charset="0"/>
            </a:endParaRPr>
          </a:p>
          <a:p>
            <a:r>
              <a:rPr lang="en-GB" sz="1600" b="1" dirty="0">
                <a:cs typeface="Times New Roman" panose="02020603050405020304" pitchFamily="18" charset="0"/>
              </a:rPr>
              <a:t>Step 2: We need to estimate the answers to our calculations.</a:t>
            </a:r>
          </a:p>
          <a:p>
            <a:r>
              <a:rPr lang="en-GB" sz="1600" dirty="0">
                <a:cs typeface="Times New Roman" panose="02020603050405020304" pitchFamily="18" charset="0"/>
              </a:rPr>
              <a:t>Rounding 3,407 and 588 each to the nearest 100 should help:</a:t>
            </a:r>
          </a:p>
          <a:p>
            <a:r>
              <a:rPr lang="en-GB" sz="1600" dirty="0">
                <a:cs typeface="Times New Roman" panose="02020603050405020304" pitchFamily="18" charset="0"/>
              </a:rPr>
              <a:t>3,407 → 3,400</a:t>
            </a:r>
          </a:p>
          <a:p>
            <a:r>
              <a:rPr lang="en-GB" sz="1600" dirty="0">
                <a:cs typeface="Times New Roman" panose="02020603050405020304" pitchFamily="18" charset="0"/>
              </a:rPr>
              <a:t>588 → 600</a:t>
            </a:r>
          </a:p>
          <a:p>
            <a:r>
              <a:rPr lang="en-GB" sz="1600" dirty="0">
                <a:cs typeface="Times New Roman" panose="02020603050405020304" pitchFamily="18" charset="0"/>
              </a:rPr>
              <a:t>3,400 + 600 = 4,000</a:t>
            </a:r>
          </a:p>
          <a:p>
            <a:r>
              <a:rPr lang="en-GB" sz="1600" dirty="0">
                <a:cs typeface="Times New Roman" panose="02020603050405020304" pitchFamily="18" charset="0"/>
              </a:rPr>
              <a:t>5000 - 4000 = 1000</a:t>
            </a:r>
          </a:p>
          <a:p>
            <a:r>
              <a:rPr lang="en-GB" sz="1600" dirty="0">
                <a:cs typeface="Times New Roman" panose="02020603050405020304" pitchFamily="18" charset="0"/>
              </a:rPr>
              <a:t>Our answer will be approximately 1000</a:t>
            </a:r>
          </a:p>
          <a:p>
            <a:endParaRPr lang="en-GB" sz="1600" b="1" dirty="0">
              <a:cs typeface="Times New Roman" panose="02020603050405020304" pitchFamily="18" charset="0"/>
            </a:endParaRPr>
          </a:p>
          <a:p>
            <a:r>
              <a:rPr lang="en-GB" sz="1600" b="1" dirty="0">
                <a:cs typeface="Times New Roman" panose="02020603050405020304" pitchFamily="18" charset="0"/>
              </a:rPr>
              <a:t>Step 3: We need to carry out the calculations: and check these against our estimates: </a:t>
            </a:r>
          </a:p>
          <a:p>
            <a:r>
              <a:rPr lang="en-GB" sz="1600" dirty="0">
                <a:cs typeface="Times New Roman" panose="02020603050405020304" pitchFamily="18" charset="0"/>
              </a:rPr>
              <a:t>3,407 + 588 = 3,995</a:t>
            </a:r>
          </a:p>
          <a:p>
            <a:r>
              <a:rPr lang="en-GB" sz="1600" dirty="0">
                <a:cs typeface="Times New Roman" panose="02020603050405020304" pitchFamily="18" charset="0"/>
              </a:rPr>
              <a:t>5000 - 3,995 = 1,005</a:t>
            </a:r>
          </a:p>
          <a:p>
            <a:r>
              <a:rPr lang="en-GB" sz="1600" dirty="0">
                <a:cs typeface="Times New Roman" panose="02020603050405020304" pitchFamily="18" charset="0"/>
              </a:rPr>
              <a:t>This answer is very close to the estimate of 1000</a:t>
            </a:r>
          </a:p>
          <a:p>
            <a:endParaRPr lang="en-GB" sz="1600" b="1" dirty="0">
              <a:cs typeface="Times New Roman" panose="02020603050405020304" pitchFamily="18" charset="0"/>
            </a:endParaRPr>
          </a:p>
          <a:p>
            <a:r>
              <a:rPr lang="en-GB" sz="1600" b="1" dirty="0">
                <a:cs typeface="Times New Roman" panose="02020603050405020304" pitchFamily="18" charset="0"/>
              </a:rPr>
              <a:t>Step 4:</a:t>
            </a:r>
          </a:p>
          <a:p>
            <a:r>
              <a:rPr lang="en-GB" sz="1600" b="1" dirty="0">
                <a:cs typeface="Times New Roman" panose="02020603050405020304" pitchFamily="18" charset="0"/>
              </a:rPr>
              <a:t>We can now answer the problem:</a:t>
            </a:r>
          </a:p>
          <a:p>
            <a:r>
              <a:rPr lang="en-GB" sz="1600" i="1" dirty="0">
                <a:cs typeface="Times New Roman" panose="02020603050405020304" pitchFamily="18" charset="0"/>
              </a:rPr>
              <a:t>Kirsty needs 1,005 points to reach her target.</a:t>
            </a:r>
          </a:p>
        </p:txBody>
      </p:sp>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A8B087A3-FF02-438A-920D-EA79A51B7DD7}"/>
              </a:ext>
            </a:extLst>
          </p:cNvPr>
          <p:cNvSpPr txBox="1">
            <a:spLocks noGrp="1" noChangeArrowheads="1"/>
          </p:cNvSpPr>
          <p:nvPr>
            <p:ph idx="1"/>
          </p:nvPr>
        </p:nvSpPr>
        <p:spPr bwMode="auto">
          <a:xfrm>
            <a:off x="7922102" y="1359703"/>
            <a:ext cx="4005557" cy="3573749"/>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noAutofit/>
          </a:bodyPr>
          <a:lstStyle/>
          <a:p>
            <a:pPr marL="400050" lvl="1" indent="0">
              <a:lnSpc>
                <a:spcPct val="107000"/>
              </a:lnSpc>
              <a:spcAft>
                <a:spcPts val="800"/>
              </a:spcAft>
              <a:buNone/>
            </a:pPr>
            <a:endParaRPr lang="en-GB" sz="1800" b="1" dirty="0"/>
          </a:p>
          <a:p>
            <a:pPr marL="400050" lvl="1" indent="0">
              <a:lnSpc>
                <a:spcPct val="107000"/>
              </a:lnSpc>
              <a:spcAft>
                <a:spcPts val="800"/>
              </a:spcAft>
              <a:buNone/>
            </a:pPr>
            <a:r>
              <a:rPr lang="en-GB" sz="1800" b="1" dirty="0"/>
              <a:t>Kirsty is playing a game. She has 3,407 points. Then she scores another 588 points.</a:t>
            </a:r>
          </a:p>
          <a:p>
            <a:pPr marL="400050" lvl="1" indent="0">
              <a:lnSpc>
                <a:spcPct val="107000"/>
              </a:lnSpc>
              <a:spcAft>
                <a:spcPts val="800"/>
              </a:spcAft>
              <a:buNone/>
            </a:pPr>
            <a:r>
              <a:rPr lang="en-GB" sz="1800" b="1" dirty="0">
                <a:effectLst/>
                <a:ea typeface="Calibri" panose="020F0502020204030204" pitchFamily="34" charset="0"/>
                <a:cs typeface="Times New Roman" panose="02020603050405020304" pitchFamily="18" charset="0"/>
              </a:rPr>
              <a:t>Kirsty</a:t>
            </a:r>
            <a:r>
              <a:rPr lang="en-GB" sz="1800" b="1" dirty="0">
                <a:ea typeface="Calibri" panose="020F0502020204030204" pitchFamily="34" charset="0"/>
                <a:cs typeface="Times New Roman" panose="02020603050405020304" pitchFamily="18" charset="0"/>
              </a:rPr>
              <a:t>’s target is 5000 points. </a:t>
            </a:r>
          </a:p>
          <a:p>
            <a:pPr marL="400050" lvl="1" indent="0">
              <a:lnSpc>
                <a:spcPct val="107000"/>
              </a:lnSpc>
              <a:spcAft>
                <a:spcPts val="800"/>
              </a:spcAft>
              <a:buNone/>
            </a:pPr>
            <a:r>
              <a:rPr lang="en-GB" sz="1800" b="1" dirty="0">
                <a:effectLst/>
                <a:ea typeface="Calibri" panose="020F0502020204030204" pitchFamily="34" charset="0"/>
                <a:cs typeface="Times New Roman" panose="02020603050405020304" pitchFamily="18" charset="0"/>
              </a:rPr>
              <a:t>How many more points does</a:t>
            </a:r>
            <a:r>
              <a:rPr lang="en-GB" sz="1800" b="1" dirty="0">
                <a:ea typeface="Calibri" panose="020F0502020204030204" pitchFamily="34" charset="0"/>
                <a:cs typeface="Times New Roman" panose="02020603050405020304" pitchFamily="18" charset="0"/>
              </a:rPr>
              <a:t> Kirsty need to reach her target?</a:t>
            </a:r>
            <a:endParaRPr lang="en-GB" sz="1800" b="1"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959070" cy="3693319"/>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lvl="1"/>
            <a:r>
              <a:rPr lang="en-GB" dirty="0">
                <a:cs typeface="Times New Roman" panose="02020603050405020304" pitchFamily="18" charset="0"/>
              </a:rPr>
              <a:t>Remember to use the estimate.</a:t>
            </a:r>
          </a:p>
          <a:p>
            <a:pPr lvl="1"/>
            <a:endParaRPr lang="en-GB" b="1" dirty="0">
              <a:cs typeface="Times New Roman" panose="02020603050405020304" pitchFamily="18" charset="0"/>
            </a:endParaRPr>
          </a:p>
          <a:p>
            <a:pPr marL="342900" indent="-342900">
              <a:buFont typeface="+mj-lt"/>
              <a:buAutoNum type="arabicPeriod"/>
            </a:pPr>
            <a:r>
              <a:rPr lang="en-GB" b="1" dirty="0">
                <a:cs typeface="Times New Roman" panose="02020603050405020304" pitchFamily="18" charset="0"/>
              </a:rPr>
              <a:t>You could use a different method to check your calculations (mental, jottings or formal written methods). </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 Box 2">
            <a:extLst>
              <a:ext uri="{FF2B5EF4-FFF2-40B4-BE49-F238E27FC236}">
                <a16:creationId xmlns:a16="http://schemas.microsoft.com/office/drawing/2014/main" id="{5F46023B-5C3A-45E1-8D6E-0331228BD0FD}"/>
              </a:ext>
            </a:extLst>
          </p:cNvPr>
          <p:cNvSpPr txBox="1">
            <a:spLocks noChangeArrowheads="1"/>
          </p:cNvSpPr>
          <p:nvPr/>
        </p:nvSpPr>
        <p:spPr bwMode="auto">
          <a:xfrm>
            <a:off x="5980014" y="1765879"/>
            <a:ext cx="5114166" cy="3693319"/>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lnSpc>
                <a:spcPct val="107000"/>
              </a:lnSpc>
              <a:spcAft>
                <a:spcPts val="800"/>
              </a:spcAft>
              <a:buFont typeface="Arial" charset="0"/>
              <a:buNone/>
            </a:pPr>
            <a:endParaRPr lang="en-GB" sz="2000" b="1" dirty="0"/>
          </a:p>
          <a:p>
            <a:pPr marL="400050" lvl="1" indent="0">
              <a:lnSpc>
                <a:spcPct val="107000"/>
              </a:lnSpc>
              <a:spcAft>
                <a:spcPts val="800"/>
              </a:spcAft>
              <a:buFont typeface="Arial" charset="0"/>
              <a:buNone/>
            </a:pPr>
            <a:r>
              <a:rPr lang="en-GB" sz="2000" b="1" dirty="0"/>
              <a:t>Kirsty is playing a game. She has 3,407 points. Then she scores another 588 points.</a:t>
            </a:r>
          </a:p>
          <a:p>
            <a:pPr marL="400050" lvl="1" indent="0">
              <a:lnSpc>
                <a:spcPct val="107000"/>
              </a:lnSpc>
              <a:spcAft>
                <a:spcPts val="800"/>
              </a:spcAft>
              <a:buFont typeface="Arial" charset="0"/>
              <a:buNone/>
            </a:pPr>
            <a:r>
              <a:rPr lang="en-GB" sz="2000" b="1" dirty="0">
                <a:ea typeface="Calibri" panose="020F0502020204030204" pitchFamily="34" charset="0"/>
                <a:cs typeface="Times New Roman" panose="02020603050405020304" pitchFamily="18" charset="0"/>
              </a:rPr>
              <a:t>Kirsty’s target is 5000 points. </a:t>
            </a:r>
          </a:p>
          <a:p>
            <a:pPr marL="400050" lvl="1" indent="0">
              <a:lnSpc>
                <a:spcPct val="107000"/>
              </a:lnSpc>
              <a:spcAft>
                <a:spcPts val="800"/>
              </a:spcAft>
              <a:buFont typeface="Arial" charset="0"/>
              <a:buNone/>
            </a:pPr>
            <a:r>
              <a:rPr lang="en-GB" sz="2000" b="1" dirty="0">
                <a:ea typeface="Calibri" panose="020F0502020204030204" pitchFamily="34" charset="0"/>
                <a:cs typeface="Times New Roman" panose="02020603050405020304" pitchFamily="18" charset="0"/>
              </a:rPr>
              <a:t>How many more points does Kirsty need to reach her target?</a:t>
            </a:r>
          </a:p>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4819719"/>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2136</TotalTime>
  <Words>1137</Words>
  <Application>Microsoft Office PowerPoint</Application>
  <PresentationFormat>Widescreen</PresentationFormat>
  <Paragraphs>126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Symbol</vt:lpstr>
      <vt:lpstr>3_HIAS PowerPoint template</vt:lpstr>
      <vt:lpstr>Year 5</vt:lpstr>
      <vt:lpstr> HIAS Blended Learning Resource</vt:lpstr>
      <vt:lpstr>PowerPoint Presentation</vt:lpstr>
      <vt:lpstr>Solving addition and subtraction multi-step problems in context</vt:lpstr>
      <vt:lpstr>Understand the problem</vt:lpstr>
      <vt:lpstr>Make a Plan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Clifft, Jacqui</cp:lastModifiedBy>
  <cp:revision>10</cp:revision>
  <cp:lastPrinted>2021-01-17T18:03:11Z</cp:lastPrinted>
  <dcterms:created xsi:type="dcterms:W3CDTF">2021-01-05T11:02:27Z</dcterms:created>
  <dcterms:modified xsi:type="dcterms:W3CDTF">2021-01-26T06:12:51Z</dcterms:modified>
</cp:coreProperties>
</file>