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2" r:id="rId2"/>
    <p:sldId id="2643" r:id="rId3"/>
    <p:sldId id="2645" r:id="rId4"/>
    <p:sldId id="262" r:id="rId5"/>
    <p:sldId id="273" r:id="rId6"/>
    <p:sldId id="2637" r:id="rId7"/>
    <p:sldId id="2638" r:id="rId8"/>
    <p:sldId id="2639" r:id="rId9"/>
    <p:sldId id="2644" r:id="rId10"/>
    <p:sldId id="2641" r:id="rId11"/>
    <p:sldId id="264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D9F"/>
    <a:srgbClr val="ECF5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799960-D910-4784-B71A-2128101C6BF8}" v="307" dt="2021-01-11T13:55:04.5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8" autoAdjust="0"/>
    <p:restoredTop sz="94660"/>
  </p:normalViewPr>
  <p:slideViewPr>
    <p:cSldViewPr snapToGrid="0">
      <p:cViewPr varScale="1">
        <p:scale>
          <a:sx n="81" d="100"/>
          <a:sy n="81" d="100"/>
        </p:scale>
        <p:origin x="4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0AFF3-C104-4FF2-9246-46F3E7242363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29179-DAC7-4087-8034-1DBDA8E95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58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298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48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200996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70080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676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349079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349079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56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77440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 baseline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774405"/>
          </a:xfrm>
        </p:spPr>
        <p:txBody>
          <a:bodyPr/>
          <a:lstStyle>
            <a:lvl1pPr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75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072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53138"/>
            <a:ext cx="25484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56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434" y="188913"/>
            <a:ext cx="311996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53138"/>
            <a:ext cx="25484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84785"/>
            <a:ext cx="6815667" cy="4464496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84785"/>
            <a:ext cx="4011084" cy="446260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290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434" y="188913"/>
            <a:ext cx="311996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53138"/>
            <a:ext cx="25484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003" y="4800600"/>
            <a:ext cx="7315200" cy="566738"/>
          </a:xfrm>
        </p:spPr>
        <p:txBody>
          <a:bodyPr anchor="b"/>
          <a:lstStyle>
            <a:lvl1pPr algn="l">
              <a:defRPr sz="2000" b="1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003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5003" y="5367338"/>
            <a:ext cx="7315200" cy="509934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5749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81745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07" b="43192"/>
          <a:stretch>
            <a:fillRect/>
          </a:stretch>
        </p:blipFill>
        <p:spPr bwMode="auto">
          <a:xfrm>
            <a:off x="9914468" y="4652964"/>
            <a:ext cx="251883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53138"/>
            <a:ext cx="25484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967" y="260350"/>
            <a:ext cx="2641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41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o.Lees@hants.gov.uk" TargetMode="External"/><Relationship Id="rId2" Type="http://schemas.openxmlformats.org/officeDocument/2006/relationships/hyperlink" Target="mailto:Jacqui.clifft@hants.gov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openxmlformats.org/officeDocument/2006/relationships/hyperlink" Target="mailto:hias.enquiries@hants.gov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" t="1016" r="535"/>
          <a:stretch/>
        </p:blipFill>
        <p:spPr bwMode="auto">
          <a:xfrm>
            <a:off x="472664" y="171903"/>
            <a:ext cx="10163596" cy="651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7528" y="1628801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GB" b="1" dirty="0"/>
              <a:t>Year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7528" y="3068959"/>
            <a:ext cx="7776864" cy="112697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GB" sz="2400" dirty="0">
                <a:solidFill>
                  <a:schemeClr val="tx1"/>
                </a:solidFill>
              </a:rPr>
              <a:t>Geometry</a:t>
            </a:r>
          </a:p>
          <a:p>
            <a:pPr algn="l"/>
            <a:r>
              <a:rPr lang="en-GB" sz="2400" dirty="0">
                <a:solidFill>
                  <a:schemeClr val="tx1"/>
                </a:solidFill>
              </a:rPr>
              <a:t>Recognise that two right-angles make a half a turn.  </a:t>
            </a:r>
          </a:p>
          <a:p>
            <a:pPr algn="l"/>
            <a:r>
              <a:rPr lang="en-GB" sz="2400" dirty="0">
                <a:solidFill>
                  <a:schemeClr val="tx1"/>
                </a:solidFill>
              </a:rPr>
              <a:t>Recognise that three right-angles make three-quarters of a turn and four, a complete turn.</a:t>
            </a:r>
          </a:p>
          <a:p>
            <a:pPr algn="l"/>
            <a:endParaRPr lang="en-GB" sz="24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883718" y="4797152"/>
            <a:ext cx="7776864" cy="11269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HIAS maths  Team</a:t>
            </a:r>
          </a:p>
          <a:p>
            <a:pPr algn="l"/>
            <a:r>
              <a:rPr lang="en-GB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 2021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version</a:t>
            </a:r>
          </a:p>
          <a:p>
            <a:pPr algn="l"/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Hampshire County Council</a:t>
            </a:r>
          </a:p>
          <a:p>
            <a:pPr algn="l"/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537" y="323225"/>
            <a:ext cx="2139950" cy="835025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841" y="6052700"/>
            <a:ext cx="1951355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F7241127-A1E3-4953-ACD2-C403C58C0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1105" y="982672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4245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22" y="571655"/>
            <a:ext cx="8229600" cy="580926"/>
          </a:xfrm>
        </p:spPr>
        <p:txBody>
          <a:bodyPr>
            <a:noAutofit/>
          </a:bodyPr>
          <a:lstStyle/>
          <a:p>
            <a:pPr algn="l"/>
            <a:r>
              <a:rPr lang="en-GB" sz="2000" b="1" dirty="0"/>
              <a:t>Review your solution: does it seem reasonable?</a:t>
            </a:r>
            <a:br>
              <a:rPr lang="en-GB" sz="2000" b="1" dirty="0"/>
            </a:br>
            <a:r>
              <a:rPr lang="en-GB" sz="2000" b="1" dirty="0"/>
              <a:t>Which steps/ parts did you find easy and which harder?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B95C2A-ABE7-40E7-8C98-4D1427C073AA}"/>
              </a:ext>
            </a:extLst>
          </p:cNvPr>
          <p:cNvSpPr txBox="1"/>
          <p:nvPr/>
        </p:nvSpPr>
        <p:spPr>
          <a:xfrm>
            <a:off x="925840" y="1530849"/>
            <a:ext cx="4581108" cy="43999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cs typeface="Times New Roman" panose="02020603050405020304" pitchFamily="18" charset="0"/>
              </a:rPr>
              <a:t>How could you check?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GB" b="1" dirty="0">
                <a:cs typeface="Times New Roman" panose="02020603050405020304" pitchFamily="18" charset="0"/>
              </a:rPr>
              <a:t>Go through the steps you took  and check for errors</a:t>
            </a:r>
          </a:p>
          <a:p>
            <a:endParaRPr lang="en-GB" sz="1600" b="1" dirty="0">
              <a:cs typeface="Times New Roman" panose="02020603050405020304" pitchFamily="18" charset="0"/>
            </a:endParaRPr>
          </a:p>
          <a:p>
            <a:r>
              <a:rPr lang="en-GB" sz="1600" b="1" dirty="0">
                <a:cs typeface="Times New Roman" panose="02020603050405020304" pitchFamily="18" charset="0"/>
              </a:rPr>
              <a:t>      </a:t>
            </a:r>
            <a:r>
              <a:rPr lang="en-GB" sz="1600" dirty="0">
                <a:cs typeface="Times New Roman" panose="02020603050405020304" pitchFamily="18" charset="0"/>
              </a:rPr>
              <a:t>Remember to check that you have moved </a:t>
            </a:r>
          </a:p>
          <a:p>
            <a:r>
              <a:rPr lang="en-GB" sz="1600" dirty="0">
                <a:cs typeface="Times New Roman" panose="02020603050405020304" pitchFamily="18" charset="0"/>
              </a:rPr>
              <a:t>      the arrow in the correct direction each time.	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2. Try to solve the problem in a different </a:t>
            </a:r>
          </a:p>
          <a:p>
            <a:r>
              <a:rPr lang="en-GB" b="1" dirty="0">
                <a:cs typeface="Times New Roman" panose="02020603050405020304" pitchFamily="18" charset="0"/>
              </a:rPr>
              <a:t>    way and see if you get the same </a:t>
            </a:r>
          </a:p>
          <a:p>
            <a:r>
              <a:rPr lang="en-GB" b="1" dirty="0">
                <a:cs typeface="Times New Roman" panose="02020603050405020304" pitchFamily="18" charset="0"/>
              </a:rPr>
              <a:t>    answer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ED770C60-640C-4B6F-953B-DF120EE66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6E3EE3-C5FD-4B6B-948C-480FADE2B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996" y="4848169"/>
            <a:ext cx="895350" cy="85725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98AE025-46C3-489C-9486-776BECB84B5C}"/>
              </a:ext>
            </a:extLst>
          </p:cNvPr>
          <p:cNvGrpSpPr/>
          <p:nvPr/>
        </p:nvGrpSpPr>
        <p:grpSpPr>
          <a:xfrm>
            <a:off x="5924549" y="1263128"/>
            <a:ext cx="5711797" cy="5291281"/>
            <a:chOff x="5924549" y="1263128"/>
            <a:chExt cx="5711797" cy="5291281"/>
          </a:xfrm>
        </p:grpSpPr>
        <p:pic>
          <p:nvPicPr>
            <p:cNvPr id="12" name="Picture 11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08656251-120B-408E-875F-6C141DA6F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4549" y="1263128"/>
              <a:ext cx="5711797" cy="529128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B198826-33BF-47EC-BE7C-33B970720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40996" y="5594872"/>
              <a:ext cx="895350" cy="85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4819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79" y="844804"/>
            <a:ext cx="8229600" cy="580926"/>
          </a:xfrm>
        </p:spPr>
        <p:txBody>
          <a:bodyPr>
            <a:noAutofit/>
          </a:bodyPr>
          <a:lstStyle/>
          <a:p>
            <a:pPr algn="l"/>
            <a:r>
              <a:rPr lang="en-GB" sz="2800" b="1" dirty="0"/>
              <a:t>Now try this one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B95C2A-ABE7-40E7-8C98-4D1427C073AA}"/>
              </a:ext>
            </a:extLst>
          </p:cNvPr>
          <p:cNvSpPr txBox="1"/>
          <p:nvPr/>
        </p:nvSpPr>
        <p:spPr>
          <a:xfrm>
            <a:off x="373581" y="1515025"/>
            <a:ext cx="4518053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cs typeface="Times New Roman" panose="02020603050405020304" pitchFamily="18" charset="0"/>
              </a:rPr>
              <a:t>Understand the problem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Make a plan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Carry out your plan: show your reasoning 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Review your solution: does it seem reasonable?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Think about your learning: which parts of the problem did you find easy and which parts did you find harder?</a:t>
            </a:r>
          </a:p>
          <a:p>
            <a:endParaRPr lang="en-GB" b="1" dirty="0"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6AAB0834-6429-4AC1-A84A-DB2DD63D2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4B88476-EB55-4197-B312-A1F242BE1EC2}"/>
              </a:ext>
            </a:extLst>
          </p:cNvPr>
          <p:cNvGrpSpPr/>
          <p:nvPr/>
        </p:nvGrpSpPr>
        <p:grpSpPr>
          <a:xfrm>
            <a:off x="6293345" y="1234026"/>
            <a:ext cx="4402054" cy="4977476"/>
            <a:chOff x="4392626" y="1439508"/>
            <a:chExt cx="4402054" cy="497747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B1AD911-A23A-4145-8B88-347D17297A7B}"/>
                </a:ext>
              </a:extLst>
            </p:cNvPr>
            <p:cNvSpPr/>
            <p:nvPr/>
          </p:nvSpPr>
          <p:spPr>
            <a:xfrm>
              <a:off x="4392626" y="1439508"/>
              <a:ext cx="4402054" cy="497747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53A8FB3-8332-4934-9213-50A74D842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00404" y="1609319"/>
              <a:ext cx="3986498" cy="45124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3064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36712"/>
            <a:ext cx="8229600" cy="580926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/>
              <a:t>HIAS Maths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15FA5-D23A-4E53-9E19-A45B7DE6E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061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The HIAS maths team offer a wide range of high-quality services to support schools in improving outcomes for learners, including courses, bespoke consultancy and in-house training. 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For further details referring to maths, please contact either of the team leads:</a:t>
            </a:r>
          </a:p>
          <a:p>
            <a:pPr marL="0" indent="0">
              <a:buNone/>
            </a:pPr>
            <a:r>
              <a:rPr lang="en-GB" sz="1800" dirty="0"/>
              <a:t>	Jacqui Clifft : </a:t>
            </a:r>
            <a:r>
              <a:rPr lang="en-GB" sz="1800" dirty="0">
                <a:hlinkClick r:id="rId2"/>
              </a:rPr>
              <a:t>Jacqui.clifft@hants.gov.uk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	Jo Lees: </a:t>
            </a:r>
            <a:r>
              <a:rPr lang="en-GB" sz="1800" dirty="0">
                <a:hlinkClick r:id="rId3"/>
              </a:rPr>
              <a:t>Jo.Lees@hants.gov.uk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For further details on the full range of services available please contact us using the following details:</a:t>
            </a:r>
          </a:p>
          <a:p>
            <a:pPr marL="0" indent="0">
              <a:buNone/>
            </a:pPr>
            <a:r>
              <a:rPr lang="en-GB" sz="1800" dirty="0"/>
              <a:t> </a:t>
            </a:r>
          </a:p>
          <a:p>
            <a:pPr marL="0" indent="0">
              <a:buNone/>
            </a:pPr>
            <a:r>
              <a:rPr lang="en-GB" sz="1800" dirty="0"/>
              <a:t>Tel: 01962 874820 or email: hias.enquiries@hants.gov.uk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For further details on the full range of services available please contact us using the following details:</a:t>
            </a:r>
          </a:p>
          <a:p>
            <a:pPr marL="0" indent="0">
              <a:buNone/>
            </a:pPr>
            <a:r>
              <a:rPr lang="en-GB" sz="2000" dirty="0"/>
              <a:t> </a:t>
            </a:r>
          </a:p>
          <a:p>
            <a:pPr marL="0" indent="0">
              <a:buNone/>
            </a:pPr>
            <a:r>
              <a:rPr lang="en-GB" sz="2000" dirty="0"/>
              <a:t>Tel: 01962 874820 or email: </a:t>
            </a:r>
            <a:r>
              <a:rPr lang="en-GB" sz="2000" u="sng" dirty="0">
                <a:hlinkClick r:id="rId4"/>
              </a:rPr>
              <a:t>hias.enquiries@hants.gov.uk</a:t>
            </a:r>
            <a:r>
              <a:rPr lang="en-GB" sz="20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9214C5-B01F-45DC-B050-A3009F4A4ED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578" y="6353176"/>
            <a:ext cx="195135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image001">
            <a:extLst>
              <a:ext uri="{FF2B5EF4-FFF2-40B4-BE49-F238E27FC236}">
                <a16:creationId xmlns:a16="http://schemas.microsoft.com/office/drawing/2014/main" id="{A1225777-4001-4A53-9C8C-6F01F7A25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7177" r="11766" b="27104"/>
          <a:stretch/>
        </p:blipFill>
        <p:spPr bwMode="auto">
          <a:xfrm>
            <a:off x="9112668" y="5517232"/>
            <a:ext cx="1555333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1B487DCA-45D9-4B74-AC20-F64217D74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293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08BC7-3958-4725-9814-E8937628E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These slides are intended to support teachers and pupils with a blended approach to learning, either in-class or online. The tasks are intended to form part of a learning journey and could be the basis of either one lesson or a short sequence of connected lessons. 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4-step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Polya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model for problem solving has been used to provide a structure to support reasoning. Teachers may need to use more or fewer steps to support the range of learners in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their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class.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Teachers should delete, change and add slides to suit the needs of 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their 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</a:rPr>
              <a:t>pupil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Extra slides with personalised prompts and appropriate examples based on previous teaching may be suitable. When changing the slide-deck, teachers should consider:</a:t>
            </a:r>
          </a:p>
          <a:p>
            <a:pPr marL="742950" lvl="1" indent="-285750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Their expectations for the use of representations such as bar models, number lines, arrays and  diagrams.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Which strategies and methods pupils should use and record when solving problems or identifying solutions. This could include a range of informal jottings and diagrams, the use of tables to record solutions systematically and formal or informal calculation methods.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Teachers may also wish to record a ‘voice over’ to talk pupils through the slides.</a:t>
            </a:r>
            <a:endParaRPr lang="en-GB" sz="1600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8AD1D9EC-C89D-4E25-B8F7-4B64D4F88E5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8174038" cy="1143000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hangingPunct="0">
              <a:spcBef>
                <a:spcPts val="700"/>
              </a:spcBef>
            </a:pPr>
            <a:b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</a:b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772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7865E9A0-6519-4C34-A90D-9DC1AB003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06" y="506029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8794BD-7A56-4ADD-AB22-E23ACB844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944" y="1142681"/>
            <a:ext cx="4382112" cy="45726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8F265A-7D5C-42F1-84B4-D2C743825212}"/>
              </a:ext>
            </a:extLst>
          </p:cNvPr>
          <p:cNvSpPr txBox="1"/>
          <p:nvPr/>
        </p:nvSpPr>
        <p:spPr>
          <a:xfrm>
            <a:off x="3681876" y="5922740"/>
            <a:ext cx="6295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1945 George </a:t>
            </a:r>
            <a:r>
              <a:rPr lang="en-GB" sz="1200" dirty="0" err="1"/>
              <a:t>Polya</a:t>
            </a:r>
            <a:r>
              <a:rPr lang="en-GB" sz="1200" dirty="0"/>
              <a:t> published  ‘How To Solve It’ 2nd ed., Princeton University Press, 1957, ISBN 0-691-08097-6.</a:t>
            </a:r>
          </a:p>
        </p:txBody>
      </p:sp>
    </p:spTree>
    <p:extLst>
      <p:ext uri="{BB962C8B-B14F-4D97-AF65-F5344CB8AC3E}">
        <p14:creationId xmlns:p14="http://schemas.microsoft.com/office/powerpoint/2010/main" val="399897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182" y="507243"/>
            <a:ext cx="9474425" cy="580926"/>
          </a:xfrm>
        </p:spPr>
        <p:txBody>
          <a:bodyPr>
            <a:noAutofit/>
          </a:bodyPr>
          <a:lstStyle/>
          <a:p>
            <a:pPr algn="l"/>
            <a:r>
              <a:rPr lang="en-GB" sz="2400" b="1" dirty="0"/>
              <a:t>Recognising that two right-angles make a half a turn.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865E9A0-6519-4C34-A90D-9DC1AB003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29D905C-6097-407A-8B9F-740AF39B1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999" y="1088169"/>
            <a:ext cx="5918400" cy="56224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B72DC3-341F-49AE-B1CD-621E934EB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411" y="5853399"/>
            <a:ext cx="8953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90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478" y="720441"/>
            <a:ext cx="4816110" cy="409461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b="1" dirty="0"/>
              <a:t>Understand the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354E2B1-015F-49CE-9770-4DDD36444C69}"/>
                  </a:ext>
                </a:extLst>
              </p:cNvPr>
              <p:cNvSpPr txBox="1"/>
              <p:nvPr/>
            </p:nvSpPr>
            <p:spPr>
              <a:xfrm>
                <a:off x="490024" y="1393316"/>
                <a:ext cx="5423713" cy="516109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i="1" dirty="0"/>
                  <a:t>The arrow starts on the spinner in one position and once making a turn ends up in another position.</a:t>
                </a:r>
              </a:p>
              <a:p>
                <a:endParaRPr lang="en-GB" i="1" dirty="0"/>
              </a:p>
              <a:p>
                <a:r>
                  <a:rPr lang="en-GB" b="1" i="1" dirty="0"/>
                  <a:t>Key fact</a:t>
                </a:r>
                <a:r>
                  <a:rPr lang="en-GB" i="1" dirty="0"/>
                  <a:t>: 1 right-angle = quarter of a turn</a:t>
                </a:r>
              </a:p>
              <a:p>
                <a:endParaRPr lang="en-GB" i="1" dirty="0"/>
              </a:p>
              <a:p>
                <a:r>
                  <a:rPr lang="en-GB" b="1" i="1" dirty="0"/>
                  <a:t>Key fact: </a:t>
                </a:r>
                <a:r>
                  <a:rPr lang="en-GB" i="1" dirty="0"/>
                  <a:t>2 right-angles = half a turn</a:t>
                </a:r>
              </a:p>
              <a:p>
                <a:endParaRPr lang="en-GB" sz="2400" i="1" dirty="0"/>
              </a:p>
              <a:p>
                <a:r>
                  <a:rPr lang="en-GB" i="1" dirty="0"/>
                  <a:t>Need to create a bar model to show quarters. There will be four quarters for the whole bar.</a:t>
                </a:r>
              </a:p>
              <a:p>
                <a:endParaRPr lang="en-GB" i="1" dirty="0"/>
              </a:p>
              <a:p>
                <a:r>
                  <a:rPr lang="en-GB" b="1" i="1" dirty="0"/>
                  <a:t>Key Fact:</a:t>
                </a:r>
                <a:r>
                  <a:rPr lang="en-GB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i="1" dirty="0"/>
                  <a:t> = one whole </a:t>
                </a:r>
              </a:p>
              <a:p>
                <a:r>
                  <a:rPr lang="en-GB" i="1" dirty="0"/>
                  <a:t>4 quarter-turns = one whole (complete) turn</a:t>
                </a:r>
              </a:p>
              <a:p>
                <a:endParaRPr lang="en-GB" i="1" dirty="0"/>
              </a:p>
              <a:p>
                <a:r>
                  <a:rPr lang="en-GB" sz="1600" i="1" dirty="0"/>
                  <a:t>Clockwise = </a:t>
                </a:r>
                <a:r>
                  <a:rPr lang="en-GB" sz="1600" dirty="0"/>
                  <a:t>in the same direction as the way in which the hands of a clock move round</a:t>
                </a:r>
              </a:p>
              <a:p>
                <a:r>
                  <a:rPr lang="en-GB" sz="1600" i="1" dirty="0"/>
                  <a:t>Anti-clockwise = </a:t>
                </a:r>
                <a:r>
                  <a:rPr lang="en-GB" sz="1600" dirty="0"/>
                  <a:t>Moving in the opposite direction to the hands on a clock</a:t>
                </a:r>
                <a:endParaRPr lang="en-GB" sz="1600" i="1" dirty="0"/>
              </a:p>
              <a:p>
                <a:endParaRPr lang="en-GB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354E2B1-015F-49CE-9770-4DDD36444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24" y="1393316"/>
                <a:ext cx="5423713" cy="5161093"/>
              </a:xfrm>
              <a:prstGeom prst="rect">
                <a:avLst/>
              </a:prstGeom>
              <a:blipFill>
                <a:blip r:embed="rId2"/>
                <a:stretch>
                  <a:fillRect l="-899" t="-709" r="-5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2">
            <a:extLst>
              <a:ext uri="{FF2B5EF4-FFF2-40B4-BE49-F238E27FC236}">
                <a16:creationId xmlns:a16="http://schemas.microsoft.com/office/drawing/2014/main" id="{712F957F-6A38-42C6-B2CC-C148604EF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66391F-825C-4A01-94A3-939E07EC2B0E}"/>
              </a:ext>
            </a:extLst>
          </p:cNvPr>
          <p:cNvGrpSpPr/>
          <p:nvPr/>
        </p:nvGrpSpPr>
        <p:grpSpPr>
          <a:xfrm>
            <a:off x="5924549" y="1263128"/>
            <a:ext cx="5711797" cy="5291281"/>
            <a:chOff x="5924549" y="1263128"/>
            <a:chExt cx="5711797" cy="5291281"/>
          </a:xfrm>
        </p:grpSpPr>
        <p:pic>
          <p:nvPicPr>
            <p:cNvPr id="9" name="Picture 8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E439E879-ED20-4FA3-A91F-B1DB76C25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4549" y="1263128"/>
              <a:ext cx="5711797" cy="529128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4C5F1C5-8993-4118-84E9-D046B5CD9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40996" y="5594872"/>
              <a:ext cx="895350" cy="85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460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79" y="844804"/>
            <a:ext cx="8229600" cy="580926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/>
              <a:t>Make a Plan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8D53A-CBF5-4B0E-8282-15120F8F0D36}"/>
              </a:ext>
            </a:extLst>
          </p:cNvPr>
          <p:cNvSpPr txBox="1"/>
          <p:nvPr/>
        </p:nvSpPr>
        <p:spPr>
          <a:xfrm>
            <a:off x="446410" y="1425730"/>
            <a:ext cx="4518053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Step 1:</a:t>
            </a:r>
          </a:p>
          <a:p>
            <a:r>
              <a:rPr lang="en-GB" b="1" dirty="0"/>
              <a:t>Draw a bar model to show quarters</a:t>
            </a:r>
          </a:p>
          <a:p>
            <a:r>
              <a:rPr lang="en-GB" b="1" dirty="0"/>
              <a:t>Remember there are 4 equal parts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Step 2:</a:t>
            </a:r>
          </a:p>
          <a:p>
            <a:r>
              <a:rPr lang="en-GB" b="1" dirty="0">
                <a:cs typeface="Times New Roman" panose="02020603050405020304" pitchFamily="18" charset="0"/>
              </a:rPr>
              <a:t>Use the bar model to identify that two right-angles (quarter turns) are equal to half a turn</a:t>
            </a:r>
          </a:p>
          <a:p>
            <a:endParaRPr lang="en-GB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Step 3:</a:t>
            </a:r>
          </a:p>
          <a:p>
            <a:r>
              <a:rPr lang="en-GB" b="1" dirty="0">
                <a:cs typeface="Times New Roman" panose="02020603050405020304" pitchFamily="18" charset="0"/>
              </a:rPr>
              <a:t>Compare turning two right-angles anti-clockwise with turning half a turn clockwise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What do you notice?</a:t>
            </a:r>
          </a:p>
          <a:p>
            <a:endParaRPr lang="en-GB" b="1" dirty="0">
              <a:cs typeface="Times New Roman" panose="02020603050405020304" pitchFamily="18" charset="0"/>
            </a:endParaRP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7E2E1DF6-EBEE-4FA9-AD9A-6A698225B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32E768-964E-4B11-A901-CDF276596C2B}"/>
              </a:ext>
            </a:extLst>
          </p:cNvPr>
          <p:cNvGrpSpPr/>
          <p:nvPr/>
        </p:nvGrpSpPr>
        <p:grpSpPr>
          <a:xfrm>
            <a:off x="5924549" y="1263128"/>
            <a:ext cx="5711797" cy="5291281"/>
            <a:chOff x="5924549" y="1263128"/>
            <a:chExt cx="5711797" cy="5291281"/>
          </a:xfrm>
        </p:grpSpPr>
        <p:pic>
          <p:nvPicPr>
            <p:cNvPr id="11" name="Picture 10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EFB51620-D786-4A32-8393-8C8948D24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4549" y="1263128"/>
              <a:ext cx="5711797" cy="529128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8294BAA-981A-4E15-B4A2-A25D68D65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40996" y="5594872"/>
              <a:ext cx="895350" cy="857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352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D0A211-FEF3-4C34-9ED5-ECCC332C84C9}"/>
              </a:ext>
            </a:extLst>
          </p:cNvPr>
          <p:cNvSpPr/>
          <p:nvPr/>
        </p:nvSpPr>
        <p:spPr>
          <a:xfrm>
            <a:off x="2601000" y="1607017"/>
            <a:ext cx="1703873" cy="71209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5B9590-EABA-47E0-A236-BD5F561B2E65}"/>
              </a:ext>
            </a:extLst>
          </p:cNvPr>
          <p:cNvSpPr/>
          <p:nvPr/>
        </p:nvSpPr>
        <p:spPr>
          <a:xfrm>
            <a:off x="4304873" y="1607016"/>
            <a:ext cx="1703873" cy="7120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81F296-C086-4275-AFF3-563C3A67A4F0}"/>
              </a:ext>
            </a:extLst>
          </p:cNvPr>
          <p:cNvSpPr/>
          <p:nvPr/>
        </p:nvSpPr>
        <p:spPr>
          <a:xfrm>
            <a:off x="7712619" y="1607014"/>
            <a:ext cx="1703873" cy="7120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32C2521-7FAC-4439-B31F-85438D295E62}"/>
              </a:ext>
            </a:extLst>
          </p:cNvPr>
          <p:cNvSpPr/>
          <p:nvPr/>
        </p:nvSpPr>
        <p:spPr>
          <a:xfrm>
            <a:off x="6008746" y="1607015"/>
            <a:ext cx="1703873" cy="7120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B5927FB-1EB9-4FE8-9F91-B2CF1A0E1EEF}"/>
              </a:ext>
            </a:extLst>
          </p:cNvPr>
          <p:cNvGrpSpPr/>
          <p:nvPr/>
        </p:nvGrpSpPr>
        <p:grpSpPr>
          <a:xfrm>
            <a:off x="2513669" y="2441841"/>
            <a:ext cx="1878533" cy="1203969"/>
            <a:chOff x="2513669" y="2441841"/>
            <a:chExt cx="1878533" cy="1203969"/>
          </a:xfrm>
        </p:grpSpPr>
        <p:sp>
          <p:nvSpPr>
            <p:cNvPr id="3" name="Right Brace 2">
              <a:extLst>
                <a:ext uri="{FF2B5EF4-FFF2-40B4-BE49-F238E27FC236}">
                  <a16:creationId xmlns:a16="http://schemas.microsoft.com/office/drawing/2014/main" id="{4EEB4585-506A-44FF-8D1E-F59F6B8C95F3}"/>
                </a:ext>
              </a:extLst>
            </p:cNvPr>
            <p:cNvSpPr/>
            <p:nvPr/>
          </p:nvSpPr>
          <p:spPr>
            <a:xfrm rot="5400000">
              <a:off x="3236129" y="1806713"/>
              <a:ext cx="433616" cy="1703871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D88612F-D780-4251-BB5E-BA437B43497A}"/>
                </a:ext>
              </a:extLst>
            </p:cNvPr>
            <p:cNvSpPr txBox="1"/>
            <p:nvPr/>
          </p:nvSpPr>
          <p:spPr>
            <a:xfrm>
              <a:off x="2513669" y="2999479"/>
              <a:ext cx="18785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1 right angle = quarter of a turn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24C85B3-0893-4565-8395-D85AA927E2D4}"/>
              </a:ext>
            </a:extLst>
          </p:cNvPr>
          <p:cNvGrpSpPr/>
          <p:nvPr/>
        </p:nvGrpSpPr>
        <p:grpSpPr>
          <a:xfrm>
            <a:off x="6062119" y="3645810"/>
            <a:ext cx="2796068" cy="2677556"/>
            <a:chOff x="6062119" y="3645810"/>
            <a:chExt cx="2796068" cy="267755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E5891EB-1350-400B-824C-57E82B650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62119" y="3645810"/>
              <a:ext cx="2590929" cy="267755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2495B7F-C409-43DE-A6F4-94C85BD61B54}"/>
                </a:ext>
              </a:extLst>
            </p:cNvPr>
            <p:cNvSpPr txBox="1"/>
            <p:nvPr/>
          </p:nvSpPr>
          <p:spPr>
            <a:xfrm>
              <a:off x="6567050" y="5954034"/>
              <a:ext cx="22911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anti-clockwise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BE9A86B-CC6C-4BE1-ADE3-616ED1F4FDBC}"/>
              </a:ext>
            </a:extLst>
          </p:cNvPr>
          <p:cNvGrpSpPr/>
          <p:nvPr/>
        </p:nvGrpSpPr>
        <p:grpSpPr>
          <a:xfrm>
            <a:off x="3457575" y="3779499"/>
            <a:ext cx="2982777" cy="2518291"/>
            <a:chOff x="3457575" y="3779499"/>
            <a:chExt cx="2982777" cy="251829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55552A0-FE39-40A6-B170-CC4D6501D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57575" y="3779499"/>
              <a:ext cx="2638425" cy="233362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1707944-B8AE-470A-8494-04B0F9BC4EF3}"/>
                </a:ext>
              </a:extLst>
            </p:cNvPr>
            <p:cNvSpPr txBox="1"/>
            <p:nvPr/>
          </p:nvSpPr>
          <p:spPr>
            <a:xfrm>
              <a:off x="4149215" y="5928458"/>
              <a:ext cx="22911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clockwise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7339D73-CECC-4100-A5C5-708C98DC1EDF}"/>
              </a:ext>
            </a:extLst>
          </p:cNvPr>
          <p:cNvGrpSpPr/>
          <p:nvPr/>
        </p:nvGrpSpPr>
        <p:grpSpPr>
          <a:xfrm>
            <a:off x="2601000" y="326638"/>
            <a:ext cx="6815492" cy="1146689"/>
            <a:chOff x="2601000" y="326638"/>
            <a:chExt cx="6815492" cy="1146689"/>
          </a:xfrm>
        </p:grpSpPr>
        <p:sp>
          <p:nvSpPr>
            <p:cNvPr id="25" name="Right Brace 24">
              <a:extLst>
                <a:ext uri="{FF2B5EF4-FFF2-40B4-BE49-F238E27FC236}">
                  <a16:creationId xmlns:a16="http://schemas.microsoft.com/office/drawing/2014/main" id="{0EA347E1-07E0-4839-BA24-2A00EAEAA9AB}"/>
                </a:ext>
              </a:extLst>
            </p:cNvPr>
            <p:cNvSpPr/>
            <p:nvPr/>
          </p:nvSpPr>
          <p:spPr>
            <a:xfrm rot="16200000">
              <a:off x="5791989" y="-2151175"/>
              <a:ext cx="433513" cy="6815492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031C270-34C5-4A3E-8612-9CC8DE12E29E}"/>
                </a:ext>
              </a:extLst>
            </p:cNvPr>
            <p:cNvSpPr txBox="1"/>
            <p:nvPr/>
          </p:nvSpPr>
          <p:spPr>
            <a:xfrm>
              <a:off x="4875511" y="326638"/>
              <a:ext cx="24820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/>
                <a:t>4 right angles = a whole (complete) turn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743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79" y="602043"/>
            <a:ext cx="8229600" cy="580926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/>
              <a:t>Carry out your plan: show your reasoning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2C7A72-7C4A-4506-8DEE-575441380A26}"/>
                  </a:ext>
                </a:extLst>
              </p:cNvPr>
              <p:cNvSpPr txBox="1"/>
              <p:nvPr/>
            </p:nvSpPr>
            <p:spPr>
              <a:xfrm>
                <a:off x="430226" y="1433856"/>
                <a:ext cx="4518053" cy="447962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Step 1:</a:t>
                </a:r>
              </a:p>
              <a:p>
                <a:endParaRPr lang="en-GB" b="1" dirty="0">
                  <a:cs typeface="Times New Roman" panose="02020603050405020304" pitchFamily="18" charset="0"/>
                </a:endParaRPr>
              </a:p>
              <a:p>
                <a:r>
                  <a:rPr lang="en-GB" b="1" dirty="0">
                    <a:cs typeface="Times New Roman" panose="02020603050405020304" pitchFamily="18" charset="0"/>
                  </a:rPr>
                  <a:t>Draw a bar chart with five equal parts to show fifths</a:t>
                </a:r>
                <a:endParaRPr lang="en-GB" dirty="0">
                  <a:cs typeface="Times New Roman" panose="02020603050405020304" pitchFamily="18" charset="0"/>
                </a:endParaRPr>
              </a:p>
              <a:p>
                <a:endParaRPr lang="en-GB" b="1" dirty="0">
                  <a:cs typeface="Times New Roman" panose="02020603050405020304" pitchFamily="18" charset="0"/>
                </a:endParaRPr>
              </a:p>
              <a:p>
                <a:r>
                  <a:rPr lang="en-GB" b="1" dirty="0">
                    <a:cs typeface="Times New Roman" panose="02020603050405020304" pitchFamily="18" charset="0"/>
                  </a:rPr>
                  <a:t>Step 2:</a:t>
                </a:r>
              </a:p>
              <a:p>
                <a:endParaRPr lang="en-GB" b="1" dirty="0">
                  <a:cs typeface="Times New Roman" panose="02020603050405020304" pitchFamily="18" charset="0"/>
                </a:endParaRPr>
              </a:p>
              <a:p>
                <a:r>
                  <a:rPr lang="en-GB" b="1" dirty="0">
                    <a:cs typeface="Times New Roman" panose="02020603050405020304" pitchFamily="18" charset="0"/>
                  </a:rPr>
                  <a:t>Colour one part to show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b="1" dirty="0"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GB" b="1" dirty="0">
                    <a:cs typeface="Times New Roman" panose="02020603050405020304" pitchFamily="18" charset="0"/>
                  </a:rPr>
                  <a:t>Colour two parts to show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GB" b="1" dirty="0">
                  <a:cs typeface="Times New Roman" panose="02020603050405020304" pitchFamily="18" charset="0"/>
                </a:endParaRPr>
              </a:p>
              <a:p>
                <a:endParaRPr lang="en-GB" dirty="0">
                  <a:cs typeface="Times New Roman" panose="02020603050405020304" pitchFamily="18" charset="0"/>
                </a:endParaRPr>
              </a:p>
              <a:p>
                <a:r>
                  <a:rPr lang="en-GB" b="1" dirty="0">
                    <a:cs typeface="Times New Roman" panose="02020603050405020304" pitchFamily="18" charset="0"/>
                  </a:rPr>
                  <a:t>Step 3:</a:t>
                </a:r>
              </a:p>
              <a:p>
                <a:endParaRPr lang="en-GB" b="1" dirty="0">
                  <a:cs typeface="Times New Roman" panose="02020603050405020304" pitchFamily="18" charset="0"/>
                </a:endParaRPr>
              </a:p>
              <a:p>
                <a:r>
                  <a:rPr lang="en-GB" b="1" dirty="0">
                    <a:cs typeface="Times New Roman" panose="02020603050405020304" pitchFamily="18" charset="0"/>
                  </a:rPr>
                  <a:t>Complete the calculation to show how many fifths altogether</a:t>
                </a:r>
              </a:p>
              <a:p>
                <a:endParaRPr lang="en-GB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2C7A72-7C4A-4506-8DEE-575441380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26" y="1433856"/>
                <a:ext cx="4518053" cy="4479624"/>
              </a:xfrm>
              <a:prstGeom prst="rect">
                <a:avLst/>
              </a:prstGeom>
              <a:blipFill>
                <a:blip r:embed="rId2"/>
                <a:stretch>
                  <a:fillRect l="-1215" t="-680" r="-2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2">
            <a:extLst>
              <a:ext uri="{FF2B5EF4-FFF2-40B4-BE49-F238E27FC236}">
                <a16:creationId xmlns:a16="http://schemas.microsoft.com/office/drawing/2014/main" id="{D775A32F-6EE0-4238-AD7B-00A6AE703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26F324-D2DB-42B0-933F-447764BE55D6}"/>
              </a:ext>
            </a:extLst>
          </p:cNvPr>
          <p:cNvGrpSpPr/>
          <p:nvPr/>
        </p:nvGrpSpPr>
        <p:grpSpPr>
          <a:xfrm>
            <a:off x="5924549" y="1263128"/>
            <a:ext cx="5711797" cy="5291281"/>
            <a:chOff x="5924549" y="1263128"/>
            <a:chExt cx="5711797" cy="5291281"/>
          </a:xfrm>
        </p:grpSpPr>
        <p:pic>
          <p:nvPicPr>
            <p:cNvPr id="12" name="Picture 11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02B51C82-04BB-4027-88B1-65BB3E07E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4549" y="1263128"/>
              <a:ext cx="5711797" cy="529128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C662EF-C86F-4441-9923-6CAC6FA91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40996" y="5594872"/>
              <a:ext cx="895350" cy="85725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CEE1390-5D51-4EDA-8120-E50C2A3F8D69}"/>
              </a:ext>
            </a:extLst>
          </p:cNvPr>
          <p:cNvSpPr txBox="1"/>
          <p:nvPr/>
        </p:nvSpPr>
        <p:spPr>
          <a:xfrm>
            <a:off x="446410" y="1425730"/>
            <a:ext cx="4518053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Step 1:</a:t>
            </a:r>
          </a:p>
          <a:p>
            <a:r>
              <a:rPr lang="en-GB" b="1" dirty="0"/>
              <a:t>Draw a bar model to show quarters</a:t>
            </a:r>
          </a:p>
          <a:p>
            <a:r>
              <a:rPr lang="en-GB" b="1" dirty="0"/>
              <a:t>Remember there are 4 equal parts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Step 2:</a:t>
            </a:r>
          </a:p>
          <a:p>
            <a:r>
              <a:rPr lang="en-GB" b="1" dirty="0">
                <a:cs typeface="Times New Roman" panose="02020603050405020304" pitchFamily="18" charset="0"/>
              </a:rPr>
              <a:t>Use the bar model to identify that two right-angles (quarter turns) are equal to half a turn</a:t>
            </a:r>
          </a:p>
          <a:p>
            <a:endParaRPr lang="en-GB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Step 3:</a:t>
            </a:r>
          </a:p>
          <a:p>
            <a:r>
              <a:rPr lang="en-GB" b="1" dirty="0">
                <a:cs typeface="Times New Roman" panose="02020603050405020304" pitchFamily="18" charset="0"/>
              </a:rPr>
              <a:t>Compare turning two right-angles anti-clockwise with turning half a turn clockwise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What do you notice?</a:t>
            </a:r>
          </a:p>
          <a:p>
            <a:endParaRPr lang="en-GB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33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CF053AC0-8131-4DD8-83CE-22B955BF4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  <a14:imgEffect>
                      <a14:colorTemperature colorTemp="5900"/>
                    </a14:imgEffect>
                    <a14:imgEffect>
                      <a14:saturation sat="120000"/>
                    </a14:imgEffect>
                    <a14:imgEffect>
                      <a14:brightnessContrast bright="53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72076" y="4081579"/>
            <a:ext cx="1895410" cy="1421557"/>
          </a:xfrm>
          <a:prstGeom prst="rect">
            <a:avLst/>
          </a:prstGeom>
        </p:spPr>
      </p:pic>
      <p:pic>
        <p:nvPicPr>
          <p:cNvPr id="21" name="Picture 20" descr="Diagram&#10;&#10;Description automatically generated">
            <a:extLst>
              <a:ext uri="{FF2B5EF4-FFF2-40B4-BE49-F238E27FC236}">
                <a16:creationId xmlns:a16="http://schemas.microsoft.com/office/drawing/2014/main" id="{D65CE998-4D09-4912-9995-D808880AF0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2000"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24383" y="3861336"/>
            <a:ext cx="2196666" cy="1647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63C150-DD5E-4375-90F0-81B25C8ACD4B}"/>
              </a:ext>
            </a:extLst>
          </p:cNvPr>
          <p:cNvSpPr txBox="1"/>
          <p:nvPr/>
        </p:nvSpPr>
        <p:spPr>
          <a:xfrm>
            <a:off x="366058" y="259036"/>
            <a:ext cx="8850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cs typeface="Times New Roman" panose="02020603050405020304" pitchFamily="18" charset="0"/>
              </a:rPr>
              <a:t>Step 1: </a:t>
            </a:r>
            <a:r>
              <a:rPr lang="en-GB" b="1" dirty="0"/>
              <a:t>Draw a bar model to show quarters.  Remember there are 4 equal parts.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039C71-B238-4D68-A256-4E5259FD74A2}"/>
              </a:ext>
            </a:extLst>
          </p:cNvPr>
          <p:cNvSpPr txBox="1"/>
          <p:nvPr/>
        </p:nvSpPr>
        <p:spPr>
          <a:xfrm>
            <a:off x="429564" y="2925792"/>
            <a:ext cx="10829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cs typeface="Times New Roman" panose="02020603050405020304" pitchFamily="18" charset="0"/>
              </a:rPr>
              <a:t>Step 2:  Use the bar model to identify that two right-angles (quarter turns) are equal to half a turn.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DB89CF-5E0F-413E-A48B-0EAE4EC8AB4F}"/>
              </a:ext>
            </a:extLst>
          </p:cNvPr>
          <p:cNvSpPr txBox="1"/>
          <p:nvPr/>
        </p:nvSpPr>
        <p:spPr>
          <a:xfrm>
            <a:off x="425729" y="3413357"/>
            <a:ext cx="95260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cs typeface="Times New Roman" panose="02020603050405020304" pitchFamily="18" charset="0"/>
              </a:rPr>
              <a:t>Step 3:</a:t>
            </a:r>
          </a:p>
          <a:p>
            <a:r>
              <a:rPr lang="en-GB" b="1" dirty="0">
                <a:cs typeface="Times New Roman" panose="02020603050405020304" pitchFamily="18" charset="0"/>
              </a:rPr>
              <a:t>Compare turning two right-angles anti-clockwise with turning half a turn clockwise.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8D3ADED-D1D1-4191-AB0B-9F7DE8E8E2FB}"/>
              </a:ext>
            </a:extLst>
          </p:cNvPr>
          <p:cNvGrpSpPr/>
          <p:nvPr/>
        </p:nvGrpSpPr>
        <p:grpSpPr>
          <a:xfrm>
            <a:off x="1483659" y="576817"/>
            <a:ext cx="6684296" cy="2262951"/>
            <a:chOff x="1613132" y="803394"/>
            <a:chExt cx="6902823" cy="32275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F120D1A-1DA6-4D1A-92C9-3B62D223B756}"/>
                </a:ext>
              </a:extLst>
            </p:cNvPr>
            <p:cNvGrpSpPr/>
            <p:nvPr/>
          </p:nvGrpSpPr>
          <p:grpSpPr>
            <a:xfrm>
              <a:off x="1700463" y="1995378"/>
              <a:ext cx="6815492" cy="712102"/>
              <a:chOff x="1716647" y="1079546"/>
              <a:chExt cx="6815492" cy="712102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E0C79F7-B1A0-4AF6-AF8D-CD4682B5731F}"/>
                  </a:ext>
                </a:extLst>
              </p:cNvPr>
              <p:cNvSpPr/>
              <p:nvPr/>
            </p:nvSpPr>
            <p:spPr>
              <a:xfrm>
                <a:off x="1716647" y="1079549"/>
                <a:ext cx="1703873" cy="712099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8F65BE6-5703-40B2-896C-5A90C5B74BC4}"/>
                  </a:ext>
                </a:extLst>
              </p:cNvPr>
              <p:cNvSpPr/>
              <p:nvPr/>
            </p:nvSpPr>
            <p:spPr>
              <a:xfrm>
                <a:off x="3420520" y="1079548"/>
                <a:ext cx="1703873" cy="71209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368EE72-1A8C-45DD-8E5A-3F8302380BEC}"/>
                  </a:ext>
                </a:extLst>
              </p:cNvPr>
              <p:cNvSpPr/>
              <p:nvPr/>
            </p:nvSpPr>
            <p:spPr>
              <a:xfrm>
                <a:off x="6828266" y="1079546"/>
                <a:ext cx="1703873" cy="71209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CEAFD5D-C7D1-4A50-9E9A-E8CBBA7FD6D4}"/>
                  </a:ext>
                </a:extLst>
              </p:cNvPr>
              <p:cNvSpPr/>
              <p:nvPr/>
            </p:nvSpPr>
            <p:spPr>
              <a:xfrm>
                <a:off x="5124393" y="1079547"/>
                <a:ext cx="1703873" cy="712099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D33DE15-8E35-4311-A577-7981CC334F4C}"/>
                </a:ext>
              </a:extLst>
            </p:cNvPr>
            <p:cNvGrpSpPr/>
            <p:nvPr/>
          </p:nvGrpSpPr>
          <p:grpSpPr>
            <a:xfrm>
              <a:off x="1613132" y="2827015"/>
              <a:ext cx="1878533" cy="1203969"/>
              <a:chOff x="2513669" y="2441841"/>
              <a:chExt cx="1878533" cy="1203969"/>
            </a:xfrm>
          </p:grpSpPr>
          <p:sp>
            <p:nvSpPr>
              <p:cNvPr id="14" name="Right Brace 13">
                <a:extLst>
                  <a:ext uri="{FF2B5EF4-FFF2-40B4-BE49-F238E27FC236}">
                    <a16:creationId xmlns:a16="http://schemas.microsoft.com/office/drawing/2014/main" id="{E56EE488-8FA5-40FA-B445-639A44DBB336}"/>
                  </a:ext>
                </a:extLst>
              </p:cNvPr>
              <p:cNvSpPr/>
              <p:nvPr/>
            </p:nvSpPr>
            <p:spPr>
              <a:xfrm rot="5400000">
                <a:off x="3236129" y="1806713"/>
                <a:ext cx="433616" cy="1703871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4616875-246E-4A35-A044-9B739DA0948E}"/>
                  </a:ext>
                </a:extLst>
              </p:cNvPr>
              <p:cNvSpPr txBox="1"/>
              <p:nvPr/>
            </p:nvSpPr>
            <p:spPr>
              <a:xfrm>
                <a:off x="2513669" y="2999479"/>
                <a:ext cx="18785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1 right angle = quarter of a turn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9FFC08D-4A58-4CC1-9B3B-D3E40BA8E325}"/>
                </a:ext>
              </a:extLst>
            </p:cNvPr>
            <p:cNvGrpSpPr/>
            <p:nvPr/>
          </p:nvGrpSpPr>
          <p:grpSpPr>
            <a:xfrm>
              <a:off x="1700463" y="803394"/>
              <a:ext cx="6815492" cy="1146689"/>
              <a:chOff x="2601000" y="326638"/>
              <a:chExt cx="6815492" cy="1146689"/>
            </a:xfrm>
          </p:grpSpPr>
          <p:sp>
            <p:nvSpPr>
              <p:cNvPr id="17" name="Right Brace 16">
                <a:extLst>
                  <a:ext uri="{FF2B5EF4-FFF2-40B4-BE49-F238E27FC236}">
                    <a16:creationId xmlns:a16="http://schemas.microsoft.com/office/drawing/2014/main" id="{42580DFC-1E6B-44B1-858C-6EF79695113A}"/>
                  </a:ext>
                </a:extLst>
              </p:cNvPr>
              <p:cNvSpPr/>
              <p:nvPr/>
            </p:nvSpPr>
            <p:spPr>
              <a:xfrm rot="16200000">
                <a:off x="5791989" y="-2151175"/>
                <a:ext cx="433513" cy="6815492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13A4405-504A-4934-A504-A67619AFB7CE}"/>
                  </a:ext>
                </a:extLst>
              </p:cNvPr>
              <p:cNvSpPr txBox="1"/>
              <p:nvPr/>
            </p:nvSpPr>
            <p:spPr>
              <a:xfrm>
                <a:off x="4875511" y="326638"/>
                <a:ext cx="24820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/>
                  <a:t>4 right angles = a whole (complete) turn</a:t>
                </a:r>
              </a:p>
            </p:txBody>
          </p:sp>
        </p:grp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0F53BDB-9654-40AC-9030-7BCFD7EF42B0}"/>
              </a:ext>
            </a:extLst>
          </p:cNvPr>
          <p:cNvCxnSpPr>
            <a:stCxn id="7" idx="1"/>
            <a:endCxn id="9" idx="3"/>
          </p:cNvCxnSpPr>
          <p:nvPr/>
        </p:nvCxnSpPr>
        <p:spPr>
          <a:xfrm flipV="1">
            <a:off x="1568225" y="1662186"/>
            <a:ext cx="3299866" cy="1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0389FA3-25BD-432C-9034-3A124542CEEC}"/>
              </a:ext>
            </a:extLst>
          </p:cNvPr>
          <p:cNvSpPr txBox="1"/>
          <p:nvPr/>
        </p:nvSpPr>
        <p:spPr>
          <a:xfrm>
            <a:off x="1889106" y="1339166"/>
            <a:ext cx="2902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 right angles = half a turn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45920E-7A87-48F3-A03E-B87DE19285B7}"/>
              </a:ext>
            </a:extLst>
          </p:cNvPr>
          <p:cNvSpPr txBox="1"/>
          <p:nvPr/>
        </p:nvSpPr>
        <p:spPr>
          <a:xfrm>
            <a:off x="462984" y="4124552"/>
            <a:ext cx="2677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Turning two right-angles in an anti-clockwise direction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37D539-387F-4DE7-8185-19F4DF3403BF}"/>
              </a:ext>
            </a:extLst>
          </p:cNvPr>
          <p:cNvSpPr txBox="1"/>
          <p:nvPr/>
        </p:nvSpPr>
        <p:spPr>
          <a:xfrm>
            <a:off x="4813774" y="4112822"/>
            <a:ext cx="2677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Turning half a turn in a clockwise direction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EEF99D-38CD-4EB1-AF2C-561D467D426D}"/>
              </a:ext>
            </a:extLst>
          </p:cNvPr>
          <p:cNvSpPr txBox="1"/>
          <p:nvPr/>
        </p:nvSpPr>
        <p:spPr>
          <a:xfrm>
            <a:off x="1140432" y="5944589"/>
            <a:ext cx="857892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‘I agree with both Jack and Alex because turning the arrow two right-angles anti-clockwise ends up in the same position as turning the arrow half a turn clockwise.’</a:t>
            </a:r>
          </a:p>
        </p:txBody>
      </p:sp>
    </p:spTree>
    <p:extLst>
      <p:ext uri="{BB962C8B-B14F-4D97-AF65-F5344CB8AC3E}">
        <p14:creationId xmlns:p14="http://schemas.microsoft.com/office/powerpoint/2010/main" val="2895142760"/>
      </p:ext>
    </p:extLst>
  </p:cSld>
  <p:clrMapOvr>
    <a:masterClrMapping/>
  </p:clrMapOvr>
</p:sld>
</file>

<file path=ppt/theme/theme1.xml><?xml version="1.0" encoding="utf-8"?>
<a:theme xmlns:a="http://schemas.openxmlformats.org/drawingml/2006/main" name="3_HIAS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1009</Words>
  <Application>Microsoft Office PowerPoint</Application>
  <PresentationFormat>Widescreen</PresentationFormat>
  <Paragraphs>133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Symbol</vt:lpstr>
      <vt:lpstr>3_HIAS PowerPoint template</vt:lpstr>
      <vt:lpstr>Year 3</vt:lpstr>
      <vt:lpstr> HIAS Blended Learning Resource</vt:lpstr>
      <vt:lpstr>PowerPoint Presentation</vt:lpstr>
      <vt:lpstr>Recognising that two right-angles make a half a turn.</vt:lpstr>
      <vt:lpstr>Understand the problem</vt:lpstr>
      <vt:lpstr>Make a Plan</vt:lpstr>
      <vt:lpstr>PowerPoint Presentation</vt:lpstr>
      <vt:lpstr>Carry out your plan: show your reasoning</vt:lpstr>
      <vt:lpstr>PowerPoint Presentation</vt:lpstr>
      <vt:lpstr>Review your solution: does it seem reasonable? Which steps/ parts did you find easy and which harder?</vt:lpstr>
      <vt:lpstr>Now try this one</vt:lpstr>
      <vt:lpstr>HIAS Maths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</dc:title>
  <dc:creator>Clifft, Jacqui</dc:creator>
  <cp:lastModifiedBy>Vickers, Rebecca</cp:lastModifiedBy>
  <cp:revision>34</cp:revision>
  <dcterms:created xsi:type="dcterms:W3CDTF">2021-01-05T11:02:27Z</dcterms:created>
  <dcterms:modified xsi:type="dcterms:W3CDTF">2021-01-18T12:22:30Z</dcterms:modified>
</cp:coreProperties>
</file>