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86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7" d="100"/>
          <a:sy n="77" d="100"/>
        </p:scale>
        <p:origin x="228" y="3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19/01/2021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20000"/>
          </a:bodyPr>
          <a:lstStyle/>
          <a:p>
            <a:pPr algn="l"/>
            <a:r>
              <a:rPr lang="en-GB" sz="2400" dirty="0">
                <a:solidFill>
                  <a:schemeClr val="tx1"/>
                </a:solidFill>
              </a:rPr>
              <a:t>Addition and Subtraction</a:t>
            </a:r>
          </a:p>
          <a:p>
            <a:pPr marL="342900" indent="-342900" algn="l">
              <a:buFont typeface="Arial" panose="020B0604020202020204" pitchFamily="34" charset="0"/>
              <a:buChar char="•"/>
            </a:pPr>
            <a:r>
              <a:rPr lang="en-GB" sz="2400" dirty="0">
                <a:solidFill>
                  <a:schemeClr val="tx1"/>
                </a:solidFill>
              </a:rPr>
              <a:t>Solve number problems and practical problems in the context of measurement</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124206"/>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finding the </a:t>
            </a:r>
          </a:p>
          <a:p>
            <a:r>
              <a:rPr lang="en-GB" sz="1600" dirty="0">
                <a:cs typeface="Times New Roman" panose="02020603050405020304" pitchFamily="18" charset="0"/>
              </a:rPr>
              <a:t>      total height of Amy’s sunflower and </a:t>
            </a:r>
          </a:p>
          <a:p>
            <a:r>
              <a:rPr lang="en-GB" sz="1600" dirty="0">
                <a:cs typeface="Times New Roman" panose="02020603050405020304" pitchFamily="18" charset="0"/>
              </a:rPr>
              <a:t>      comparing it with the height of Sophie’s </a:t>
            </a:r>
          </a:p>
          <a:p>
            <a:r>
              <a:rPr lang="en-GB" sz="1600" dirty="0">
                <a:cs typeface="Times New Roman" panose="02020603050405020304" pitchFamily="18" charset="0"/>
              </a:rPr>
              <a:t>      sunflower.</a:t>
            </a:r>
          </a:p>
          <a:p>
            <a:endParaRPr lang="en-GB" b="1" dirty="0">
              <a:cs typeface="Times New Roman" panose="02020603050405020304" pitchFamily="18" charset="0"/>
            </a:endParaRPr>
          </a:p>
          <a:p>
            <a:pPr marL="342900" indent="-342900">
              <a:buAutoNum type="arabicPeriod" startAt="2"/>
            </a:pPr>
            <a:r>
              <a:rPr lang="en-GB" b="1" dirty="0">
                <a:cs typeface="Times New Roman" panose="02020603050405020304" pitchFamily="18" charset="0"/>
              </a:rPr>
              <a:t>Try to solve the calculation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r>
              <a:rPr lang="en-GB" b="1" dirty="0">
                <a:cs typeface="Times New Roman" panose="02020603050405020304" pitchFamily="18" charset="0"/>
              </a:rPr>
              <a:t>     </a:t>
            </a:r>
            <a:r>
              <a:rPr lang="en-GB" sz="1600" dirty="0">
                <a:cs typeface="Times New Roman" panose="02020603050405020304" pitchFamily="18" charset="0"/>
              </a:rPr>
              <a:t>Could you use the inverse to check?</a:t>
            </a:r>
            <a:endParaRPr lang="en-GB" sz="1600"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8" name="Group 7">
            <a:extLst>
              <a:ext uri="{FF2B5EF4-FFF2-40B4-BE49-F238E27FC236}">
                <a16:creationId xmlns:a16="http://schemas.microsoft.com/office/drawing/2014/main" id="{481BCB30-87E7-4958-9500-D05BC061AE6B}"/>
              </a:ext>
            </a:extLst>
          </p:cNvPr>
          <p:cNvGrpSpPr/>
          <p:nvPr/>
        </p:nvGrpSpPr>
        <p:grpSpPr>
          <a:xfrm>
            <a:off x="5424755" y="1765879"/>
            <a:ext cx="6431622" cy="4142673"/>
            <a:chOff x="5578868" y="1440936"/>
            <a:chExt cx="6431622" cy="4142673"/>
          </a:xfrm>
        </p:grpSpPr>
        <p:sp>
          <p:nvSpPr>
            <p:cNvPr id="10" name="Content Placeholder 6">
              <a:extLst>
                <a:ext uri="{FF2B5EF4-FFF2-40B4-BE49-F238E27FC236}">
                  <a16:creationId xmlns:a16="http://schemas.microsoft.com/office/drawing/2014/main" id="{9E700C6E-ABAC-4CBF-B055-CE41D01E0246}"/>
                </a:ext>
              </a:extLst>
            </p:cNvPr>
            <p:cNvSpPr txBox="1">
              <a:spLocks/>
            </p:cNvSpPr>
            <p:nvPr/>
          </p:nvSpPr>
          <p:spPr bwMode="auto">
            <a:xfrm>
              <a:off x="5578868" y="1440936"/>
              <a:ext cx="6431622" cy="414267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a:latin typeface="+mn-lt"/>
                  <a:ea typeface="Bariol" charset="0"/>
                  <a:cs typeface="Bariol" charset="0"/>
                </a:rPr>
                <a:t>TASK</a:t>
              </a: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1" name="Group 10">
              <a:extLst>
                <a:ext uri="{FF2B5EF4-FFF2-40B4-BE49-F238E27FC236}">
                  <a16:creationId xmlns:a16="http://schemas.microsoft.com/office/drawing/2014/main" id="{EF650BE1-B0D4-488A-94E4-508E3754BE3C}"/>
                </a:ext>
              </a:extLst>
            </p:cNvPr>
            <p:cNvGrpSpPr/>
            <p:nvPr/>
          </p:nvGrpSpPr>
          <p:grpSpPr>
            <a:xfrm>
              <a:off x="5823269" y="2039577"/>
              <a:ext cx="4919580" cy="2778845"/>
              <a:chOff x="6647772" y="1648467"/>
              <a:chExt cx="5177048" cy="3139710"/>
            </a:xfrm>
          </p:grpSpPr>
          <p:sp>
            <p:nvSpPr>
              <p:cNvPr id="13" name="Speech Bubble: Rectangle with Corners Rounded 12">
                <a:extLst>
                  <a:ext uri="{FF2B5EF4-FFF2-40B4-BE49-F238E27FC236}">
                    <a16:creationId xmlns:a16="http://schemas.microsoft.com/office/drawing/2014/main" id="{7751B063-49DE-4FCC-B257-3904CB5427D9}"/>
                  </a:ext>
                </a:extLst>
              </p:cNvPr>
              <p:cNvSpPr/>
              <p:nvPr/>
            </p:nvSpPr>
            <p:spPr>
              <a:xfrm>
                <a:off x="6647772" y="1648467"/>
                <a:ext cx="5177048" cy="3139710"/>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43381E07-A066-4F56-88CD-866B43B91159}"/>
                  </a:ext>
                </a:extLst>
              </p:cNvPr>
              <p:cNvSpPr txBox="1"/>
              <p:nvPr/>
            </p:nvSpPr>
            <p:spPr>
              <a:xfrm>
                <a:off x="7006986" y="1761736"/>
                <a:ext cx="4714558" cy="2585323"/>
              </a:xfrm>
              <a:prstGeom prst="rect">
                <a:avLst/>
              </a:prstGeom>
              <a:noFill/>
            </p:spPr>
            <p:txBody>
              <a:bodyPr wrap="square" rtlCol="0">
                <a:spAutoFit/>
              </a:bodyPr>
              <a:lstStyle/>
              <a:p>
                <a:r>
                  <a:rPr lang="en-GB" dirty="0"/>
                  <a:t>Amy plants a sunflower seed.</a:t>
                </a:r>
              </a:p>
              <a:p>
                <a:r>
                  <a:rPr lang="en-GB" dirty="0"/>
                  <a:t>After 4 months, the sunflower has grown 226cm tall.</a:t>
                </a:r>
              </a:p>
              <a:p>
                <a:r>
                  <a:rPr lang="en-GB" dirty="0"/>
                  <a:t>It grows 40cm after another month.</a:t>
                </a:r>
              </a:p>
              <a:p>
                <a:r>
                  <a:rPr lang="en-GB" dirty="0"/>
                  <a:t>Amy’s friend, Sophie, also grows a sunflower.</a:t>
                </a:r>
              </a:p>
              <a:p>
                <a:r>
                  <a:rPr lang="en-GB" dirty="0"/>
                  <a:t>Hers is 256cm tall.</a:t>
                </a:r>
              </a:p>
              <a:p>
                <a:r>
                  <a:rPr lang="en-GB" b="1" dirty="0"/>
                  <a:t>Who has the tallest sunflower and by how much?</a:t>
                </a:r>
              </a:p>
            </p:txBody>
          </p:sp>
        </p:grpSp>
        <p:pic>
          <p:nvPicPr>
            <p:cNvPr id="12" name="Picture 11">
              <a:extLst>
                <a:ext uri="{FF2B5EF4-FFF2-40B4-BE49-F238E27FC236}">
                  <a16:creationId xmlns:a16="http://schemas.microsoft.com/office/drawing/2014/main" id="{17363DDF-CCA0-4BDC-BB82-DF1CB63E7456}"/>
                </a:ext>
              </a:extLst>
            </p:cNvPr>
            <p:cNvPicPr>
              <a:picLocks noChangeAspect="1"/>
            </p:cNvPicPr>
            <p:nvPr/>
          </p:nvPicPr>
          <p:blipFill>
            <a:blip r:embed="rId2"/>
            <a:stretch>
              <a:fillRect/>
            </a:stretch>
          </p:blipFill>
          <p:spPr>
            <a:xfrm>
              <a:off x="10808404" y="2360049"/>
              <a:ext cx="1136530" cy="1847732"/>
            </a:xfrm>
            <a:prstGeom prst="rect">
              <a:avLst/>
            </a:prstGeom>
          </p:spPr>
        </p:pic>
      </p:grpSp>
      <p:grpSp>
        <p:nvGrpSpPr>
          <p:cNvPr id="15" name="Group 14">
            <a:extLst>
              <a:ext uri="{FF2B5EF4-FFF2-40B4-BE49-F238E27FC236}">
                <a16:creationId xmlns:a16="http://schemas.microsoft.com/office/drawing/2014/main" id="{424EC56D-A007-4011-B02D-F52404DACEC0}"/>
              </a:ext>
            </a:extLst>
          </p:cNvPr>
          <p:cNvGrpSpPr/>
          <p:nvPr/>
        </p:nvGrpSpPr>
        <p:grpSpPr>
          <a:xfrm>
            <a:off x="7726690" y="5197764"/>
            <a:ext cx="3929888" cy="571500"/>
            <a:chOff x="4985294" y="5347603"/>
            <a:chExt cx="3929888" cy="571500"/>
          </a:xfrm>
        </p:grpSpPr>
        <p:pic>
          <p:nvPicPr>
            <p:cNvPr id="16" name="Picture 15">
              <a:extLst>
                <a:ext uri="{FF2B5EF4-FFF2-40B4-BE49-F238E27FC236}">
                  <a16:creationId xmlns:a16="http://schemas.microsoft.com/office/drawing/2014/main" id="{6E786694-1673-4319-AB34-EB1EFA98A89F}"/>
                </a:ext>
              </a:extLst>
            </p:cNvPr>
            <p:cNvPicPr>
              <a:picLocks noChangeAspect="1"/>
            </p:cNvPicPr>
            <p:nvPr/>
          </p:nvPicPr>
          <p:blipFill>
            <a:blip r:embed="rId3"/>
            <a:stretch>
              <a:fillRect/>
            </a:stretch>
          </p:blipFill>
          <p:spPr>
            <a:xfrm>
              <a:off x="8096032" y="5347603"/>
              <a:ext cx="819150" cy="571500"/>
            </a:xfrm>
            <a:prstGeom prst="rect">
              <a:avLst/>
            </a:prstGeom>
          </p:spPr>
        </p:pic>
        <p:sp>
          <p:nvSpPr>
            <p:cNvPr id="17" name="TextBox 16">
              <a:extLst>
                <a:ext uri="{FF2B5EF4-FFF2-40B4-BE49-F238E27FC236}">
                  <a16:creationId xmlns:a16="http://schemas.microsoft.com/office/drawing/2014/main" id="{42D757EF-740F-4B15-A3E1-F85592532F32}"/>
                </a:ext>
              </a:extLst>
            </p:cNvPr>
            <p:cNvSpPr txBox="1"/>
            <p:nvPr/>
          </p:nvSpPr>
          <p:spPr>
            <a:xfrm>
              <a:off x="4985294" y="5513083"/>
              <a:ext cx="3164441" cy="369332"/>
            </a:xfrm>
            <a:prstGeom prst="rect">
              <a:avLst/>
            </a:prstGeom>
            <a:noFill/>
          </p:spPr>
          <p:txBody>
            <a:bodyPr wrap="square" rtlCol="0">
              <a:spAutoFit/>
            </a:bodyPr>
            <a:lstStyle/>
            <a:p>
              <a:r>
                <a:rPr lang="en-GB" dirty="0"/>
                <a:t>Adapted from ‘Dip and Pick’</a:t>
              </a:r>
            </a:p>
          </p:txBody>
        </p:sp>
      </p:gr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9" name="Group 8">
            <a:extLst>
              <a:ext uri="{FF2B5EF4-FFF2-40B4-BE49-F238E27FC236}">
                <a16:creationId xmlns:a16="http://schemas.microsoft.com/office/drawing/2014/main" id="{19EC98E4-1532-498D-A063-019E661C0C8E}"/>
              </a:ext>
            </a:extLst>
          </p:cNvPr>
          <p:cNvGrpSpPr/>
          <p:nvPr/>
        </p:nvGrpSpPr>
        <p:grpSpPr>
          <a:xfrm>
            <a:off x="5386797" y="1515025"/>
            <a:ext cx="6431622" cy="4142673"/>
            <a:chOff x="5578868" y="1440936"/>
            <a:chExt cx="6431622" cy="4142673"/>
          </a:xfrm>
        </p:grpSpPr>
        <p:sp>
          <p:nvSpPr>
            <p:cNvPr id="10" name="Content Placeholder 6">
              <a:extLst>
                <a:ext uri="{FF2B5EF4-FFF2-40B4-BE49-F238E27FC236}">
                  <a16:creationId xmlns:a16="http://schemas.microsoft.com/office/drawing/2014/main" id="{2157CDDC-2BDB-42BC-966F-8B190FCC0936}"/>
                </a:ext>
              </a:extLst>
            </p:cNvPr>
            <p:cNvSpPr txBox="1">
              <a:spLocks/>
            </p:cNvSpPr>
            <p:nvPr/>
          </p:nvSpPr>
          <p:spPr bwMode="auto">
            <a:xfrm>
              <a:off x="5578868" y="1440936"/>
              <a:ext cx="6431622" cy="414267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a:latin typeface="+mn-lt"/>
                  <a:ea typeface="Bariol" charset="0"/>
                  <a:cs typeface="Bariol" charset="0"/>
                </a:rPr>
                <a:t>TASK</a:t>
              </a: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1" name="Group 10">
              <a:extLst>
                <a:ext uri="{FF2B5EF4-FFF2-40B4-BE49-F238E27FC236}">
                  <a16:creationId xmlns:a16="http://schemas.microsoft.com/office/drawing/2014/main" id="{968E9011-8258-4ADF-B55B-4163B74707F0}"/>
                </a:ext>
              </a:extLst>
            </p:cNvPr>
            <p:cNvGrpSpPr/>
            <p:nvPr/>
          </p:nvGrpSpPr>
          <p:grpSpPr>
            <a:xfrm>
              <a:off x="5823269" y="2039577"/>
              <a:ext cx="4919580" cy="2778845"/>
              <a:chOff x="6647772" y="1648467"/>
              <a:chExt cx="5177048" cy="3139710"/>
            </a:xfrm>
          </p:grpSpPr>
          <p:sp>
            <p:nvSpPr>
              <p:cNvPr id="13" name="Speech Bubble: Rectangle with Corners Rounded 12">
                <a:extLst>
                  <a:ext uri="{FF2B5EF4-FFF2-40B4-BE49-F238E27FC236}">
                    <a16:creationId xmlns:a16="http://schemas.microsoft.com/office/drawing/2014/main" id="{5311AC26-B82C-410C-AB49-5236299833E7}"/>
                  </a:ext>
                </a:extLst>
              </p:cNvPr>
              <p:cNvSpPr/>
              <p:nvPr/>
            </p:nvSpPr>
            <p:spPr>
              <a:xfrm>
                <a:off x="6647772" y="1648467"/>
                <a:ext cx="5177048" cy="3139710"/>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EBCCFFF-EF84-4E69-8F22-7B8BDAC8EC06}"/>
                  </a:ext>
                </a:extLst>
              </p:cNvPr>
              <p:cNvSpPr txBox="1"/>
              <p:nvPr/>
            </p:nvSpPr>
            <p:spPr>
              <a:xfrm>
                <a:off x="7006986" y="1761736"/>
                <a:ext cx="4714558" cy="2608086"/>
              </a:xfrm>
              <a:prstGeom prst="rect">
                <a:avLst/>
              </a:prstGeom>
              <a:noFill/>
            </p:spPr>
            <p:txBody>
              <a:bodyPr wrap="square" rtlCol="0">
                <a:spAutoFit/>
              </a:bodyPr>
              <a:lstStyle/>
              <a:p>
                <a:r>
                  <a:rPr lang="en-GB" dirty="0"/>
                  <a:t>Sophie needs a cane to support her sunflower.</a:t>
                </a:r>
              </a:p>
              <a:p>
                <a:r>
                  <a:rPr lang="en-GB" dirty="0"/>
                  <a:t>Her sunflower was 256cm but it has grown by 40cm.</a:t>
                </a:r>
              </a:p>
              <a:p>
                <a:r>
                  <a:rPr lang="en-GB" dirty="0"/>
                  <a:t>Will a cane that is 3m be tall enough to support the whole of her sunflower?</a:t>
                </a:r>
              </a:p>
              <a:p>
                <a:endParaRPr lang="en-GB" dirty="0"/>
              </a:p>
              <a:p>
                <a:r>
                  <a:rPr lang="en-GB" b="1" dirty="0"/>
                  <a:t>Explain how you know.</a:t>
                </a:r>
              </a:p>
            </p:txBody>
          </p:sp>
        </p:grpSp>
        <p:pic>
          <p:nvPicPr>
            <p:cNvPr id="12" name="Picture 11">
              <a:extLst>
                <a:ext uri="{FF2B5EF4-FFF2-40B4-BE49-F238E27FC236}">
                  <a16:creationId xmlns:a16="http://schemas.microsoft.com/office/drawing/2014/main" id="{EF4CEF59-3FCD-429A-ACDD-2AA7F3232B8A}"/>
                </a:ext>
              </a:extLst>
            </p:cNvPr>
            <p:cNvPicPr>
              <a:picLocks noChangeAspect="1"/>
            </p:cNvPicPr>
            <p:nvPr/>
          </p:nvPicPr>
          <p:blipFill>
            <a:blip r:embed="rId2"/>
            <a:stretch>
              <a:fillRect/>
            </a:stretch>
          </p:blipFill>
          <p:spPr>
            <a:xfrm>
              <a:off x="10808404" y="2360049"/>
              <a:ext cx="1136530" cy="1847732"/>
            </a:xfrm>
            <a:prstGeom prst="rect">
              <a:avLst/>
            </a:prstGeom>
          </p:spPr>
        </p:pic>
      </p:grpSp>
      <p:grpSp>
        <p:nvGrpSpPr>
          <p:cNvPr id="15" name="Group 14">
            <a:extLst>
              <a:ext uri="{FF2B5EF4-FFF2-40B4-BE49-F238E27FC236}">
                <a16:creationId xmlns:a16="http://schemas.microsoft.com/office/drawing/2014/main" id="{2F7F40FC-22B6-44DD-82D1-7672C2C97293}"/>
              </a:ext>
            </a:extLst>
          </p:cNvPr>
          <p:cNvGrpSpPr/>
          <p:nvPr/>
        </p:nvGrpSpPr>
        <p:grpSpPr>
          <a:xfrm>
            <a:off x="7605204" y="4905599"/>
            <a:ext cx="3929888" cy="571500"/>
            <a:chOff x="4985294" y="5347603"/>
            <a:chExt cx="3929888" cy="571500"/>
          </a:xfrm>
        </p:grpSpPr>
        <p:pic>
          <p:nvPicPr>
            <p:cNvPr id="16" name="Picture 15">
              <a:extLst>
                <a:ext uri="{FF2B5EF4-FFF2-40B4-BE49-F238E27FC236}">
                  <a16:creationId xmlns:a16="http://schemas.microsoft.com/office/drawing/2014/main" id="{F4EBBBD7-5CCD-494E-8D06-25B17BA9122D}"/>
                </a:ext>
              </a:extLst>
            </p:cNvPr>
            <p:cNvPicPr>
              <a:picLocks noChangeAspect="1"/>
            </p:cNvPicPr>
            <p:nvPr/>
          </p:nvPicPr>
          <p:blipFill>
            <a:blip r:embed="rId3"/>
            <a:stretch>
              <a:fillRect/>
            </a:stretch>
          </p:blipFill>
          <p:spPr>
            <a:xfrm>
              <a:off x="8096032" y="5347603"/>
              <a:ext cx="819150" cy="571500"/>
            </a:xfrm>
            <a:prstGeom prst="rect">
              <a:avLst/>
            </a:prstGeom>
          </p:spPr>
        </p:pic>
        <p:sp>
          <p:nvSpPr>
            <p:cNvPr id="17" name="TextBox 16">
              <a:extLst>
                <a:ext uri="{FF2B5EF4-FFF2-40B4-BE49-F238E27FC236}">
                  <a16:creationId xmlns:a16="http://schemas.microsoft.com/office/drawing/2014/main" id="{C1EC65BB-3FE2-421C-A2D8-FED1F8D6277B}"/>
                </a:ext>
              </a:extLst>
            </p:cNvPr>
            <p:cNvSpPr txBox="1"/>
            <p:nvPr/>
          </p:nvSpPr>
          <p:spPr>
            <a:xfrm>
              <a:off x="4985294" y="5513083"/>
              <a:ext cx="3164441" cy="369332"/>
            </a:xfrm>
            <a:prstGeom prst="rect">
              <a:avLst/>
            </a:prstGeom>
            <a:noFill/>
          </p:spPr>
          <p:txBody>
            <a:bodyPr wrap="square" rtlCol="0">
              <a:spAutoFit/>
            </a:bodyPr>
            <a:lstStyle/>
            <a:p>
              <a:r>
                <a:rPr lang="en-GB" dirty="0"/>
                <a:t>Adapted from ‘Dip and Pick’</a:t>
              </a:r>
            </a:p>
          </p:txBody>
        </p:sp>
      </p:gr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6">
            <a:extLst>
              <a:ext uri="{FF2B5EF4-FFF2-40B4-BE49-F238E27FC236}">
                <a16:creationId xmlns:a16="http://schemas.microsoft.com/office/drawing/2014/main" id="{793AA353-30AA-452A-BF6A-861FD7EA8CD7}"/>
              </a:ext>
            </a:extLst>
          </p:cNvPr>
          <p:cNvSpPr>
            <a:spLocks noGrp="1"/>
          </p:cNvSpPr>
          <p:nvPr>
            <p:ph idx="1"/>
          </p:nvPr>
        </p:nvSpPr>
        <p:spPr>
          <a:xfrm>
            <a:off x="1981200" y="1878615"/>
            <a:ext cx="8303231"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fontScale="90000"/>
          </a:bodyPr>
          <a:lstStyle/>
          <a:p>
            <a:pPr algn="l"/>
            <a:r>
              <a:rPr lang="en-GB" sz="2800" b="1" dirty="0"/>
              <a:t>Solving number problems in the context of measurement</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8" name="Group 7">
            <a:extLst>
              <a:ext uri="{FF2B5EF4-FFF2-40B4-BE49-F238E27FC236}">
                <a16:creationId xmlns:a16="http://schemas.microsoft.com/office/drawing/2014/main" id="{09D01570-2523-4F45-A57C-FD9D0D485537}"/>
              </a:ext>
            </a:extLst>
          </p:cNvPr>
          <p:cNvGrpSpPr/>
          <p:nvPr/>
        </p:nvGrpSpPr>
        <p:grpSpPr>
          <a:xfrm>
            <a:off x="2972687" y="2277354"/>
            <a:ext cx="5177048" cy="3139710"/>
            <a:chOff x="6311788" y="2006825"/>
            <a:chExt cx="5177048" cy="3139710"/>
          </a:xfrm>
        </p:grpSpPr>
        <p:sp>
          <p:nvSpPr>
            <p:cNvPr id="5" name="Speech Bubble: Rectangle with Corners Rounded 4">
              <a:extLst>
                <a:ext uri="{FF2B5EF4-FFF2-40B4-BE49-F238E27FC236}">
                  <a16:creationId xmlns:a16="http://schemas.microsoft.com/office/drawing/2014/main" id="{28374935-8C3B-4411-8C60-7499A8B90E67}"/>
                </a:ext>
              </a:extLst>
            </p:cNvPr>
            <p:cNvSpPr/>
            <p:nvPr/>
          </p:nvSpPr>
          <p:spPr>
            <a:xfrm>
              <a:off x="6311788" y="2006825"/>
              <a:ext cx="5177048" cy="3139710"/>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BC2ABD3-FC60-4849-8797-80287C07DD59}"/>
                </a:ext>
              </a:extLst>
            </p:cNvPr>
            <p:cNvSpPr txBox="1"/>
            <p:nvPr/>
          </p:nvSpPr>
          <p:spPr>
            <a:xfrm>
              <a:off x="6774278" y="2249288"/>
              <a:ext cx="4714558" cy="2585323"/>
            </a:xfrm>
            <a:prstGeom prst="rect">
              <a:avLst/>
            </a:prstGeom>
            <a:noFill/>
          </p:spPr>
          <p:txBody>
            <a:bodyPr wrap="square" rtlCol="0">
              <a:spAutoFit/>
            </a:bodyPr>
            <a:lstStyle/>
            <a:p>
              <a:r>
                <a:rPr lang="en-GB" dirty="0"/>
                <a:t>Amy plants a sunflower seed.</a:t>
              </a:r>
            </a:p>
            <a:p>
              <a:r>
                <a:rPr lang="en-GB" dirty="0"/>
                <a:t>After 4 months, the sunflower has grown 226cm tall.</a:t>
              </a:r>
            </a:p>
            <a:p>
              <a:r>
                <a:rPr lang="en-GB" dirty="0"/>
                <a:t>It grows 40cm after another month.</a:t>
              </a:r>
            </a:p>
            <a:p>
              <a:r>
                <a:rPr lang="en-GB" dirty="0"/>
                <a:t>Amy’s friend, Sophie, also grows a sunflower.</a:t>
              </a:r>
            </a:p>
            <a:p>
              <a:r>
                <a:rPr lang="en-GB" dirty="0"/>
                <a:t>Hers is 256cm tall.</a:t>
              </a:r>
            </a:p>
            <a:p>
              <a:r>
                <a:rPr lang="en-GB" b="1" dirty="0"/>
                <a:t>Who has the tallest sunflower and by how much?</a:t>
              </a:r>
            </a:p>
          </p:txBody>
        </p:sp>
      </p:grpSp>
      <p:pic>
        <p:nvPicPr>
          <p:cNvPr id="13" name="Picture 12">
            <a:extLst>
              <a:ext uri="{FF2B5EF4-FFF2-40B4-BE49-F238E27FC236}">
                <a16:creationId xmlns:a16="http://schemas.microsoft.com/office/drawing/2014/main" id="{7F5A3C83-AF32-48EE-961B-48FBC393F1AD}"/>
              </a:ext>
            </a:extLst>
          </p:cNvPr>
          <p:cNvPicPr>
            <a:picLocks noChangeAspect="1"/>
          </p:cNvPicPr>
          <p:nvPr/>
        </p:nvPicPr>
        <p:blipFill>
          <a:blip r:embed="rId2"/>
          <a:stretch>
            <a:fillRect/>
          </a:stretch>
        </p:blipFill>
        <p:spPr>
          <a:xfrm>
            <a:off x="8443025" y="2585146"/>
            <a:ext cx="1552575" cy="2524125"/>
          </a:xfrm>
          <a:prstGeom prst="rect">
            <a:avLst/>
          </a:prstGeom>
        </p:spPr>
      </p:pic>
      <p:grpSp>
        <p:nvGrpSpPr>
          <p:cNvPr id="17" name="Group 16">
            <a:extLst>
              <a:ext uri="{FF2B5EF4-FFF2-40B4-BE49-F238E27FC236}">
                <a16:creationId xmlns:a16="http://schemas.microsoft.com/office/drawing/2014/main" id="{EAF3133A-A389-44B8-BD9E-F01ED13E1EE1}"/>
              </a:ext>
            </a:extLst>
          </p:cNvPr>
          <p:cNvGrpSpPr/>
          <p:nvPr/>
        </p:nvGrpSpPr>
        <p:grpSpPr>
          <a:xfrm>
            <a:off x="4985294" y="5347603"/>
            <a:ext cx="3929888" cy="571500"/>
            <a:chOff x="4985294" y="5347603"/>
            <a:chExt cx="3929888" cy="571500"/>
          </a:xfrm>
        </p:grpSpPr>
        <p:pic>
          <p:nvPicPr>
            <p:cNvPr id="15" name="Picture 14">
              <a:extLst>
                <a:ext uri="{FF2B5EF4-FFF2-40B4-BE49-F238E27FC236}">
                  <a16:creationId xmlns:a16="http://schemas.microsoft.com/office/drawing/2014/main" id="{6D1119AA-C789-4B33-8A69-7FFBE865777B}"/>
                </a:ext>
              </a:extLst>
            </p:cNvPr>
            <p:cNvPicPr>
              <a:picLocks noChangeAspect="1"/>
            </p:cNvPicPr>
            <p:nvPr/>
          </p:nvPicPr>
          <p:blipFill>
            <a:blip r:embed="rId3"/>
            <a:stretch>
              <a:fillRect/>
            </a:stretch>
          </p:blipFill>
          <p:spPr>
            <a:xfrm>
              <a:off x="8096032" y="5347603"/>
              <a:ext cx="819150" cy="571500"/>
            </a:xfrm>
            <a:prstGeom prst="rect">
              <a:avLst/>
            </a:prstGeom>
          </p:spPr>
        </p:pic>
        <p:sp>
          <p:nvSpPr>
            <p:cNvPr id="16" name="TextBox 15">
              <a:extLst>
                <a:ext uri="{FF2B5EF4-FFF2-40B4-BE49-F238E27FC236}">
                  <a16:creationId xmlns:a16="http://schemas.microsoft.com/office/drawing/2014/main" id="{059B00EB-3667-4586-BE79-F6CECA8D0629}"/>
                </a:ext>
              </a:extLst>
            </p:cNvPr>
            <p:cNvSpPr txBox="1"/>
            <p:nvPr/>
          </p:nvSpPr>
          <p:spPr>
            <a:xfrm>
              <a:off x="4985294" y="5513083"/>
              <a:ext cx="3164441" cy="369332"/>
            </a:xfrm>
            <a:prstGeom prst="rect">
              <a:avLst/>
            </a:prstGeom>
            <a:noFill/>
          </p:spPr>
          <p:txBody>
            <a:bodyPr wrap="square" rtlCol="0">
              <a:spAutoFit/>
            </a:bodyPr>
            <a:lstStyle/>
            <a:p>
              <a:r>
                <a:rPr lang="en-GB" dirty="0"/>
                <a:t>Adapted from ‘Dip and Pick’</a:t>
              </a:r>
            </a:p>
          </p:txBody>
        </p:sp>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480546" y="1440936"/>
            <a:ext cx="4976122" cy="4185761"/>
          </a:xfrm>
          <a:prstGeom prst="rect">
            <a:avLst/>
          </a:prstGeom>
          <a:solidFill>
            <a:schemeClr val="accent5">
              <a:lumMod val="20000"/>
              <a:lumOff val="80000"/>
            </a:schemeClr>
          </a:solidFill>
        </p:spPr>
        <p:txBody>
          <a:bodyPr wrap="square" rtlCol="0">
            <a:spAutoFit/>
          </a:bodyPr>
          <a:lstStyle/>
          <a:p>
            <a:r>
              <a:rPr lang="en-GB" sz="2200" i="1" dirty="0"/>
              <a:t>Amy and Sophie have grown sunflowers.  </a:t>
            </a:r>
          </a:p>
          <a:p>
            <a:endParaRPr lang="en-GB" sz="2200" i="1" dirty="0"/>
          </a:p>
          <a:p>
            <a:r>
              <a:rPr lang="en-GB" sz="2200" b="1" i="1" dirty="0"/>
              <a:t>Key Fact: Amy’s sunflower is 226cm tall and grows 40cm more.</a:t>
            </a:r>
          </a:p>
          <a:p>
            <a:r>
              <a:rPr lang="en-GB" sz="2200" i="1" dirty="0"/>
              <a:t>Have to work out the total height of Amy’s sunflower.</a:t>
            </a:r>
          </a:p>
          <a:p>
            <a:endParaRPr lang="en-GB" sz="2200" i="1" dirty="0"/>
          </a:p>
          <a:p>
            <a:r>
              <a:rPr lang="en-GB" sz="2200" b="1" i="1" dirty="0"/>
              <a:t>Key fact: Sophie’s sunflower is 256cm tall.</a:t>
            </a:r>
          </a:p>
          <a:p>
            <a:r>
              <a:rPr lang="en-GB" sz="2200" i="1" dirty="0"/>
              <a:t>Have to work out who has the tallest sunflower and by how much</a:t>
            </a:r>
            <a:r>
              <a:rPr lang="en-GB" sz="2400" i="1" dirty="0"/>
              <a:t>.</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4" name="Group 3">
            <a:extLst>
              <a:ext uri="{FF2B5EF4-FFF2-40B4-BE49-F238E27FC236}">
                <a16:creationId xmlns:a16="http://schemas.microsoft.com/office/drawing/2014/main" id="{42AD108B-AC66-4328-9888-2A0267B162FA}"/>
              </a:ext>
            </a:extLst>
          </p:cNvPr>
          <p:cNvGrpSpPr/>
          <p:nvPr/>
        </p:nvGrpSpPr>
        <p:grpSpPr>
          <a:xfrm>
            <a:off x="5578868" y="1440936"/>
            <a:ext cx="6431622" cy="4185761"/>
            <a:chOff x="5578868" y="1440936"/>
            <a:chExt cx="6431622" cy="4142673"/>
          </a:xfrm>
        </p:grpSpPr>
        <p:sp>
          <p:nvSpPr>
            <p:cNvPr id="6" name="Content Placeholder 6">
              <a:extLst>
                <a:ext uri="{FF2B5EF4-FFF2-40B4-BE49-F238E27FC236}">
                  <a16:creationId xmlns:a16="http://schemas.microsoft.com/office/drawing/2014/main" id="{29DCDB3D-4249-40A8-9975-D3EEF75EE966}"/>
                </a:ext>
              </a:extLst>
            </p:cNvPr>
            <p:cNvSpPr txBox="1">
              <a:spLocks/>
            </p:cNvSpPr>
            <p:nvPr/>
          </p:nvSpPr>
          <p:spPr bwMode="auto">
            <a:xfrm>
              <a:off x="5578868" y="1440936"/>
              <a:ext cx="6431622" cy="414267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9" name="Group 8">
              <a:extLst>
                <a:ext uri="{FF2B5EF4-FFF2-40B4-BE49-F238E27FC236}">
                  <a16:creationId xmlns:a16="http://schemas.microsoft.com/office/drawing/2014/main" id="{A5679E96-89DB-4EA7-A8E3-E42337E3E09B}"/>
                </a:ext>
              </a:extLst>
            </p:cNvPr>
            <p:cNvGrpSpPr/>
            <p:nvPr/>
          </p:nvGrpSpPr>
          <p:grpSpPr>
            <a:xfrm>
              <a:off x="5823269" y="2039577"/>
              <a:ext cx="4919580" cy="2778845"/>
              <a:chOff x="6647772" y="1648467"/>
              <a:chExt cx="5177048" cy="3139710"/>
            </a:xfrm>
          </p:grpSpPr>
          <p:sp>
            <p:nvSpPr>
              <p:cNvPr id="12" name="Speech Bubble: Rectangle with Corners Rounded 11">
                <a:extLst>
                  <a:ext uri="{FF2B5EF4-FFF2-40B4-BE49-F238E27FC236}">
                    <a16:creationId xmlns:a16="http://schemas.microsoft.com/office/drawing/2014/main" id="{04E39514-5406-47A0-B836-F83782D51DBB}"/>
                  </a:ext>
                </a:extLst>
              </p:cNvPr>
              <p:cNvSpPr/>
              <p:nvPr/>
            </p:nvSpPr>
            <p:spPr>
              <a:xfrm>
                <a:off x="6647772" y="1648467"/>
                <a:ext cx="5177048" cy="3139710"/>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984874A-3C32-4B96-8735-D8D3A7AB252C}"/>
                  </a:ext>
                </a:extLst>
              </p:cNvPr>
              <p:cNvSpPr txBox="1"/>
              <p:nvPr/>
            </p:nvSpPr>
            <p:spPr>
              <a:xfrm>
                <a:off x="7006986" y="1761736"/>
                <a:ext cx="4714558" cy="2585323"/>
              </a:xfrm>
              <a:prstGeom prst="rect">
                <a:avLst/>
              </a:prstGeom>
              <a:noFill/>
            </p:spPr>
            <p:txBody>
              <a:bodyPr wrap="square" rtlCol="0">
                <a:spAutoFit/>
              </a:bodyPr>
              <a:lstStyle/>
              <a:p>
                <a:r>
                  <a:rPr lang="en-GB" dirty="0"/>
                  <a:t>Amy plants a sunflower seed.</a:t>
                </a:r>
              </a:p>
              <a:p>
                <a:r>
                  <a:rPr lang="en-GB" dirty="0"/>
                  <a:t>After 4 months, the sunflower has grown 226cm tall.</a:t>
                </a:r>
              </a:p>
              <a:p>
                <a:r>
                  <a:rPr lang="en-GB" dirty="0"/>
                  <a:t>It grows 40cm after another month.</a:t>
                </a:r>
              </a:p>
              <a:p>
                <a:r>
                  <a:rPr lang="en-GB" dirty="0"/>
                  <a:t>Amy’s friend, Sophie, also grows a sunflower.</a:t>
                </a:r>
              </a:p>
              <a:p>
                <a:r>
                  <a:rPr lang="en-GB" dirty="0"/>
                  <a:t>Hers is 256cm tall.</a:t>
                </a:r>
              </a:p>
              <a:p>
                <a:r>
                  <a:rPr lang="en-GB" b="1" dirty="0"/>
                  <a:t>Who has the tallest sunflower and by how much?</a:t>
                </a:r>
              </a:p>
            </p:txBody>
          </p:sp>
        </p:grpSp>
        <p:pic>
          <p:nvPicPr>
            <p:cNvPr id="8" name="Picture 7">
              <a:extLst>
                <a:ext uri="{FF2B5EF4-FFF2-40B4-BE49-F238E27FC236}">
                  <a16:creationId xmlns:a16="http://schemas.microsoft.com/office/drawing/2014/main" id="{524A5046-ADAC-4881-B90C-5092060E8D3D}"/>
                </a:ext>
              </a:extLst>
            </p:cNvPr>
            <p:cNvPicPr>
              <a:picLocks noChangeAspect="1"/>
            </p:cNvPicPr>
            <p:nvPr/>
          </p:nvPicPr>
          <p:blipFill>
            <a:blip r:embed="rId2"/>
            <a:stretch>
              <a:fillRect/>
            </a:stretch>
          </p:blipFill>
          <p:spPr>
            <a:xfrm>
              <a:off x="10808404" y="2360049"/>
              <a:ext cx="1136530" cy="1847732"/>
            </a:xfrm>
            <a:prstGeom prst="rect">
              <a:avLst/>
            </a:prstGeom>
          </p:spPr>
        </p:pic>
      </p:grpSp>
      <p:grpSp>
        <p:nvGrpSpPr>
          <p:cNvPr id="14" name="Group 13">
            <a:extLst>
              <a:ext uri="{FF2B5EF4-FFF2-40B4-BE49-F238E27FC236}">
                <a16:creationId xmlns:a16="http://schemas.microsoft.com/office/drawing/2014/main" id="{D5E89B22-E738-4A49-BF8F-B3B3E5DCBD85}"/>
              </a:ext>
            </a:extLst>
          </p:cNvPr>
          <p:cNvGrpSpPr/>
          <p:nvPr/>
        </p:nvGrpSpPr>
        <p:grpSpPr>
          <a:xfrm>
            <a:off x="7805787" y="4845563"/>
            <a:ext cx="3929888" cy="571500"/>
            <a:chOff x="4985294" y="5347603"/>
            <a:chExt cx="3929888" cy="571500"/>
          </a:xfrm>
        </p:grpSpPr>
        <p:pic>
          <p:nvPicPr>
            <p:cNvPr id="15" name="Picture 14">
              <a:extLst>
                <a:ext uri="{FF2B5EF4-FFF2-40B4-BE49-F238E27FC236}">
                  <a16:creationId xmlns:a16="http://schemas.microsoft.com/office/drawing/2014/main" id="{1042EC83-3BF3-40CE-B29D-7FD6DCAAB522}"/>
                </a:ext>
              </a:extLst>
            </p:cNvPr>
            <p:cNvPicPr>
              <a:picLocks noChangeAspect="1"/>
            </p:cNvPicPr>
            <p:nvPr/>
          </p:nvPicPr>
          <p:blipFill>
            <a:blip r:embed="rId3"/>
            <a:stretch>
              <a:fillRect/>
            </a:stretch>
          </p:blipFill>
          <p:spPr>
            <a:xfrm>
              <a:off x="8096032" y="5347603"/>
              <a:ext cx="819150" cy="571500"/>
            </a:xfrm>
            <a:prstGeom prst="rect">
              <a:avLst/>
            </a:prstGeom>
          </p:spPr>
        </p:pic>
        <p:sp>
          <p:nvSpPr>
            <p:cNvPr id="16" name="TextBox 15">
              <a:extLst>
                <a:ext uri="{FF2B5EF4-FFF2-40B4-BE49-F238E27FC236}">
                  <a16:creationId xmlns:a16="http://schemas.microsoft.com/office/drawing/2014/main" id="{C2919AF2-2003-44C2-9FF3-9F17583312AE}"/>
                </a:ext>
              </a:extLst>
            </p:cNvPr>
            <p:cNvSpPr txBox="1"/>
            <p:nvPr/>
          </p:nvSpPr>
          <p:spPr>
            <a:xfrm>
              <a:off x="4985294" y="5513083"/>
              <a:ext cx="3164441" cy="369332"/>
            </a:xfrm>
            <a:prstGeom prst="rect">
              <a:avLst/>
            </a:prstGeom>
            <a:noFill/>
          </p:spPr>
          <p:txBody>
            <a:bodyPr wrap="square" rtlCol="0">
              <a:spAutoFit/>
            </a:bodyPr>
            <a:lstStyle/>
            <a:p>
              <a:r>
                <a:rPr lang="en-GB" dirty="0"/>
                <a:t>Adapted from ‘Dip and Pick’</a:t>
              </a:r>
            </a:p>
          </p:txBody>
        </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anim calcmode="lin" valueType="num">
                                      <p:cBhvr additive="base">
                                        <p:cTn id="2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additive="base">
                                        <p:cTn id="27"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339650"/>
          </a:xfrm>
          <a:prstGeom prst="rect">
            <a:avLst/>
          </a:prstGeom>
          <a:solidFill>
            <a:schemeClr val="accent5">
              <a:lumMod val="20000"/>
              <a:lumOff val="80000"/>
            </a:schemeClr>
          </a:solidFill>
        </p:spPr>
        <p:txBody>
          <a:bodyPr wrap="square" rtlCol="0">
            <a:spAutoFit/>
          </a:bodyPr>
          <a:lstStyle/>
          <a:p>
            <a:r>
              <a:rPr lang="en-GB" sz="2000" b="1" dirty="0"/>
              <a:t>Step 1: Calculate the total height of Amy’s sunflower </a:t>
            </a:r>
          </a:p>
          <a:p>
            <a:endParaRPr lang="en-GB" sz="2000" b="1" dirty="0">
              <a:cs typeface="Times New Roman" panose="02020603050405020304" pitchFamily="18" charset="0"/>
            </a:endParaRPr>
          </a:p>
          <a:p>
            <a:endParaRPr lang="en-GB" sz="2000" dirty="0">
              <a:cs typeface="Times New Roman" panose="02020603050405020304" pitchFamily="18" charset="0"/>
            </a:endParaRPr>
          </a:p>
          <a:p>
            <a:r>
              <a:rPr lang="en-GB" sz="2000" b="1" dirty="0">
                <a:cs typeface="Times New Roman" panose="02020603050405020304" pitchFamily="18" charset="0"/>
              </a:rPr>
              <a:t>Step 2:  Compare the height of Amy’s sunflower with the height of Sophie’s sunflower to see who has the tallest sunflower</a:t>
            </a:r>
          </a:p>
          <a:p>
            <a:endParaRPr lang="en-GB" sz="2000" b="1" dirty="0">
              <a:cs typeface="Times New Roman" panose="02020603050405020304" pitchFamily="18" charset="0"/>
            </a:endParaRPr>
          </a:p>
          <a:p>
            <a:endParaRPr lang="en-GB" sz="2000" dirty="0">
              <a:cs typeface="Times New Roman" panose="02020603050405020304" pitchFamily="18" charset="0"/>
            </a:endParaRPr>
          </a:p>
          <a:p>
            <a:r>
              <a:rPr lang="en-GB" sz="2000" b="1" dirty="0">
                <a:cs typeface="Times New Roman" panose="02020603050405020304" pitchFamily="18" charset="0"/>
              </a:rPr>
              <a:t>Step 3:  Calculate the difference in height between the two sunflowers </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9" name="Group 8">
            <a:extLst>
              <a:ext uri="{FF2B5EF4-FFF2-40B4-BE49-F238E27FC236}">
                <a16:creationId xmlns:a16="http://schemas.microsoft.com/office/drawing/2014/main" id="{E405A1AC-449A-4777-B96B-1CC3CAFCC3D4}"/>
              </a:ext>
            </a:extLst>
          </p:cNvPr>
          <p:cNvGrpSpPr/>
          <p:nvPr/>
        </p:nvGrpSpPr>
        <p:grpSpPr>
          <a:xfrm>
            <a:off x="5264826" y="1425730"/>
            <a:ext cx="6431622" cy="4339650"/>
            <a:chOff x="5578868" y="1440936"/>
            <a:chExt cx="6431622" cy="4142673"/>
          </a:xfrm>
        </p:grpSpPr>
        <p:sp>
          <p:nvSpPr>
            <p:cNvPr id="10" name="Content Placeholder 6">
              <a:extLst>
                <a:ext uri="{FF2B5EF4-FFF2-40B4-BE49-F238E27FC236}">
                  <a16:creationId xmlns:a16="http://schemas.microsoft.com/office/drawing/2014/main" id="{A45BF0EE-49C2-44A3-AA92-8138AA0BB34A}"/>
                </a:ext>
              </a:extLst>
            </p:cNvPr>
            <p:cNvSpPr txBox="1">
              <a:spLocks/>
            </p:cNvSpPr>
            <p:nvPr/>
          </p:nvSpPr>
          <p:spPr bwMode="auto">
            <a:xfrm>
              <a:off x="5578868" y="1440936"/>
              <a:ext cx="6431622" cy="414267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a:latin typeface="+mn-lt"/>
                  <a:ea typeface="Bariol" charset="0"/>
                  <a:cs typeface="Bariol" charset="0"/>
                </a:rPr>
                <a:t>TASK</a:t>
              </a: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1" name="Group 10">
              <a:extLst>
                <a:ext uri="{FF2B5EF4-FFF2-40B4-BE49-F238E27FC236}">
                  <a16:creationId xmlns:a16="http://schemas.microsoft.com/office/drawing/2014/main" id="{DB493F77-8594-443D-BA59-1BB75C578602}"/>
                </a:ext>
              </a:extLst>
            </p:cNvPr>
            <p:cNvGrpSpPr/>
            <p:nvPr/>
          </p:nvGrpSpPr>
          <p:grpSpPr>
            <a:xfrm>
              <a:off x="5823269" y="2039577"/>
              <a:ext cx="4919580" cy="2778845"/>
              <a:chOff x="6647772" y="1648467"/>
              <a:chExt cx="5177048" cy="3139710"/>
            </a:xfrm>
          </p:grpSpPr>
          <p:sp>
            <p:nvSpPr>
              <p:cNvPr id="13" name="Speech Bubble: Rectangle with Corners Rounded 12">
                <a:extLst>
                  <a:ext uri="{FF2B5EF4-FFF2-40B4-BE49-F238E27FC236}">
                    <a16:creationId xmlns:a16="http://schemas.microsoft.com/office/drawing/2014/main" id="{E72B3A48-741F-4F3C-A8FD-2DE6E1863A9F}"/>
                  </a:ext>
                </a:extLst>
              </p:cNvPr>
              <p:cNvSpPr/>
              <p:nvPr/>
            </p:nvSpPr>
            <p:spPr>
              <a:xfrm>
                <a:off x="6647772" y="1648467"/>
                <a:ext cx="5177048" cy="3139710"/>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CD1C13E3-F7E6-4ACC-953C-2478F4AFD97D}"/>
                  </a:ext>
                </a:extLst>
              </p:cNvPr>
              <p:cNvSpPr txBox="1"/>
              <p:nvPr/>
            </p:nvSpPr>
            <p:spPr>
              <a:xfrm>
                <a:off x="7006986" y="1761736"/>
                <a:ext cx="4714558" cy="2585323"/>
              </a:xfrm>
              <a:prstGeom prst="rect">
                <a:avLst/>
              </a:prstGeom>
              <a:noFill/>
            </p:spPr>
            <p:txBody>
              <a:bodyPr wrap="square" rtlCol="0">
                <a:spAutoFit/>
              </a:bodyPr>
              <a:lstStyle/>
              <a:p>
                <a:r>
                  <a:rPr lang="en-GB" dirty="0"/>
                  <a:t>Amy plants a sunflower seed.</a:t>
                </a:r>
              </a:p>
              <a:p>
                <a:r>
                  <a:rPr lang="en-GB" dirty="0"/>
                  <a:t>After 4 months, the sunflower has grown 226cm tall.</a:t>
                </a:r>
              </a:p>
              <a:p>
                <a:r>
                  <a:rPr lang="en-GB" dirty="0"/>
                  <a:t>It grows 40cm after another month.</a:t>
                </a:r>
              </a:p>
              <a:p>
                <a:r>
                  <a:rPr lang="en-GB" dirty="0"/>
                  <a:t>Amy’s friend, Sophie, also grows a sunflower.</a:t>
                </a:r>
              </a:p>
              <a:p>
                <a:r>
                  <a:rPr lang="en-GB" dirty="0"/>
                  <a:t>Hers is 256cm tall.</a:t>
                </a:r>
              </a:p>
              <a:p>
                <a:r>
                  <a:rPr lang="en-GB" b="1" dirty="0"/>
                  <a:t>Who has the tallest sunflower and by how much?</a:t>
                </a:r>
              </a:p>
            </p:txBody>
          </p:sp>
        </p:grpSp>
        <p:pic>
          <p:nvPicPr>
            <p:cNvPr id="12" name="Picture 11">
              <a:extLst>
                <a:ext uri="{FF2B5EF4-FFF2-40B4-BE49-F238E27FC236}">
                  <a16:creationId xmlns:a16="http://schemas.microsoft.com/office/drawing/2014/main" id="{0BEBE279-A0AD-4E22-B1D9-2A024D0FB580}"/>
                </a:ext>
              </a:extLst>
            </p:cNvPr>
            <p:cNvPicPr>
              <a:picLocks noChangeAspect="1"/>
            </p:cNvPicPr>
            <p:nvPr/>
          </p:nvPicPr>
          <p:blipFill>
            <a:blip r:embed="rId2"/>
            <a:stretch>
              <a:fillRect/>
            </a:stretch>
          </p:blipFill>
          <p:spPr>
            <a:xfrm>
              <a:off x="10808404" y="2360049"/>
              <a:ext cx="1136530" cy="1847732"/>
            </a:xfrm>
            <a:prstGeom prst="rect">
              <a:avLst/>
            </a:prstGeom>
          </p:spPr>
        </p:pic>
      </p:grpSp>
      <p:grpSp>
        <p:nvGrpSpPr>
          <p:cNvPr id="15" name="Group 14">
            <a:extLst>
              <a:ext uri="{FF2B5EF4-FFF2-40B4-BE49-F238E27FC236}">
                <a16:creationId xmlns:a16="http://schemas.microsoft.com/office/drawing/2014/main" id="{EF05C794-D494-4839-9C77-2958304E341C}"/>
              </a:ext>
            </a:extLst>
          </p:cNvPr>
          <p:cNvGrpSpPr/>
          <p:nvPr/>
        </p:nvGrpSpPr>
        <p:grpSpPr>
          <a:xfrm>
            <a:off x="7564108" y="4795926"/>
            <a:ext cx="3929888" cy="571500"/>
            <a:chOff x="4985294" y="5347603"/>
            <a:chExt cx="3929888" cy="571500"/>
          </a:xfrm>
        </p:grpSpPr>
        <p:pic>
          <p:nvPicPr>
            <p:cNvPr id="16" name="Picture 15">
              <a:extLst>
                <a:ext uri="{FF2B5EF4-FFF2-40B4-BE49-F238E27FC236}">
                  <a16:creationId xmlns:a16="http://schemas.microsoft.com/office/drawing/2014/main" id="{F4A33BCA-BDBD-4D4D-8B67-5DD56C6FA22F}"/>
                </a:ext>
              </a:extLst>
            </p:cNvPr>
            <p:cNvPicPr>
              <a:picLocks noChangeAspect="1"/>
            </p:cNvPicPr>
            <p:nvPr/>
          </p:nvPicPr>
          <p:blipFill>
            <a:blip r:embed="rId3"/>
            <a:stretch>
              <a:fillRect/>
            </a:stretch>
          </p:blipFill>
          <p:spPr>
            <a:xfrm>
              <a:off x="8096032" y="5347603"/>
              <a:ext cx="819150" cy="571500"/>
            </a:xfrm>
            <a:prstGeom prst="rect">
              <a:avLst/>
            </a:prstGeom>
          </p:spPr>
        </p:pic>
        <p:sp>
          <p:nvSpPr>
            <p:cNvPr id="17" name="TextBox 16">
              <a:extLst>
                <a:ext uri="{FF2B5EF4-FFF2-40B4-BE49-F238E27FC236}">
                  <a16:creationId xmlns:a16="http://schemas.microsoft.com/office/drawing/2014/main" id="{1CE79599-3690-4367-9BD1-EC364B82B519}"/>
                </a:ext>
              </a:extLst>
            </p:cNvPr>
            <p:cNvSpPr txBox="1"/>
            <p:nvPr/>
          </p:nvSpPr>
          <p:spPr>
            <a:xfrm>
              <a:off x="4985294" y="5513083"/>
              <a:ext cx="3164441" cy="369332"/>
            </a:xfrm>
            <a:prstGeom prst="rect">
              <a:avLst/>
            </a:prstGeom>
            <a:noFill/>
          </p:spPr>
          <p:txBody>
            <a:bodyPr wrap="square" rtlCol="0">
              <a:spAutoFit/>
            </a:bodyPr>
            <a:lstStyle/>
            <a:p>
              <a:r>
                <a:rPr lang="en-GB" dirty="0"/>
                <a:t>Adapted from ‘Dip and Pick’</a:t>
              </a:r>
            </a:p>
          </p:txBody>
        </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87AFAE-A2DF-4413-9D38-00F747F2B3B2}"/>
              </a:ext>
            </a:extLst>
          </p:cNvPr>
          <p:cNvSpPr txBox="1"/>
          <p:nvPr/>
        </p:nvSpPr>
        <p:spPr>
          <a:xfrm>
            <a:off x="755150" y="665775"/>
            <a:ext cx="9703941" cy="4247317"/>
          </a:xfrm>
          <a:prstGeom prst="rect">
            <a:avLst/>
          </a:prstGeom>
          <a:noFill/>
        </p:spPr>
        <p:txBody>
          <a:bodyPr wrap="square">
            <a:spAutoFit/>
          </a:bodyPr>
          <a:lstStyle/>
          <a:p>
            <a:r>
              <a:rPr lang="en-GB" b="1" dirty="0"/>
              <a:t>We could represent the problem on a bar model:</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b="1" dirty="0"/>
              <a:t>We could use a number line to calculate the total:</a:t>
            </a:r>
          </a:p>
          <a:p>
            <a:endParaRPr lang="en-GB" dirty="0"/>
          </a:p>
        </p:txBody>
      </p:sp>
      <p:grpSp>
        <p:nvGrpSpPr>
          <p:cNvPr id="14" name="Group 13">
            <a:extLst>
              <a:ext uri="{FF2B5EF4-FFF2-40B4-BE49-F238E27FC236}">
                <a16:creationId xmlns:a16="http://schemas.microsoft.com/office/drawing/2014/main" id="{7DA25216-ED59-47DA-A8AD-915051A50D2E}"/>
              </a:ext>
            </a:extLst>
          </p:cNvPr>
          <p:cNvGrpSpPr/>
          <p:nvPr/>
        </p:nvGrpSpPr>
        <p:grpSpPr>
          <a:xfrm>
            <a:off x="1732909" y="1788240"/>
            <a:ext cx="4739809" cy="1640760"/>
            <a:chOff x="1732909" y="1788240"/>
            <a:chExt cx="4739809" cy="1640760"/>
          </a:xfrm>
        </p:grpSpPr>
        <p:sp>
          <p:nvSpPr>
            <p:cNvPr id="6" name="Rectangle 5">
              <a:extLst>
                <a:ext uri="{FF2B5EF4-FFF2-40B4-BE49-F238E27FC236}">
                  <a16:creationId xmlns:a16="http://schemas.microsoft.com/office/drawing/2014/main" id="{E5FEA73C-DA43-4959-8A29-8F69AF9BEFCB}"/>
                </a:ext>
              </a:extLst>
            </p:cNvPr>
            <p:cNvSpPr/>
            <p:nvPr/>
          </p:nvSpPr>
          <p:spPr>
            <a:xfrm>
              <a:off x="1732910" y="1788240"/>
              <a:ext cx="2691829" cy="61644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6EA3DC8A-5945-448B-88E1-DE9325FC13BD}"/>
                </a:ext>
              </a:extLst>
            </p:cNvPr>
            <p:cNvSpPr/>
            <p:nvPr/>
          </p:nvSpPr>
          <p:spPr>
            <a:xfrm>
              <a:off x="4424739" y="1788240"/>
              <a:ext cx="1102758" cy="616449"/>
            </a:xfrm>
            <a:prstGeom prst="rect">
              <a:avLst/>
            </a:prstGeom>
            <a:solidFill>
              <a:srgbClr val="FC860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Brace 7">
              <a:extLst>
                <a:ext uri="{FF2B5EF4-FFF2-40B4-BE49-F238E27FC236}">
                  <a16:creationId xmlns:a16="http://schemas.microsoft.com/office/drawing/2014/main" id="{B497A392-79F3-41BB-9381-48A237B5743D}"/>
                </a:ext>
              </a:extLst>
            </p:cNvPr>
            <p:cNvSpPr/>
            <p:nvPr/>
          </p:nvSpPr>
          <p:spPr>
            <a:xfrm rot="5400000">
              <a:off x="3445537" y="866722"/>
              <a:ext cx="369331" cy="3794587"/>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E9AFF9EB-1E4E-43AF-8BB3-EC6A611F3FE7}"/>
                </a:ext>
              </a:extLst>
            </p:cNvPr>
            <p:cNvSpPr txBox="1"/>
            <p:nvPr/>
          </p:nvSpPr>
          <p:spPr>
            <a:xfrm>
              <a:off x="2088223" y="3059668"/>
              <a:ext cx="3716676" cy="369332"/>
            </a:xfrm>
            <a:prstGeom prst="rect">
              <a:avLst/>
            </a:prstGeom>
            <a:noFill/>
          </p:spPr>
          <p:txBody>
            <a:bodyPr wrap="square" rtlCol="0">
              <a:spAutoFit/>
            </a:bodyPr>
            <a:lstStyle/>
            <a:p>
              <a:r>
                <a:rPr lang="en-GB" dirty="0"/>
                <a:t>Total height of Amy’s sunflower</a:t>
              </a:r>
            </a:p>
          </p:txBody>
        </p:sp>
        <p:sp>
          <p:nvSpPr>
            <p:cNvPr id="10" name="TextBox 9">
              <a:extLst>
                <a:ext uri="{FF2B5EF4-FFF2-40B4-BE49-F238E27FC236}">
                  <a16:creationId xmlns:a16="http://schemas.microsoft.com/office/drawing/2014/main" id="{24242651-1752-40A7-8B7D-5D02831B9E73}"/>
                </a:ext>
              </a:extLst>
            </p:cNvPr>
            <p:cNvSpPr txBox="1"/>
            <p:nvPr/>
          </p:nvSpPr>
          <p:spPr>
            <a:xfrm>
              <a:off x="2707245" y="1880171"/>
              <a:ext cx="1890444" cy="369332"/>
            </a:xfrm>
            <a:prstGeom prst="rect">
              <a:avLst/>
            </a:prstGeom>
            <a:noFill/>
          </p:spPr>
          <p:txBody>
            <a:bodyPr wrap="square" rtlCol="0">
              <a:spAutoFit/>
            </a:bodyPr>
            <a:lstStyle/>
            <a:p>
              <a:r>
                <a:rPr lang="en-GB" dirty="0"/>
                <a:t>226cm</a:t>
              </a:r>
            </a:p>
          </p:txBody>
        </p:sp>
        <p:sp>
          <p:nvSpPr>
            <p:cNvPr id="11" name="TextBox 10">
              <a:extLst>
                <a:ext uri="{FF2B5EF4-FFF2-40B4-BE49-F238E27FC236}">
                  <a16:creationId xmlns:a16="http://schemas.microsoft.com/office/drawing/2014/main" id="{D6A89AA1-B76A-485D-A35A-36A420C9D66B}"/>
                </a:ext>
              </a:extLst>
            </p:cNvPr>
            <p:cNvSpPr txBox="1"/>
            <p:nvPr/>
          </p:nvSpPr>
          <p:spPr>
            <a:xfrm>
              <a:off x="4582274" y="1880171"/>
              <a:ext cx="1890444" cy="369332"/>
            </a:xfrm>
            <a:prstGeom prst="rect">
              <a:avLst/>
            </a:prstGeom>
            <a:noFill/>
          </p:spPr>
          <p:txBody>
            <a:bodyPr wrap="square" rtlCol="0">
              <a:spAutoFit/>
            </a:bodyPr>
            <a:lstStyle/>
            <a:p>
              <a:r>
                <a:rPr lang="en-GB" dirty="0"/>
                <a:t>40cm</a:t>
              </a:r>
            </a:p>
          </p:txBody>
        </p:sp>
      </p:grpSp>
      <p:pic>
        <p:nvPicPr>
          <p:cNvPr id="13" name="Picture 12" descr="Diagram&#10;&#10;Description automatically generated">
            <a:extLst>
              <a:ext uri="{FF2B5EF4-FFF2-40B4-BE49-F238E27FC236}">
                <a16:creationId xmlns:a16="http://schemas.microsoft.com/office/drawing/2014/main" id="{29E19881-75EA-4F52-959C-E78D19047BAB}"/>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6000"/>
                    </a14:imgEffect>
                  </a14:imgLayer>
                </a14:imgProps>
              </a:ext>
              <a:ext uri="{28A0092B-C50C-407E-A947-70E740481C1C}">
                <a14:useLocalDpi xmlns:a14="http://schemas.microsoft.com/office/drawing/2010/main" val="0"/>
              </a:ext>
            </a:extLst>
          </a:blip>
          <a:srcRect l="18427" t="12115" r="60149" b="8785"/>
          <a:stretch/>
        </p:blipFill>
        <p:spPr>
          <a:xfrm rot="5400000">
            <a:off x="7895690" y="2306551"/>
            <a:ext cx="1469208" cy="4068567"/>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9" name="Group 8">
            <a:extLst>
              <a:ext uri="{FF2B5EF4-FFF2-40B4-BE49-F238E27FC236}">
                <a16:creationId xmlns:a16="http://schemas.microsoft.com/office/drawing/2014/main" id="{7554F478-1184-4DA4-97E2-96A995888382}"/>
              </a:ext>
            </a:extLst>
          </p:cNvPr>
          <p:cNvGrpSpPr/>
          <p:nvPr/>
        </p:nvGrpSpPr>
        <p:grpSpPr>
          <a:xfrm>
            <a:off x="5333243" y="1583684"/>
            <a:ext cx="6431622" cy="4326571"/>
            <a:chOff x="5578868" y="1440936"/>
            <a:chExt cx="6431622" cy="4142673"/>
          </a:xfrm>
        </p:grpSpPr>
        <p:sp>
          <p:nvSpPr>
            <p:cNvPr id="10" name="Content Placeholder 6">
              <a:extLst>
                <a:ext uri="{FF2B5EF4-FFF2-40B4-BE49-F238E27FC236}">
                  <a16:creationId xmlns:a16="http://schemas.microsoft.com/office/drawing/2014/main" id="{C4411919-7BAF-4504-B563-1B1CC30F40E6}"/>
                </a:ext>
              </a:extLst>
            </p:cNvPr>
            <p:cNvSpPr txBox="1">
              <a:spLocks/>
            </p:cNvSpPr>
            <p:nvPr/>
          </p:nvSpPr>
          <p:spPr bwMode="auto">
            <a:xfrm>
              <a:off x="5578868" y="1440936"/>
              <a:ext cx="6431622" cy="414267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a:latin typeface="+mn-lt"/>
                  <a:ea typeface="Bariol" charset="0"/>
                  <a:cs typeface="Bariol" charset="0"/>
                </a:rPr>
                <a:t>TASK</a:t>
              </a: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2" name="Group 11">
              <a:extLst>
                <a:ext uri="{FF2B5EF4-FFF2-40B4-BE49-F238E27FC236}">
                  <a16:creationId xmlns:a16="http://schemas.microsoft.com/office/drawing/2014/main" id="{2811F363-E25F-4111-9BB5-732B958F8D37}"/>
                </a:ext>
              </a:extLst>
            </p:cNvPr>
            <p:cNvGrpSpPr/>
            <p:nvPr/>
          </p:nvGrpSpPr>
          <p:grpSpPr>
            <a:xfrm>
              <a:off x="5823269" y="2039577"/>
              <a:ext cx="4919580" cy="2778845"/>
              <a:chOff x="6647772" y="1648467"/>
              <a:chExt cx="5177048" cy="3139710"/>
            </a:xfrm>
          </p:grpSpPr>
          <p:sp>
            <p:nvSpPr>
              <p:cNvPr id="14" name="Speech Bubble: Rectangle with Corners Rounded 13">
                <a:extLst>
                  <a:ext uri="{FF2B5EF4-FFF2-40B4-BE49-F238E27FC236}">
                    <a16:creationId xmlns:a16="http://schemas.microsoft.com/office/drawing/2014/main" id="{197314B3-0BB4-4666-A43C-F76E6E3679DE}"/>
                  </a:ext>
                </a:extLst>
              </p:cNvPr>
              <p:cNvSpPr/>
              <p:nvPr/>
            </p:nvSpPr>
            <p:spPr>
              <a:xfrm>
                <a:off x="6647772" y="1648467"/>
                <a:ext cx="5177048" cy="3139710"/>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4FFEE7A-FD5A-4396-97DF-DB352549A3DC}"/>
                  </a:ext>
                </a:extLst>
              </p:cNvPr>
              <p:cNvSpPr txBox="1"/>
              <p:nvPr/>
            </p:nvSpPr>
            <p:spPr>
              <a:xfrm>
                <a:off x="7006986" y="1761736"/>
                <a:ext cx="4714558" cy="2585323"/>
              </a:xfrm>
              <a:prstGeom prst="rect">
                <a:avLst/>
              </a:prstGeom>
              <a:noFill/>
            </p:spPr>
            <p:txBody>
              <a:bodyPr wrap="square" rtlCol="0">
                <a:spAutoFit/>
              </a:bodyPr>
              <a:lstStyle/>
              <a:p>
                <a:r>
                  <a:rPr lang="en-GB" dirty="0"/>
                  <a:t>Amy plants a sunflower seed.</a:t>
                </a:r>
              </a:p>
              <a:p>
                <a:r>
                  <a:rPr lang="en-GB" dirty="0"/>
                  <a:t>After 4 months, the sunflower has grown 226cm tall.</a:t>
                </a:r>
              </a:p>
              <a:p>
                <a:r>
                  <a:rPr lang="en-GB" dirty="0"/>
                  <a:t>It grows 40cm after another month.</a:t>
                </a:r>
              </a:p>
              <a:p>
                <a:r>
                  <a:rPr lang="en-GB" dirty="0"/>
                  <a:t>Amy’s friend, Sophie, also grows a sunflower.</a:t>
                </a:r>
              </a:p>
              <a:p>
                <a:r>
                  <a:rPr lang="en-GB" dirty="0"/>
                  <a:t>Hers is 256cm tall.</a:t>
                </a:r>
              </a:p>
              <a:p>
                <a:r>
                  <a:rPr lang="en-GB" b="1" dirty="0"/>
                  <a:t>Who has the tallest sunflower and by how much?</a:t>
                </a:r>
              </a:p>
            </p:txBody>
          </p:sp>
        </p:grpSp>
        <p:pic>
          <p:nvPicPr>
            <p:cNvPr id="13" name="Picture 12">
              <a:extLst>
                <a:ext uri="{FF2B5EF4-FFF2-40B4-BE49-F238E27FC236}">
                  <a16:creationId xmlns:a16="http://schemas.microsoft.com/office/drawing/2014/main" id="{E27E7BFB-1BF7-40E5-89F5-6EB3E168334D}"/>
                </a:ext>
              </a:extLst>
            </p:cNvPr>
            <p:cNvPicPr>
              <a:picLocks noChangeAspect="1"/>
            </p:cNvPicPr>
            <p:nvPr/>
          </p:nvPicPr>
          <p:blipFill>
            <a:blip r:embed="rId2"/>
            <a:stretch>
              <a:fillRect/>
            </a:stretch>
          </p:blipFill>
          <p:spPr>
            <a:xfrm>
              <a:off x="10808404" y="2360049"/>
              <a:ext cx="1136530" cy="1847732"/>
            </a:xfrm>
            <a:prstGeom prst="rect">
              <a:avLst/>
            </a:prstGeom>
          </p:spPr>
        </p:pic>
      </p:grpSp>
      <p:grpSp>
        <p:nvGrpSpPr>
          <p:cNvPr id="16" name="Group 15">
            <a:extLst>
              <a:ext uri="{FF2B5EF4-FFF2-40B4-BE49-F238E27FC236}">
                <a16:creationId xmlns:a16="http://schemas.microsoft.com/office/drawing/2014/main" id="{1ECD9A92-7D13-4DB2-B2AF-4785504EDCA9}"/>
              </a:ext>
            </a:extLst>
          </p:cNvPr>
          <p:cNvGrpSpPr/>
          <p:nvPr/>
        </p:nvGrpSpPr>
        <p:grpSpPr>
          <a:xfrm>
            <a:off x="7738769" y="5117417"/>
            <a:ext cx="3929888" cy="571500"/>
            <a:chOff x="4985294" y="5347603"/>
            <a:chExt cx="3929888" cy="571500"/>
          </a:xfrm>
        </p:grpSpPr>
        <p:pic>
          <p:nvPicPr>
            <p:cNvPr id="17" name="Picture 16">
              <a:extLst>
                <a:ext uri="{FF2B5EF4-FFF2-40B4-BE49-F238E27FC236}">
                  <a16:creationId xmlns:a16="http://schemas.microsoft.com/office/drawing/2014/main" id="{3901A419-7F8C-41A8-871C-ED14573F8B27}"/>
                </a:ext>
              </a:extLst>
            </p:cNvPr>
            <p:cNvPicPr>
              <a:picLocks noChangeAspect="1"/>
            </p:cNvPicPr>
            <p:nvPr/>
          </p:nvPicPr>
          <p:blipFill>
            <a:blip r:embed="rId3"/>
            <a:stretch>
              <a:fillRect/>
            </a:stretch>
          </p:blipFill>
          <p:spPr>
            <a:xfrm>
              <a:off x="8096032" y="5347603"/>
              <a:ext cx="819150" cy="571500"/>
            </a:xfrm>
            <a:prstGeom prst="rect">
              <a:avLst/>
            </a:prstGeom>
          </p:spPr>
        </p:pic>
        <p:sp>
          <p:nvSpPr>
            <p:cNvPr id="18" name="TextBox 17">
              <a:extLst>
                <a:ext uri="{FF2B5EF4-FFF2-40B4-BE49-F238E27FC236}">
                  <a16:creationId xmlns:a16="http://schemas.microsoft.com/office/drawing/2014/main" id="{196388AF-6274-48B9-9396-99541F188001}"/>
                </a:ext>
              </a:extLst>
            </p:cNvPr>
            <p:cNvSpPr txBox="1"/>
            <p:nvPr/>
          </p:nvSpPr>
          <p:spPr>
            <a:xfrm>
              <a:off x="4985294" y="5513083"/>
              <a:ext cx="3164441" cy="369332"/>
            </a:xfrm>
            <a:prstGeom prst="rect">
              <a:avLst/>
            </a:prstGeom>
            <a:noFill/>
          </p:spPr>
          <p:txBody>
            <a:bodyPr wrap="square" rtlCol="0">
              <a:spAutoFit/>
            </a:bodyPr>
            <a:lstStyle/>
            <a:p>
              <a:r>
                <a:rPr lang="en-GB" dirty="0"/>
                <a:t>Adapted from ‘Dip and Pick’</a:t>
              </a:r>
            </a:p>
          </p:txBody>
        </p:sp>
      </p:grpSp>
      <p:sp>
        <p:nvSpPr>
          <p:cNvPr id="19" name="TextBox 18">
            <a:extLst>
              <a:ext uri="{FF2B5EF4-FFF2-40B4-BE49-F238E27FC236}">
                <a16:creationId xmlns:a16="http://schemas.microsoft.com/office/drawing/2014/main" id="{AC092782-776F-4C28-B472-0EEC38CC4743}"/>
              </a:ext>
            </a:extLst>
          </p:cNvPr>
          <p:cNvSpPr txBox="1"/>
          <p:nvPr/>
        </p:nvSpPr>
        <p:spPr>
          <a:xfrm>
            <a:off x="492691" y="1583684"/>
            <a:ext cx="4518053" cy="4985980"/>
          </a:xfrm>
          <a:prstGeom prst="rect">
            <a:avLst/>
          </a:prstGeom>
          <a:solidFill>
            <a:schemeClr val="accent5">
              <a:lumMod val="20000"/>
              <a:lumOff val="80000"/>
            </a:schemeClr>
          </a:solidFill>
        </p:spPr>
        <p:txBody>
          <a:bodyPr wrap="square" rtlCol="0">
            <a:spAutoFit/>
          </a:bodyPr>
          <a:lstStyle/>
          <a:p>
            <a:r>
              <a:rPr lang="en-GB" sz="2000" b="1" dirty="0"/>
              <a:t>Step 1: Calculate the total height of Amy’s sunflower </a:t>
            </a:r>
          </a:p>
          <a:p>
            <a:r>
              <a:rPr lang="en-GB" sz="2000" dirty="0"/>
              <a:t>226cm + 40cm = </a:t>
            </a:r>
          </a:p>
          <a:p>
            <a:endParaRPr lang="en-GB" sz="2000" b="1" dirty="0">
              <a:cs typeface="Times New Roman" panose="02020603050405020304" pitchFamily="18" charset="0"/>
            </a:endParaRPr>
          </a:p>
          <a:p>
            <a:r>
              <a:rPr lang="en-GB" sz="2000" b="1" dirty="0">
                <a:cs typeface="Times New Roman" panose="02020603050405020304" pitchFamily="18" charset="0"/>
              </a:rPr>
              <a:t>Step 2:  Compare the height of Amy’s sunflower with the height of Sophie’s sunflower to see who has the tallest sunflower</a:t>
            </a:r>
          </a:p>
          <a:p>
            <a:r>
              <a:rPr lang="en-GB" sz="2000" dirty="0">
                <a:cs typeface="Times New Roman" panose="02020603050405020304" pitchFamily="18" charset="0"/>
              </a:rPr>
              <a:t>Compare</a:t>
            </a:r>
            <a:r>
              <a:rPr lang="en-GB" sz="2000" b="1" dirty="0">
                <a:cs typeface="Times New Roman" panose="02020603050405020304" pitchFamily="18" charset="0"/>
              </a:rPr>
              <a:t> </a:t>
            </a:r>
            <a:r>
              <a:rPr lang="en-GB" sz="2000" dirty="0"/>
              <a:t>226cm + 40cm =          with</a:t>
            </a:r>
          </a:p>
          <a:p>
            <a:r>
              <a:rPr lang="en-GB" sz="2000" dirty="0"/>
              <a:t>256cm.  </a:t>
            </a:r>
          </a:p>
          <a:p>
            <a:endParaRPr lang="en-GB" sz="2000" b="1" dirty="0">
              <a:cs typeface="Times New Roman" panose="02020603050405020304" pitchFamily="18" charset="0"/>
            </a:endParaRPr>
          </a:p>
          <a:p>
            <a:r>
              <a:rPr lang="en-GB" sz="2000" b="1" dirty="0">
                <a:cs typeface="Times New Roman" panose="02020603050405020304" pitchFamily="18" charset="0"/>
              </a:rPr>
              <a:t>Step 3:  Calculate the difference in height between the two sunflowers </a:t>
            </a:r>
          </a:p>
          <a:p>
            <a:r>
              <a:rPr lang="en-GB" sz="2000" b="1" dirty="0">
                <a:solidFill>
                  <a:srgbClr val="FF0000"/>
                </a:solidFill>
                <a:cs typeface="Times New Roman" panose="02020603050405020304" pitchFamily="18" charset="0"/>
              </a:rPr>
              <a:t>Explain who has the tallest sunflower and by how much.</a:t>
            </a:r>
          </a:p>
          <a:p>
            <a:endParaRPr lang="en-GB" b="1" dirty="0">
              <a:cs typeface="Times New Roman" panose="02020603050405020304" pitchFamily="18" charset="0"/>
            </a:endParaRPr>
          </a:p>
        </p:txBody>
      </p:sp>
      <p:sp>
        <p:nvSpPr>
          <p:cNvPr id="4" name="Rectangle 3">
            <a:extLst>
              <a:ext uri="{FF2B5EF4-FFF2-40B4-BE49-F238E27FC236}">
                <a16:creationId xmlns:a16="http://schemas.microsoft.com/office/drawing/2014/main" id="{62B75188-ABF0-4A12-8FA9-80E1A5DEFFA6}"/>
              </a:ext>
            </a:extLst>
          </p:cNvPr>
          <p:cNvSpPr/>
          <p:nvPr/>
        </p:nvSpPr>
        <p:spPr>
          <a:xfrm>
            <a:off x="2691110" y="2208899"/>
            <a:ext cx="472612" cy="4461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3CE602D-DA53-4D4D-8C1B-E3AA4BE68EB5}"/>
              </a:ext>
            </a:extLst>
          </p:cNvPr>
          <p:cNvSpPr/>
          <p:nvPr/>
        </p:nvSpPr>
        <p:spPr>
          <a:xfrm>
            <a:off x="3648075" y="3948408"/>
            <a:ext cx="472612" cy="4461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6D4E0F-575D-4E00-8C6D-B0B83A907FD0}"/>
              </a:ext>
            </a:extLst>
          </p:cNvPr>
          <p:cNvSpPr txBox="1"/>
          <p:nvPr/>
        </p:nvSpPr>
        <p:spPr>
          <a:xfrm>
            <a:off x="510284" y="431515"/>
            <a:ext cx="11130336" cy="7294305"/>
          </a:xfrm>
          <a:prstGeom prst="rect">
            <a:avLst/>
          </a:prstGeom>
          <a:noFill/>
        </p:spPr>
        <p:txBody>
          <a:bodyPr wrap="square" rtlCol="0">
            <a:spAutoFit/>
          </a:bodyPr>
          <a:lstStyle/>
          <a:p>
            <a:r>
              <a:rPr lang="en-GB" b="1" dirty="0"/>
              <a:t>Step 1: 226cm + 40cm = ?</a:t>
            </a:r>
          </a:p>
          <a:p>
            <a:endParaRPr lang="en-GB" b="1" dirty="0"/>
          </a:p>
          <a:p>
            <a:endParaRPr lang="en-GB" dirty="0"/>
          </a:p>
          <a:p>
            <a:endParaRPr lang="en-GB" b="1" dirty="0"/>
          </a:p>
          <a:p>
            <a:endParaRPr lang="en-GB" b="1" dirty="0"/>
          </a:p>
          <a:p>
            <a:endParaRPr lang="en-GB" b="1" dirty="0"/>
          </a:p>
          <a:p>
            <a:endParaRPr lang="en-GB" b="1" dirty="0"/>
          </a:p>
          <a:p>
            <a:endParaRPr lang="en-GB" b="1" dirty="0"/>
          </a:p>
          <a:p>
            <a:endParaRPr lang="en-GB" b="1" dirty="0"/>
          </a:p>
          <a:p>
            <a:r>
              <a:rPr lang="en-GB" b="1" dirty="0">
                <a:solidFill>
                  <a:srgbClr val="FF0000"/>
                </a:solidFill>
              </a:rPr>
              <a:t>The total height of Amy’s sunflower is 266cm.</a:t>
            </a:r>
          </a:p>
          <a:p>
            <a:endParaRPr lang="en-GB" b="1" dirty="0"/>
          </a:p>
          <a:p>
            <a:r>
              <a:rPr lang="en-GB" b="1" dirty="0"/>
              <a:t>Step 2:  </a:t>
            </a:r>
            <a:r>
              <a:rPr lang="en-GB" sz="1800" b="1" dirty="0">
                <a:cs typeface="Times New Roman" panose="02020603050405020304" pitchFamily="18" charset="0"/>
              </a:rPr>
              <a:t>Compare the height of Amy’s sunflower with the height of Sophie’s sunflower to see who has the tallest sunflower</a:t>
            </a:r>
          </a:p>
          <a:p>
            <a:r>
              <a:rPr lang="en-GB" sz="1800" b="1" dirty="0">
                <a:solidFill>
                  <a:srgbClr val="FF0000"/>
                </a:solidFill>
                <a:cs typeface="Times New Roman" panose="02020603050405020304" pitchFamily="18" charset="0"/>
              </a:rPr>
              <a:t>Amy’s sunflower is 266cm tall.  Sophie’s sunflower is 256cm tall.  Amy has the tallest sunflower because 266cm is larger </a:t>
            </a:r>
            <a:r>
              <a:rPr lang="en-GB" b="1" dirty="0">
                <a:solidFill>
                  <a:srgbClr val="FF0000"/>
                </a:solidFill>
                <a:cs typeface="Times New Roman" panose="02020603050405020304" pitchFamily="18" charset="0"/>
              </a:rPr>
              <a:t>(</a:t>
            </a:r>
            <a:r>
              <a:rPr lang="en-GB" sz="1800" b="1" dirty="0">
                <a:solidFill>
                  <a:srgbClr val="FF0000"/>
                </a:solidFill>
                <a:cs typeface="Times New Roman" panose="02020603050405020304" pitchFamily="18" charset="0"/>
              </a:rPr>
              <a:t>taller) than 256cm.</a:t>
            </a:r>
          </a:p>
          <a:p>
            <a:endParaRPr lang="en-GB" b="1" dirty="0"/>
          </a:p>
          <a:p>
            <a:r>
              <a:rPr lang="en-GB" b="1" dirty="0"/>
              <a:t>Step 3: </a:t>
            </a:r>
            <a:r>
              <a:rPr lang="en-GB" sz="1800" b="1" dirty="0">
                <a:cs typeface="Times New Roman" panose="02020603050405020304" pitchFamily="18" charset="0"/>
              </a:rPr>
              <a:t>Calculate the difference in height between the two sunflowers</a:t>
            </a:r>
          </a:p>
          <a:p>
            <a:r>
              <a:rPr lang="en-GB" dirty="0">
                <a:cs typeface="Times New Roman" panose="02020603050405020304" pitchFamily="18" charset="0"/>
              </a:rPr>
              <a:t>You could ‘count up’ on a number line to find the difference in height.</a:t>
            </a:r>
          </a:p>
          <a:p>
            <a:r>
              <a:rPr lang="en-GB" b="1" dirty="0">
                <a:solidFill>
                  <a:srgbClr val="FF0000"/>
                </a:solidFill>
                <a:cs typeface="Times New Roman" panose="02020603050405020304" pitchFamily="18" charset="0"/>
              </a:rPr>
              <a:t>Amy’s sunflower is 10cm taller than Sophie’s sunflower.</a:t>
            </a:r>
            <a:r>
              <a:rPr lang="en-GB" sz="1800" b="1" dirty="0">
                <a:cs typeface="Times New Roman" panose="02020603050405020304" pitchFamily="18" charset="0"/>
              </a:rPr>
              <a:t> </a:t>
            </a:r>
          </a:p>
          <a:p>
            <a:endParaRPr lang="en-GB" b="1" dirty="0">
              <a:cs typeface="Times New Roman" panose="02020603050405020304" pitchFamily="18" charset="0"/>
            </a:endParaRPr>
          </a:p>
          <a:p>
            <a:endParaRPr lang="en-GB" b="1" dirty="0"/>
          </a:p>
          <a:p>
            <a:endParaRPr lang="en-GB" b="1" dirty="0"/>
          </a:p>
          <a:p>
            <a:endParaRPr lang="en-GB" b="1" dirty="0"/>
          </a:p>
          <a:p>
            <a:endParaRPr lang="en-GB" b="1" dirty="0"/>
          </a:p>
          <a:p>
            <a:endParaRPr lang="en-GB" b="1" dirty="0"/>
          </a:p>
        </p:txBody>
      </p:sp>
      <p:grpSp>
        <p:nvGrpSpPr>
          <p:cNvPr id="5" name="Group 4">
            <a:extLst>
              <a:ext uri="{FF2B5EF4-FFF2-40B4-BE49-F238E27FC236}">
                <a16:creationId xmlns:a16="http://schemas.microsoft.com/office/drawing/2014/main" id="{6AACAB48-9584-43F2-831C-1B7E24070406}"/>
              </a:ext>
            </a:extLst>
          </p:cNvPr>
          <p:cNvGrpSpPr/>
          <p:nvPr/>
        </p:nvGrpSpPr>
        <p:grpSpPr>
          <a:xfrm>
            <a:off x="654123" y="1223162"/>
            <a:ext cx="4739809" cy="1640760"/>
            <a:chOff x="1732909" y="1788240"/>
            <a:chExt cx="4739809" cy="1640760"/>
          </a:xfrm>
        </p:grpSpPr>
        <p:sp>
          <p:nvSpPr>
            <p:cNvPr id="6" name="Rectangle 5">
              <a:extLst>
                <a:ext uri="{FF2B5EF4-FFF2-40B4-BE49-F238E27FC236}">
                  <a16:creationId xmlns:a16="http://schemas.microsoft.com/office/drawing/2014/main" id="{4A07536E-62D0-4085-8FB0-A63FEC743435}"/>
                </a:ext>
              </a:extLst>
            </p:cNvPr>
            <p:cNvSpPr/>
            <p:nvPr/>
          </p:nvSpPr>
          <p:spPr>
            <a:xfrm>
              <a:off x="1732910" y="1788240"/>
              <a:ext cx="2691829" cy="61644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572E991-9043-44DE-89BA-1928BB742F96}"/>
                </a:ext>
              </a:extLst>
            </p:cNvPr>
            <p:cNvSpPr/>
            <p:nvPr/>
          </p:nvSpPr>
          <p:spPr>
            <a:xfrm>
              <a:off x="4424739" y="1788240"/>
              <a:ext cx="1102758" cy="616449"/>
            </a:xfrm>
            <a:prstGeom prst="rect">
              <a:avLst/>
            </a:prstGeom>
            <a:solidFill>
              <a:srgbClr val="FC860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Brace 7">
              <a:extLst>
                <a:ext uri="{FF2B5EF4-FFF2-40B4-BE49-F238E27FC236}">
                  <a16:creationId xmlns:a16="http://schemas.microsoft.com/office/drawing/2014/main" id="{4A12CC92-3C57-4982-8BDD-3B1C0B51919A}"/>
                </a:ext>
              </a:extLst>
            </p:cNvPr>
            <p:cNvSpPr/>
            <p:nvPr/>
          </p:nvSpPr>
          <p:spPr>
            <a:xfrm rot="5400000">
              <a:off x="3445537" y="866722"/>
              <a:ext cx="369331" cy="3794587"/>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E68FC4F3-6BEA-44B3-AB75-82600A56DDDF}"/>
                </a:ext>
              </a:extLst>
            </p:cNvPr>
            <p:cNvSpPr txBox="1"/>
            <p:nvPr/>
          </p:nvSpPr>
          <p:spPr>
            <a:xfrm>
              <a:off x="2088223" y="3059668"/>
              <a:ext cx="3716676" cy="369332"/>
            </a:xfrm>
            <a:prstGeom prst="rect">
              <a:avLst/>
            </a:prstGeom>
            <a:noFill/>
          </p:spPr>
          <p:txBody>
            <a:bodyPr wrap="square" rtlCol="0">
              <a:spAutoFit/>
            </a:bodyPr>
            <a:lstStyle/>
            <a:p>
              <a:r>
                <a:rPr lang="en-GB" dirty="0"/>
                <a:t>                   266cm</a:t>
              </a:r>
            </a:p>
          </p:txBody>
        </p:sp>
        <p:sp>
          <p:nvSpPr>
            <p:cNvPr id="10" name="TextBox 9">
              <a:extLst>
                <a:ext uri="{FF2B5EF4-FFF2-40B4-BE49-F238E27FC236}">
                  <a16:creationId xmlns:a16="http://schemas.microsoft.com/office/drawing/2014/main" id="{5B72CB84-633B-4166-9D0F-49676D7B4415}"/>
                </a:ext>
              </a:extLst>
            </p:cNvPr>
            <p:cNvSpPr txBox="1"/>
            <p:nvPr/>
          </p:nvSpPr>
          <p:spPr>
            <a:xfrm>
              <a:off x="2707245" y="1880171"/>
              <a:ext cx="1890444" cy="369332"/>
            </a:xfrm>
            <a:prstGeom prst="rect">
              <a:avLst/>
            </a:prstGeom>
            <a:noFill/>
          </p:spPr>
          <p:txBody>
            <a:bodyPr wrap="square" rtlCol="0">
              <a:spAutoFit/>
            </a:bodyPr>
            <a:lstStyle/>
            <a:p>
              <a:r>
                <a:rPr lang="en-GB" dirty="0"/>
                <a:t>226cm</a:t>
              </a:r>
            </a:p>
          </p:txBody>
        </p:sp>
        <p:sp>
          <p:nvSpPr>
            <p:cNvPr id="11" name="TextBox 10">
              <a:extLst>
                <a:ext uri="{FF2B5EF4-FFF2-40B4-BE49-F238E27FC236}">
                  <a16:creationId xmlns:a16="http://schemas.microsoft.com/office/drawing/2014/main" id="{427048B1-23FB-44F8-AED8-06CA3B512F3A}"/>
                </a:ext>
              </a:extLst>
            </p:cNvPr>
            <p:cNvSpPr txBox="1"/>
            <p:nvPr/>
          </p:nvSpPr>
          <p:spPr>
            <a:xfrm>
              <a:off x="4582274" y="1880171"/>
              <a:ext cx="1890444" cy="369332"/>
            </a:xfrm>
            <a:prstGeom prst="rect">
              <a:avLst/>
            </a:prstGeom>
            <a:noFill/>
          </p:spPr>
          <p:txBody>
            <a:bodyPr wrap="square" rtlCol="0">
              <a:spAutoFit/>
            </a:bodyPr>
            <a:lstStyle/>
            <a:p>
              <a:r>
                <a:rPr lang="en-GB" dirty="0"/>
                <a:t>40cm</a:t>
              </a:r>
            </a:p>
          </p:txBody>
        </p:sp>
      </p:grpSp>
      <p:pic>
        <p:nvPicPr>
          <p:cNvPr id="12" name="Picture 11" descr="Diagram&#10;&#10;Description automatically generated">
            <a:extLst>
              <a:ext uri="{FF2B5EF4-FFF2-40B4-BE49-F238E27FC236}">
                <a16:creationId xmlns:a16="http://schemas.microsoft.com/office/drawing/2014/main" id="{DC43D48E-88D1-4076-B4EF-5E464BAACA3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3000"/>
                    </a14:imgEffect>
                  </a14:imgLayer>
                </a14:imgProps>
              </a:ext>
              <a:ext uri="{28A0092B-C50C-407E-A947-70E740481C1C}">
                <a14:useLocalDpi xmlns:a14="http://schemas.microsoft.com/office/drawing/2010/main" val="0"/>
              </a:ext>
            </a:extLst>
          </a:blip>
          <a:srcRect l="36375" t="14711" r="33633" b="11382"/>
          <a:stretch/>
        </p:blipFill>
        <p:spPr>
          <a:xfrm rot="5400000">
            <a:off x="6097554" y="-88924"/>
            <a:ext cx="2056862" cy="3801439"/>
          </a:xfrm>
          <a:prstGeom prst="rect">
            <a:avLst/>
          </a:prstGeom>
        </p:spPr>
      </p:pic>
      <p:pic>
        <p:nvPicPr>
          <p:cNvPr id="14" name="Picture 13" descr="Diagram&#10;&#10;Description automatically generated">
            <a:extLst>
              <a:ext uri="{FF2B5EF4-FFF2-40B4-BE49-F238E27FC236}">
                <a16:creationId xmlns:a16="http://schemas.microsoft.com/office/drawing/2014/main" id="{B581AFEF-1356-4EB4-A06C-BA037B46A722}"/>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8000"/>
                    </a14:imgEffect>
                  </a14:imgLayer>
                </a14:imgProps>
              </a:ext>
              <a:ext uri="{28A0092B-C50C-407E-A947-70E740481C1C}">
                <a14:useLocalDpi xmlns:a14="http://schemas.microsoft.com/office/drawing/2010/main" val="0"/>
              </a:ext>
            </a:extLst>
          </a:blip>
          <a:srcRect l="60824" t="11315" r="19176" b="14778"/>
          <a:stretch/>
        </p:blipFill>
        <p:spPr>
          <a:xfrm rot="5400000">
            <a:off x="9403421" y="3202969"/>
            <a:ext cx="1371599" cy="3801441"/>
          </a:xfrm>
          <a:prstGeom prst="rect">
            <a:avLst/>
          </a:prstGeom>
        </p:spPr>
      </p:pic>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TotalTime>
  <Words>1236</Words>
  <Application>Microsoft Office PowerPoint</Application>
  <PresentationFormat>Widescreen</PresentationFormat>
  <Paragraphs>212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3</vt:lpstr>
      <vt:lpstr> HIAS Blended Learning Resource</vt:lpstr>
      <vt:lpstr>PowerPoint Presentation</vt:lpstr>
      <vt:lpstr>Solving number problems in the context of measurement</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26</cp:revision>
  <dcterms:created xsi:type="dcterms:W3CDTF">2021-01-05T11:02:27Z</dcterms:created>
  <dcterms:modified xsi:type="dcterms:W3CDTF">2021-01-19T17:06:04Z</dcterms:modified>
</cp:coreProperties>
</file>