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72" r:id="rId2"/>
    <p:sldId id="2643" r:id="rId3"/>
    <p:sldId id="2644" r:id="rId4"/>
    <p:sldId id="2707" r:id="rId5"/>
    <p:sldId id="2708" r:id="rId6"/>
    <p:sldId id="2709" r:id="rId7"/>
    <p:sldId id="2710" r:id="rId8"/>
    <p:sldId id="2711" r:id="rId9"/>
    <p:sldId id="2712" r:id="rId10"/>
    <p:sldId id="2714" r:id="rId11"/>
    <p:sldId id="2715" r:id="rId12"/>
    <p:sldId id="2713" r:id="rId13"/>
    <p:sldId id="2705"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8" autoAdjust="0"/>
    <p:restoredTop sz="85930" autoAdjust="0"/>
  </p:normalViewPr>
  <p:slideViewPr>
    <p:cSldViewPr snapToGrid="0">
      <p:cViewPr varScale="1">
        <p:scale>
          <a:sx n="74" d="100"/>
          <a:sy n="74" d="100"/>
        </p:scale>
        <p:origin x="989" y="43"/>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18/01/2021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15 + 15 + 7.5 + 7.5 = 45cm</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2315989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Perimeter of equilateral triangle is 30cm</a:t>
            </a:r>
          </a:p>
          <a:p>
            <a:r>
              <a:rPr lang="en-GB" dirty="0"/>
              <a:t>Perimeter of regular pentagon is 5d cm</a:t>
            </a:r>
          </a:p>
          <a:p>
            <a:r>
              <a:rPr lang="en-GB" dirty="0"/>
              <a:t>Perimeter of regular pentagon is also 30+4 = 34cm</a:t>
            </a:r>
          </a:p>
          <a:p>
            <a:r>
              <a:rPr lang="en-GB" dirty="0"/>
              <a:t>So 5d = 34 ; d = 6.8cm</a:t>
            </a:r>
          </a:p>
        </p:txBody>
      </p:sp>
      <p:sp>
        <p:nvSpPr>
          <p:cNvPr id="4" name="Slide Number Placeholder 3"/>
          <p:cNvSpPr>
            <a:spLocks noGrp="1"/>
          </p:cNvSpPr>
          <p:nvPr>
            <p:ph type="sldNum" sz="quarter" idx="5"/>
          </p:nvPr>
        </p:nvSpPr>
        <p:spPr/>
        <p:txBody>
          <a:bodyPr/>
          <a:lstStyle/>
          <a:p>
            <a:fld id="{2F929179-DAC7-4087-8034-1DBDA8E953E7}" type="slidenum">
              <a:rPr lang="en-GB" smtClean="0"/>
              <a:t>13</a:t>
            </a:fld>
            <a:endParaRPr lang="en-GB"/>
          </a:p>
        </p:txBody>
      </p:sp>
    </p:spTree>
    <p:extLst>
      <p:ext uri="{BB962C8B-B14F-4D97-AF65-F5344CB8AC3E}">
        <p14:creationId xmlns:p14="http://schemas.microsoft.com/office/powerpoint/2010/main" val="2032311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33 + 33 + 66 + 66 = 198 cm</a:t>
            </a:r>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2411388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Width = 47/2 = 23.5cm</a:t>
            </a:r>
          </a:p>
          <a:p>
            <a:r>
              <a:rPr lang="en-GB" dirty="0"/>
              <a:t>47 + 47 + 23.5 + 23.5 = 141 cm</a:t>
            </a:r>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1651174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Base = 2 x 12.5 = 25cm</a:t>
            </a:r>
          </a:p>
          <a:p>
            <a:r>
              <a:rPr lang="en-GB" dirty="0"/>
              <a:t>12.5 + 25 + 14 + 14 = 65.5 cm</a:t>
            </a:r>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3475218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4 x 4 = 16cm</a:t>
            </a:r>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210552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38 /  4 = 9.5 cm</a:t>
            </a:r>
          </a:p>
        </p:txBody>
      </p:sp>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1666098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10 + 10 + 11 + 11 = 42cm</a:t>
            </a:r>
          </a:p>
        </p:txBody>
      </p:sp>
      <p:sp>
        <p:nvSpPr>
          <p:cNvPr id="4" name="Slide Number Placeholder 3"/>
          <p:cNvSpPr>
            <a:spLocks noGrp="1"/>
          </p:cNvSpPr>
          <p:nvPr>
            <p:ph type="sldNum" sz="quarter" idx="5"/>
          </p:nvPr>
        </p:nvSpPr>
        <p:spPr/>
        <p:txBody>
          <a:bodyPr/>
          <a:lstStyle/>
          <a:p>
            <a:fld id="{2F929179-DAC7-4087-8034-1DBDA8E953E7}" type="slidenum">
              <a:rPr lang="en-GB" smtClean="0"/>
              <a:t>10</a:t>
            </a:fld>
            <a:endParaRPr lang="en-GB"/>
          </a:p>
        </p:txBody>
      </p:sp>
    </p:spTree>
    <p:extLst>
      <p:ext uri="{BB962C8B-B14F-4D97-AF65-F5344CB8AC3E}">
        <p14:creationId xmlns:p14="http://schemas.microsoft.com/office/powerpoint/2010/main" val="1699715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a:t>
            </a:r>
          </a:p>
          <a:p>
            <a:r>
              <a:rPr lang="en-GB" dirty="0"/>
              <a:t>Perimeter = 4n + 2 = 42 ; 4n = 40 ; n = 10cm</a:t>
            </a:r>
          </a:p>
        </p:txBody>
      </p:sp>
      <p:sp>
        <p:nvSpPr>
          <p:cNvPr id="4" name="Slide Number Placeholder 3"/>
          <p:cNvSpPr>
            <a:spLocks noGrp="1"/>
          </p:cNvSpPr>
          <p:nvPr>
            <p:ph type="sldNum" sz="quarter" idx="5"/>
          </p:nvPr>
        </p:nvSpPr>
        <p:spPr/>
        <p:txBody>
          <a:bodyPr/>
          <a:lstStyle/>
          <a:p>
            <a:fld id="{2F929179-DAC7-4087-8034-1DBDA8E953E7}" type="slidenum">
              <a:rPr lang="en-GB" smtClean="0"/>
              <a:t>11</a:t>
            </a:fld>
            <a:endParaRPr lang="en-GB"/>
          </a:p>
        </p:txBody>
      </p:sp>
    </p:spTree>
    <p:extLst>
      <p:ext uri="{BB962C8B-B14F-4D97-AF65-F5344CB8AC3E}">
        <p14:creationId xmlns:p14="http://schemas.microsoft.com/office/powerpoint/2010/main" val="1411278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Solutions</a:t>
            </a:r>
          </a:p>
          <a:p>
            <a:r>
              <a:rPr lang="en-GB" dirty="0"/>
              <a:t>When n= 9, perimeter = 9 + 9 + 11 + 11 = 40cm</a:t>
            </a:r>
          </a:p>
          <a:p>
            <a:r>
              <a:rPr lang="en-GB" dirty="0"/>
              <a:t>When perimeter = 100 , 4n + 4 = 100 ; 4n = 96; n = 24cm</a:t>
            </a:r>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12</a:t>
            </a:fld>
            <a:endParaRPr lang="en-GB"/>
          </a:p>
        </p:txBody>
      </p:sp>
    </p:spTree>
    <p:extLst>
      <p:ext uri="{BB962C8B-B14F-4D97-AF65-F5344CB8AC3E}">
        <p14:creationId xmlns:p14="http://schemas.microsoft.com/office/powerpoint/2010/main" val="2957231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11.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51121"/>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426832" y="1586517"/>
            <a:ext cx="7772400" cy="1470025"/>
          </a:xfrm>
        </p:spPr>
        <p:txBody>
          <a:bodyPr>
            <a:normAutofit/>
          </a:bodyPr>
          <a:lstStyle/>
          <a:p>
            <a:pPr algn="l"/>
            <a:r>
              <a:rPr lang="en-GB" b="1" dirty="0"/>
              <a:t>Year 7</a:t>
            </a:r>
          </a:p>
        </p:txBody>
      </p:sp>
      <p:sp>
        <p:nvSpPr>
          <p:cNvPr id="3" name="Subtitle 2"/>
          <p:cNvSpPr>
            <a:spLocks noGrp="1"/>
          </p:cNvSpPr>
          <p:nvPr>
            <p:ph type="subTitle" idx="1"/>
          </p:nvPr>
        </p:nvSpPr>
        <p:spPr>
          <a:xfrm>
            <a:off x="1426832" y="2745082"/>
            <a:ext cx="8255260" cy="622920"/>
          </a:xfrm>
        </p:spPr>
        <p:txBody>
          <a:bodyPr>
            <a:normAutofit/>
          </a:bodyPr>
          <a:lstStyle/>
          <a:p>
            <a:pPr algn="l">
              <a:lnSpc>
                <a:spcPct val="107000"/>
              </a:lnSpc>
              <a:spcAft>
                <a:spcPts val="800"/>
              </a:spcAft>
            </a:pPr>
            <a:r>
              <a:rPr lang="en-GB" b="1" dirty="0">
                <a:solidFill>
                  <a:schemeClr val="tx1"/>
                </a:solidFill>
                <a:effectLst/>
                <a:latin typeface="+mj-lt"/>
                <a:ea typeface="Calibri" panose="020F0502020204030204" pitchFamily="34" charset="0"/>
                <a:cs typeface="Times New Roman" panose="02020603050405020304" pitchFamily="18" charset="0"/>
              </a:rPr>
              <a:t>Properties of Polygons (unit 7.8)</a:t>
            </a:r>
            <a:endParaRPr lang="en-GB" dirty="0">
              <a:solidFill>
                <a:schemeClr val="tx1"/>
              </a:solidFill>
              <a:effectLst/>
              <a:latin typeface="+mj-lt"/>
              <a:ea typeface="Calibri" panose="020F0502020204030204" pitchFamily="34" charset="0"/>
              <a:cs typeface="Times New Roman" panose="02020603050405020304" pitchFamily="18" charset="0"/>
            </a:endParaRPr>
          </a:p>
        </p:txBody>
      </p:sp>
      <p:sp>
        <p:nvSpPr>
          <p:cNvPr id="4" name="Subtitle 2"/>
          <p:cNvSpPr txBox="1">
            <a:spLocks/>
          </p:cNvSpPr>
          <p:nvPr/>
        </p:nvSpPr>
        <p:spPr>
          <a:xfrm>
            <a:off x="1426832" y="5311840"/>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1269FF80-78CC-4C7E-BD1E-FCD104CC42A6}"/>
              </a:ext>
            </a:extLst>
          </p:cNvPr>
          <p:cNvSpPr txBox="1"/>
          <p:nvPr/>
        </p:nvSpPr>
        <p:spPr>
          <a:xfrm>
            <a:off x="1426832" y="3368002"/>
            <a:ext cx="10163596" cy="1384995"/>
          </a:xfrm>
          <a:prstGeom prst="rect">
            <a:avLst/>
          </a:prstGeom>
          <a:noFill/>
        </p:spPr>
        <p:txBody>
          <a:bodyPr wrap="square">
            <a:spAutoFit/>
          </a:bodyPr>
          <a:lstStyle/>
          <a:p>
            <a:r>
              <a:rPr lang="en-US" sz="1400" dirty="0"/>
              <a:t>This unit is about two-dimensional shapes. Standard labelling conventions are introduced, and students learn to accurately construct points, lines and polygons. They pay attention to the symmetry and angles (internal and external) of polygons when constructing them and learn about congruence. They learn how to calculate the perimeter and area of 2-D </a:t>
            </a:r>
            <a:r>
              <a:rPr lang="en-US" sz="1400" dirty="0" err="1"/>
              <a:t>shapes.The</a:t>
            </a:r>
            <a:r>
              <a:rPr lang="en-US" sz="1400" dirty="0"/>
              <a:t> accurate use of vocabulary and conventions is a focus in this unit.</a:t>
            </a:r>
          </a:p>
          <a:p>
            <a:endParaRPr lang="en-US" sz="1400" dirty="0"/>
          </a:p>
          <a:p>
            <a:r>
              <a:rPr lang="en-US" sz="1400" dirty="0"/>
              <a:t>This set of problems is about the perimeters of polygons</a:t>
            </a:r>
            <a:endParaRPr lang="en-GB" sz="1400" dirty="0"/>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C501480-0041-4F4A-B9EC-7DF6CFBE1309}"/>
              </a:ext>
            </a:extLst>
          </p:cNvPr>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Lst>
          </a:blip>
          <a:stretch>
            <a:fillRect/>
          </a:stretch>
        </p:blipFill>
        <p:spPr>
          <a:xfrm>
            <a:off x="3951782" y="1257300"/>
            <a:ext cx="1762371" cy="2490654"/>
          </a:xfrm>
          <a:prstGeom prst="rect">
            <a:avLst/>
          </a:prstGeom>
        </p:spPr>
      </p:pic>
      <p:sp>
        <p:nvSpPr>
          <p:cNvPr id="4" name="Text Box 2">
            <a:extLst>
              <a:ext uri="{FF2B5EF4-FFF2-40B4-BE49-F238E27FC236}">
                <a16:creationId xmlns:a16="http://schemas.microsoft.com/office/drawing/2014/main" id="{471BE1CA-8A6A-4008-A714-EEC7935617AE}"/>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Box 8">
            <a:extLst>
              <a:ext uri="{FF2B5EF4-FFF2-40B4-BE49-F238E27FC236}">
                <a16:creationId xmlns:a16="http://schemas.microsoft.com/office/drawing/2014/main" id="{7CBB378F-D9AE-4314-937F-1EBAAF91C37A}"/>
              </a:ext>
            </a:extLst>
          </p:cNvPr>
          <p:cNvSpPr txBox="1"/>
          <p:nvPr/>
        </p:nvSpPr>
        <p:spPr>
          <a:xfrm>
            <a:off x="5544201" y="2511867"/>
            <a:ext cx="1103597" cy="307777"/>
          </a:xfrm>
          <a:prstGeom prst="rect">
            <a:avLst/>
          </a:prstGeom>
          <a:noFill/>
        </p:spPr>
        <p:txBody>
          <a:bodyPr wrap="square" rtlCol="0">
            <a:spAutoFit/>
          </a:bodyPr>
          <a:lstStyle/>
          <a:p>
            <a:r>
              <a:rPr lang="en-GB" sz="1400" dirty="0"/>
              <a:t>(n + 1 )cm</a:t>
            </a:r>
          </a:p>
        </p:txBody>
      </p:sp>
      <p:cxnSp>
        <p:nvCxnSpPr>
          <p:cNvPr id="10" name="Straight Arrow Connector 9">
            <a:extLst>
              <a:ext uri="{FF2B5EF4-FFF2-40B4-BE49-F238E27FC236}">
                <a16:creationId xmlns:a16="http://schemas.microsoft.com/office/drawing/2014/main" id="{8E2D35AA-7372-4714-B2A3-A25DF80E0820}"/>
              </a:ext>
            </a:extLst>
          </p:cNvPr>
          <p:cNvCxnSpPr>
            <a:cxnSpLocks/>
          </p:cNvCxnSpPr>
          <p:nvPr/>
        </p:nvCxnSpPr>
        <p:spPr>
          <a:xfrm flipV="1">
            <a:off x="5018809" y="1919927"/>
            <a:ext cx="695344" cy="182802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DA7ADFA3-B148-4A77-A32F-FEB414209CD7}"/>
              </a:ext>
            </a:extLst>
          </p:cNvPr>
          <p:cNvSpPr txBox="1"/>
          <p:nvPr/>
        </p:nvSpPr>
        <p:spPr>
          <a:xfrm>
            <a:off x="3277058" y="4178669"/>
            <a:ext cx="3809056" cy="1384995"/>
          </a:xfrm>
          <a:prstGeom prst="rect">
            <a:avLst/>
          </a:prstGeom>
          <a:noFill/>
        </p:spPr>
        <p:txBody>
          <a:bodyPr wrap="none" rtlCol="0">
            <a:spAutoFit/>
          </a:bodyPr>
          <a:lstStyle/>
          <a:p>
            <a:endParaRPr lang="en-GB" sz="1400" dirty="0"/>
          </a:p>
          <a:p>
            <a:r>
              <a:rPr lang="en-GB" sz="1400" dirty="0"/>
              <a:t>Here is a kite</a:t>
            </a:r>
          </a:p>
          <a:p>
            <a:endParaRPr lang="en-GB" sz="1400" dirty="0"/>
          </a:p>
          <a:p>
            <a:r>
              <a:rPr lang="en-GB" sz="1400" dirty="0"/>
              <a:t>If n = 10cm , what is the perimeter of the kite?</a:t>
            </a:r>
          </a:p>
          <a:p>
            <a:endParaRPr lang="en-GB" sz="1400" dirty="0"/>
          </a:p>
          <a:p>
            <a:endParaRPr lang="en-GB" sz="1400" dirty="0"/>
          </a:p>
        </p:txBody>
      </p:sp>
      <p:sp>
        <p:nvSpPr>
          <p:cNvPr id="16" name="TextBox 15">
            <a:extLst>
              <a:ext uri="{FF2B5EF4-FFF2-40B4-BE49-F238E27FC236}">
                <a16:creationId xmlns:a16="http://schemas.microsoft.com/office/drawing/2014/main" id="{E3AC2D8D-8890-432E-B036-DF09AAE0F4A1}"/>
              </a:ext>
            </a:extLst>
          </p:cNvPr>
          <p:cNvSpPr txBox="1"/>
          <p:nvPr/>
        </p:nvSpPr>
        <p:spPr>
          <a:xfrm>
            <a:off x="8635756" y="2665756"/>
            <a:ext cx="1866217" cy="307777"/>
          </a:xfrm>
          <a:prstGeom prst="rect">
            <a:avLst/>
          </a:prstGeom>
          <a:noFill/>
        </p:spPr>
        <p:txBody>
          <a:bodyPr wrap="none" rtlCol="0">
            <a:spAutoFit/>
          </a:bodyPr>
          <a:lstStyle/>
          <a:p>
            <a:r>
              <a:rPr lang="en-GB" sz="1400" dirty="0"/>
              <a:t>Not drawn accurately</a:t>
            </a:r>
          </a:p>
        </p:txBody>
      </p:sp>
      <p:cxnSp>
        <p:nvCxnSpPr>
          <p:cNvPr id="13" name="Straight Arrow Connector 12">
            <a:extLst>
              <a:ext uri="{FF2B5EF4-FFF2-40B4-BE49-F238E27FC236}">
                <a16:creationId xmlns:a16="http://schemas.microsoft.com/office/drawing/2014/main" id="{4EDC02FE-9EEF-4143-814E-1E7F9C8FE908}"/>
              </a:ext>
            </a:extLst>
          </p:cNvPr>
          <p:cNvCxnSpPr>
            <a:cxnSpLocks/>
          </p:cNvCxnSpPr>
          <p:nvPr/>
        </p:nvCxnSpPr>
        <p:spPr>
          <a:xfrm flipV="1">
            <a:off x="4119894" y="1145049"/>
            <a:ext cx="713073" cy="61325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7B0BBF80-2D1A-4723-BDAA-F135B1DEC0A1}"/>
              </a:ext>
            </a:extLst>
          </p:cNvPr>
          <p:cNvSpPr txBox="1"/>
          <p:nvPr/>
        </p:nvSpPr>
        <p:spPr>
          <a:xfrm>
            <a:off x="3951782" y="1145049"/>
            <a:ext cx="1103597" cy="307777"/>
          </a:xfrm>
          <a:prstGeom prst="rect">
            <a:avLst/>
          </a:prstGeom>
          <a:noFill/>
        </p:spPr>
        <p:txBody>
          <a:bodyPr wrap="square" rtlCol="0">
            <a:spAutoFit/>
          </a:bodyPr>
          <a:lstStyle/>
          <a:p>
            <a:r>
              <a:rPr lang="en-GB" sz="1400" dirty="0"/>
              <a:t>n cm</a:t>
            </a:r>
          </a:p>
        </p:txBody>
      </p:sp>
    </p:spTree>
    <p:extLst>
      <p:ext uri="{BB962C8B-B14F-4D97-AF65-F5344CB8AC3E}">
        <p14:creationId xmlns:p14="http://schemas.microsoft.com/office/powerpoint/2010/main" val="3193838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C501480-0041-4F4A-B9EC-7DF6CFBE1309}"/>
              </a:ext>
            </a:extLst>
          </p:cNvPr>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Lst>
          </a:blip>
          <a:stretch>
            <a:fillRect/>
          </a:stretch>
        </p:blipFill>
        <p:spPr>
          <a:xfrm>
            <a:off x="5214814" y="1251865"/>
            <a:ext cx="1762371" cy="2490654"/>
          </a:xfrm>
          <a:prstGeom prst="rect">
            <a:avLst/>
          </a:prstGeom>
        </p:spPr>
      </p:pic>
      <p:sp>
        <p:nvSpPr>
          <p:cNvPr id="4" name="Text Box 2">
            <a:extLst>
              <a:ext uri="{FF2B5EF4-FFF2-40B4-BE49-F238E27FC236}">
                <a16:creationId xmlns:a16="http://schemas.microsoft.com/office/drawing/2014/main" id="{471BE1CA-8A6A-4008-A714-EEC7935617AE}"/>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Box 8">
            <a:extLst>
              <a:ext uri="{FF2B5EF4-FFF2-40B4-BE49-F238E27FC236}">
                <a16:creationId xmlns:a16="http://schemas.microsoft.com/office/drawing/2014/main" id="{7CBB378F-D9AE-4314-937F-1EBAAF91C37A}"/>
              </a:ext>
            </a:extLst>
          </p:cNvPr>
          <p:cNvSpPr txBox="1"/>
          <p:nvPr/>
        </p:nvSpPr>
        <p:spPr>
          <a:xfrm>
            <a:off x="6807233" y="2506432"/>
            <a:ext cx="1103597" cy="307777"/>
          </a:xfrm>
          <a:prstGeom prst="rect">
            <a:avLst/>
          </a:prstGeom>
          <a:noFill/>
        </p:spPr>
        <p:txBody>
          <a:bodyPr wrap="square" rtlCol="0">
            <a:spAutoFit/>
          </a:bodyPr>
          <a:lstStyle/>
          <a:p>
            <a:r>
              <a:rPr lang="en-GB" sz="1400" dirty="0"/>
              <a:t>(n + 1 )cm</a:t>
            </a:r>
          </a:p>
        </p:txBody>
      </p:sp>
      <p:cxnSp>
        <p:nvCxnSpPr>
          <p:cNvPr id="10" name="Straight Arrow Connector 9">
            <a:extLst>
              <a:ext uri="{FF2B5EF4-FFF2-40B4-BE49-F238E27FC236}">
                <a16:creationId xmlns:a16="http://schemas.microsoft.com/office/drawing/2014/main" id="{8E2D35AA-7372-4714-B2A3-A25DF80E0820}"/>
              </a:ext>
            </a:extLst>
          </p:cNvPr>
          <p:cNvCxnSpPr>
            <a:cxnSpLocks/>
          </p:cNvCxnSpPr>
          <p:nvPr/>
        </p:nvCxnSpPr>
        <p:spPr>
          <a:xfrm flipV="1">
            <a:off x="6281841" y="1914492"/>
            <a:ext cx="695344" cy="182802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DA7ADFA3-B148-4A77-A32F-FEB414209CD7}"/>
              </a:ext>
            </a:extLst>
          </p:cNvPr>
          <p:cNvSpPr txBox="1"/>
          <p:nvPr/>
        </p:nvSpPr>
        <p:spPr>
          <a:xfrm>
            <a:off x="3277058" y="4178669"/>
            <a:ext cx="4809330" cy="1384995"/>
          </a:xfrm>
          <a:prstGeom prst="rect">
            <a:avLst/>
          </a:prstGeom>
          <a:noFill/>
        </p:spPr>
        <p:txBody>
          <a:bodyPr wrap="none" rtlCol="0">
            <a:spAutoFit/>
          </a:bodyPr>
          <a:lstStyle/>
          <a:p>
            <a:endParaRPr lang="en-GB" sz="1400" dirty="0"/>
          </a:p>
          <a:p>
            <a:r>
              <a:rPr lang="en-GB" sz="1400" dirty="0"/>
              <a:t>Here is a kite</a:t>
            </a:r>
          </a:p>
          <a:p>
            <a:endParaRPr lang="en-GB" sz="1400" dirty="0"/>
          </a:p>
          <a:p>
            <a:r>
              <a:rPr lang="en-GB" sz="1400" dirty="0"/>
              <a:t>If the perimeter of the kite is 42cm, what is the value of n? </a:t>
            </a:r>
          </a:p>
          <a:p>
            <a:endParaRPr lang="en-GB" sz="1400" dirty="0"/>
          </a:p>
          <a:p>
            <a:endParaRPr lang="en-GB" sz="1400" dirty="0"/>
          </a:p>
        </p:txBody>
      </p:sp>
      <p:sp>
        <p:nvSpPr>
          <p:cNvPr id="16" name="TextBox 15">
            <a:extLst>
              <a:ext uri="{FF2B5EF4-FFF2-40B4-BE49-F238E27FC236}">
                <a16:creationId xmlns:a16="http://schemas.microsoft.com/office/drawing/2014/main" id="{E3AC2D8D-8890-432E-B036-DF09AAE0F4A1}"/>
              </a:ext>
            </a:extLst>
          </p:cNvPr>
          <p:cNvSpPr txBox="1"/>
          <p:nvPr/>
        </p:nvSpPr>
        <p:spPr>
          <a:xfrm>
            <a:off x="8635756" y="2665756"/>
            <a:ext cx="1866217" cy="307777"/>
          </a:xfrm>
          <a:prstGeom prst="rect">
            <a:avLst/>
          </a:prstGeom>
          <a:noFill/>
        </p:spPr>
        <p:txBody>
          <a:bodyPr wrap="none" rtlCol="0">
            <a:spAutoFit/>
          </a:bodyPr>
          <a:lstStyle/>
          <a:p>
            <a:r>
              <a:rPr lang="en-GB" sz="1400" dirty="0"/>
              <a:t>Not drawn accurately</a:t>
            </a:r>
          </a:p>
        </p:txBody>
      </p:sp>
      <p:cxnSp>
        <p:nvCxnSpPr>
          <p:cNvPr id="13" name="Straight Arrow Connector 12">
            <a:extLst>
              <a:ext uri="{FF2B5EF4-FFF2-40B4-BE49-F238E27FC236}">
                <a16:creationId xmlns:a16="http://schemas.microsoft.com/office/drawing/2014/main" id="{4EDC02FE-9EEF-4143-814E-1E7F9C8FE908}"/>
              </a:ext>
            </a:extLst>
          </p:cNvPr>
          <p:cNvCxnSpPr>
            <a:cxnSpLocks/>
          </p:cNvCxnSpPr>
          <p:nvPr/>
        </p:nvCxnSpPr>
        <p:spPr>
          <a:xfrm flipV="1">
            <a:off x="5382926" y="1139614"/>
            <a:ext cx="713073" cy="61325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7B0BBF80-2D1A-4723-BDAA-F135B1DEC0A1}"/>
              </a:ext>
            </a:extLst>
          </p:cNvPr>
          <p:cNvSpPr txBox="1"/>
          <p:nvPr/>
        </p:nvSpPr>
        <p:spPr>
          <a:xfrm>
            <a:off x="5214814" y="1139614"/>
            <a:ext cx="1103597" cy="307777"/>
          </a:xfrm>
          <a:prstGeom prst="rect">
            <a:avLst/>
          </a:prstGeom>
          <a:noFill/>
        </p:spPr>
        <p:txBody>
          <a:bodyPr wrap="square" rtlCol="0">
            <a:spAutoFit/>
          </a:bodyPr>
          <a:lstStyle/>
          <a:p>
            <a:r>
              <a:rPr lang="en-GB" sz="1400" dirty="0"/>
              <a:t>n cm</a:t>
            </a:r>
          </a:p>
        </p:txBody>
      </p:sp>
      <p:sp>
        <p:nvSpPr>
          <p:cNvPr id="11" name="TextBox 10">
            <a:extLst>
              <a:ext uri="{FF2B5EF4-FFF2-40B4-BE49-F238E27FC236}">
                <a16:creationId xmlns:a16="http://schemas.microsoft.com/office/drawing/2014/main" id="{83446663-6137-4B89-81F2-466ED6D507FA}"/>
              </a:ext>
            </a:extLst>
          </p:cNvPr>
          <p:cNvSpPr txBox="1"/>
          <p:nvPr/>
        </p:nvSpPr>
        <p:spPr>
          <a:xfrm>
            <a:off x="490333" y="1451675"/>
            <a:ext cx="3283206" cy="1169551"/>
          </a:xfrm>
          <a:prstGeom prst="rect">
            <a:avLst/>
          </a:prstGeom>
          <a:noFill/>
        </p:spPr>
        <p:txBody>
          <a:bodyPr wrap="none" rtlCol="0">
            <a:spAutoFit/>
          </a:bodyPr>
          <a:lstStyle/>
          <a:p>
            <a:r>
              <a:rPr lang="en-GB" sz="1400" dirty="0"/>
              <a:t>Hint: </a:t>
            </a:r>
          </a:p>
          <a:p>
            <a:r>
              <a:rPr lang="en-GB" sz="1400" dirty="0"/>
              <a:t>Write an equation in n for the perimeter</a:t>
            </a:r>
          </a:p>
          <a:p>
            <a:r>
              <a:rPr lang="en-GB" sz="1400" dirty="0"/>
              <a:t>(label the sides and add together)</a:t>
            </a:r>
          </a:p>
          <a:p>
            <a:endParaRPr lang="en-GB" sz="1400" dirty="0"/>
          </a:p>
          <a:p>
            <a:endParaRPr lang="en-GB" sz="1400" dirty="0"/>
          </a:p>
        </p:txBody>
      </p:sp>
    </p:spTree>
    <p:extLst>
      <p:ext uri="{BB962C8B-B14F-4D97-AF65-F5344CB8AC3E}">
        <p14:creationId xmlns:p14="http://schemas.microsoft.com/office/powerpoint/2010/main" val="1441092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5" name="Picture 4">
            <a:extLst>
              <a:ext uri="{FF2B5EF4-FFF2-40B4-BE49-F238E27FC236}">
                <a16:creationId xmlns:a16="http://schemas.microsoft.com/office/drawing/2014/main" id="{A04C3EC0-AC55-4A9B-9B28-8E1FB4D1DBA1}"/>
              </a:ext>
            </a:extLst>
          </p:cNvPr>
          <p:cNvPicPr>
            <a:picLocks noChangeAspect="1"/>
          </p:cNvPicPr>
          <p:nvPr/>
        </p:nvPicPr>
        <p:blipFill rotWithShape="1">
          <a:blip r:embed="rId3"/>
          <a:srcRect l="37044" b="65564"/>
          <a:stretch/>
        </p:blipFill>
        <p:spPr>
          <a:xfrm>
            <a:off x="3472523" y="1007280"/>
            <a:ext cx="5610703" cy="3171389"/>
          </a:xfrm>
          <a:prstGeom prst="rect">
            <a:avLst/>
          </a:prstGeom>
        </p:spPr>
      </p:pic>
      <p:sp>
        <p:nvSpPr>
          <p:cNvPr id="6" name="TextBox 5">
            <a:extLst>
              <a:ext uri="{FF2B5EF4-FFF2-40B4-BE49-F238E27FC236}">
                <a16:creationId xmlns:a16="http://schemas.microsoft.com/office/drawing/2014/main" id="{6168FC18-04FF-4DC9-AF7A-03157F5BEAC6}"/>
              </a:ext>
            </a:extLst>
          </p:cNvPr>
          <p:cNvSpPr txBox="1"/>
          <p:nvPr/>
        </p:nvSpPr>
        <p:spPr>
          <a:xfrm>
            <a:off x="3277058" y="4178669"/>
            <a:ext cx="5327099" cy="2031325"/>
          </a:xfrm>
          <a:prstGeom prst="rect">
            <a:avLst/>
          </a:prstGeom>
          <a:noFill/>
        </p:spPr>
        <p:txBody>
          <a:bodyPr wrap="none" rtlCol="0">
            <a:spAutoFit/>
          </a:bodyPr>
          <a:lstStyle/>
          <a:p>
            <a:endParaRPr lang="en-GB" sz="1400" dirty="0"/>
          </a:p>
          <a:p>
            <a:r>
              <a:rPr lang="en-GB" sz="1400" dirty="0"/>
              <a:t>Here is a kite</a:t>
            </a:r>
          </a:p>
          <a:p>
            <a:endParaRPr lang="en-GB" sz="1400" dirty="0"/>
          </a:p>
          <a:p>
            <a:r>
              <a:rPr lang="en-GB" sz="1400" dirty="0"/>
              <a:t>The side lengths are in centimetres</a:t>
            </a:r>
          </a:p>
          <a:p>
            <a:endParaRPr lang="en-GB" sz="1400" dirty="0"/>
          </a:p>
          <a:p>
            <a:r>
              <a:rPr lang="en-GB" sz="1400" dirty="0"/>
              <a:t>If n = 9, what is the perimeter of the kite ?</a:t>
            </a:r>
          </a:p>
          <a:p>
            <a:endParaRPr lang="en-GB" sz="1400" dirty="0"/>
          </a:p>
          <a:p>
            <a:r>
              <a:rPr lang="en-GB" sz="1400" dirty="0"/>
              <a:t>When the perimeter of the kite is 100 cm, what is the value of n ?</a:t>
            </a:r>
          </a:p>
          <a:p>
            <a:endParaRPr lang="en-GB" sz="1400" dirty="0"/>
          </a:p>
        </p:txBody>
      </p:sp>
      <p:sp>
        <p:nvSpPr>
          <p:cNvPr id="2" name="TextBox 1">
            <a:extLst>
              <a:ext uri="{FF2B5EF4-FFF2-40B4-BE49-F238E27FC236}">
                <a16:creationId xmlns:a16="http://schemas.microsoft.com/office/drawing/2014/main" id="{9BB1E212-EC0B-4A29-8A41-2FA556606FE1}"/>
              </a:ext>
            </a:extLst>
          </p:cNvPr>
          <p:cNvSpPr txBox="1"/>
          <p:nvPr/>
        </p:nvSpPr>
        <p:spPr>
          <a:xfrm>
            <a:off x="8437418" y="6319648"/>
            <a:ext cx="1985159" cy="307777"/>
          </a:xfrm>
          <a:prstGeom prst="rect">
            <a:avLst/>
          </a:prstGeom>
          <a:noFill/>
        </p:spPr>
        <p:txBody>
          <a:bodyPr wrap="none" rtlCol="0">
            <a:spAutoFit/>
          </a:bodyPr>
          <a:lstStyle/>
          <a:p>
            <a:r>
              <a:rPr lang="en-GB" sz="1400" dirty="0"/>
              <a:t>Taken from ‘Test Base’</a:t>
            </a:r>
          </a:p>
        </p:txBody>
      </p:sp>
    </p:spTree>
    <p:extLst>
      <p:ext uri="{BB962C8B-B14F-4D97-AF65-F5344CB8AC3E}">
        <p14:creationId xmlns:p14="http://schemas.microsoft.com/office/powerpoint/2010/main" val="3597164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788521A-4848-4605-8D01-B383845948B1}"/>
              </a:ext>
            </a:extLst>
          </p:cNvPr>
          <p:cNvPicPr>
            <a:picLocks noChangeAspect="1"/>
          </p:cNvPicPr>
          <p:nvPr/>
        </p:nvPicPr>
        <p:blipFill rotWithShape="1">
          <a:blip r:embed="rId3"/>
          <a:srcRect r="16817"/>
          <a:stretch/>
        </p:blipFill>
        <p:spPr>
          <a:xfrm>
            <a:off x="1608393" y="941324"/>
            <a:ext cx="7639516" cy="4316476"/>
          </a:xfrm>
          <a:prstGeom prst="rect">
            <a:avLst/>
          </a:prstGeom>
        </p:spPr>
      </p:pic>
      <p:sp>
        <p:nvSpPr>
          <p:cNvPr id="3" name="Text Box 2">
            <a:extLst>
              <a:ext uri="{FF2B5EF4-FFF2-40B4-BE49-F238E27FC236}">
                <a16:creationId xmlns:a16="http://schemas.microsoft.com/office/drawing/2014/main" id="{AC570240-4F3B-4B9A-B6F9-C60500A25DC2}"/>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4" name="TextBox 3">
            <a:extLst>
              <a:ext uri="{FF2B5EF4-FFF2-40B4-BE49-F238E27FC236}">
                <a16:creationId xmlns:a16="http://schemas.microsoft.com/office/drawing/2014/main" id="{FD9EAE95-D39A-4B37-8ECF-EE471F6DACAF}"/>
              </a:ext>
            </a:extLst>
          </p:cNvPr>
          <p:cNvSpPr txBox="1"/>
          <p:nvPr/>
        </p:nvSpPr>
        <p:spPr>
          <a:xfrm>
            <a:off x="8437418" y="6319648"/>
            <a:ext cx="1985159" cy="307777"/>
          </a:xfrm>
          <a:prstGeom prst="rect">
            <a:avLst/>
          </a:prstGeom>
          <a:noFill/>
        </p:spPr>
        <p:txBody>
          <a:bodyPr wrap="none" rtlCol="0">
            <a:spAutoFit/>
          </a:bodyPr>
          <a:lstStyle/>
          <a:p>
            <a:r>
              <a:rPr lang="en-GB" sz="1400" dirty="0"/>
              <a:t>Taken from ‘Test Base’</a:t>
            </a:r>
          </a:p>
        </p:txBody>
      </p:sp>
      <p:sp>
        <p:nvSpPr>
          <p:cNvPr id="6" name="TextBox 5">
            <a:extLst>
              <a:ext uri="{FF2B5EF4-FFF2-40B4-BE49-F238E27FC236}">
                <a16:creationId xmlns:a16="http://schemas.microsoft.com/office/drawing/2014/main" id="{B644B3AC-7ED9-4B08-B934-9DE8435978E2}"/>
              </a:ext>
            </a:extLst>
          </p:cNvPr>
          <p:cNvSpPr txBox="1"/>
          <p:nvPr/>
        </p:nvSpPr>
        <p:spPr>
          <a:xfrm>
            <a:off x="121328" y="831757"/>
            <a:ext cx="990977" cy="307777"/>
          </a:xfrm>
          <a:prstGeom prst="rect">
            <a:avLst/>
          </a:prstGeom>
          <a:noFill/>
        </p:spPr>
        <p:txBody>
          <a:bodyPr wrap="none" rtlCol="0">
            <a:spAutoFit/>
          </a:bodyPr>
          <a:lstStyle/>
          <a:p>
            <a:r>
              <a:rPr lang="en-GB" sz="1400" dirty="0"/>
              <a:t>Challenge</a:t>
            </a:r>
          </a:p>
        </p:txBody>
      </p:sp>
    </p:spTree>
    <p:extLst>
      <p:ext uri="{BB962C8B-B14F-4D97-AF65-F5344CB8AC3E}">
        <p14:creationId xmlns:p14="http://schemas.microsoft.com/office/powerpoint/2010/main" val="3780619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dirty="0"/>
              <a:t>Teachers 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5" name="Table 4">
            <a:extLst>
              <a:ext uri="{FF2B5EF4-FFF2-40B4-BE49-F238E27FC236}">
                <a16:creationId xmlns:a16="http://schemas.microsoft.com/office/drawing/2014/main" id="{D109A9EC-0AD8-4826-883C-83C328FD0EB4}"/>
              </a:ext>
            </a:extLst>
          </p:cNvPr>
          <p:cNvGraphicFramePr>
            <a:graphicFrameLocks noGrp="1"/>
          </p:cNvGraphicFramePr>
          <p:nvPr>
            <p:extLst>
              <p:ext uri="{D42A27DB-BD31-4B8C-83A1-F6EECF244321}">
                <p14:modId xmlns:p14="http://schemas.microsoft.com/office/powerpoint/2010/main" val="909233022"/>
              </p:ext>
            </p:extLst>
          </p:nvPr>
        </p:nvGraphicFramePr>
        <p:xfrm>
          <a:off x="1931447" y="1189607"/>
          <a:ext cx="7771846" cy="4236772"/>
        </p:xfrm>
        <a:graphic>
          <a:graphicData uri="http://schemas.openxmlformats.org/drawingml/2006/table">
            <a:tbl>
              <a:tblPr firstRow="1" firstCol="1" bandRow="1">
                <a:tableStyleId>{5C22544A-7EE6-4342-B048-85BDC9FD1C3A}</a:tableStyleId>
              </a:tblPr>
              <a:tblGrid>
                <a:gridCol w="801797">
                  <a:extLst>
                    <a:ext uri="{9D8B030D-6E8A-4147-A177-3AD203B41FA5}">
                      <a16:colId xmlns:a16="http://schemas.microsoft.com/office/drawing/2014/main" val="2410536692"/>
                    </a:ext>
                  </a:extLst>
                </a:gridCol>
                <a:gridCol w="1877138">
                  <a:extLst>
                    <a:ext uri="{9D8B030D-6E8A-4147-A177-3AD203B41FA5}">
                      <a16:colId xmlns:a16="http://schemas.microsoft.com/office/drawing/2014/main" val="1685210313"/>
                    </a:ext>
                  </a:extLst>
                </a:gridCol>
                <a:gridCol w="5092911">
                  <a:extLst>
                    <a:ext uri="{9D8B030D-6E8A-4147-A177-3AD203B41FA5}">
                      <a16:colId xmlns:a16="http://schemas.microsoft.com/office/drawing/2014/main" val="1962136452"/>
                    </a:ext>
                  </a:extLst>
                </a:gridCol>
              </a:tblGrid>
              <a:tr h="443884">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7: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1934147"/>
                  </a:ext>
                </a:extLst>
              </a:tr>
              <a:tr h="366050">
                <a:tc>
                  <a:txBody>
                    <a:bodyPr/>
                    <a:lstStyle/>
                    <a:p>
                      <a:pPr algn="ctr">
                        <a:lnSpc>
                          <a:spcPct val="115000"/>
                        </a:lnSpc>
                        <a:spcAft>
                          <a:spcPts val="1000"/>
                        </a:spcAft>
                      </a:pPr>
                      <a:r>
                        <a:rPr lang="en-GB" sz="1400" dirty="0">
                          <a:effectLst/>
                        </a:rPr>
                        <a:t>Week</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b="1" dirty="0">
                          <a:solidFill>
                            <a:schemeClr val="bg1"/>
                          </a:solidFill>
                          <a:effectLst/>
                        </a:rPr>
                        <a:t>HIAS Unit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1800" b="1" dirty="0">
                          <a:solidFill>
                            <a:schemeClr val="bg1"/>
                          </a:solidFill>
                          <a:effectLst/>
                        </a:rPr>
                        <a:t>Topic </a:t>
                      </a:r>
                      <a:endParaRPr lang="en-GB"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2865948055"/>
                  </a:ext>
                </a:extLst>
              </a:tr>
              <a:tr h="475358">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7.6</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Four operations: Fractions (vulgar and decimal)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2996115"/>
                  </a:ext>
                </a:extLst>
              </a:tr>
              <a:tr h="229793">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Unit 7.7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Probability: 0-1 scale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199725"/>
                  </a:ext>
                </a:extLst>
              </a:tr>
              <a:tr h="229793">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dirty="0">
                          <a:effectLst/>
                        </a:rPr>
                        <a:t>Unit 7.8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Geometry: Polygons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2240663"/>
                  </a:ext>
                </a:extLst>
              </a:tr>
              <a:tr h="229793">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Geometry: Area</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7468"/>
                  </a:ext>
                </a:extLst>
              </a:tr>
              <a:tr h="229793">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Geometry: Volume and 3-D shape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12944"/>
                  </a:ext>
                </a:extLst>
              </a:tr>
              <a:tr h="229793">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Half term</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7062515"/>
                  </a:ext>
                </a:extLst>
              </a:tr>
              <a:tr h="229793">
                <a:tc>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l">
                        <a:lnSpc>
                          <a:spcPct val="115000"/>
                        </a:lnSpc>
                        <a:spcAft>
                          <a:spcPts val="1000"/>
                        </a:spcAft>
                      </a:pPr>
                      <a:r>
                        <a:rPr lang="en-GB" sz="1800">
                          <a:effectLst/>
                        </a:rPr>
                        <a:t>Unit 7.9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Percentages (of amounts)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7080763"/>
                  </a:ext>
                </a:extLst>
              </a:tr>
              <a:tr h="229793">
                <a:tc>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Percentages (FDP equivalence)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576122"/>
                  </a:ext>
                </a:extLst>
              </a:tr>
              <a:tr h="229793">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a:effectLst/>
                        </a:rPr>
                        <a:t>Ratio and proportion: Notation and part: whole </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8721546"/>
                  </a:ext>
                </a:extLst>
              </a:tr>
              <a:tr h="229793">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800">
                          <a:effectLst/>
                        </a:rPr>
                        <a:t>Unit 7.10</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a:effectLst/>
                        </a:rPr>
                        <a:t>Coordinates (four quadrants)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391754"/>
                  </a:ext>
                </a:extLst>
              </a:tr>
              <a:tr h="229793">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800" dirty="0">
                          <a:effectLst/>
                        </a:rPr>
                        <a:t>Coordinates (linear functions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8706884"/>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471BE1CA-8A6A-4008-A714-EEC7935617AE}"/>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Parallelogram 4">
            <a:extLst>
              <a:ext uri="{FF2B5EF4-FFF2-40B4-BE49-F238E27FC236}">
                <a16:creationId xmlns:a16="http://schemas.microsoft.com/office/drawing/2014/main" id="{9FB7334A-17AC-4251-8F16-E97C4624EAC3}"/>
              </a:ext>
            </a:extLst>
          </p:cNvPr>
          <p:cNvSpPr/>
          <p:nvPr/>
        </p:nvSpPr>
        <p:spPr>
          <a:xfrm>
            <a:off x="3127664" y="1974273"/>
            <a:ext cx="3512127" cy="1454727"/>
          </a:xfrm>
          <a:prstGeom prst="parallelogram">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5A5B61DA-CB91-402D-B011-DFA3A6C5FD36}"/>
              </a:ext>
            </a:extLst>
          </p:cNvPr>
          <p:cNvSpPr txBox="1"/>
          <p:nvPr/>
        </p:nvSpPr>
        <p:spPr>
          <a:xfrm>
            <a:off x="4612498" y="1531414"/>
            <a:ext cx="671979" cy="307777"/>
          </a:xfrm>
          <a:prstGeom prst="rect">
            <a:avLst/>
          </a:prstGeom>
          <a:noFill/>
        </p:spPr>
        <p:txBody>
          <a:bodyPr wrap="none" rtlCol="0">
            <a:spAutoFit/>
          </a:bodyPr>
          <a:lstStyle/>
          <a:p>
            <a:r>
              <a:rPr lang="en-GB" sz="1400" dirty="0"/>
              <a:t>15 cm</a:t>
            </a:r>
          </a:p>
        </p:txBody>
      </p:sp>
      <p:cxnSp>
        <p:nvCxnSpPr>
          <p:cNvPr id="8" name="Straight Arrow Connector 7">
            <a:extLst>
              <a:ext uri="{FF2B5EF4-FFF2-40B4-BE49-F238E27FC236}">
                <a16:creationId xmlns:a16="http://schemas.microsoft.com/office/drawing/2014/main" id="{073392E6-20DE-4826-B25B-6BD7E82C17E9}"/>
              </a:ext>
            </a:extLst>
          </p:cNvPr>
          <p:cNvCxnSpPr/>
          <p:nvPr/>
        </p:nvCxnSpPr>
        <p:spPr>
          <a:xfrm>
            <a:off x="3512127" y="1839191"/>
            <a:ext cx="312766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CBB378F-D9AE-4314-937F-1EBAAF91C37A}"/>
              </a:ext>
            </a:extLst>
          </p:cNvPr>
          <p:cNvSpPr txBox="1"/>
          <p:nvPr/>
        </p:nvSpPr>
        <p:spPr>
          <a:xfrm>
            <a:off x="6754546" y="2604201"/>
            <a:ext cx="955509" cy="307777"/>
          </a:xfrm>
          <a:prstGeom prst="rect">
            <a:avLst/>
          </a:prstGeom>
          <a:noFill/>
        </p:spPr>
        <p:txBody>
          <a:bodyPr wrap="square" rtlCol="0">
            <a:spAutoFit/>
          </a:bodyPr>
          <a:lstStyle/>
          <a:p>
            <a:r>
              <a:rPr lang="en-GB" sz="1400" dirty="0"/>
              <a:t>7.5 cm</a:t>
            </a:r>
          </a:p>
        </p:txBody>
      </p:sp>
      <p:cxnSp>
        <p:nvCxnSpPr>
          <p:cNvPr id="10" name="Straight Arrow Connector 9">
            <a:extLst>
              <a:ext uri="{FF2B5EF4-FFF2-40B4-BE49-F238E27FC236}">
                <a16:creationId xmlns:a16="http://schemas.microsoft.com/office/drawing/2014/main" id="{8E2D35AA-7372-4714-B2A3-A25DF80E0820}"/>
              </a:ext>
            </a:extLst>
          </p:cNvPr>
          <p:cNvCxnSpPr>
            <a:cxnSpLocks/>
          </p:cNvCxnSpPr>
          <p:nvPr/>
        </p:nvCxnSpPr>
        <p:spPr>
          <a:xfrm flipV="1">
            <a:off x="6473536" y="1974273"/>
            <a:ext cx="342900" cy="145472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A7ADFA3-B148-4A77-A32F-FEB414209CD7}"/>
              </a:ext>
            </a:extLst>
          </p:cNvPr>
          <p:cNvSpPr txBox="1"/>
          <p:nvPr/>
        </p:nvSpPr>
        <p:spPr>
          <a:xfrm>
            <a:off x="3100867" y="4414940"/>
            <a:ext cx="3695242" cy="307777"/>
          </a:xfrm>
          <a:prstGeom prst="rect">
            <a:avLst/>
          </a:prstGeom>
          <a:noFill/>
        </p:spPr>
        <p:txBody>
          <a:bodyPr wrap="none" rtlCol="0">
            <a:spAutoFit/>
          </a:bodyPr>
          <a:lstStyle/>
          <a:p>
            <a:r>
              <a:rPr lang="en-GB" sz="1400" dirty="0"/>
              <a:t>What is the perimeter of this parallelogram ?</a:t>
            </a:r>
          </a:p>
        </p:txBody>
      </p:sp>
      <p:sp>
        <p:nvSpPr>
          <p:cNvPr id="16" name="TextBox 15">
            <a:extLst>
              <a:ext uri="{FF2B5EF4-FFF2-40B4-BE49-F238E27FC236}">
                <a16:creationId xmlns:a16="http://schemas.microsoft.com/office/drawing/2014/main" id="{E3AC2D8D-8890-432E-B036-DF09AAE0F4A1}"/>
              </a:ext>
            </a:extLst>
          </p:cNvPr>
          <p:cNvSpPr txBox="1"/>
          <p:nvPr/>
        </p:nvSpPr>
        <p:spPr>
          <a:xfrm>
            <a:off x="8635756" y="2665756"/>
            <a:ext cx="1866217" cy="307777"/>
          </a:xfrm>
          <a:prstGeom prst="rect">
            <a:avLst/>
          </a:prstGeom>
          <a:noFill/>
        </p:spPr>
        <p:txBody>
          <a:bodyPr wrap="none" rtlCol="0">
            <a:spAutoFit/>
          </a:bodyPr>
          <a:lstStyle/>
          <a:p>
            <a:r>
              <a:rPr lang="en-GB" sz="1400" dirty="0"/>
              <a:t>Not drawn accurately</a:t>
            </a:r>
          </a:p>
        </p:txBody>
      </p:sp>
    </p:spTree>
    <p:extLst>
      <p:ext uri="{BB962C8B-B14F-4D97-AF65-F5344CB8AC3E}">
        <p14:creationId xmlns:p14="http://schemas.microsoft.com/office/powerpoint/2010/main" val="3514478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471BE1CA-8A6A-4008-A714-EEC7935617AE}"/>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Parallelogram 4">
            <a:extLst>
              <a:ext uri="{FF2B5EF4-FFF2-40B4-BE49-F238E27FC236}">
                <a16:creationId xmlns:a16="http://schemas.microsoft.com/office/drawing/2014/main" id="{9FB7334A-17AC-4251-8F16-E97C4624EAC3}"/>
              </a:ext>
            </a:extLst>
          </p:cNvPr>
          <p:cNvSpPr/>
          <p:nvPr/>
        </p:nvSpPr>
        <p:spPr>
          <a:xfrm>
            <a:off x="3127664" y="1974273"/>
            <a:ext cx="3512127" cy="1454727"/>
          </a:xfrm>
          <a:prstGeom prst="parallelogram">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5A5B61DA-CB91-402D-B011-DFA3A6C5FD36}"/>
              </a:ext>
            </a:extLst>
          </p:cNvPr>
          <p:cNvSpPr txBox="1"/>
          <p:nvPr/>
        </p:nvSpPr>
        <p:spPr>
          <a:xfrm>
            <a:off x="4612498" y="1531414"/>
            <a:ext cx="562975" cy="307777"/>
          </a:xfrm>
          <a:prstGeom prst="rect">
            <a:avLst/>
          </a:prstGeom>
          <a:noFill/>
        </p:spPr>
        <p:txBody>
          <a:bodyPr wrap="none" rtlCol="0">
            <a:spAutoFit/>
          </a:bodyPr>
          <a:lstStyle/>
          <a:p>
            <a:r>
              <a:rPr lang="en-GB" sz="1400" dirty="0"/>
              <a:t>x cm</a:t>
            </a:r>
          </a:p>
        </p:txBody>
      </p:sp>
      <p:cxnSp>
        <p:nvCxnSpPr>
          <p:cNvPr id="8" name="Straight Arrow Connector 7">
            <a:extLst>
              <a:ext uri="{FF2B5EF4-FFF2-40B4-BE49-F238E27FC236}">
                <a16:creationId xmlns:a16="http://schemas.microsoft.com/office/drawing/2014/main" id="{073392E6-20DE-4826-B25B-6BD7E82C17E9}"/>
              </a:ext>
            </a:extLst>
          </p:cNvPr>
          <p:cNvCxnSpPr/>
          <p:nvPr/>
        </p:nvCxnSpPr>
        <p:spPr>
          <a:xfrm>
            <a:off x="3512127" y="1839191"/>
            <a:ext cx="312766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CBB378F-D9AE-4314-937F-1EBAAF91C37A}"/>
              </a:ext>
            </a:extLst>
          </p:cNvPr>
          <p:cNvSpPr txBox="1"/>
          <p:nvPr/>
        </p:nvSpPr>
        <p:spPr>
          <a:xfrm>
            <a:off x="2358737" y="2420323"/>
            <a:ext cx="955509" cy="307777"/>
          </a:xfrm>
          <a:prstGeom prst="rect">
            <a:avLst/>
          </a:prstGeom>
          <a:noFill/>
        </p:spPr>
        <p:txBody>
          <a:bodyPr wrap="square" rtlCol="0">
            <a:spAutoFit/>
          </a:bodyPr>
          <a:lstStyle/>
          <a:p>
            <a:r>
              <a:rPr lang="en-GB" sz="1400" dirty="0"/>
              <a:t>33 cm</a:t>
            </a:r>
          </a:p>
        </p:txBody>
      </p:sp>
      <p:cxnSp>
        <p:nvCxnSpPr>
          <p:cNvPr id="10" name="Straight Arrow Connector 9">
            <a:extLst>
              <a:ext uri="{FF2B5EF4-FFF2-40B4-BE49-F238E27FC236}">
                <a16:creationId xmlns:a16="http://schemas.microsoft.com/office/drawing/2014/main" id="{8E2D35AA-7372-4714-B2A3-A25DF80E0820}"/>
              </a:ext>
            </a:extLst>
          </p:cNvPr>
          <p:cNvCxnSpPr>
            <a:cxnSpLocks/>
          </p:cNvCxnSpPr>
          <p:nvPr/>
        </p:nvCxnSpPr>
        <p:spPr>
          <a:xfrm flipV="1">
            <a:off x="2836492" y="1938392"/>
            <a:ext cx="342900" cy="145472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A7ADFA3-B148-4A77-A32F-FEB414209CD7}"/>
              </a:ext>
            </a:extLst>
          </p:cNvPr>
          <p:cNvSpPr txBox="1"/>
          <p:nvPr/>
        </p:nvSpPr>
        <p:spPr>
          <a:xfrm>
            <a:off x="2944549" y="3910931"/>
            <a:ext cx="3695242" cy="1815882"/>
          </a:xfrm>
          <a:prstGeom prst="rect">
            <a:avLst/>
          </a:prstGeom>
          <a:noFill/>
        </p:spPr>
        <p:txBody>
          <a:bodyPr wrap="none" rtlCol="0">
            <a:spAutoFit/>
          </a:bodyPr>
          <a:lstStyle/>
          <a:p>
            <a:endParaRPr lang="en-GB" sz="1400" dirty="0"/>
          </a:p>
          <a:p>
            <a:r>
              <a:rPr lang="en-GB" sz="1400" dirty="0"/>
              <a:t>Here is a parallelogram</a:t>
            </a:r>
          </a:p>
          <a:p>
            <a:endParaRPr lang="en-GB" sz="1400" dirty="0"/>
          </a:p>
          <a:p>
            <a:r>
              <a:rPr lang="en-GB" sz="1400" dirty="0"/>
              <a:t>The length is twice the width</a:t>
            </a:r>
          </a:p>
          <a:p>
            <a:endParaRPr lang="en-GB" sz="1400" dirty="0"/>
          </a:p>
          <a:p>
            <a:r>
              <a:rPr lang="en-GB" sz="1400" dirty="0"/>
              <a:t>The width is 33cm </a:t>
            </a:r>
          </a:p>
          <a:p>
            <a:endParaRPr lang="en-GB" sz="1400" dirty="0"/>
          </a:p>
          <a:p>
            <a:r>
              <a:rPr lang="en-GB" sz="1400" dirty="0"/>
              <a:t>What is the perimeter of this parallelogram ?</a:t>
            </a:r>
          </a:p>
        </p:txBody>
      </p:sp>
      <p:sp>
        <p:nvSpPr>
          <p:cNvPr id="16" name="TextBox 15">
            <a:extLst>
              <a:ext uri="{FF2B5EF4-FFF2-40B4-BE49-F238E27FC236}">
                <a16:creationId xmlns:a16="http://schemas.microsoft.com/office/drawing/2014/main" id="{E3AC2D8D-8890-432E-B036-DF09AAE0F4A1}"/>
              </a:ext>
            </a:extLst>
          </p:cNvPr>
          <p:cNvSpPr txBox="1"/>
          <p:nvPr/>
        </p:nvSpPr>
        <p:spPr>
          <a:xfrm>
            <a:off x="8635756" y="2665756"/>
            <a:ext cx="1866217" cy="307777"/>
          </a:xfrm>
          <a:prstGeom prst="rect">
            <a:avLst/>
          </a:prstGeom>
          <a:noFill/>
        </p:spPr>
        <p:txBody>
          <a:bodyPr wrap="none" rtlCol="0">
            <a:spAutoFit/>
          </a:bodyPr>
          <a:lstStyle/>
          <a:p>
            <a:r>
              <a:rPr lang="en-GB" sz="1400" dirty="0"/>
              <a:t>Not drawn accurately</a:t>
            </a:r>
          </a:p>
        </p:txBody>
      </p:sp>
    </p:spTree>
    <p:extLst>
      <p:ext uri="{BB962C8B-B14F-4D97-AF65-F5344CB8AC3E}">
        <p14:creationId xmlns:p14="http://schemas.microsoft.com/office/powerpoint/2010/main" val="3383257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471BE1CA-8A6A-4008-A714-EEC7935617AE}"/>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Parallelogram 4">
            <a:extLst>
              <a:ext uri="{FF2B5EF4-FFF2-40B4-BE49-F238E27FC236}">
                <a16:creationId xmlns:a16="http://schemas.microsoft.com/office/drawing/2014/main" id="{9FB7334A-17AC-4251-8F16-E97C4624EAC3}"/>
              </a:ext>
            </a:extLst>
          </p:cNvPr>
          <p:cNvSpPr/>
          <p:nvPr/>
        </p:nvSpPr>
        <p:spPr>
          <a:xfrm>
            <a:off x="3127664" y="1974273"/>
            <a:ext cx="3512127" cy="1454727"/>
          </a:xfrm>
          <a:prstGeom prst="parallelogram">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5A5B61DA-CB91-402D-B011-DFA3A6C5FD36}"/>
              </a:ext>
            </a:extLst>
          </p:cNvPr>
          <p:cNvSpPr txBox="1"/>
          <p:nvPr/>
        </p:nvSpPr>
        <p:spPr>
          <a:xfrm>
            <a:off x="4612498" y="1531414"/>
            <a:ext cx="671979" cy="307777"/>
          </a:xfrm>
          <a:prstGeom prst="rect">
            <a:avLst/>
          </a:prstGeom>
          <a:noFill/>
        </p:spPr>
        <p:txBody>
          <a:bodyPr wrap="none" rtlCol="0">
            <a:spAutoFit/>
          </a:bodyPr>
          <a:lstStyle/>
          <a:p>
            <a:r>
              <a:rPr lang="en-GB" sz="1400" dirty="0"/>
              <a:t>47 cm</a:t>
            </a:r>
          </a:p>
        </p:txBody>
      </p:sp>
      <p:cxnSp>
        <p:nvCxnSpPr>
          <p:cNvPr id="8" name="Straight Arrow Connector 7">
            <a:extLst>
              <a:ext uri="{FF2B5EF4-FFF2-40B4-BE49-F238E27FC236}">
                <a16:creationId xmlns:a16="http://schemas.microsoft.com/office/drawing/2014/main" id="{073392E6-20DE-4826-B25B-6BD7E82C17E9}"/>
              </a:ext>
            </a:extLst>
          </p:cNvPr>
          <p:cNvCxnSpPr/>
          <p:nvPr/>
        </p:nvCxnSpPr>
        <p:spPr>
          <a:xfrm>
            <a:off x="3512127" y="1839191"/>
            <a:ext cx="312766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CBB378F-D9AE-4314-937F-1EBAAF91C37A}"/>
              </a:ext>
            </a:extLst>
          </p:cNvPr>
          <p:cNvSpPr txBox="1"/>
          <p:nvPr/>
        </p:nvSpPr>
        <p:spPr>
          <a:xfrm>
            <a:off x="2358737" y="2420323"/>
            <a:ext cx="955509" cy="307777"/>
          </a:xfrm>
          <a:prstGeom prst="rect">
            <a:avLst/>
          </a:prstGeom>
          <a:noFill/>
        </p:spPr>
        <p:txBody>
          <a:bodyPr wrap="square" rtlCol="0">
            <a:spAutoFit/>
          </a:bodyPr>
          <a:lstStyle/>
          <a:p>
            <a:r>
              <a:rPr lang="en-GB" sz="1400" dirty="0"/>
              <a:t>x cm</a:t>
            </a:r>
          </a:p>
        </p:txBody>
      </p:sp>
      <p:cxnSp>
        <p:nvCxnSpPr>
          <p:cNvPr id="10" name="Straight Arrow Connector 9">
            <a:extLst>
              <a:ext uri="{FF2B5EF4-FFF2-40B4-BE49-F238E27FC236}">
                <a16:creationId xmlns:a16="http://schemas.microsoft.com/office/drawing/2014/main" id="{8E2D35AA-7372-4714-B2A3-A25DF80E0820}"/>
              </a:ext>
            </a:extLst>
          </p:cNvPr>
          <p:cNvCxnSpPr>
            <a:cxnSpLocks/>
          </p:cNvCxnSpPr>
          <p:nvPr/>
        </p:nvCxnSpPr>
        <p:spPr>
          <a:xfrm flipV="1">
            <a:off x="2836492" y="1938392"/>
            <a:ext cx="342900" cy="145472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A7ADFA3-B148-4A77-A32F-FEB414209CD7}"/>
              </a:ext>
            </a:extLst>
          </p:cNvPr>
          <p:cNvSpPr txBox="1"/>
          <p:nvPr/>
        </p:nvSpPr>
        <p:spPr>
          <a:xfrm>
            <a:off x="2944549" y="3910931"/>
            <a:ext cx="3695242" cy="1815882"/>
          </a:xfrm>
          <a:prstGeom prst="rect">
            <a:avLst/>
          </a:prstGeom>
          <a:noFill/>
        </p:spPr>
        <p:txBody>
          <a:bodyPr wrap="none" rtlCol="0">
            <a:spAutoFit/>
          </a:bodyPr>
          <a:lstStyle/>
          <a:p>
            <a:endParaRPr lang="en-GB" sz="1400" dirty="0"/>
          </a:p>
          <a:p>
            <a:r>
              <a:rPr lang="en-GB" sz="1400" dirty="0"/>
              <a:t>Here is a parallelogram</a:t>
            </a:r>
          </a:p>
          <a:p>
            <a:endParaRPr lang="en-GB" sz="1400" dirty="0"/>
          </a:p>
          <a:p>
            <a:r>
              <a:rPr lang="en-GB" sz="1400" dirty="0"/>
              <a:t>The length is twice the width</a:t>
            </a:r>
          </a:p>
          <a:p>
            <a:endParaRPr lang="en-GB" sz="1400" dirty="0"/>
          </a:p>
          <a:p>
            <a:r>
              <a:rPr lang="en-GB" sz="1400" dirty="0"/>
              <a:t>The length is 47 cm </a:t>
            </a:r>
          </a:p>
          <a:p>
            <a:endParaRPr lang="en-GB" sz="1400" dirty="0"/>
          </a:p>
          <a:p>
            <a:r>
              <a:rPr lang="en-GB" sz="1400" dirty="0"/>
              <a:t>What is the perimeter of this parallelogram ?</a:t>
            </a:r>
          </a:p>
        </p:txBody>
      </p:sp>
      <p:sp>
        <p:nvSpPr>
          <p:cNvPr id="16" name="TextBox 15">
            <a:extLst>
              <a:ext uri="{FF2B5EF4-FFF2-40B4-BE49-F238E27FC236}">
                <a16:creationId xmlns:a16="http://schemas.microsoft.com/office/drawing/2014/main" id="{E3AC2D8D-8890-432E-B036-DF09AAE0F4A1}"/>
              </a:ext>
            </a:extLst>
          </p:cNvPr>
          <p:cNvSpPr txBox="1"/>
          <p:nvPr/>
        </p:nvSpPr>
        <p:spPr>
          <a:xfrm>
            <a:off x="8635756" y="2665756"/>
            <a:ext cx="1866217" cy="307777"/>
          </a:xfrm>
          <a:prstGeom prst="rect">
            <a:avLst/>
          </a:prstGeom>
          <a:noFill/>
        </p:spPr>
        <p:txBody>
          <a:bodyPr wrap="none" rtlCol="0">
            <a:spAutoFit/>
          </a:bodyPr>
          <a:lstStyle/>
          <a:p>
            <a:r>
              <a:rPr lang="en-GB" sz="1400" dirty="0"/>
              <a:t>Not drawn accurately</a:t>
            </a:r>
          </a:p>
        </p:txBody>
      </p:sp>
    </p:spTree>
    <p:extLst>
      <p:ext uri="{BB962C8B-B14F-4D97-AF65-F5344CB8AC3E}">
        <p14:creationId xmlns:p14="http://schemas.microsoft.com/office/powerpoint/2010/main" val="3048329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471BE1CA-8A6A-4008-A714-EEC7935617AE}"/>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Box 5">
            <a:extLst>
              <a:ext uri="{FF2B5EF4-FFF2-40B4-BE49-F238E27FC236}">
                <a16:creationId xmlns:a16="http://schemas.microsoft.com/office/drawing/2014/main" id="{5A5B61DA-CB91-402D-B011-DFA3A6C5FD36}"/>
              </a:ext>
            </a:extLst>
          </p:cNvPr>
          <p:cNvSpPr txBox="1"/>
          <p:nvPr/>
        </p:nvSpPr>
        <p:spPr>
          <a:xfrm>
            <a:off x="4612498" y="1531414"/>
            <a:ext cx="821059" cy="307777"/>
          </a:xfrm>
          <a:prstGeom prst="rect">
            <a:avLst/>
          </a:prstGeom>
          <a:noFill/>
        </p:spPr>
        <p:txBody>
          <a:bodyPr wrap="none" rtlCol="0">
            <a:spAutoFit/>
          </a:bodyPr>
          <a:lstStyle/>
          <a:p>
            <a:r>
              <a:rPr lang="en-GB" sz="1400" dirty="0"/>
              <a:t>12.5 cm</a:t>
            </a:r>
          </a:p>
        </p:txBody>
      </p:sp>
      <p:cxnSp>
        <p:nvCxnSpPr>
          <p:cNvPr id="8" name="Straight Arrow Connector 7">
            <a:extLst>
              <a:ext uri="{FF2B5EF4-FFF2-40B4-BE49-F238E27FC236}">
                <a16:creationId xmlns:a16="http://schemas.microsoft.com/office/drawing/2014/main" id="{073392E6-20DE-4826-B25B-6BD7E82C17E9}"/>
              </a:ext>
            </a:extLst>
          </p:cNvPr>
          <p:cNvCxnSpPr>
            <a:cxnSpLocks/>
          </p:cNvCxnSpPr>
          <p:nvPr/>
        </p:nvCxnSpPr>
        <p:spPr>
          <a:xfrm flipV="1">
            <a:off x="4369478" y="1938392"/>
            <a:ext cx="1407867" cy="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CBB378F-D9AE-4314-937F-1EBAAF91C37A}"/>
              </a:ext>
            </a:extLst>
          </p:cNvPr>
          <p:cNvSpPr txBox="1"/>
          <p:nvPr/>
        </p:nvSpPr>
        <p:spPr>
          <a:xfrm>
            <a:off x="6535883" y="2341905"/>
            <a:ext cx="955509" cy="307777"/>
          </a:xfrm>
          <a:prstGeom prst="rect">
            <a:avLst/>
          </a:prstGeom>
          <a:noFill/>
        </p:spPr>
        <p:txBody>
          <a:bodyPr wrap="square" rtlCol="0">
            <a:spAutoFit/>
          </a:bodyPr>
          <a:lstStyle/>
          <a:p>
            <a:r>
              <a:rPr lang="en-GB" sz="1400" dirty="0"/>
              <a:t>14 cm</a:t>
            </a:r>
          </a:p>
        </p:txBody>
      </p:sp>
      <p:cxnSp>
        <p:nvCxnSpPr>
          <p:cNvPr id="10" name="Straight Arrow Connector 9">
            <a:extLst>
              <a:ext uri="{FF2B5EF4-FFF2-40B4-BE49-F238E27FC236}">
                <a16:creationId xmlns:a16="http://schemas.microsoft.com/office/drawing/2014/main" id="{8E2D35AA-7372-4714-B2A3-A25DF80E0820}"/>
              </a:ext>
            </a:extLst>
          </p:cNvPr>
          <p:cNvCxnSpPr>
            <a:cxnSpLocks/>
          </p:cNvCxnSpPr>
          <p:nvPr/>
        </p:nvCxnSpPr>
        <p:spPr>
          <a:xfrm flipH="1" flipV="1">
            <a:off x="5995556" y="2015837"/>
            <a:ext cx="904462" cy="126769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A7ADFA3-B148-4A77-A32F-FEB414209CD7}"/>
              </a:ext>
            </a:extLst>
          </p:cNvPr>
          <p:cNvSpPr txBox="1"/>
          <p:nvPr/>
        </p:nvSpPr>
        <p:spPr>
          <a:xfrm>
            <a:off x="2944549" y="3910931"/>
            <a:ext cx="3397084" cy="1815882"/>
          </a:xfrm>
          <a:prstGeom prst="rect">
            <a:avLst/>
          </a:prstGeom>
          <a:noFill/>
        </p:spPr>
        <p:txBody>
          <a:bodyPr wrap="none" rtlCol="0">
            <a:spAutoFit/>
          </a:bodyPr>
          <a:lstStyle/>
          <a:p>
            <a:endParaRPr lang="en-GB" sz="1400" dirty="0"/>
          </a:p>
          <a:p>
            <a:r>
              <a:rPr lang="en-GB" sz="1400" dirty="0"/>
              <a:t>Here is a trapezium</a:t>
            </a:r>
          </a:p>
          <a:p>
            <a:endParaRPr lang="en-GB" sz="1400" dirty="0"/>
          </a:p>
          <a:p>
            <a:r>
              <a:rPr lang="en-GB" sz="1400" dirty="0"/>
              <a:t>The top edge measures 12.5cm</a:t>
            </a:r>
          </a:p>
          <a:p>
            <a:endParaRPr lang="en-GB" sz="1400" dirty="0"/>
          </a:p>
          <a:p>
            <a:r>
              <a:rPr lang="en-GB" sz="1400" dirty="0"/>
              <a:t>The base is twice the top edge</a:t>
            </a:r>
          </a:p>
          <a:p>
            <a:endParaRPr lang="en-GB" sz="1400" dirty="0"/>
          </a:p>
          <a:p>
            <a:r>
              <a:rPr lang="en-GB" sz="1400" dirty="0"/>
              <a:t>What is the perimeter of this trapezium ?</a:t>
            </a:r>
          </a:p>
        </p:txBody>
      </p:sp>
      <p:sp>
        <p:nvSpPr>
          <p:cNvPr id="16" name="TextBox 15">
            <a:extLst>
              <a:ext uri="{FF2B5EF4-FFF2-40B4-BE49-F238E27FC236}">
                <a16:creationId xmlns:a16="http://schemas.microsoft.com/office/drawing/2014/main" id="{E3AC2D8D-8890-432E-B036-DF09AAE0F4A1}"/>
              </a:ext>
            </a:extLst>
          </p:cNvPr>
          <p:cNvSpPr txBox="1"/>
          <p:nvPr/>
        </p:nvSpPr>
        <p:spPr>
          <a:xfrm>
            <a:off x="8635756" y="2665756"/>
            <a:ext cx="1866217" cy="307777"/>
          </a:xfrm>
          <a:prstGeom prst="rect">
            <a:avLst/>
          </a:prstGeom>
          <a:noFill/>
        </p:spPr>
        <p:txBody>
          <a:bodyPr wrap="none" rtlCol="0">
            <a:spAutoFit/>
          </a:bodyPr>
          <a:lstStyle/>
          <a:p>
            <a:r>
              <a:rPr lang="en-GB" sz="1400" dirty="0"/>
              <a:t>Not drawn accurately</a:t>
            </a:r>
          </a:p>
        </p:txBody>
      </p:sp>
      <p:sp>
        <p:nvSpPr>
          <p:cNvPr id="2" name="Trapezoid 1">
            <a:extLst>
              <a:ext uri="{FF2B5EF4-FFF2-40B4-BE49-F238E27FC236}">
                <a16:creationId xmlns:a16="http://schemas.microsoft.com/office/drawing/2014/main" id="{98164586-D978-4C55-A916-EF048102C3CE}"/>
              </a:ext>
            </a:extLst>
          </p:cNvPr>
          <p:cNvSpPr/>
          <p:nvPr/>
        </p:nvSpPr>
        <p:spPr>
          <a:xfrm>
            <a:off x="3512127" y="2146968"/>
            <a:ext cx="3190010" cy="1263742"/>
          </a:xfrm>
          <a:prstGeom prst="trapezoid">
            <a:avLst>
              <a:gd name="adj" fmla="val 7351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87799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471BE1CA-8A6A-4008-A714-EEC7935617AE}"/>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Box 8">
            <a:extLst>
              <a:ext uri="{FF2B5EF4-FFF2-40B4-BE49-F238E27FC236}">
                <a16:creationId xmlns:a16="http://schemas.microsoft.com/office/drawing/2014/main" id="{7CBB378F-D9AE-4314-937F-1EBAAF91C37A}"/>
              </a:ext>
            </a:extLst>
          </p:cNvPr>
          <p:cNvSpPr txBox="1"/>
          <p:nvPr/>
        </p:nvSpPr>
        <p:spPr>
          <a:xfrm>
            <a:off x="5785576" y="1449173"/>
            <a:ext cx="955509" cy="307777"/>
          </a:xfrm>
          <a:prstGeom prst="rect">
            <a:avLst/>
          </a:prstGeom>
          <a:noFill/>
        </p:spPr>
        <p:txBody>
          <a:bodyPr wrap="square" rtlCol="0">
            <a:spAutoFit/>
          </a:bodyPr>
          <a:lstStyle/>
          <a:p>
            <a:r>
              <a:rPr lang="en-GB" sz="1400" dirty="0"/>
              <a:t>n cm</a:t>
            </a:r>
          </a:p>
        </p:txBody>
      </p:sp>
      <p:cxnSp>
        <p:nvCxnSpPr>
          <p:cNvPr id="10" name="Straight Arrow Connector 9">
            <a:extLst>
              <a:ext uri="{FF2B5EF4-FFF2-40B4-BE49-F238E27FC236}">
                <a16:creationId xmlns:a16="http://schemas.microsoft.com/office/drawing/2014/main" id="{8E2D35AA-7372-4714-B2A3-A25DF80E0820}"/>
              </a:ext>
            </a:extLst>
          </p:cNvPr>
          <p:cNvCxnSpPr>
            <a:cxnSpLocks/>
          </p:cNvCxnSpPr>
          <p:nvPr/>
        </p:nvCxnSpPr>
        <p:spPr>
          <a:xfrm flipH="1" flipV="1">
            <a:off x="5402008" y="1131188"/>
            <a:ext cx="693992" cy="124833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A7ADFA3-B148-4A77-A32F-FEB414209CD7}"/>
              </a:ext>
            </a:extLst>
          </p:cNvPr>
          <p:cNvSpPr txBox="1"/>
          <p:nvPr/>
        </p:nvSpPr>
        <p:spPr>
          <a:xfrm>
            <a:off x="2944549" y="3910931"/>
            <a:ext cx="3307316" cy="1815882"/>
          </a:xfrm>
          <a:prstGeom prst="rect">
            <a:avLst/>
          </a:prstGeom>
          <a:noFill/>
        </p:spPr>
        <p:txBody>
          <a:bodyPr wrap="none" rtlCol="0">
            <a:spAutoFit/>
          </a:bodyPr>
          <a:lstStyle/>
          <a:p>
            <a:endParaRPr lang="en-GB" sz="1400" dirty="0"/>
          </a:p>
          <a:p>
            <a:r>
              <a:rPr lang="en-GB" sz="1400" dirty="0"/>
              <a:t>Here is a rhombus</a:t>
            </a:r>
          </a:p>
          <a:p>
            <a:endParaRPr lang="en-GB" sz="1400" dirty="0"/>
          </a:p>
          <a:p>
            <a:r>
              <a:rPr lang="en-GB" sz="1400" dirty="0"/>
              <a:t>Each side measures n cm</a:t>
            </a:r>
          </a:p>
          <a:p>
            <a:endParaRPr lang="en-GB" sz="1400" dirty="0"/>
          </a:p>
          <a:p>
            <a:r>
              <a:rPr lang="en-GB" sz="1400" dirty="0"/>
              <a:t>If n = 4cm</a:t>
            </a:r>
          </a:p>
          <a:p>
            <a:endParaRPr lang="en-GB" sz="1400" dirty="0"/>
          </a:p>
          <a:p>
            <a:r>
              <a:rPr lang="en-GB" sz="1400" dirty="0"/>
              <a:t>What is the perimeter of this rhombus ?</a:t>
            </a:r>
          </a:p>
        </p:txBody>
      </p:sp>
      <p:sp>
        <p:nvSpPr>
          <p:cNvPr id="16" name="TextBox 15">
            <a:extLst>
              <a:ext uri="{FF2B5EF4-FFF2-40B4-BE49-F238E27FC236}">
                <a16:creationId xmlns:a16="http://schemas.microsoft.com/office/drawing/2014/main" id="{E3AC2D8D-8890-432E-B036-DF09AAE0F4A1}"/>
              </a:ext>
            </a:extLst>
          </p:cNvPr>
          <p:cNvSpPr txBox="1"/>
          <p:nvPr/>
        </p:nvSpPr>
        <p:spPr>
          <a:xfrm>
            <a:off x="8635756" y="2665756"/>
            <a:ext cx="1866217" cy="307777"/>
          </a:xfrm>
          <a:prstGeom prst="rect">
            <a:avLst/>
          </a:prstGeom>
          <a:noFill/>
        </p:spPr>
        <p:txBody>
          <a:bodyPr wrap="none" rtlCol="0">
            <a:spAutoFit/>
          </a:bodyPr>
          <a:lstStyle/>
          <a:p>
            <a:r>
              <a:rPr lang="en-GB" sz="1400" dirty="0"/>
              <a:t>Not drawn accurately</a:t>
            </a:r>
          </a:p>
        </p:txBody>
      </p:sp>
      <p:sp>
        <p:nvSpPr>
          <p:cNvPr id="3" name="Diamond 2">
            <a:extLst>
              <a:ext uri="{FF2B5EF4-FFF2-40B4-BE49-F238E27FC236}">
                <a16:creationId xmlns:a16="http://schemas.microsoft.com/office/drawing/2014/main" id="{0398CD07-4AB5-46FA-867E-5B9A43E0F111}"/>
              </a:ext>
            </a:extLst>
          </p:cNvPr>
          <p:cNvSpPr/>
          <p:nvPr/>
        </p:nvSpPr>
        <p:spPr>
          <a:xfrm>
            <a:off x="4556517" y="1197240"/>
            <a:ext cx="1407866" cy="2597722"/>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17410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471BE1CA-8A6A-4008-A714-EEC7935617AE}"/>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9" name="TextBox 8">
            <a:extLst>
              <a:ext uri="{FF2B5EF4-FFF2-40B4-BE49-F238E27FC236}">
                <a16:creationId xmlns:a16="http://schemas.microsoft.com/office/drawing/2014/main" id="{7CBB378F-D9AE-4314-937F-1EBAAF91C37A}"/>
              </a:ext>
            </a:extLst>
          </p:cNvPr>
          <p:cNvSpPr txBox="1"/>
          <p:nvPr/>
        </p:nvSpPr>
        <p:spPr>
          <a:xfrm>
            <a:off x="5785576" y="1449173"/>
            <a:ext cx="955509" cy="307777"/>
          </a:xfrm>
          <a:prstGeom prst="rect">
            <a:avLst/>
          </a:prstGeom>
          <a:noFill/>
        </p:spPr>
        <p:txBody>
          <a:bodyPr wrap="square" rtlCol="0">
            <a:spAutoFit/>
          </a:bodyPr>
          <a:lstStyle/>
          <a:p>
            <a:r>
              <a:rPr lang="en-GB" sz="1400" dirty="0"/>
              <a:t>n cm</a:t>
            </a:r>
          </a:p>
        </p:txBody>
      </p:sp>
      <p:cxnSp>
        <p:nvCxnSpPr>
          <p:cNvPr id="10" name="Straight Arrow Connector 9">
            <a:extLst>
              <a:ext uri="{FF2B5EF4-FFF2-40B4-BE49-F238E27FC236}">
                <a16:creationId xmlns:a16="http://schemas.microsoft.com/office/drawing/2014/main" id="{8E2D35AA-7372-4714-B2A3-A25DF80E0820}"/>
              </a:ext>
            </a:extLst>
          </p:cNvPr>
          <p:cNvCxnSpPr>
            <a:cxnSpLocks/>
          </p:cNvCxnSpPr>
          <p:nvPr/>
        </p:nvCxnSpPr>
        <p:spPr>
          <a:xfrm flipH="1" flipV="1">
            <a:off x="5402008" y="1131188"/>
            <a:ext cx="693992" cy="124833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A7ADFA3-B148-4A77-A32F-FEB414209CD7}"/>
              </a:ext>
            </a:extLst>
          </p:cNvPr>
          <p:cNvSpPr txBox="1"/>
          <p:nvPr/>
        </p:nvSpPr>
        <p:spPr>
          <a:xfrm>
            <a:off x="2944549" y="3910931"/>
            <a:ext cx="5857437" cy="1600438"/>
          </a:xfrm>
          <a:prstGeom prst="rect">
            <a:avLst/>
          </a:prstGeom>
          <a:noFill/>
        </p:spPr>
        <p:txBody>
          <a:bodyPr wrap="none" rtlCol="0">
            <a:spAutoFit/>
          </a:bodyPr>
          <a:lstStyle/>
          <a:p>
            <a:endParaRPr lang="en-GB" sz="1400" dirty="0"/>
          </a:p>
          <a:p>
            <a:r>
              <a:rPr lang="en-GB" sz="1400" dirty="0"/>
              <a:t>Here is a rhombus</a:t>
            </a:r>
          </a:p>
          <a:p>
            <a:endParaRPr lang="en-GB" sz="1400" dirty="0"/>
          </a:p>
          <a:p>
            <a:r>
              <a:rPr lang="en-GB" sz="1400" dirty="0"/>
              <a:t>Each side measures n cm</a:t>
            </a:r>
          </a:p>
          <a:p>
            <a:endParaRPr lang="en-GB" sz="1400" dirty="0"/>
          </a:p>
          <a:p>
            <a:r>
              <a:rPr lang="en-GB" sz="1400" dirty="0"/>
              <a:t>If the perimeter of this rhombus is 38cm , what is the value of ‘n’ in cm ?</a:t>
            </a:r>
          </a:p>
          <a:p>
            <a:endParaRPr lang="en-GB" sz="1400" dirty="0"/>
          </a:p>
        </p:txBody>
      </p:sp>
      <p:sp>
        <p:nvSpPr>
          <p:cNvPr id="16" name="TextBox 15">
            <a:extLst>
              <a:ext uri="{FF2B5EF4-FFF2-40B4-BE49-F238E27FC236}">
                <a16:creationId xmlns:a16="http://schemas.microsoft.com/office/drawing/2014/main" id="{E3AC2D8D-8890-432E-B036-DF09AAE0F4A1}"/>
              </a:ext>
            </a:extLst>
          </p:cNvPr>
          <p:cNvSpPr txBox="1"/>
          <p:nvPr/>
        </p:nvSpPr>
        <p:spPr>
          <a:xfrm>
            <a:off x="8635756" y="2665756"/>
            <a:ext cx="1866217" cy="307777"/>
          </a:xfrm>
          <a:prstGeom prst="rect">
            <a:avLst/>
          </a:prstGeom>
          <a:noFill/>
        </p:spPr>
        <p:txBody>
          <a:bodyPr wrap="none" rtlCol="0">
            <a:spAutoFit/>
          </a:bodyPr>
          <a:lstStyle/>
          <a:p>
            <a:r>
              <a:rPr lang="en-GB" sz="1400" dirty="0"/>
              <a:t>Not drawn accurately</a:t>
            </a:r>
          </a:p>
        </p:txBody>
      </p:sp>
      <p:sp>
        <p:nvSpPr>
          <p:cNvPr id="3" name="Diamond 2">
            <a:extLst>
              <a:ext uri="{FF2B5EF4-FFF2-40B4-BE49-F238E27FC236}">
                <a16:creationId xmlns:a16="http://schemas.microsoft.com/office/drawing/2014/main" id="{0398CD07-4AB5-46FA-867E-5B9A43E0F111}"/>
              </a:ext>
            </a:extLst>
          </p:cNvPr>
          <p:cNvSpPr/>
          <p:nvPr/>
        </p:nvSpPr>
        <p:spPr>
          <a:xfrm>
            <a:off x="4556517" y="1197240"/>
            <a:ext cx="1407866" cy="2597722"/>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18445229"/>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1065</TotalTime>
  <Words>1039</Words>
  <Application>Microsoft Office PowerPoint</Application>
  <PresentationFormat>Widescreen</PresentationFormat>
  <Paragraphs>202</Paragraphs>
  <Slides>14</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3_HIAS PowerPoint template</vt:lpstr>
      <vt:lpstr>Year 7</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JO Lees</cp:lastModifiedBy>
  <cp:revision>74</cp:revision>
  <dcterms:created xsi:type="dcterms:W3CDTF">2021-01-05T11:02:27Z</dcterms:created>
  <dcterms:modified xsi:type="dcterms:W3CDTF">2021-01-18T14:52:51Z</dcterms:modified>
</cp:coreProperties>
</file>