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72" r:id="rId2"/>
    <p:sldId id="2647" r:id="rId3"/>
    <p:sldId id="2646" r:id="rId4"/>
    <p:sldId id="262" r:id="rId5"/>
    <p:sldId id="2636" r:id="rId6"/>
    <p:sldId id="2637" r:id="rId7"/>
    <p:sldId id="2645" r:id="rId8"/>
    <p:sldId id="2638" r:id="rId9"/>
    <p:sldId id="2641" r:id="rId10"/>
    <p:sldId id="2642" r:id="rId11"/>
    <p:sldId id="263" r:id="rId12"/>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5145C5-2E2B-480D-A967-22911AE69387}" v="1" dt="2021-02-05T11:00:09.3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87" autoAdjust="0"/>
  </p:normalViewPr>
  <p:slideViewPr>
    <p:cSldViewPr snapToGrid="0">
      <p:cViewPr varScale="1">
        <p:scale>
          <a:sx n="79" d="100"/>
          <a:sy n="79" d="100"/>
        </p:scale>
        <p:origin x="36" y="64"/>
      </p:cViewPr>
      <p:guideLst/>
    </p:cSldViewPr>
  </p:slideViewPr>
  <p:notesTextViewPr>
    <p:cViewPr>
      <p:scale>
        <a:sx n="1" d="1"/>
        <a:sy n="1" d="1"/>
      </p:scale>
      <p:origin x="0" y="0"/>
    </p:cViewPr>
  </p:notesTextViewPr>
  <p:sorterViewPr>
    <p:cViewPr>
      <p:scale>
        <a:sx n="100" d="100"/>
        <a:sy n="100" d="100"/>
      </p:scale>
      <p:origin x="0" y="-7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ifft, Jacqui" userId="e081c27f-f45d-4bac-b4a7-d1871eea1aad" providerId="ADAL" clId="{B55145C5-2E2B-480D-A967-22911AE69387}"/>
    <pc:docChg chg="modSld">
      <pc:chgData name="Clifft, Jacqui" userId="e081c27f-f45d-4bac-b4a7-d1871eea1aad" providerId="ADAL" clId="{B55145C5-2E2B-480D-A967-22911AE69387}" dt="2021-02-05T11:00:48.270" v="22" actId="20577"/>
      <pc:docMkLst>
        <pc:docMk/>
      </pc:docMkLst>
      <pc:sldChg chg="modSp mod">
        <pc:chgData name="Clifft, Jacqui" userId="e081c27f-f45d-4bac-b4a7-d1871eea1aad" providerId="ADAL" clId="{B55145C5-2E2B-480D-A967-22911AE69387}" dt="2021-02-05T10:59:56.207" v="19" actId="113"/>
        <pc:sldMkLst>
          <pc:docMk/>
          <pc:sldMk cId="2524474153" sldId="2636"/>
        </pc:sldMkLst>
        <pc:spChg chg="mod">
          <ac:chgData name="Clifft, Jacqui" userId="e081c27f-f45d-4bac-b4a7-d1871eea1aad" providerId="ADAL" clId="{B55145C5-2E2B-480D-A967-22911AE69387}" dt="2021-02-05T10:59:56.207" v="19" actId="113"/>
          <ac:spMkLst>
            <pc:docMk/>
            <pc:sldMk cId="2524474153" sldId="2636"/>
            <ac:spMk id="3" creationId="{C108D53A-CBF5-4B0E-8282-15120F8F0D36}"/>
          </ac:spMkLst>
        </pc:spChg>
      </pc:sldChg>
      <pc:sldChg chg="delSp modSp mod">
        <pc:chgData name="Clifft, Jacqui" userId="e081c27f-f45d-4bac-b4a7-d1871eea1aad" providerId="ADAL" clId="{B55145C5-2E2B-480D-A967-22911AE69387}" dt="2021-02-05T11:00:13.110" v="21" actId="14100"/>
        <pc:sldMkLst>
          <pc:docMk/>
          <pc:sldMk cId="2483527723" sldId="2637"/>
        </pc:sldMkLst>
        <pc:spChg chg="mod">
          <ac:chgData name="Clifft, Jacqui" userId="e081c27f-f45d-4bac-b4a7-d1871eea1aad" providerId="ADAL" clId="{B55145C5-2E2B-480D-A967-22911AE69387}" dt="2021-02-05T11:00:13.110" v="21" actId="14100"/>
          <ac:spMkLst>
            <pc:docMk/>
            <pc:sldMk cId="2483527723" sldId="2637"/>
            <ac:spMk id="3" creationId="{C108D53A-CBF5-4B0E-8282-15120F8F0D36}"/>
          </ac:spMkLst>
        </pc:spChg>
        <pc:spChg chg="del">
          <ac:chgData name="Clifft, Jacqui" userId="e081c27f-f45d-4bac-b4a7-d1871eea1aad" providerId="ADAL" clId="{B55145C5-2E2B-480D-A967-22911AE69387}" dt="2021-02-05T11:00:09.364" v="20" actId="478"/>
          <ac:spMkLst>
            <pc:docMk/>
            <pc:sldMk cId="2483527723" sldId="2637"/>
            <ac:spMk id="5" creationId="{773CAFAD-1481-4D7B-AFB0-596D1B6C7185}"/>
          </ac:spMkLst>
        </pc:spChg>
      </pc:sldChg>
      <pc:sldChg chg="modSp mod">
        <pc:chgData name="Clifft, Jacqui" userId="e081c27f-f45d-4bac-b4a7-d1871eea1aad" providerId="ADAL" clId="{B55145C5-2E2B-480D-A967-22911AE69387}" dt="2021-02-05T11:00:48.270" v="22" actId="20577"/>
        <pc:sldMkLst>
          <pc:docMk/>
          <pc:sldMk cId="3415331786" sldId="2638"/>
        </pc:sldMkLst>
        <pc:spChg chg="mod">
          <ac:chgData name="Clifft, Jacqui" userId="e081c27f-f45d-4bac-b4a7-d1871eea1aad" providerId="ADAL" clId="{B55145C5-2E2B-480D-A967-22911AE69387}" dt="2021-02-05T11:00:48.270" v="22" actId="20577"/>
          <ac:spMkLst>
            <pc:docMk/>
            <pc:sldMk cId="3415331786" sldId="2638"/>
            <ac:spMk id="3" creationId="{C108D53A-CBF5-4B0E-8282-15120F8F0D3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9FD0AFF3-C104-4FF2-9246-46F3E7242363}" type="datetimeFigureOut">
              <a:rPr lang="en-GB" smtClean="0"/>
              <a:t>05/02/2021</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15259"/>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5</a:t>
            </a:r>
          </a:p>
        </p:txBody>
      </p:sp>
      <p:sp>
        <p:nvSpPr>
          <p:cNvPr id="3" name="Subtitle 2"/>
          <p:cNvSpPr>
            <a:spLocks noGrp="1"/>
          </p:cNvSpPr>
          <p:nvPr>
            <p:ph type="subTitle" idx="1"/>
          </p:nvPr>
        </p:nvSpPr>
        <p:spPr>
          <a:xfrm>
            <a:off x="1847528" y="3068959"/>
            <a:ext cx="7776864" cy="1470025"/>
          </a:xfrm>
        </p:spPr>
        <p:txBody>
          <a:bodyPr>
            <a:normAutofit fontScale="85000" lnSpcReduction="10000"/>
          </a:bodyPr>
          <a:lstStyle/>
          <a:p>
            <a:pPr algn="l"/>
            <a:r>
              <a:rPr lang="en-GB" sz="1800" b="1" dirty="0">
                <a:solidFill>
                  <a:schemeClr val="tx1"/>
                </a:solidFill>
                <a:effectLst/>
                <a:latin typeface="Arial" panose="020B0604020202020204" pitchFamily="34" charset="0"/>
                <a:ea typeface="Calibri" panose="020F0502020204030204" pitchFamily="34" charset="0"/>
              </a:rPr>
              <a:t>Statistics (line graphs including temperature graphs and negative numbers)</a:t>
            </a:r>
            <a:r>
              <a:rPr lang="en-GB" sz="1600" b="1" dirty="0">
                <a:solidFill>
                  <a:schemeClr val="tx1"/>
                </a:solidFill>
                <a:effectLst/>
                <a:latin typeface="Arial" panose="020B0604020202020204" pitchFamily="34" charset="0"/>
                <a:ea typeface="Calibri" panose="020F0502020204030204" pitchFamily="34" charset="0"/>
              </a:rPr>
              <a:t> </a:t>
            </a:r>
          </a:p>
          <a:p>
            <a:pPr lvl="0" algn="l">
              <a:lnSpc>
                <a:spcPct val="107000"/>
              </a:lnSpc>
            </a:pPr>
            <a:r>
              <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Interpret negative numbers in context, count forwards and backwards with positive and negative numbers through zero (link number-line to a thermometer) </a:t>
            </a:r>
          </a:p>
          <a:p>
            <a:pPr lvl="0" algn="l">
              <a:lnSpc>
                <a:spcPct val="107000"/>
              </a:lnSpc>
            </a:pPr>
            <a:r>
              <a:rPr lang="en-GB" sz="1800" dirty="0">
                <a:solidFill>
                  <a:schemeClr val="tx1"/>
                </a:solidFill>
                <a:ea typeface="Calibri" panose="020F0502020204030204" pitchFamily="34" charset="0"/>
              </a:rPr>
              <a:t>I</a:t>
            </a:r>
            <a:r>
              <a:rPr lang="en-GB" sz="1800" dirty="0">
                <a:solidFill>
                  <a:schemeClr val="tx1"/>
                </a:solidFill>
                <a:effectLst/>
                <a:latin typeface="Arial" panose="020B0604020202020204" pitchFamily="34" charset="0"/>
                <a:ea typeface="Calibri" panose="020F0502020204030204" pitchFamily="34" charset="0"/>
              </a:rPr>
              <a:t>nterpret information in tables.</a:t>
            </a:r>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485B68E5-F36B-4783-B160-42CF83F0A404}"/>
              </a:ext>
            </a:extLst>
          </p:cNvPr>
          <p:cNvSpPr txBox="1">
            <a:spLocks noChangeArrowheads="1"/>
          </p:cNvSpPr>
          <p:nvPr/>
        </p:nvSpPr>
        <p:spPr bwMode="auto">
          <a:xfrm>
            <a:off x="1524000" y="652224"/>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E47093AC-0C9F-49A7-8108-3D53CED6F4E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Text Box 2">
            <a:extLst>
              <a:ext uri="{FF2B5EF4-FFF2-40B4-BE49-F238E27FC236}">
                <a16:creationId xmlns:a16="http://schemas.microsoft.com/office/drawing/2014/main" id="{46F43F8F-4242-4861-94E9-9488E502AF5A}"/>
              </a:ext>
            </a:extLst>
          </p:cNvPr>
          <p:cNvSpPr txBox="1">
            <a:spLocks noChangeArrowheads="1"/>
          </p:cNvSpPr>
          <p:nvPr/>
        </p:nvSpPr>
        <p:spPr bwMode="auto">
          <a:xfrm>
            <a:off x="6205158" y="1425730"/>
            <a:ext cx="4800010" cy="4411368"/>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GB" sz="2000" dirty="0"/>
              <a:t>Here are the temperatures in four cities at midnight and midday.</a:t>
            </a:r>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r>
              <a:rPr lang="en-GB" sz="2000" dirty="0"/>
              <a:t>Which city had the greatest difference between it’s midnight and midday temperatures? </a:t>
            </a:r>
            <a:endParaRPr lang="en-GB" dirty="0"/>
          </a:p>
        </p:txBody>
      </p:sp>
      <p:pic>
        <p:nvPicPr>
          <p:cNvPr id="5" name="Picture 4" descr="Table&#10;&#10;Description automatically generated">
            <a:extLst>
              <a:ext uri="{FF2B5EF4-FFF2-40B4-BE49-F238E27FC236}">
                <a16:creationId xmlns:a16="http://schemas.microsoft.com/office/drawing/2014/main" id="{AC6C5836-D76A-4E26-90AC-D0797F846B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0182" y="2172799"/>
            <a:ext cx="4362686" cy="2480033"/>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554982C7-EA62-4593-9C65-70B45EF440D4}"/>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0326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89185" y="780393"/>
            <a:ext cx="9723557" cy="637245"/>
          </a:xfrm>
        </p:spPr>
        <p:txBody>
          <a:bodyPr>
            <a:normAutofit fontScale="90000"/>
          </a:bodyPr>
          <a:lstStyle/>
          <a:p>
            <a:pPr algn="l"/>
            <a:r>
              <a:rPr lang="en-GB" sz="28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Interpret negative numbers in context and </a:t>
            </a:r>
            <a:r>
              <a:rPr lang="en-GB" sz="2800" b="1" dirty="0">
                <a:effectLst/>
                <a:latin typeface="Arial" panose="020B0604020202020204" pitchFamily="34" charset="0"/>
                <a:ea typeface="Calibri" panose="020F0502020204030204" pitchFamily="34" charset="0"/>
                <a:cs typeface="Times New Roman" panose="02020603050405020304" pitchFamily="18" charset="0"/>
              </a:rPr>
              <a:t>i</a:t>
            </a:r>
            <a:r>
              <a:rPr lang="en-GB" sz="2800" b="1" dirty="0">
                <a:solidFill>
                  <a:schemeClr val="tx1"/>
                </a:solidFill>
                <a:effectLst/>
                <a:latin typeface="Arial" panose="020B0604020202020204" pitchFamily="34" charset="0"/>
                <a:ea typeface="Calibri" panose="020F0502020204030204" pitchFamily="34" charset="0"/>
              </a:rPr>
              <a:t>nterpret information in tables</a:t>
            </a:r>
            <a:endParaRPr lang="en-GB" sz="2800" b="1" dirty="0"/>
          </a:p>
        </p:txBody>
      </p:sp>
      <p:sp>
        <p:nvSpPr>
          <p:cNvPr id="7" name="Text Box 2">
            <a:extLst>
              <a:ext uri="{FF2B5EF4-FFF2-40B4-BE49-F238E27FC236}">
                <a16:creationId xmlns:a16="http://schemas.microsoft.com/office/drawing/2014/main" id="{4BDCC19A-4AE3-4E9F-8535-27B8BC575D2D}"/>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5" name="Group 4">
            <a:extLst>
              <a:ext uri="{FF2B5EF4-FFF2-40B4-BE49-F238E27FC236}">
                <a16:creationId xmlns:a16="http://schemas.microsoft.com/office/drawing/2014/main" id="{59BDCA92-137C-4F3D-AB3A-22E4AC74249A}"/>
              </a:ext>
            </a:extLst>
          </p:cNvPr>
          <p:cNvGrpSpPr/>
          <p:nvPr/>
        </p:nvGrpSpPr>
        <p:grpSpPr>
          <a:xfrm>
            <a:off x="3648075" y="1727857"/>
            <a:ext cx="4721600" cy="4349750"/>
            <a:chOff x="3297607" y="1749974"/>
            <a:chExt cx="4721600" cy="4349750"/>
          </a:xfrm>
        </p:grpSpPr>
        <p:sp>
          <p:nvSpPr>
            <p:cNvPr id="8" name="Text Box 2">
              <a:extLst>
                <a:ext uri="{FF2B5EF4-FFF2-40B4-BE49-F238E27FC236}">
                  <a16:creationId xmlns:a16="http://schemas.microsoft.com/office/drawing/2014/main" id="{40983B49-27B7-4662-B13D-F8E0503FC176}"/>
                </a:ext>
              </a:extLst>
            </p:cNvPr>
            <p:cNvSpPr txBox="1">
              <a:spLocks noChangeArrowheads="1"/>
            </p:cNvSpPr>
            <p:nvPr/>
          </p:nvSpPr>
          <p:spPr bwMode="auto">
            <a:xfrm>
              <a:off x="3297607" y="1749974"/>
              <a:ext cx="4721600" cy="4349750"/>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GB" sz="2000" dirty="0"/>
                <a:t>Here are the temperatures in four cities at midnight and midday.</a:t>
              </a:r>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r>
                <a:rPr lang="en-GB" sz="2000" dirty="0"/>
                <a:t>Which city had the greatest difference between it’s midnight and midday temperatures? </a:t>
              </a:r>
              <a:endParaRPr lang="en-GB" dirty="0"/>
            </a:p>
          </p:txBody>
        </p:sp>
        <p:pic>
          <p:nvPicPr>
            <p:cNvPr id="4" name="Picture 3" descr="Table&#10;&#10;Description automatically generated">
              <a:extLst>
                <a:ext uri="{FF2B5EF4-FFF2-40B4-BE49-F238E27FC236}">
                  <a16:creationId xmlns:a16="http://schemas.microsoft.com/office/drawing/2014/main" id="{BA88B01E-ED4B-4A26-B11D-EC00E82E77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8075" y="2671281"/>
              <a:ext cx="3918511" cy="2227535"/>
            </a:xfrm>
            <a:prstGeom prst="rect">
              <a:avLst/>
            </a:prstGeom>
          </p:spPr>
        </p:pic>
      </p:gr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Understand the problem</a:t>
            </a:r>
          </a:p>
        </p:txBody>
      </p:sp>
      <p:sp>
        <p:nvSpPr>
          <p:cNvPr id="3" name="TextBox 2">
            <a:extLst>
              <a:ext uri="{FF2B5EF4-FFF2-40B4-BE49-F238E27FC236}">
                <a16:creationId xmlns:a16="http://schemas.microsoft.com/office/drawing/2014/main" id="{C108D53A-CBF5-4B0E-8282-15120F8F0D36}"/>
              </a:ext>
            </a:extLst>
          </p:cNvPr>
          <p:cNvSpPr txBox="1"/>
          <p:nvPr/>
        </p:nvSpPr>
        <p:spPr>
          <a:xfrm>
            <a:off x="785771" y="1684051"/>
            <a:ext cx="5796703" cy="4422686"/>
          </a:xfrm>
          <a:prstGeom prst="rect">
            <a:avLst/>
          </a:prstGeom>
          <a:solidFill>
            <a:schemeClr val="accent5">
              <a:lumMod val="20000"/>
              <a:lumOff val="80000"/>
            </a:schemeClr>
          </a:solidFill>
        </p:spPr>
        <p:txBody>
          <a:bodyPr wrap="square" rtlCol="0">
            <a:spAutoFit/>
          </a:bodyPr>
          <a:lstStyle/>
          <a:p>
            <a:r>
              <a:rPr lang="en-GB" b="1" i="1" dirty="0"/>
              <a:t>Key fact: </a:t>
            </a:r>
            <a:r>
              <a:rPr lang="en-GB" i="1" dirty="0"/>
              <a:t>Some of the temperatures are positive numbers – greater than zero degrees Celsius and some are negative numbers -. less than zero degrees Celsius. </a:t>
            </a:r>
            <a:endParaRPr lang="en-GB" dirty="0"/>
          </a:p>
          <a:p>
            <a:endParaRPr lang="en-GB" i="1" dirty="0"/>
          </a:p>
          <a:p>
            <a:r>
              <a:rPr lang="en-GB" b="1" i="1" dirty="0"/>
              <a:t>Key fact: </a:t>
            </a:r>
            <a:r>
              <a:rPr lang="en-GB" i="1" dirty="0"/>
              <a:t>There are four cities to consider.</a:t>
            </a:r>
          </a:p>
          <a:p>
            <a:endParaRPr lang="en-GB" i="1" dirty="0"/>
          </a:p>
          <a:p>
            <a:pPr indent="-57150">
              <a:lnSpc>
                <a:spcPct val="107000"/>
              </a:lnSpc>
              <a:spcAft>
                <a:spcPts val="800"/>
              </a:spcAft>
              <a:buFont typeface="Arial" charset="0"/>
              <a:buNone/>
            </a:pPr>
            <a:r>
              <a:rPr lang="en-GB" b="1" i="1" dirty="0"/>
              <a:t>Key fact: </a:t>
            </a:r>
            <a:r>
              <a:rPr lang="en-GB" i="1" dirty="0"/>
              <a:t>To find the difference between two numbers we need to find out how much greater the larger number is than the smaller number.</a:t>
            </a:r>
          </a:p>
          <a:p>
            <a:pPr indent="-57150">
              <a:lnSpc>
                <a:spcPct val="107000"/>
              </a:lnSpc>
              <a:spcAft>
                <a:spcPts val="800"/>
              </a:spcAft>
            </a:pPr>
            <a:endParaRPr lang="en-GB" i="1" dirty="0">
              <a:ea typeface="Calibri" panose="020F0502020204030204" pitchFamily="34" charset="0"/>
              <a:cs typeface="Times New Roman" panose="02020603050405020304" pitchFamily="18" charset="0"/>
            </a:endParaRPr>
          </a:p>
          <a:p>
            <a:pPr indent="-57150">
              <a:lnSpc>
                <a:spcPct val="107000"/>
              </a:lnSpc>
              <a:spcAft>
                <a:spcPts val="800"/>
              </a:spcAft>
            </a:pPr>
            <a:r>
              <a:rPr lang="en-GB" i="1" dirty="0">
                <a:ea typeface="Calibri" panose="020F0502020204030204" pitchFamily="34" charset="0"/>
                <a:cs typeface="Times New Roman" panose="02020603050405020304" pitchFamily="18" charset="0"/>
              </a:rPr>
              <a:t>Working with negative numbers can be tricky at first so drawing some number lines should help us.</a:t>
            </a:r>
            <a:endParaRPr lang="en-GB" i="1" dirty="0"/>
          </a:p>
          <a:p>
            <a:pPr indent="-57150">
              <a:lnSpc>
                <a:spcPct val="107000"/>
              </a:lnSpc>
              <a:spcAft>
                <a:spcPts val="800"/>
              </a:spcAft>
              <a:buFont typeface="Arial" charset="0"/>
              <a:buNone/>
            </a:pPr>
            <a:endParaRPr lang="en-GB" sz="2000" i="1" dirty="0">
              <a:ea typeface="Calibri" panose="020F0502020204030204" pitchFamily="34" charset="0"/>
              <a:cs typeface="Times New Roman" panose="02020603050405020304" pitchFamily="18" charset="0"/>
            </a:endParaRPr>
          </a:p>
        </p:txBody>
      </p:sp>
      <p:sp>
        <p:nvSpPr>
          <p:cNvPr id="8" name="Text Box 2">
            <a:extLst>
              <a:ext uri="{FF2B5EF4-FFF2-40B4-BE49-F238E27FC236}">
                <a16:creationId xmlns:a16="http://schemas.microsoft.com/office/drawing/2014/main" id="{BDD2FE1C-7079-43D6-B71D-DFAD019DFD9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1" name="Group 10">
            <a:extLst>
              <a:ext uri="{FF2B5EF4-FFF2-40B4-BE49-F238E27FC236}">
                <a16:creationId xmlns:a16="http://schemas.microsoft.com/office/drawing/2014/main" id="{5AA9A4F3-C1F0-41DC-AADB-D3D422E9E349}"/>
              </a:ext>
            </a:extLst>
          </p:cNvPr>
          <p:cNvGrpSpPr/>
          <p:nvPr/>
        </p:nvGrpSpPr>
        <p:grpSpPr>
          <a:xfrm>
            <a:off x="6684628" y="1663446"/>
            <a:ext cx="4721600" cy="4349750"/>
            <a:chOff x="6334160" y="1685563"/>
            <a:chExt cx="4721600" cy="4349750"/>
          </a:xfrm>
        </p:grpSpPr>
        <p:sp>
          <p:nvSpPr>
            <p:cNvPr id="12" name="Text Box 2">
              <a:extLst>
                <a:ext uri="{FF2B5EF4-FFF2-40B4-BE49-F238E27FC236}">
                  <a16:creationId xmlns:a16="http://schemas.microsoft.com/office/drawing/2014/main" id="{ACB8CD4F-097B-48B5-B502-76CBD65B1FF1}"/>
                </a:ext>
              </a:extLst>
            </p:cNvPr>
            <p:cNvSpPr txBox="1">
              <a:spLocks noChangeArrowheads="1"/>
            </p:cNvSpPr>
            <p:nvPr/>
          </p:nvSpPr>
          <p:spPr bwMode="auto">
            <a:xfrm>
              <a:off x="6334160" y="1685563"/>
              <a:ext cx="4721600" cy="4349750"/>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GB" sz="2000" dirty="0"/>
                <a:t>Here are the temperatures in four cities at midnight and midday.</a:t>
              </a:r>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r>
                <a:rPr lang="en-GB" sz="2000" dirty="0"/>
                <a:t>Which city had the greatest difference between it’s midnight and midday temperatures? </a:t>
              </a:r>
              <a:endParaRPr lang="en-GB" dirty="0"/>
            </a:p>
          </p:txBody>
        </p:sp>
        <p:pic>
          <p:nvPicPr>
            <p:cNvPr id="13" name="Picture 12" descr="Table&#10;&#10;Description automatically generated">
              <a:extLst>
                <a:ext uri="{FF2B5EF4-FFF2-40B4-BE49-F238E27FC236}">
                  <a16:creationId xmlns:a16="http://schemas.microsoft.com/office/drawing/2014/main" id="{FE6868D4-1997-4900-A928-AFAE0EC20E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4628" y="2606870"/>
              <a:ext cx="3918511" cy="2227535"/>
            </a:xfrm>
            <a:prstGeom prst="rect">
              <a:avLst/>
            </a:prstGeom>
          </p:spPr>
        </p:pic>
      </p:grpSp>
    </p:spTree>
    <p:extLst>
      <p:ext uri="{BB962C8B-B14F-4D97-AF65-F5344CB8AC3E}">
        <p14:creationId xmlns:p14="http://schemas.microsoft.com/office/powerpoint/2010/main" val="2524474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458309" y="844804"/>
            <a:ext cx="7604769"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30226" y="1425730"/>
            <a:ext cx="5792549" cy="4247317"/>
          </a:xfrm>
          <a:prstGeom prst="rect">
            <a:avLst/>
          </a:prstGeom>
          <a:solidFill>
            <a:schemeClr val="accent5">
              <a:lumMod val="20000"/>
              <a:lumOff val="80000"/>
            </a:schemeClr>
          </a:solidFill>
        </p:spPr>
        <p:txBody>
          <a:bodyPr wrap="square" rtlCol="0">
            <a:spAutoFit/>
          </a:bodyPr>
          <a:lstStyle/>
          <a:p>
            <a:r>
              <a:rPr lang="en-GB" b="1" dirty="0"/>
              <a:t>Step 1: We need to visualise this problem so we can be sure we understand it fully. </a:t>
            </a:r>
            <a:r>
              <a:rPr lang="en-GB" b="1" dirty="0">
                <a:cs typeface="Times New Roman" panose="02020603050405020304" pitchFamily="18" charset="0"/>
              </a:rPr>
              <a:t>Using some number lines will help.</a:t>
            </a:r>
          </a:p>
          <a:p>
            <a:endParaRPr lang="en-GB" b="1" i="1" dirty="0"/>
          </a:p>
          <a:p>
            <a:r>
              <a:rPr lang="en-GB" b="1" dirty="0">
                <a:cs typeface="Times New Roman" panose="02020603050405020304" pitchFamily="18" charset="0"/>
              </a:rPr>
              <a:t>Step 2: We need to check the difference for each of the four cities for their midnight and midday temperatures. We can work systematically through the table and record the differences as we go.</a:t>
            </a:r>
          </a:p>
          <a:p>
            <a:endParaRPr lang="en-GB" b="1" dirty="0">
              <a:cs typeface="Times New Roman" panose="02020603050405020304" pitchFamily="18" charset="0"/>
            </a:endParaRPr>
          </a:p>
          <a:p>
            <a:r>
              <a:rPr lang="en-GB" b="1" dirty="0">
                <a:cs typeface="Times New Roman" panose="02020603050405020304" pitchFamily="18" charset="0"/>
              </a:rPr>
              <a:t>Step 3: Once we worked out the differences for each city we can see which one is the greatest difference.</a:t>
            </a:r>
          </a:p>
          <a:p>
            <a:endParaRPr lang="en-GB" b="1" dirty="0">
              <a:cs typeface="Times New Roman" panose="02020603050405020304" pitchFamily="18" charset="0"/>
            </a:endParaRPr>
          </a:p>
          <a:p>
            <a:r>
              <a:rPr lang="en-GB" b="1" dirty="0">
                <a:cs typeface="Times New Roman" panose="02020603050405020304" pitchFamily="18" charset="0"/>
              </a:rPr>
              <a:t>Step 4: We need to record the city as our answer.</a:t>
            </a: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FF54B870-8BF1-419D-B303-3966401531CB}"/>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8" name="Group 7">
            <a:extLst>
              <a:ext uri="{FF2B5EF4-FFF2-40B4-BE49-F238E27FC236}">
                <a16:creationId xmlns:a16="http://schemas.microsoft.com/office/drawing/2014/main" id="{E66C8356-8122-4F3A-8EAF-7C1A65C83350}"/>
              </a:ext>
            </a:extLst>
          </p:cNvPr>
          <p:cNvGrpSpPr/>
          <p:nvPr/>
        </p:nvGrpSpPr>
        <p:grpSpPr>
          <a:xfrm>
            <a:off x="6528840" y="1600200"/>
            <a:ext cx="4721600" cy="4349750"/>
            <a:chOff x="3297607" y="1749974"/>
            <a:chExt cx="4721600" cy="4349750"/>
          </a:xfrm>
        </p:grpSpPr>
        <p:sp>
          <p:nvSpPr>
            <p:cNvPr id="9" name="Text Box 2">
              <a:extLst>
                <a:ext uri="{FF2B5EF4-FFF2-40B4-BE49-F238E27FC236}">
                  <a16:creationId xmlns:a16="http://schemas.microsoft.com/office/drawing/2014/main" id="{AF63B392-611E-4C39-9277-48E2EF9CB2E1}"/>
                </a:ext>
              </a:extLst>
            </p:cNvPr>
            <p:cNvSpPr txBox="1">
              <a:spLocks noChangeArrowheads="1"/>
            </p:cNvSpPr>
            <p:nvPr/>
          </p:nvSpPr>
          <p:spPr bwMode="auto">
            <a:xfrm>
              <a:off x="3297607" y="1749974"/>
              <a:ext cx="4721600" cy="4349750"/>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GB" sz="2000" dirty="0"/>
                <a:t>Here are the temperatures in four cities at midnight and midday.</a:t>
              </a:r>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r>
                <a:rPr lang="en-GB" sz="2000" dirty="0"/>
                <a:t>Which city had the greatest difference between it’s midnight and midday temperatures? </a:t>
              </a:r>
              <a:endParaRPr lang="en-GB" dirty="0"/>
            </a:p>
          </p:txBody>
        </p:sp>
        <p:pic>
          <p:nvPicPr>
            <p:cNvPr id="10" name="Picture 9" descr="Table&#10;&#10;Description automatically generated">
              <a:extLst>
                <a:ext uri="{FF2B5EF4-FFF2-40B4-BE49-F238E27FC236}">
                  <a16:creationId xmlns:a16="http://schemas.microsoft.com/office/drawing/2014/main" id="{CCB45817-CAC1-4514-9734-2C70670CF5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8075" y="2671281"/>
              <a:ext cx="3918511" cy="2227535"/>
            </a:xfrm>
            <a:prstGeom prst="rect">
              <a:avLst/>
            </a:prstGeom>
          </p:spPr>
        </p:pic>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Diagram&#10;&#10;Description automatically generated with low confidence">
            <a:extLst>
              <a:ext uri="{FF2B5EF4-FFF2-40B4-BE49-F238E27FC236}">
                <a16:creationId xmlns:a16="http://schemas.microsoft.com/office/drawing/2014/main" id="{CB54CD31-CD73-4381-801F-538F7D74B1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6019" y="3284589"/>
            <a:ext cx="5592343" cy="2782793"/>
          </a:xfrm>
          <a:prstGeom prst="rect">
            <a:avLst/>
          </a:prstGeom>
        </p:spPr>
      </p:pic>
      <p:pic>
        <p:nvPicPr>
          <p:cNvPr id="11" name="Picture 10" descr="Diagram&#10;&#10;Description automatically generated">
            <a:extLst>
              <a:ext uri="{FF2B5EF4-FFF2-40B4-BE49-F238E27FC236}">
                <a16:creationId xmlns:a16="http://schemas.microsoft.com/office/drawing/2014/main" id="{78A8785A-64C5-4FF4-83B3-AA9E744A14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430" y="3284590"/>
            <a:ext cx="5465551" cy="2719700"/>
          </a:xfrm>
          <a:prstGeom prst="rect">
            <a:avLst/>
          </a:prstGeom>
        </p:spPr>
      </p:pic>
      <p:pic>
        <p:nvPicPr>
          <p:cNvPr id="13" name="Picture 12" descr="Chart, box and whisker chart&#10;&#10;Description automatically generated">
            <a:extLst>
              <a:ext uri="{FF2B5EF4-FFF2-40B4-BE49-F238E27FC236}">
                <a16:creationId xmlns:a16="http://schemas.microsoft.com/office/drawing/2014/main" id="{65836742-7B84-44F0-8FE7-97ED333C4A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2813" y="282305"/>
            <a:ext cx="5465550" cy="2719700"/>
          </a:xfrm>
          <a:prstGeom prst="rect">
            <a:avLst/>
          </a:prstGeom>
        </p:spPr>
      </p:pic>
      <p:pic>
        <p:nvPicPr>
          <p:cNvPr id="16" name="Picture 15" descr="Diagram&#10;&#10;Description automatically generated">
            <a:extLst>
              <a:ext uri="{FF2B5EF4-FFF2-40B4-BE49-F238E27FC236}">
                <a16:creationId xmlns:a16="http://schemas.microsoft.com/office/drawing/2014/main" id="{7A710A2D-691D-4DAE-B649-6E3BC9DE62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430" y="380860"/>
            <a:ext cx="5293285" cy="2621145"/>
          </a:xfrm>
          <a:prstGeom prst="rect">
            <a:avLst/>
          </a:prstGeom>
        </p:spPr>
      </p:pic>
    </p:spTree>
    <p:extLst>
      <p:ext uri="{BB962C8B-B14F-4D97-AF65-F5344CB8AC3E}">
        <p14:creationId xmlns:p14="http://schemas.microsoft.com/office/powerpoint/2010/main" val="524471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500333"/>
            <a:ext cx="8229600" cy="580926"/>
          </a:xfrm>
        </p:spPr>
        <p:txBody>
          <a:bodyPr>
            <a:normAutofit/>
          </a:bodyPr>
          <a:lstStyle/>
          <a:p>
            <a:pPr algn="l"/>
            <a:r>
              <a:rPr lang="en-GB" sz="2800" b="1" dirty="0"/>
              <a:t>Carry out your plan: show your reasoning</a:t>
            </a:r>
          </a:p>
        </p:txBody>
      </p:sp>
      <p:sp>
        <p:nvSpPr>
          <p:cNvPr id="3" name="TextBox 2">
            <a:extLst>
              <a:ext uri="{FF2B5EF4-FFF2-40B4-BE49-F238E27FC236}">
                <a16:creationId xmlns:a16="http://schemas.microsoft.com/office/drawing/2014/main" id="{C108D53A-CBF5-4B0E-8282-15120F8F0D36}"/>
              </a:ext>
            </a:extLst>
          </p:cNvPr>
          <p:cNvSpPr txBox="1"/>
          <p:nvPr/>
        </p:nvSpPr>
        <p:spPr>
          <a:xfrm>
            <a:off x="217518" y="1081259"/>
            <a:ext cx="6190661" cy="4093428"/>
          </a:xfrm>
          <a:prstGeom prst="rect">
            <a:avLst/>
          </a:prstGeom>
          <a:solidFill>
            <a:schemeClr val="accent5">
              <a:lumMod val="20000"/>
              <a:lumOff val="80000"/>
            </a:schemeClr>
          </a:solidFill>
        </p:spPr>
        <p:txBody>
          <a:bodyPr wrap="square" rtlCol="0">
            <a:spAutoFit/>
          </a:bodyPr>
          <a:lstStyle/>
          <a:p>
            <a:r>
              <a:rPr lang="en-GB" sz="1400" b="1" dirty="0"/>
              <a:t>Step 1:  We can see from the number lines the differences between the midnight and midday temperatures in the four cities.</a:t>
            </a:r>
          </a:p>
          <a:p>
            <a:endParaRPr lang="en-GB" sz="1400" b="1" dirty="0"/>
          </a:p>
          <a:p>
            <a:r>
              <a:rPr lang="en-GB" sz="1400" b="1" dirty="0">
                <a:cs typeface="Times New Roman" panose="02020603050405020304" pitchFamily="18" charset="0"/>
              </a:rPr>
              <a:t>Step 2: Looking at the number lines we can see </a:t>
            </a:r>
            <a:r>
              <a:rPr lang="en-GB" sz="1400" b="1">
                <a:cs typeface="Times New Roman" panose="02020603050405020304" pitchFamily="18" charset="0"/>
              </a:rPr>
              <a:t>the differences </a:t>
            </a:r>
            <a:r>
              <a:rPr lang="en-GB" sz="1400" b="1" dirty="0">
                <a:cs typeface="Times New Roman" panose="02020603050405020304" pitchFamily="18" charset="0"/>
              </a:rPr>
              <a:t>for each city:</a:t>
            </a:r>
          </a:p>
          <a:p>
            <a:r>
              <a:rPr lang="en-GB" sz="1400" b="1" dirty="0">
                <a:cs typeface="Times New Roman" panose="02020603050405020304" pitchFamily="18" charset="0"/>
              </a:rPr>
              <a:t>London 	5⁰C</a:t>
            </a:r>
          </a:p>
          <a:p>
            <a:r>
              <a:rPr lang="en-GB" sz="1400" b="1" dirty="0">
                <a:cs typeface="Times New Roman" panose="02020603050405020304" pitchFamily="18" charset="0"/>
              </a:rPr>
              <a:t>Stockholm 6⁰C</a:t>
            </a:r>
          </a:p>
          <a:p>
            <a:r>
              <a:rPr lang="en-GB" sz="1400" b="1" dirty="0">
                <a:cs typeface="Times New Roman" panose="02020603050405020304" pitchFamily="18" charset="0"/>
              </a:rPr>
              <a:t>Rome	10⁰C</a:t>
            </a:r>
          </a:p>
          <a:p>
            <a:r>
              <a:rPr lang="en-GB" sz="1400" b="1" dirty="0">
                <a:cs typeface="Times New Roman" panose="02020603050405020304" pitchFamily="18" charset="0"/>
              </a:rPr>
              <a:t>Moscow	9</a:t>
            </a:r>
            <a:r>
              <a:rPr lang="en-GB" sz="1600" b="1" dirty="0">
                <a:cs typeface="Times New Roman" panose="02020603050405020304" pitchFamily="18" charset="0"/>
              </a:rPr>
              <a:t>⁰C</a:t>
            </a:r>
          </a:p>
          <a:p>
            <a:endParaRPr lang="en-GB" b="1" dirty="0">
              <a:cs typeface="Times New Roman" panose="02020603050405020304" pitchFamily="18" charset="0"/>
            </a:endParaRPr>
          </a:p>
          <a:p>
            <a:r>
              <a:rPr lang="en-GB" sz="1400" b="1" dirty="0">
                <a:cs typeface="Times New Roman" panose="02020603050405020304" pitchFamily="18" charset="0"/>
              </a:rPr>
              <a:t>Step 3:</a:t>
            </a:r>
          </a:p>
          <a:p>
            <a:r>
              <a:rPr lang="en-GB" sz="1400" b="1" dirty="0">
                <a:cs typeface="Times New Roman" panose="02020603050405020304" pitchFamily="18" charset="0"/>
              </a:rPr>
              <a:t>Looking at this list we can see Rome has the greatest difference between the midnight and midday temperature (10⁰C).</a:t>
            </a:r>
            <a:endParaRPr lang="en-GB" sz="1400" dirty="0">
              <a:cs typeface="Times New Roman" panose="02020603050405020304" pitchFamily="18" charset="0"/>
            </a:endParaRPr>
          </a:p>
          <a:p>
            <a:endParaRPr lang="en-GB" sz="1400" dirty="0">
              <a:cs typeface="Times New Roman" panose="02020603050405020304" pitchFamily="18" charset="0"/>
            </a:endParaRPr>
          </a:p>
          <a:p>
            <a:r>
              <a:rPr lang="en-GB" sz="1400" b="1" dirty="0">
                <a:cs typeface="Times New Roman" panose="02020603050405020304" pitchFamily="18" charset="0"/>
              </a:rPr>
              <a:t>Step 4:</a:t>
            </a:r>
          </a:p>
          <a:p>
            <a:r>
              <a:rPr lang="en-GB" sz="1400" b="1" dirty="0">
                <a:cs typeface="Times New Roman" panose="02020603050405020304" pitchFamily="18" charset="0"/>
              </a:rPr>
              <a:t>We can now answer the problem: the city that had the greatest difference between it’s midnight and midday temperature is Rome with a difference of 10⁰C.</a:t>
            </a:r>
            <a:endParaRPr lang="en-GB" sz="1400" b="1" dirty="0"/>
          </a:p>
        </p:txBody>
      </p:sp>
      <p:sp>
        <p:nvSpPr>
          <p:cNvPr id="7" name="Text Box 2">
            <a:extLst>
              <a:ext uri="{FF2B5EF4-FFF2-40B4-BE49-F238E27FC236}">
                <a16:creationId xmlns:a16="http://schemas.microsoft.com/office/drawing/2014/main" id="{ED0D315E-310F-43DF-8548-1B18021FB1F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9" name="Group 8">
            <a:extLst>
              <a:ext uri="{FF2B5EF4-FFF2-40B4-BE49-F238E27FC236}">
                <a16:creationId xmlns:a16="http://schemas.microsoft.com/office/drawing/2014/main" id="{D6BCC75B-1F3C-4795-A523-9D7E74175268}"/>
              </a:ext>
            </a:extLst>
          </p:cNvPr>
          <p:cNvGrpSpPr/>
          <p:nvPr/>
        </p:nvGrpSpPr>
        <p:grpSpPr>
          <a:xfrm>
            <a:off x="6860800" y="1360212"/>
            <a:ext cx="4721600" cy="4349750"/>
            <a:chOff x="3297607" y="1749974"/>
            <a:chExt cx="4721600" cy="4349750"/>
          </a:xfrm>
        </p:grpSpPr>
        <p:sp>
          <p:nvSpPr>
            <p:cNvPr id="10" name="Text Box 2">
              <a:extLst>
                <a:ext uri="{FF2B5EF4-FFF2-40B4-BE49-F238E27FC236}">
                  <a16:creationId xmlns:a16="http://schemas.microsoft.com/office/drawing/2014/main" id="{A9A5289F-7A91-4D5E-9C5A-8BF256F60817}"/>
                </a:ext>
              </a:extLst>
            </p:cNvPr>
            <p:cNvSpPr txBox="1">
              <a:spLocks noChangeArrowheads="1"/>
            </p:cNvSpPr>
            <p:nvPr/>
          </p:nvSpPr>
          <p:spPr bwMode="auto">
            <a:xfrm>
              <a:off x="3297607" y="1749974"/>
              <a:ext cx="4721600" cy="4349750"/>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GB" sz="2000" dirty="0"/>
                <a:t>Here are the temperatures in four cities at midnight and midday.</a:t>
              </a:r>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r>
                <a:rPr lang="en-GB" sz="2000" dirty="0"/>
                <a:t>Which city had the greatest difference between it’s midnight and midday temperatures? </a:t>
              </a:r>
              <a:endParaRPr lang="en-GB" dirty="0"/>
            </a:p>
          </p:txBody>
        </p:sp>
        <p:pic>
          <p:nvPicPr>
            <p:cNvPr id="13" name="Picture 12" descr="Table&#10;&#10;Description automatically generated">
              <a:extLst>
                <a:ext uri="{FF2B5EF4-FFF2-40B4-BE49-F238E27FC236}">
                  <a16:creationId xmlns:a16="http://schemas.microsoft.com/office/drawing/2014/main" id="{F94679D4-16C8-4075-AAAC-FFBD32078D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8075" y="2671281"/>
              <a:ext cx="3918511" cy="2227535"/>
            </a:xfrm>
            <a:prstGeom prst="rect">
              <a:avLst/>
            </a:prstGeom>
          </p:spPr>
        </p:pic>
      </p:gr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pPr lvl="1"/>
            <a:r>
              <a:rPr lang="en-GB" dirty="0">
                <a:cs typeface="Times New Roman" panose="02020603050405020304" pitchFamily="18" charset="0"/>
              </a:rPr>
              <a:t>Remember to check that the temperatures have all been copied correctly from the table. Are the jumps on the number lines correct?</a:t>
            </a:r>
          </a:p>
          <a:p>
            <a:pPr lvl="1"/>
            <a:endParaRPr lang="en-GB" b="1" dirty="0">
              <a:cs typeface="Times New Roman" panose="02020603050405020304" pitchFamily="18" charset="0"/>
            </a:endParaRPr>
          </a:p>
          <a:p>
            <a:pPr marL="342900" indent="-342900">
              <a:buFont typeface="+mj-lt"/>
              <a:buAutoNum type="arabicPeriod"/>
            </a:pPr>
            <a:r>
              <a:rPr lang="en-GB" b="1" dirty="0">
                <a:cs typeface="Times New Roman" panose="02020603050405020304" pitchFamily="18" charset="0"/>
              </a:rPr>
              <a:t>You could use a different method to check your answers – count forward or backwards on the number lines.</a:t>
            </a: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1874448-AD1E-4E6E-B8A1-D95533F3A45F}"/>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2" name="Group 11">
            <a:extLst>
              <a:ext uri="{FF2B5EF4-FFF2-40B4-BE49-F238E27FC236}">
                <a16:creationId xmlns:a16="http://schemas.microsoft.com/office/drawing/2014/main" id="{952161EE-1957-4A23-8D14-A2C73C21C9A2}"/>
              </a:ext>
            </a:extLst>
          </p:cNvPr>
          <p:cNvGrpSpPr/>
          <p:nvPr/>
        </p:nvGrpSpPr>
        <p:grpSpPr>
          <a:xfrm>
            <a:off x="6569300" y="1560554"/>
            <a:ext cx="4800010" cy="4411368"/>
            <a:chOff x="6218832" y="1582671"/>
            <a:chExt cx="4721600" cy="4349750"/>
          </a:xfrm>
        </p:grpSpPr>
        <p:sp>
          <p:nvSpPr>
            <p:cNvPr id="13" name="Text Box 2">
              <a:extLst>
                <a:ext uri="{FF2B5EF4-FFF2-40B4-BE49-F238E27FC236}">
                  <a16:creationId xmlns:a16="http://schemas.microsoft.com/office/drawing/2014/main" id="{B7550334-0524-4A5C-AE33-A7F261D6DC67}"/>
                </a:ext>
              </a:extLst>
            </p:cNvPr>
            <p:cNvSpPr txBox="1">
              <a:spLocks noChangeArrowheads="1"/>
            </p:cNvSpPr>
            <p:nvPr/>
          </p:nvSpPr>
          <p:spPr bwMode="auto">
            <a:xfrm>
              <a:off x="6218832" y="1582671"/>
              <a:ext cx="4721600" cy="4349750"/>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GB" sz="2000" dirty="0"/>
                <a:t>Here are the temperatures in four cities at midnight and midday.</a:t>
              </a:r>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endParaRPr lang="en-GB" sz="2000" dirty="0"/>
            </a:p>
            <a:p>
              <a:pPr marL="0" indent="0">
                <a:buFont typeface="Arial" charset="0"/>
                <a:buNone/>
              </a:pPr>
              <a:r>
                <a:rPr lang="en-GB" sz="2000" dirty="0"/>
                <a:t>Which city had the greatest difference between it’s midnight and midday temperatures? </a:t>
              </a:r>
              <a:endParaRPr lang="en-GB" dirty="0"/>
            </a:p>
          </p:txBody>
        </p:sp>
        <p:pic>
          <p:nvPicPr>
            <p:cNvPr id="16" name="Picture 15" descr="Table&#10;&#10;Description automatically generated">
              <a:extLst>
                <a:ext uri="{FF2B5EF4-FFF2-40B4-BE49-F238E27FC236}">
                  <a16:creationId xmlns:a16="http://schemas.microsoft.com/office/drawing/2014/main" id="{96AAA325-A7D9-498F-AD2D-3DDB347A5A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9300" y="2503978"/>
              <a:ext cx="3918511" cy="2227535"/>
            </a:xfrm>
            <a:prstGeom prst="rect">
              <a:avLst/>
            </a:prstGeom>
          </p:spPr>
        </p:pic>
      </p:grpSp>
    </p:spTree>
    <p:extLst>
      <p:ext uri="{BB962C8B-B14F-4D97-AF65-F5344CB8AC3E}">
        <p14:creationId xmlns:p14="http://schemas.microsoft.com/office/powerpoint/2010/main" val="2384819719"/>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3305</TotalTime>
  <Words>1069</Words>
  <Application>Microsoft Office PowerPoint</Application>
  <PresentationFormat>Widescreen</PresentationFormat>
  <Paragraphs>147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Symbol</vt:lpstr>
      <vt:lpstr>3_HIAS PowerPoint template</vt:lpstr>
      <vt:lpstr>Year 5</vt:lpstr>
      <vt:lpstr> HIAS Blended Learning Resource</vt:lpstr>
      <vt:lpstr>PowerPoint Presentation</vt:lpstr>
      <vt:lpstr>Interpret negative numbers in context and interpret information in tables</vt:lpstr>
      <vt:lpstr>Understand the problem</vt:lpstr>
      <vt:lpstr>Make a Plan</vt:lpstr>
      <vt:lpstr>PowerPoint Presentation</vt:lpstr>
      <vt:lpstr>Carry out your plan: show your reasoning</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Clifft, Jacqui</cp:lastModifiedBy>
  <cp:revision>13</cp:revision>
  <cp:lastPrinted>2021-01-17T18:03:11Z</cp:lastPrinted>
  <dcterms:created xsi:type="dcterms:W3CDTF">2021-01-05T11:02:27Z</dcterms:created>
  <dcterms:modified xsi:type="dcterms:W3CDTF">2021-02-05T11:00:55Z</dcterms:modified>
</cp:coreProperties>
</file>